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5" r:id="rId3"/>
    <p:sldId id="262" r:id="rId4"/>
    <p:sldId id="292" r:id="rId5"/>
    <p:sldId id="278" r:id="rId6"/>
    <p:sldId id="263" r:id="rId7"/>
    <p:sldId id="264" r:id="rId8"/>
    <p:sldId id="259" r:id="rId9"/>
    <p:sldId id="294" r:id="rId10"/>
    <p:sldId id="271" r:id="rId11"/>
    <p:sldId id="272" r:id="rId12"/>
    <p:sldId id="273" r:id="rId13"/>
    <p:sldId id="266" r:id="rId14"/>
    <p:sldId id="267" r:id="rId15"/>
    <p:sldId id="268" r:id="rId16"/>
    <p:sldId id="275" r:id="rId17"/>
    <p:sldId id="295" r:id="rId18"/>
    <p:sldId id="296" r:id="rId19"/>
    <p:sldId id="303" r:id="rId20"/>
    <p:sldId id="304" r:id="rId21"/>
    <p:sldId id="258" r:id="rId22"/>
    <p:sldId id="260" r:id="rId23"/>
    <p:sldId id="261" r:id="rId24"/>
    <p:sldId id="270" r:id="rId25"/>
    <p:sldId id="269" r:id="rId26"/>
    <p:sldId id="280" r:id="rId27"/>
    <p:sldId id="281" r:id="rId28"/>
    <p:sldId id="298" r:id="rId29"/>
    <p:sldId id="300" r:id="rId30"/>
    <p:sldId id="299" r:id="rId31"/>
    <p:sldId id="276" r:id="rId32"/>
    <p:sldId id="301" r:id="rId33"/>
    <p:sldId id="305" r:id="rId34"/>
    <p:sldId id="257" r:id="rId35"/>
    <p:sldId id="306" r:id="rId36"/>
    <p:sldId id="282" r:id="rId37"/>
    <p:sldId id="274" r:id="rId38"/>
    <p:sldId id="284" r:id="rId39"/>
    <p:sldId id="293" r:id="rId40"/>
    <p:sldId id="289" r:id="rId41"/>
    <p:sldId id="290" r:id="rId42"/>
    <p:sldId id="285" r:id="rId43"/>
    <p:sldId id="288" r:id="rId44"/>
    <p:sldId id="287" r:id="rId45"/>
    <p:sldId id="291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63EDB-FFAB-4943-B535-41B66EA1B69B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30E6C-BA67-4613-B363-EAF17EA393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30E6C-BA67-4613-B363-EAF17EA393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30E6C-BA67-4613-B363-EAF17EA3939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30E6C-BA67-4613-B363-EAF17EA3939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30E6C-BA67-4613-B363-EAF17EA3939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E127-ACE2-48A0-8E8A-34089E829081}" type="datetimeFigureOut">
              <a:rPr lang="en-US" smtClean="0"/>
              <a:pPr/>
              <a:t>9/9/2016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FDC7-77A3-4DCD-BE8D-C1659A95FE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8153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 err="1" smtClean="0"/>
              <a:t>Pertemuan</a:t>
            </a:r>
            <a:r>
              <a:rPr lang="en-US" sz="4500" b="1" dirty="0" smtClean="0"/>
              <a:t> 2</a:t>
            </a:r>
            <a:endParaRPr lang="en-US" sz="4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Instruksi</a:t>
            </a:r>
            <a:r>
              <a:rPr lang="en-US" sz="4000" b="1" dirty="0" smtClean="0"/>
              <a:t>: </a:t>
            </a:r>
            <a:r>
              <a:rPr lang="en-US" sz="4000" b="1" dirty="0" err="1" smtClean="0"/>
              <a:t>Sebagai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Bahasa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Komputer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Memory Operand: Intel</a:t>
            </a:r>
          </a:p>
          <a:p>
            <a:pPr algn="ctr"/>
            <a:r>
              <a:rPr lang="en-US" sz="4000" b="1" dirty="0" smtClean="0"/>
              <a:t>(</a:t>
            </a:r>
            <a:r>
              <a:rPr lang="en-US" sz="4000" b="1" dirty="0" err="1" smtClean="0"/>
              <a:t>segment:offset</a:t>
            </a:r>
            <a:r>
              <a:rPr lang="en-US" sz="4000" b="1" dirty="0" smtClean="0"/>
              <a:t>)</a:t>
            </a:r>
            <a:endParaRPr lang="en-US" sz="4000" b="1" dirty="0"/>
          </a:p>
        </p:txBody>
      </p:sp>
      <p:pic>
        <p:nvPicPr>
          <p:cNvPr id="3" name="Picture 2" descr="memory_operand_32bits_inte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2200"/>
            <a:ext cx="9144000" cy="1981200"/>
          </a:xfrm>
          <a:prstGeom prst="rect">
            <a:avLst/>
          </a:prstGeom>
        </p:spPr>
      </p:pic>
      <p:pic>
        <p:nvPicPr>
          <p:cNvPr id="4" name="Picture 3" descr="memory_operand_64bits_inte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9600"/>
            <a:ext cx="9144000" cy="175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Data Type</a:t>
            </a:r>
            <a:endParaRPr lang="en-US" sz="4000" b="1" dirty="0"/>
          </a:p>
        </p:txBody>
      </p:sp>
      <p:pic>
        <p:nvPicPr>
          <p:cNvPr id="3" name="Picture 2" descr="data_type_32_int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199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ta_type_in_memory_intel_little_endi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8418260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general_puprose_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506" y="1521446"/>
            <a:ext cx="9171506" cy="4269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3810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Intel General Purpose Registers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addressable_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720"/>
            <a:ext cx="9144000" cy="403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flag_register_32b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91" y="0"/>
            <a:ext cx="855121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52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Number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83820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Operasi</a:t>
            </a:r>
            <a:r>
              <a:rPr lang="en-US" sz="2800" dirty="0" smtClean="0"/>
              <a:t>:  add, </a:t>
            </a:r>
            <a:r>
              <a:rPr lang="en-US" sz="2800" dirty="0" err="1" smtClean="0"/>
              <a:t>substract</a:t>
            </a:r>
            <a:r>
              <a:rPr lang="en-US" sz="2800" dirty="0" smtClean="0"/>
              <a:t>, multiply, divide</a:t>
            </a:r>
          </a:p>
          <a:p>
            <a:r>
              <a:rPr lang="en-US" sz="2800" dirty="0" err="1" smtClean="0"/>
              <a:t>Representasi</a:t>
            </a:r>
            <a:r>
              <a:rPr lang="en-US" sz="2800" dirty="0" smtClean="0"/>
              <a:t>: binary, decimal, hexadecimal, octal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Unsigned</a:t>
            </a:r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Signed: 2’s complement, </a:t>
            </a:r>
            <a:r>
              <a:rPr lang="en-US" sz="2800" dirty="0" err="1" smtClean="0"/>
              <a:t>atau</a:t>
            </a:r>
            <a:r>
              <a:rPr lang="en-US" sz="2800" dirty="0" smtClean="0"/>
              <a:t> 1’s complement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Floating point: standard IEEE 754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8077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14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  <a:r>
              <a:rPr lang="en-US" sz="2800" dirty="0" smtClean="0"/>
              <a:t> = 1110</a:t>
            </a:r>
            <a:r>
              <a:rPr lang="en-US" sz="2800" baseline="-25000" dirty="0" smtClean="0">
                <a:solidFill>
                  <a:srgbClr val="C00000"/>
                </a:solidFill>
              </a:rPr>
              <a:t>two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E</a:t>
            </a:r>
            <a:r>
              <a:rPr lang="en-US" sz="2800" baseline="-25000" dirty="0" err="1" smtClean="0">
                <a:solidFill>
                  <a:srgbClr val="C00000"/>
                </a:solidFill>
              </a:rPr>
              <a:t>hexadecimal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16</a:t>
            </a:r>
            <a:r>
              <a:rPr lang="en-US" sz="2800" baseline="-25000" dirty="0" smtClean="0">
                <a:solidFill>
                  <a:srgbClr val="C00000"/>
                </a:solidFill>
              </a:rPr>
              <a:t>octal</a:t>
            </a:r>
            <a:r>
              <a:rPr lang="en-US" sz="2800" dirty="0" smtClean="0"/>
              <a:t>  </a:t>
            </a:r>
          </a:p>
          <a:p>
            <a:r>
              <a:rPr lang="en-US" sz="2800" dirty="0" smtClean="0"/>
              <a:t> 14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  <a:r>
              <a:rPr lang="en-US" sz="2800" dirty="0" smtClean="0"/>
              <a:t> = 1 x 10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+ 4 x 10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10 + 4</a:t>
            </a:r>
          </a:p>
          <a:p>
            <a:r>
              <a:rPr lang="en-US" sz="2800" dirty="0" smtClean="0"/>
              <a:t> 25</a:t>
            </a:r>
            <a:r>
              <a:rPr lang="en-US" sz="2800" baseline="-25000" dirty="0" smtClean="0">
                <a:solidFill>
                  <a:srgbClr val="C00000"/>
                </a:solidFill>
              </a:rPr>
              <a:t>hexadecimal</a:t>
            </a:r>
            <a:r>
              <a:rPr lang="en-US" sz="2800" dirty="0" smtClean="0"/>
              <a:t> = 25H = 2 x 16</a:t>
            </a:r>
            <a:r>
              <a:rPr lang="en-US" sz="2800" baseline="30000" dirty="0" smtClean="0"/>
              <a:t>1</a:t>
            </a:r>
            <a:r>
              <a:rPr lang="en-US" sz="2800" dirty="0" smtClean="0"/>
              <a:t> + 5 x 16</a:t>
            </a:r>
            <a:r>
              <a:rPr lang="en-US" sz="2800" baseline="30000" dirty="0" smtClean="0"/>
              <a:t>0</a:t>
            </a:r>
            <a:r>
              <a:rPr lang="en-US" sz="2800" dirty="0" smtClean="0"/>
              <a:t> = 32 + 5</a:t>
            </a:r>
          </a:p>
          <a:p>
            <a:r>
              <a:rPr lang="en-US" sz="2800" dirty="0" smtClean="0"/>
              <a:t>Decimal: 0 – 9</a:t>
            </a:r>
          </a:p>
          <a:p>
            <a:r>
              <a:rPr lang="en-US" sz="2800" dirty="0" smtClean="0"/>
              <a:t>Binary: 0, 1</a:t>
            </a:r>
          </a:p>
          <a:p>
            <a:r>
              <a:rPr lang="en-US" sz="2800" dirty="0" smtClean="0"/>
              <a:t>Octal: 0 – 7</a:t>
            </a:r>
          </a:p>
          <a:p>
            <a:r>
              <a:rPr lang="en-US" sz="2800" dirty="0" smtClean="0"/>
              <a:t>Hexadecimal: 0-9, A, B, C, D,, E, F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10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 smtClean="0"/>
              <a:t>Signed Number: 2’s comp. </a:t>
            </a:r>
            <a:r>
              <a:rPr lang="en-US" sz="3800" b="1" dirty="0" err="1" smtClean="0"/>
              <a:t>dan</a:t>
            </a:r>
            <a:r>
              <a:rPr lang="en-US" sz="3800" b="1" dirty="0" smtClean="0"/>
              <a:t> 1’s comp.</a:t>
            </a:r>
            <a:endParaRPr lang="en-US" sz="3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990600"/>
            <a:ext cx="838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0</a:t>
            </a:r>
            <a:r>
              <a:rPr lang="en-US" sz="2800" dirty="0" smtClean="0"/>
              <a:t>101 1100 1111 1000 1011 0010 0111 110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: positive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101 1100 1111 1000 1011 0010 0111 110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: negative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0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most significant bit (</a:t>
            </a:r>
            <a:r>
              <a:rPr lang="en-US" sz="2800" dirty="0" smtClean="0">
                <a:solidFill>
                  <a:srgbClr val="0070C0"/>
                </a:solidFill>
              </a:rPr>
              <a:t>MSB</a:t>
            </a:r>
            <a:r>
              <a:rPr lang="en-US" sz="2800" dirty="0" smtClean="0"/>
              <a:t>): </a:t>
            </a:r>
            <a:r>
              <a:rPr lang="en-US" sz="2800" i="1" dirty="0" smtClean="0">
                <a:solidFill>
                  <a:schemeClr val="accent2"/>
                </a:solidFill>
              </a:rPr>
              <a:t>signed</a:t>
            </a:r>
            <a:r>
              <a:rPr lang="en-US" sz="2800" dirty="0" smtClean="0"/>
              <a:t>, </a:t>
            </a:r>
            <a:r>
              <a:rPr lang="en-US" sz="2800" dirty="0" err="1" smtClean="0"/>
              <a:t>ujung</a:t>
            </a:r>
            <a:r>
              <a:rPr lang="en-US" sz="2800" dirty="0" smtClean="0"/>
              <a:t> </a:t>
            </a:r>
            <a:r>
              <a:rPr lang="en-US" sz="2800" dirty="0" err="1" smtClean="0"/>
              <a:t>satunya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least significant bit (</a:t>
            </a:r>
            <a:r>
              <a:rPr lang="en-US" sz="2800" dirty="0" smtClean="0">
                <a:solidFill>
                  <a:srgbClr val="FF0000"/>
                </a:solidFill>
              </a:rPr>
              <a:t>LSB</a:t>
            </a:r>
            <a:r>
              <a:rPr lang="en-US" sz="2800" dirty="0" smtClean="0"/>
              <a:t>): </a:t>
            </a:r>
            <a:r>
              <a:rPr lang="en-US" sz="2800" i="1" dirty="0" smtClean="0">
                <a:solidFill>
                  <a:schemeClr val="accent2"/>
                </a:solidFill>
              </a:rPr>
              <a:t>magnitude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 smtClean="0"/>
              <a:t>nilai-nya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decimal?</a:t>
            </a:r>
          </a:p>
          <a:p>
            <a:r>
              <a:rPr lang="en-US" sz="2800" dirty="0" err="1" smtClean="0"/>
              <a:t>Untuk</a:t>
            </a:r>
            <a:r>
              <a:rPr lang="en-US" sz="2800" dirty="0" smtClean="0"/>
              <a:t> negative </a:t>
            </a:r>
            <a:r>
              <a:rPr lang="en-US" sz="2800" dirty="0" err="1" smtClean="0"/>
              <a:t>berapa</a:t>
            </a:r>
            <a:r>
              <a:rPr lang="en-US" sz="2800" dirty="0" smtClean="0"/>
              <a:t> </a:t>
            </a:r>
            <a:r>
              <a:rPr lang="en-US" sz="2800" dirty="0" err="1" smtClean="0"/>
              <a:t>nilainya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desimal</a:t>
            </a:r>
            <a:r>
              <a:rPr lang="en-US" sz="2800" dirty="0" smtClean="0"/>
              <a:t>?,  </a:t>
            </a:r>
            <a:r>
              <a:rPr lang="en-US" sz="2800" dirty="0" err="1" smtClean="0"/>
              <a:t>sangat</a:t>
            </a:r>
            <a:r>
              <a:rPr lang="en-US" sz="2800" dirty="0" smtClean="0"/>
              <a:t> </a:t>
            </a:r>
            <a:r>
              <a:rPr lang="en-US" sz="2800" dirty="0" err="1" smtClean="0"/>
              <a:t>tergantung</a:t>
            </a:r>
            <a:r>
              <a:rPr lang="en-US" sz="2800" dirty="0" smtClean="0"/>
              <a:t> 2’s complement  </a:t>
            </a:r>
            <a:r>
              <a:rPr lang="en-US" sz="2800" dirty="0" err="1" smtClean="0"/>
              <a:t>atau</a:t>
            </a:r>
            <a:r>
              <a:rPr lang="en-US" sz="2800" dirty="0" smtClean="0"/>
              <a:t> 1’s complement. </a:t>
            </a:r>
          </a:p>
          <a:p>
            <a:r>
              <a:rPr lang="en-US" sz="2800" dirty="0" smtClean="0"/>
              <a:t>2’s complement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111 1111 1111 1111 1111 1111 1111 1111 = -1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111 1111 1111 1111 1111 1111 1111 1110 = -2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1</a:t>
            </a:r>
            <a:r>
              <a:rPr lang="en-US" sz="2800" dirty="0" smtClean="0"/>
              <a:t>111 1111 1111 1111 1111 1111 1111 1101 = -3</a:t>
            </a:r>
            <a:r>
              <a:rPr lang="en-US" sz="2800" baseline="-25000" dirty="0" smtClean="0">
                <a:solidFill>
                  <a:srgbClr val="C00000"/>
                </a:solidFill>
              </a:rPr>
              <a:t>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3058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 smtClean="0"/>
              <a:t>2’s complement</a:t>
            </a:r>
          </a:p>
          <a:p>
            <a:r>
              <a:rPr lang="en-US" sz="3000" dirty="0" smtClean="0"/>
              <a:t>1 x -2</a:t>
            </a:r>
            <a:r>
              <a:rPr lang="en-US" sz="3000" baseline="30000" dirty="0" smtClean="0"/>
              <a:t>31</a:t>
            </a:r>
            <a:r>
              <a:rPr lang="en-US" sz="3000" dirty="0" smtClean="0"/>
              <a:t> + 1 x 2</a:t>
            </a:r>
            <a:r>
              <a:rPr lang="en-US" sz="3000" baseline="30000" dirty="0" smtClean="0"/>
              <a:t>30</a:t>
            </a:r>
            <a:r>
              <a:rPr lang="en-US" sz="3000" dirty="0" smtClean="0"/>
              <a:t> + 1 x 2</a:t>
            </a:r>
            <a:r>
              <a:rPr lang="en-US" sz="3000" baseline="30000" dirty="0" smtClean="0"/>
              <a:t>29</a:t>
            </a:r>
            <a:r>
              <a:rPr lang="en-US" sz="3000" dirty="0" smtClean="0"/>
              <a:t> + … + 1 x 2</a:t>
            </a:r>
            <a:r>
              <a:rPr lang="en-US" sz="3000" baseline="30000" dirty="0" smtClean="0"/>
              <a:t>1</a:t>
            </a:r>
            <a:r>
              <a:rPr lang="en-US" sz="3000" dirty="0" smtClean="0"/>
              <a:t> + 1 x 2</a:t>
            </a:r>
            <a:r>
              <a:rPr lang="en-US" sz="3000" baseline="30000" dirty="0" smtClean="0"/>
              <a:t>0</a:t>
            </a:r>
          </a:p>
          <a:p>
            <a:endParaRPr lang="en-US" sz="3000" dirty="0" smtClean="0"/>
          </a:p>
          <a:p>
            <a:r>
              <a:rPr lang="en-US" sz="3000" dirty="0" smtClean="0"/>
              <a:t>-2</a:t>
            </a:r>
            <a:r>
              <a:rPr lang="en-US" sz="3000" baseline="-25000" dirty="0" smtClean="0">
                <a:solidFill>
                  <a:srgbClr val="C00000"/>
                </a:solidFill>
              </a:rPr>
              <a:t>ten</a:t>
            </a:r>
            <a:r>
              <a:rPr lang="en-US" sz="3000" dirty="0" smtClean="0"/>
              <a:t> </a:t>
            </a:r>
            <a:r>
              <a:rPr lang="en-US" sz="3000" dirty="0" err="1" smtClean="0"/>
              <a:t>direpresentasikan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binary?</a:t>
            </a:r>
          </a:p>
          <a:p>
            <a:r>
              <a:rPr lang="en-US" sz="3000" dirty="0" smtClean="0"/>
              <a:t>2: 0000 0000 0000 0000 0000 0000 0000 0010</a:t>
            </a:r>
          </a:p>
          <a:p>
            <a:r>
              <a:rPr lang="en-US" sz="3000" dirty="0" smtClean="0"/>
              <a:t> </a:t>
            </a:r>
            <a:r>
              <a:rPr lang="en-US" sz="3000" dirty="0" err="1" smtClean="0"/>
              <a:t>komplemen-kan</a:t>
            </a:r>
            <a:r>
              <a:rPr lang="en-US" sz="3000" dirty="0" smtClean="0"/>
              <a:t>, </a:t>
            </a:r>
            <a:r>
              <a:rPr lang="en-US" sz="3000" dirty="0" err="1" smtClean="0"/>
              <a:t>berupa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0070C0"/>
                </a:solidFill>
              </a:rPr>
              <a:t>1’s complement</a:t>
            </a:r>
          </a:p>
          <a:p>
            <a:r>
              <a:rPr lang="en-US" sz="3000" dirty="0" smtClean="0"/>
              <a:t>    </a:t>
            </a:r>
            <a:r>
              <a:rPr lang="en-US" sz="3000" dirty="0" smtClean="0">
                <a:solidFill>
                  <a:srgbClr val="0070C0"/>
                </a:solidFill>
              </a:rPr>
              <a:t>1111 1111 1111 1111 1111 1111 1111 1101</a:t>
            </a:r>
            <a:r>
              <a:rPr lang="en-US" sz="3000" baseline="-25000" dirty="0" smtClean="0">
                <a:solidFill>
                  <a:srgbClr val="C00000"/>
                </a:solidFill>
              </a:rPr>
              <a:t>two</a:t>
            </a:r>
          </a:p>
          <a:p>
            <a:r>
              <a:rPr lang="en-US" sz="3000" dirty="0" smtClean="0"/>
              <a:t>                                                                                  1</a:t>
            </a:r>
            <a:r>
              <a:rPr lang="en-US" sz="3000" baseline="-25000" dirty="0" smtClean="0">
                <a:solidFill>
                  <a:srgbClr val="C00000"/>
                </a:solidFill>
              </a:rPr>
              <a:t>two</a:t>
            </a:r>
          </a:p>
          <a:p>
            <a:r>
              <a:rPr lang="en-US" sz="3000" dirty="0" smtClean="0"/>
              <a:t>+  -----------------------------------------------------------</a:t>
            </a:r>
          </a:p>
          <a:p>
            <a:r>
              <a:rPr lang="en-US" sz="3000" dirty="0" smtClean="0"/>
              <a:t>    1111 1111 1111 1111 1111 1111 1111 1110</a:t>
            </a:r>
            <a:r>
              <a:rPr lang="en-US" sz="3000" baseline="-25000" dirty="0" smtClean="0">
                <a:solidFill>
                  <a:srgbClr val="C00000"/>
                </a:solidFill>
              </a:rPr>
              <a:t>two</a:t>
            </a:r>
          </a:p>
          <a:p>
            <a:r>
              <a:rPr lang="en-US" sz="3000" dirty="0" smtClean="0"/>
              <a:t>  = 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numeric_data_typ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602775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34200" y="381000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Intel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Operasi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38200"/>
            <a:ext cx="807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prosesor</a:t>
            </a:r>
            <a:r>
              <a:rPr lang="en-US" sz="2800" dirty="0" smtClean="0"/>
              <a:t>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aritmatika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Operand: register, memory, constant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immediates</a:t>
            </a:r>
            <a:endParaRPr lang="en-US" sz="2800" dirty="0" smtClean="0"/>
          </a:p>
          <a:p>
            <a:r>
              <a:rPr lang="en-US" sz="2800" dirty="0" smtClean="0"/>
              <a:t>MIPS 32 bits: register (32), memory words (2</a:t>
            </a:r>
            <a:r>
              <a:rPr lang="en-US" sz="2800" baseline="30000" dirty="0" smtClean="0"/>
              <a:t>30</a:t>
            </a:r>
            <a:r>
              <a:rPr lang="en-US" sz="2800" dirty="0" smtClean="0"/>
              <a:t> words)</a:t>
            </a:r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:  d= (b + c) – e,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diekspresikan</a:t>
            </a:r>
            <a:endParaRPr lang="en-US" sz="2800" dirty="0" smtClean="0"/>
          </a:p>
          <a:p>
            <a:r>
              <a:rPr lang="en-US" sz="2800" dirty="0" smtClean="0"/>
              <a:t>    a = b + c;   </a:t>
            </a:r>
          </a:p>
          <a:p>
            <a:r>
              <a:rPr lang="en-US" sz="2800" dirty="0" smtClean="0"/>
              <a:t>    d = a – e;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733800"/>
            <a:ext cx="304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MIPS:</a:t>
            </a:r>
          </a:p>
          <a:p>
            <a:pPr lvl="1"/>
            <a:r>
              <a:rPr lang="en-US" sz="2800" dirty="0" smtClean="0"/>
              <a:t>add  a, b, c </a:t>
            </a:r>
          </a:p>
          <a:p>
            <a:pPr lvl="1"/>
            <a:r>
              <a:rPr lang="en-US" sz="2800" dirty="0" smtClean="0"/>
              <a:t>sub  d, a, 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95800" y="365760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Intel:</a:t>
            </a:r>
          </a:p>
          <a:p>
            <a:pPr lvl="1"/>
            <a:r>
              <a:rPr lang="en-US" sz="2800" dirty="0" err="1" smtClean="0"/>
              <a:t>mov</a:t>
            </a:r>
            <a:r>
              <a:rPr lang="en-US" sz="2800" dirty="0" smtClean="0"/>
              <a:t>  a, b;  a = b</a:t>
            </a:r>
          </a:p>
          <a:p>
            <a:pPr lvl="1"/>
            <a:r>
              <a:rPr lang="en-US" sz="2800" dirty="0" smtClean="0"/>
              <a:t>add  a, c ;   a = a + c</a:t>
            </a:r>
          </a:p>
          <a:p>
            <a:pPr lvl="1"/>
            <a:r>
              <a:rPr lang="en-US" sz="2800" dirty="0" smtClean="0"/>
              <a:t>sub  a, e;   a = a - e</a:t>
            </a:r>
          </a:p>
          <a:p>
            <a:pPr lvl="1"/>
            <a:r>
              <a:rPr lang="en-US" sz="2800" dirty="0" err="1" smtClean="0"/>
              <a:t>mov</a:t>
            </a:r>
            <a:r>
              <a:rPr lang="en-US" sz="2800" dirty="0" smtClean="0"/>
              <a:t> d, a;   d = 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pointer_64bi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43037"/>
            <a:ext cx="8677275" cy="3971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6858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Intel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Addressing Mode: Intel processor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8001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Immediate:</a:t>
            </a:r>
          </a:p>
          <a:p>
            <a:pPr lvl="1"/>
            <a:r>
              <a:rPr lang="en-US" sz="2800" dirty="0" smtClean="0"/>
              <a:t>MOV  AH,09</a:t>
            </a:r>
          </a:p>
          <a:p>
            <a:r>
              <a:rPr lang="en-US" sz="2800" dirty="0" smtClean="0"/>
              <a:t>Register:</a:t>
            </a:r>
          </a:p>
          <a:p>
            <a:pPr lvl="1"/>
            <a:r>
              <a:rPr lang="en-US" sz="2800" dirty="0" smtClean="0"/>
              <a:t>MOV AX, BX</a:t>
            </a:r>
          </a:p>
          <a:p>
            <a:r>
              <a:rPr lang="en-US" sz="2800" dirty="0" smtClean="0"/>
              <a:t>Direct (base addressing)</a:t>
            </a:r>
          </a:p>
          <a:p>
            <a:pPr lvl="1"/>
            <a:r>
              <a:rPr lang="en-US" sz="2800" dirty="0" smtClean="0"/>
              <a:t>MOV AX, [BX]</a:t>
            </a:r>
          </a:p>
          <a:p>
            <a:r>
              <a:rPr lang="en-US" sz="2800" dirty="0" smtClean="0"/>
              <a:t>Base Index:</a:t>
            </a:r>
          </a:p>
          <a:p>
            <a:pPr marL="457200" lvl="2"/>
            <a:r>
              <a:rPr lang="en-US" sz="2800" dirty="0" smtClean="0"/>
              <a:t>MOV AX, [BX+SI]</a:t>
            </a:r>
          </a:p>
          <a:p>
            <a:pPr marL="0" lvl="1"/>
            <a:r>
              <a:rPr lang="en-US" sz="2800" dirty="0" smtClean="0"/>
              <a:t>Base Index displacement: (16 bits)</a:t>
            </a:r>
          </a:p>
          <a:p>
            <a:pPr marL="914400" lvl="3"/>
            <a:r>
              <a:rPr lang="en-US" sz="2800" dirty="0" smtClean="0"/>
              <a:t> MOV [BX+SI+5]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16bits_addressingm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90" y="0"/>
            <a:ext cx="655081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32bits_addressingm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68" y="0"/>
            <a:ext cx="659866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Offset Memory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66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Base, Index, displacement, Scale</a:t>
            </a:r>
            <a:endParaRPr lang="en-US" sz="2800" dirty="0"/>
          </a:p>
        </p:txBody>
      </p:sp>
      <p:pic>
        <p:nvPicPr>
          <p:cNvPr id="4" name="Picture 3" descr="offset_memory_int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562"/>
            <a:ext cx="9144000" cy="3881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Operand Addressing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219200"/>
            <a:ext cx="784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for source operand (32 bits)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Instruction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register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memory location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 I/O port</a:t>
            </a:r>
          </a:p>
          <a:p>
            <a:r>
              <a:rPr lang="en-US" sz="2800" dirty="0" smtClean="0"/>
              <a:t> Destination operand (32 bits)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register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 memory location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an I/O port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Logical Operation</a:t>
            </a:r>
            <a:endParaRPr lang="en-US" sz="4000" b="1" dirty="0"/>
          </a:p>
        </p:txBody>
      </p:sp>
      <p:pic>
        <p:nvPicPr>
          <p:cNvPr id="3" name="Picture 2" descr="logical_ops_MIP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" y="838200"/>
            <a:ext cx="9065522" cy="27098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3810000"/>
            <a:ext cx="8382000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Intel</a:t>
            </a:r>
            <a:r>
              <a:rPr lang="en-US" sz="3000" dirty="0" smtClean="0"/>
              <a:t>: 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2800" dirty="0" smtClean="0"/>
              <a:t>Rotate: RCL, RCR, ROL, ROR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Shift: SAL, SAR, SHL, SHR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Not: NOT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Or: OR, ORPD, ORPS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And: AND, ANDPD, ANDPS, ANDNPD, ANDNPS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Instruksi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untuk</a:t>
            </a:r>
            <a:r>
              <a:rPr lang="en-US" sz="4000" b="1" dirty="0" smtClean="0"/>
              <a:t> making decisions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769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Conditional jump</a:t>
            </a:r>
          </a:p>
          <a:p>
            <a:pPr lvl="1"/>
            <a:r>
              <a:rPr lang="en-US" sz="2800" dirty="0" smtClean="0"/>
              <a:t>Branch/ selection: if, switch case</a:t>
            </a:r>
          </a:p>
          <a:p>
            <a:pPr lvl="1"/>
            <a:r>
              <a:rPr lang="en-US" sz="2800" dirty="0" smtClean="0"/>
              <a:t>Loop: while, for</a:t>
            </a:r>
          </a:p>
          <a:p>
            <a:r>
              <a:rPr lang="en-US" sz="2800" dirty="0" smtClean="0"/>
              <a:t>MIPS: </a:t>
            </a:r>
          </a:p>
          <a:p>
            <a:r>
              <a:rPr lang="en-US" sz="2800" dirty="0" err="1" smtClean="0"/>
              <a:t>bne</a:t>
            </a:r>
            <a:r>
              <a:rPr lang="en-US" sz="2800" dirty="0" smtClean="0"/>
              <a:t> (branch on not equal), </a:t>
            </a:r>
            <a:r>
              <a:rPr lang="en-US" sz="2800" dirty="0" err="1" smtClean="0"/>
              <a:t>beq</a:t>
            </a:r>
            <a:r>
              <a:rPr lang="en-US" sz="2800" dirty="0" smtClean="0"/>
              <a:t> (branch on equal),  </a:t>
            </a:r>
            <a:r>
              <a:rPr lang="en-US" sz="2800" dirty="0" err="1" smtClean="0"/>
              <a:t>slt</a:t>
            </a:r>
            <a:r>
              <a:rPr lang="en-US" sz="2800" dirty="0" smtClean="0"/>
              <a:t> (set less than) </a:t>
            </a:r>
            <a:r>
              <a:rPr lang="en-US" sz="2800" dirty="0" err="1" smtClean="0"/>
              <a:t>slti</a:t>
            </a:r>
            <a:r>
              <a:rPr lang="en-US" sz="2800" dirty="0" smtClean="0"/>
              <a:t> (set less than immediate),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Intel:</a:t>
            </a:r>
          </a:p>
          <a:p>
            <a:r>
              <a:rPr lang="en-US" sz="2800" dirty="0" err="1" smtClean="0"/>
              <a:t>Jcc</a:t>
            </a:r>
            <a:r>
              <a:rPr lang="en-US" sz="2800" dirty="0" smtClean="0"/>
              <a:t> (jump if condition is met): JA (jump if above), JAE (jump if above or equal),  JB, JBE, JC, JCXZ (jump if CX is zero), JG (Jump if greater than), JGE, JNE (Jump if not equal),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lainnya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Selection: if 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Condition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CMP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mempengaruhi</a:t>
            </a:r>
            <a:r>
              <a:rPr lang="en-US" sz="2800" dirty="0" smtClean="0"/>
              <a:t>  register </a:t>
            </a:r>
            <a:r>
              <a:rPr lang="en-US" sz="2800" dirty="0" smtClean="0">
                <a:solidFill>
                  <a:srgbClr val="C00000"/>
                </a:solidFill>
              </a:rPr>
              <a:t>EFLAGS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Action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conditional  jump </a:t>
            </a:r>
            <a:r>
              <a:rPr lang="en-US" sz="2800" dirty="0" err="1" smtClean="0"/>
              <a:t>maupun</a:t>
            </a:r>
            <a:r>
              <a:rPr lang="en-US" sz="2800" dirty="0" smtClean="0"/>
              <a:t> unconditional jump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895600"/>
            <a:ext cx="3352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C/C++:</a:t>
            </a:r>
          </a:p>
          <a:p>
            <a:r>
              <a:rPr lang="en-US" sz="2600" dirty="0" smtClean="0"/>
              <a:t>If (a </a:t>
            </a:r>
            <a:r>
              <a:rPr lang="en-US" sz="2600" dirty="0" smtClean="0">
                <a:sym typeface="Symbol"/>
              </a:rPr>
              <a:t> b) {</a:t>
            </a:r>
          </a:p>
          <a:p>
            <a:r>
              <a:rPr lang="en-US" sz="2600" dirty="0" smtClean="0">
                <a:sym typeface="Symbol"/>
              </a:rPr>
              <a:t>    d = 5;</a:t>
            </a:r>
          </a:p>
          <a:p>
            <a:r>
              <a:rPr lang="en-US" sz="2600" dirty="0" smtClean="0">
                <a:sym typeface="Symbol"/>
              </a:rPr>
              <a:t>}</a:t>
            </a:r>
          </a:p>
          <a:p>
            <a:r>
              <a:rPr lang="en-US" sz="2600" dirty="0" smtClean="0">
                <a:sym typeface="Symbol"/>
              </a:rPr>
              <a:t>else {</a:t>
            </a:r>
          </a:p>
          <a:p>
            <a:r>
              <a:rPr lang="en-US" sz="2600" dirty="0" smtClean="0">
                <a:sym typeface="Symbol"/>
              </a:rPr>
              <a:t>   d = 2;</a:t>
            </a:r>
          </a:p>
          <a:p>
            <a:r>
              <a:rPr lang="en-US" sz="2600" dirty="0" smtClean="0">
                <a:sym typeface="Symbol"/>
              </a:rPr>
              <a:t>} </a:t>
            </a:r>
            <a:endParaRPr lang="en-US"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3048000"/>
            <a:ext cx="3810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Assembler: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CMP  </a:t>
            </a:r>
            <a:r>
              <a:rPr lang="en-US" sz="2600" dirty="0" err="1" smtClean="0">
                <a:solidFill>
                  <a:srgbClr val="C00000"/>
                </a:solidFill>
              </a:rPr>
              <a:t>a,b</a:t>
            </a:r>
            <a:r>
              <a:rPr lang="en-US" sz="2600" dirty="0" smtClean="0"/>
              <a:t>; a </a:t>
            </a:r>
            <a:r>
              <a:rPr lang="en-US" sz="2600" dirty="0" err="1" smtClean="0"/>
              <a:t>dan</a:t>
            </a:r>
            <a:r>
              <a:rPr lang="en-US" sz="2600" dirty="0" smtClean="0"/>
              <a:t> b register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JNG Else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MOV d,5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JMP </a:t>
            </a:r>
            <a:r>
              <a:rPr lang="en-US" sz="2600" dirty="0" err="1" smtClean="0">
                <a:solidFill>
                  <a:srgbClr val="C00000"/>
                </a:solidFill>
              </a:rPr>
              <a:t>Endif</a:t>
            </a:r>
            <a:endParaRPr lang="en-US" sz="2600" dirty="0" smtClean="0">
              <a:solidFill>
                <a:srgbClr val="C00000"/>
              </a:solidFill>
            </a:endParaRPr>
          </a:p>
          <a:p>
            <a:r>
              <a:rPr lang="en-US" sz="2600" dirty="0" smtClean="0">
                <a:solidFill>
                  <a:srgbClr val="C00000"/>
                </a:solidFill>
              </a:rPr>
              <a:t>Else: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MOV d,2</a:t>
            </a:r>
          </a:p>
          <a:p>
            <a:r>
              <a:rPr lang="en-US" sz="2600" dirty="0" err="1" smtClean="0">
                <a:solidFill>
                  <a:srgbClr val="C00000"/>
                </a:solidFill>
              </a:rPr>
              <a:t>Endif</a:t>
            </a:r>
            <a:r>
              <a:rPr lang="en-US" sz="2600" dirty="0" smtClean="0">
                <a:solidFill>
                  <a:srgbClr val="C00000"/>
                </a:solidFill>
              </a:rPr>
              <a:t>:</a:t>
            </a:r>
            <a:endParaRPr 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1524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Loop: Repetition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30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Intel: </a:t>
            </a:r>
          </a:p>
          <a:p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LOOP</a:t>
            </a:r>
            <a:r>
              <a:rPr lang="en-US" sz="2800" dirty="0" smtClean="0"/>
              <a:t>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counter register </a:t>
            </a:r>
            <a:r>
              <a:rPr lang="en-US" sz="2800" dirty="0" smtClean="0">
                <a:solidFill>
                  <a:srgbClr val="C00000"/>
                </a:solidFill>
              </a:rPr>
              <a:t>RCX, ECX, </a:t>
            </a:r>
            <a:r>
              <a:rPr lang="en-US" sz="2800" dirty="0" err="1" smtClean="0"/>
              <a:t>atau</a:t>
            </a:r>
            <a:r>
              <a:rPr lang="en-US" sz="2800" dirty="0" smtClean="0">
                <a:solidFill>
                  <a:srgbClr val="C00000"/>
                </a:solidFill>
              </a:rPr>
              <a:t> CX</a:t>
            </a:r>
          </a:p>
          <a:p>
            <a:r>
              <a:rPr lang="en-US" sz="2800" dirty="0" err="1" smtClean="0"/>
              <a:t>Varians</a:t>
            </a:r>
            <a:r>
              <a:rPr lang="en-US" sz="2800" dirty="0" smtClean="0"/>
              <a:t>: LOOP, LOOPE, </a:t>
            </a:r>
            <a:r>
              <a:rPr lang="en-US" sz="2800" dirty="0" err="1" smtClean="0"/>
              <a:t>dan</a:t>
            </a:r>
            <a:r>
              <a:rPr lang="en-US" sz="2800" dirty="0" smtClean="0"/>
              <a:t> LOOPNE</a:t>
            </a:r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 string: REP, REPE, REPZ, REPNE, REPNZ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Contoh</a:t>
            </a:r>
            <a:r>
              <a:rPr lang="en-US" sz="2800" dirty="0" smtClean="0"/>
              <a:t>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/>
              <a:t>Kelompok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Instruksi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pada</a:t>
            </a:r>
            <a:r>
              <a:rPr lang="en-US" sz="3400" b="1" dirty="0" smtClean="0"/>
              <a:t> Intel 64 bits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716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Data transfer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Binary Arithmetic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Decimal Arithmetic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Logical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Shift and rotate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Bit and byte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Control transfer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String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I/O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Enter and leave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Flag control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Segment register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Miscellaneous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3716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Case/ switch statement?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28600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Procedure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458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Procedure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/>
              <a:t>fungsi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kakas (</a:t>
            </a:r>
            <a:r>
              <a:rPr lang="en-US" sz="2800" dirty="0" err="1" smtClean="0"/>
              <a:t>alat</a:t>
            </a:r>
            <a:r>
              <a:rPr lang="en-US" sz="2800" dirty="0" smtClean="0"/>
              <a:t> bantu)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struktur</a:t>
            </a:r>
            <a:r>
              <a:rPr lang="en-US" sz="2800" dirty="0" smtClean="0"/>
              <a:t> program,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menjadika</a:t>
            </a:r>
            <a:r>
              <a:rPr lang="en-US" sz="2800" dirty="0" smtClean="0"/>
              <a:t> program (code)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lebih</a:t>
            </a:r>
            <a:r>
              <a:rPr lang="en-US" sz="2800" dirty="0" smtClean="0"/>
              <a:t> </a:t>
            </a:r>
            <a:r>
              <a:rPr lang="en-US" sz="2800" dirty="0" err="1" smtClean="0"/>
              <a:t>mudah</a:t>
            </a:r>
            <a:r>
              <a:rPr lang="en-US" sz="2800" dirty="0" smtClean="0"/>
              <a:t> </a:t>
            </a:r>
            <a:r>
              <a:rPr lang="en-US" sz="2800" dirty="0" err="1" smtClean="0"/>
              <a:t>dibaca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memungkinkan</a:t>
            </a:r>
            <a:r>
              <a:rPr lang="en-US" sz="2800" dirty="0" smtClean="0"/>
              <a:t> code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ulang</a:t>
            </a:r>
            <a:r>
              <a:rPr lang="en-US" sz="2800" dirty="0" smtClean="0"/>
              <a:t> (reuse).</a:t>
            </a:r>
          </a:p>
          <a:p>
            <a:r>
              <a:rPr lang="en-US" sz="2800" dirty="0" smtClean="0"/>
              <a:t>MIPS: </a:t>
            </a:r>
            <a:r>
              <a:rPr lang="en-US" sz="2800" dirty="0" err="1" smtClean="0">
                <a:solidFill>
                  <a:srgbClr val="C00000"/>
                </a:solidFill>
              </a:rPr>
              <a:t>jal</a:t>
            </a:r>
            <a:r>
              <a:rPr lang="en-US" sz="2800" dirty="0" smtClean="0"/>
              <a:t> </a:t>
            </a:r>
            <a:r>
              <a:rPr lang="en-US" sz="2800" dirty="0" err="1" smtClean="0"/>
              <a:t>Procedure_name</a:t>
            </a:r>
            <a:endParaRPr lang="en-US" sz="2800" dirty="0" smtClean="0"/>
          </a:p>
          <a:p>
            <a:r>
              <a:rPr lang="en-US" sz="2800" dirty="0" smtClean="0"/>
              <a:t>Intel: </a:t>
            </a:r>
            <a:r>
              <a:rPr lang="en-US" sz="2800" dirty="0" smtClean="0">
                <a:solidFill>
                  <a:srgbClr val="C00000"/>
                </a:solidFill>
              </a:rPr>
              <a:t>CALL</a:t>
            </a:r>
            <a:r>
              <a:rPr lang="en-US" sz="2800" dirty="0" smtClean="0"/>
              <a:t> </a:t>
            </a:r>
            <a:r>
              <a:rPr lang="en-US" sz="2800" dirty="0" err="1" smtClean="0"/>
              <a:t>Procedur_name</a:t>
            </a:r>
            <a:endParaRPr lang="en-US" sz="2800" dirty="0" smtClean="0"/>
          </a:p>
          <a:p>
            <a:r>
              <a:rPr lang="en-US" sz="2800" dirty="0" err="1" smtClean="0"/>
              <a:t>Mempengaruhi</a:t>
            </a:r>
            <a:r>
              <a:rPr lang="en-US" sz="2800" dirty="0" smtClean="0"/>
              <a:t> stack pointer (Intel: SP, ESP, RSP)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alamat</a:t>
            </a:r>
            <a:r>
              <a:rPr lang="en-US" sz="2800" dirty="0" smtClean="0"/>
              <a:t> (IP, EIP, RIP) yang </a:t>
            </a:r>
            <a:r>
              <a:rPr lang="en-US" sz="2800" dirty="0" err="1" smtClean="0"/>
              <a:t>ditinggalkan</a:t>
            </a:r>
            <a:r>
              <a:rPr lang="en-US" sz="2800" dirty="0" smtClean="0"/>
              <a:t> </a:t>
            </a:r>
            <a:r>
              <a:rPr lang="en-US" sz="2800" dirty="0" err="1" smtClean="0"/>
              <a:t>sementara</a:t>
            </a:r>
            <a:r>
              <a:rPr lang="en-US" sz="2800" dirty="0" smtClean="0"/>
              <a:t>. 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PUSH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otomatis</a:t>
            </a:r>
            <a:endParaRPr lang="en-US" sz="2800" dirty="0" smtClean="0"/>
          </a:p>
          <a:p>
            <a:r>
              <a:rPr lang="en-US" sz="2800" dirty="0" smtClean="0"/>
              <a:t>Intel: </a:t>
            </a:r>
            <a:r>
              <a:rPr lang="en-US" sz="2800" dirty="0" err="1" smtClean="0"/>
              <a:t>berpasangan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RET</a:t>
            </a:r>
          </a:p>
          <a:p>
            <a:r>
              <a:rPr lang="en-US" sz="2800" dirty="0" err="1" smtClean="0"/>
              <a:t>Bagaimana</a:t>
            </a:r>
            <a:r>
              <a:rPr lang="en-US" sz="2800" dirty="0" smtClean="0"/>
              <a:t> </a:t>
            </a: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procedure </a:t>
            </a:r>
            <a:r>
              <a:rPr lang="en-US" sz="2800" dirty="0" err="1" smtClean="0"/>
              <a:t>ada</a:t>
            </a:r>
            <a:r>
              <a:rPr lang="en-US" sz="2800" dirty="0" smtClean="0"/>
              <a:t> parameter? </a:t>
            </a:r>
            <a:r>
              <a:rPr lang="en-US" sz="2800" dirty="0" smtClean="0">
                <a:solidFill>
                  <a:srgbClr val="C00000"/>
                </a:solidFill>
              </a:rPr>
              <a:t>Stack pointer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Eksekusi</a:t>
            </a:r>
            <a:r>
              <a:rPr lang="en-US" sz="4000" b="1" dirty="0" smtClean="0"/>
              <a:t> Procedure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b="1" dirty="0" smtClean="0"/>
              <a:t>MIPS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Simpan</a:t>
            </a:r>
            <a:r>
              <a:rPr lang="en-US" sz="2800" dirty="0" smtClean="0"/>
              <a:t> parameter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Alihkan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(control IP/PC) </a:t>
            </a:r>
            <a:r>
              <a:rPr lang="en-US" sz="2800" dirty="0" err="1" smtClean="0"/>
              <a:t>ke</a:t>
            </a:r>
            <a:r>
              <a:rPr lang="en-US" sz="2800" dirty="0" smtClean="0"/>
              <a:t>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 </a:t>
            </a:r>
            <a:r>
              <a:rPr lang="en-US" sz="2800" dirty="0" err="1" smtClean="0"/>
              <a:t>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semua</a:t>
            </a:r>
            <a:r>
              <a:rPr lang="en-US" sz="2800" dirty="0" smtClean="0"/>
              <a:t> </a:t>
            </a:r>
            <a:r>
              <a:rPr lang="en-US" sz="2800" dirty="0" err="1" smtClean="0"/>
              <a:t>sumber</a:t>
            </a:r>
            <a:r>
              <a:rPr lang="en-US" sz="2800" dirty="0" smtClean="0"/>
              <a:t> </a:t>
            </a:r>
            <a:r>
              <a:rPr lang="en-US" sz="2800" dirty="0" err="1" smtClean="0"/>
              <a:t>daya</a:t>
            </a:r>
            <a:r>
              <a:rPr lang="en-US" sz="2800" dirty="0" smtClean="0"/>
              <a:t> storage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tugas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procedure </a:t>
            </a:r>
            <a:r>
              <a:rPr lang="en-US" sz="2800" dirty="0" err="1" smtClean="0"/>
              <a:t>tersebut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Letakkan</a:t>
            </a:r>
            <a:r>
              <a:rPr lang="en-US" sz="2800" dirty="0" smtClean="0"/>
              <a:t> </a:t>
            </a:r>
            <a:r>
              <a:rPr lang="en-US" sz="2800" dirty="0" err="1" smtClean="0"/>
              <a:t>hasil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diperoleh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procedure,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tempatkan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</a:t>
            </a:r>
            <a:r>
              <a:rPr lang="en-US" sz="2800" dirty="0" smtClean="0"/>
              <a:t> yang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diakses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Kembalikan</a:t>
            </a:r>
            <a:r>
              <a:rPr lang="en-US" sz="2800" dirty="0" smtClean="0"/>
              <a:t> </a:t>
            </a:r>
            <a:r>
              <a:rPr lang="en-US" sz="2800" dirty="0" err="1" smtClean="0"/>
              <a:t>kendali</a:t>
            </a:r>
            <a:r>
              <a:rPr lang="en-US" sz="2800" dirty="0" smtClean="0"/>
              <a:t> (control IP/PC) 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titik</a:t>
            </a:r>
            <a:r>
              <a:rPr lang="en-US" sz="2800" dirty="0" smtClean="0"/>
              <a:t> </a:t>
            </a:r>
            <a:r>
              <a:rPr lang="en-US" sz="2800" dirty="0" err="1" smtClean="0"/>
              <a:t>awal</a:t>
            </a:r>
            <a:r>
              <a:rPr lang="en-US" sz="2800" dirty="0" smtClean="0"/>
              <a:t>, procedure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dipanggil</a:t>
            </a:r>
            <a:r>
              <a:rPr lang="en-US" sz="2800" dirty="0" smtClean="0"/>
              <a:t> </a:t>
            </a:r>
            <a:r>
              <a:rPr lang="en-US" sz="2800" dirty="0" err="1" smtClean="0"/>
              <a:t>berulangkali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 </a:t>
            </a:r>
            <a:r>
              <a:rPr lang="en-US" sz="2800" dirty="0" err="1" smtClean="0"/>
              <a:t>berbeda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</a:rPr>
              <a:t>Bagaimana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dengan</a:t>
            </a:r>
            <a:r>
              <a:rPr lang="en-US" sz="2800" dirty="0" smtClean="0">
                <a:solidFill>
                  <a:srgbClr val="C00000"/>
                </a:solidFill>
              </a:rPr>
              <a:t> nested procedure</a:t>
            </a:r>
            <a:r>
              <a:rPr lang="en-US" sz="2800" dirty="0" smtClean="0"/>
              <a:t>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el_stack_structure_4proced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0962"/>
            <a:ext cx="8572500" cy="66960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524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 smtClean="0"/>
              <a:t>ASCII: </a:t>
            </a:r>
            <a:r>
              <a:rPr lang="en-US" sz="4200" b="1" dirty="0" err="1" smtClean="0"/>
              <a:t>komunikasi</a:t>
            </a:r>
            <a:r>
              <a:rPr lang="en-US" sz="4200" b="1" dirty="0" smtClean="0"/>
              <a:t> </a:t>
            </a:r>
            <a:r>
              <a:rPr lang="en-US" sz="4200" b="1" dirty="0" err="1" smtClean="0"/>
              <a:t>Komputer</a:t>
            </a:r>
            <a:r>
              <a:rPr lang="en-US" sz="4200" b="1" dirty="0" smtClean="0"/>
              <a:t> - </a:t>
            </a:r>
            <a:r>
              <a:rPr lang="en-US" sz="4200" b="1" dirty="0" err="1" smtClean="0"/>
              <a:t>Orang</a:t>
            </a:r>
            <a:endParaRPr lang="en-US" sz="4200" b="1" dirty="0"/>
          </a:p>
        </p:txBody>
      </p:sp>
      <p:pic>
        <p:nvPicPr>
          <p:cNvPr id="3" name="Picture 2" descr="ascii_co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457"/>
            <a:ext cx="9144000" cy="5124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9812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Contoh</a:t>
            </a:r>
            <a:r>
              <a:rPr lang="en-US" sz="3600" dirty="0" smtClean="0"/>
              <a:t> program: ascii.cpp</a:t>
            </a:r>
            <a:endParaRPr lang="en-US"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286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Unicode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Kelompok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Instruksi</a:t>
            </a:r>
            <a:endParaRPr lang="en-US" sz="4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57200" y="1524000"/>
            <a:ext cx="8305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RISC (Reduced Instruction Set Code)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size instruction: </a:t>
            </a:r>
            <a:r>
              <a:rPr lang="en-US" sz="2800" dirty="0" err="1" smtClean="0"/>
              <a:t>seragam</a:t>
            </a:r>
            <a:r>
              <a:rPr lang="en-US" sz="2800" dirty="0" smtClean="0"/>
              <a:t> (32 bits, </a:t>
            </a:r>
            <a:r>
              <a:rPr lang="en-US" sz="2800" dirty="0" err="1" smtClean="0"/>
              <a:t>atau</a:t>
            </a:r>
            <a:r>
              <a:rPr lang="en-US" sz="2800" dirty="0" smtClean="0"/>
              <a:t> 64 bits)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processor: MIPS, ARM, </a:t>
            </a:r>
            <a:r>
              <a:rPr lang="en-US" sz="2800" dirty="0" err="1" smtClean="0"/>
              <a:t>RSxxxx</a:t>
            </a:r>
            <a:r>
              <a:rPr lang="en-US" sz="2800" dirty="0" smtClean="0"/>
              <a:t> (IBM)</a:t>
            </a:r>
          </a:p>
          <a:p>
            <a:endParaRPr lang="en-US" sz="2800" dirty="0" smtClean="0"/>
          </a:p>
          <a:p>
            <a:r>
              <a:rPr lang="en-US" sz="3200" b="1" dirty="0" smtClean="0"/>
              <a:t>CISC (Complex Instruction Set Code)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size instruction: </a:t>
            </a:r>
            <a:r>
              <a:rPr lang="en-US" sz="2800" dirty="0" err="1" smtClean="0"/>
              <a:t>bervariasi</a:t>
            </a:r>
            <a:r>
              <a:rPr lang="en-US" sz="2800" dirty="0" smtClean="0"/>
              <a:t> (1 </a:t>
            </a:r>
            <a:r>
              <a:rPr lang="en-US" sz="2800" dirty="0" err="1" smtClean="0"/>
              <a:t>hingga</a:t>
            </a:r>
            <a:r>
              <a:rPr lang="en-US" sz="2800" dirty="0" smtClean="0"/>
              <a:t> 13 bytes)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Pengalihan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assembly code </a:t>
            </a:r>
            <a:r>
              <a:rPr lang="en-US" sz="2800" dirty="0" err="1" smtClean="0"/>
              <a:t>ke</a:t>
            </a:r>
            <a:r>
              <a:rPr lang="en-US" sz="2800" dirty="0" smtClean="0"/>
              <a:t> machine code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kompleks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processor: Intel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Decoding instruction </a:t>
            </a:r>
            <a:r>
              <a:rPr lang="en-US" sz="4000" dirty="0" err="1" smtClean="0"/>
              <a:t>ke</a:t>
            </a:r>
            <a:r>
              <a:rPr lang="en-US" sz="4000" dirty="0" smtClean="0"/>
              <a:t> machine instruction </a:t>
            </a:r>
            <a:r>
              <a:rPr lang="en-US" sz="4000" dirty="0" err="1" smtClean="0"/>
              <a:t>dalam</a:t>
            </a:r>
            <a:r>
              <a:rPr lang="en-US" sz="4000" dirty="0" smtClean="0"/>
              <a:t> </a:t>
            </a:r>
            <a:r>
              <a:rPr lang="en-US" sz="4000" dirty="0" err="1" smtClean="0"/>
              <a:t>memahami</a:t>
            </a:r>
            <a:r>
              <a:rPr lang="en-US" sz="4000" dirty="0" smtClean="0"/>
              <a:t> format: </a:t>
            </a:r>
            <a:r>
              <a:rPr lang="en-US" sz="4000" dirty="0" err="1" smtClean="0"/>
              <a:t>opcode</a:t>
            </a:r>
            <a:r>
              <a:rPr lang="en-US" sz="4000" dirty="0" smtClean="0"/>
              <a:t>, operand, </a:t>
            </a:r>
            <a:r>
              <a:rPr lang="en-US" sz="4000" dirty="0" err="1" smtClean="0"/>
              <a:t>dst</a:t>
            </a:r>
            <a:endParaRPr lang="en-US" sz="4000" dirty="0"/>
          </a:p>
        </p:txBody>
      </p:sp>
      <p:pic>
        <p:nvPicPr>
          <p:cNvPr id="3" name="Picture 2" descr="instruction_format_mi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486025"/>
            <a:ext cx="897255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048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Instruction Format: MIPS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14300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 Immediate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Register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Jump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Floating point register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Floating point immediate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dirty="0" err="1" smtClean="0"/>
              <a:t>lainnya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 smtClean="0"/>
              <a:t>Kelompok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Instruksi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pada</a:t>
            </a:r>
            <a:r>
              <a:rPr lang="en-US" sz="3400" b="1" dirty="0" smtClean="0"/>
              <a:t> MIPS</a:t>
            </a:r>
            <a:endParaRPr lang="en-US" sz="3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066800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000" dirty="0" smtClean="0"/>
              <a:t> Arithmetic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Data transfer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Logical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Conditional Branch</a:t>
            </a:r>
          </a:p>
          <a:p>
            <a:pPr>
              <a:buFont typeface="Arial" pitchFamily="34" charset="0"/>
              <a:buChar char="•"/>
            </a:pPr>
            <a:r>
              <a:rPr lang="en-US" sz="3000" dirty="0" smtClean="0"/>
              <a:t> Unconditional jump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_format_arm_mi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29" y="0"/>
            <a:ext cx="783274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truction_format_intel_x8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80767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81800" y="457200"/>
            <a:ext cx="2133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Intel: CISC</a:t>
            </a:r>
            <a:endParaRPr 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28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Paralelisasi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instruksi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4478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, pipeline: fetch – decode – execute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thread (control, PC): multithreading  (</a:t>
            </a:r>
            <a:r>
              <a:rPr lang="en-US" sz="2800" dirty="0" err="1" smtClean="0"/>
              <a:t>hyperteading</a:t>
            </a:r>
            <a:r>
              <a:rPr lang="en-US" sz="2800" dirty="0" smtClean="0"/>
              <a:t>),  logical </a:t>
            </a:r>
            <a:r>
              <a:rPr lang="en-US" sz="2800" dirty="0" err="1" smtClean="0"/>
              <a:t>processsor</a:t>
            </a:r>
            <a:r>
              <a:rPr lang="en-US" sz="28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Superscalar: pipeline yang multithreading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SIMD: </a:t>
            </a:r>
            <a:r>
              <a:rPr lang="en-US" sz="2800" dirty="0" err="1" smtClean="0"/>
              <a:t>memperbesar</a:t>
            </a:r>
            <a:r>
              <a:rPr lang="en-US" sz="2800" dirty="0" smtClean="0"/>
              <a:t> </a:t>
            </a:r>
            <a:r>
              <a:rPr lang="en-US" sz="2800" dirty="0" err="1" smtClean="0"/>
              <a:t>kapasitas</a:t>
            </a:r>
            <a:r>
              <a:rPr lang="en-US" sz="2800" dirty="0" smtClean="0"/>
              <a:t> word (32 bits, 64 bits), multimedia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SSE, SSE2, SSE3: Streaming SIMD (Intel)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Multiprocessors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err="1" smtClean="0"/>
              <a:t>Multicores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nker_d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61504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/>
              <a:t>Translasi</a:t>
            </a:r>
            <a:r>
              <a:rPr lang="en-US" sz="4000" b="1" dirty="0" smtClean="0"/>
              <a:t> Java</a:t>
            </a:r>
            <a:endParaRPr lang="en-US" sz="4000" b="1" dirty="0"/>
          </a:p>
        </p:txBody>
      </p:sp>
      <p:pic>
        <p:nvPicPr>
          <p:cNvPr id="4" name="Picture 3" descr="java_translas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90256" cy="496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Array </a:t>
            </a:r>
            <a:r>
              <a:rPr lang="en-US" sz="4000" b="1" dirty="0" err="1" smtClean="0"/>
              <a:t>dan</a:t>
            </a:r>
            <a:r>
              <a:rPr lang="en-US" sz="4000" b="1" dirty="0" smtClean="0"/>
              <a:t> Pointer: </a:t>
            </a:r>
            <a:r>
              <a:rPr lang="en-US" sz="4000" b="1" dirty="0" err="1" smtClean="0"/>
              <a:t>akses</a:t>
            </a:r>
            <a:r>
              <a:rPr lang="en-US" sz="4000" b="1" dirty="0" smtClean="0"/>
              <a:t> internal </a:t>
            </a:r>
            <a:r>
              <a:rPr lang="en-US" sz="4000" b="1" dirty="0" err="1" smtClean="0"/>
              <a:t>berbeda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7696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void clear1(</a:t>
            </a:r>
            <a:r>
              <a:rPr lang="en-US" sz="2800" dirty="0" err="1" smtClean="0"/>
              <a:t>int</a:t>
            </a:r>
            <a:r>
              <a:rPr lang="en-US" sz="2800" dirty="0" smtClean="0"/>
              <a:t> array[], </a:t>
            </a:r>
            <a:r>
              <a:rPr lang="en-US" sz="2800" dirty="0" err="1" smtClean="0"/>
              <a:t>int</a:t>
            </a:r>
            <a:r>
              <a:rPr lang="en-US" sz="2800" dirty="0" smtClean="0"/>
              <a:t>  size)</a:t>
            </a:r>
          </a:p>
          <a:p>
            <a:r>
              <a:rPr lang="en-US" sz="2800" dirty="0" smtClean="0"/>
              <a:t>{</a:t>
            </a:r>
          </a:p>
          <a:p>
            <a:pPr indent="509588"/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;</a:t>
            </a:r>
          </a:p>
          <a:p>
            <a:pPr indent="509588"/>
            <a:r>
              <a:rPr lang="en-US" sz="2800" dirty="0" smtClean="0"/>
              <a:t>for (</a:t>
            </a:r>
            <a:r>
              <a:rPr lang="en-US" sz="2800" dirty="0" err="1" smtClean="0"/>
              <a:t>i</a:t>
            </a:r>
            <a:r>
              <a:rPr lang="en-US" sz="2800" dirty="0" smtClean="0"/>
              <a:t>=0; </a:t>
            </a:r>
            <a:r>
              <a:rPr lang="en-US" sz="2800" dirty="0" err="1" smtClean="0"/>
              <a:t>i</a:t>
            </a:r>
            <a:r>
              <a:rPr lang="en-US" sz="2800" dirty="0" smtClean="0"/>
              <a:t>&lt;size; </a:t>
            </a:r>
            <a:r>
              <a:rPr lang="en-US" sz="2800" dirty="0" err="1" smtClean="0"/>
              <a:t>i</a:t>
            </a:r>
            <a:r>
              <a:rPr lang="en-US" sz="2800" dirty="0" smtClean="0"/>
              <a:t>+=1)</a:t>
            </a:r>
          </a:p>
          <a:p>
            <a:pPr indent="509588"/>
            <a:r>
              <a:rPr lang="en-US" sz="2800" dirty="0" smtClean="0"/>
              <a:t>      array[</a:t>
            </a:r>
            <a:r>
              <a:rPr lang="en-US" sz="2800" dirty="0" err="1" smtClean="0"/>
              <a:t>i</a:t>
            </a:r>
            <a:r>
              <a:rPr lang="en-US" sz="2800" dirty="0" smtClean="0"/>
              <a:t>] = 0;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void clear1(</a:t>
            </a:r>
            <a:r>
              <a:rPr lang="en-US" sz="2800" dirty="0" err="1" smtClean="0"/>
              <a:t>int</a:t>
            </a:r>
            <a:r>
              <a:rPr lang="en-US" sz="2800" dirty="0" smtClean="0"/>
              <a:t>  *array, </a:t>
            </a:r>
            <a:r>
              <a:rPr lang="en-US" sz="2800" dirty="0" err="1" smtClean="0"/>
              <a:t>int</a:t>
            </a:r>
            <a:r>
              <a:rPr lang="en-US" sz="2800" dirty="0" smtClean="0"/>
              <a:t>  size)</a:t>
            </a:r>
          </a:p>
          <a:p>
            <a:r>
              <a:rPr lang="en-US" sz="2800" dirty="0" smtClean="0"/>
              <a:t>{</a:t>
            </a:r>
          </a:p>
          <a:p>
            <a:pPr indent="509588"/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*p;</a:t>
            </a:r>
          </a:p>
          <a:p>
            <a:pPr indent="509588"/>
            <a:r>
              <a:rPr lang="en-US" sz="2800" dirty="0" smtClean="0"/>
              <a:t>for (p=&amp;array[0]; p&lt;&amp;array[size];  p=p+1)</a:t>
            </a:r>
          </a:p>
          <a:p>
            <a:pPr indent="509588"/>
            <a:r>
              <a:rPr lang="en-US" sz="2800" dirty="0" smtClean="0"/>
              <a:t>     *p= 0;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533400"/>
            <a:ext cx="8229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Tugas</a:t>
            </a:r>
            <a:r>
              <a:rPr lang="en-US" sz="3200" b="1" dirty="0" smtClean="0"/>
              <a:t> Baca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err="1" smtClean="0"/>
              <a:t>Bab</a:t>
            </a:r>
            <a:r>
              <a:rPr lang="en-US" sz="3200" dirty="0" smtClean="0"/>
              <a:t> 7</a:t>
            </a:r>
          </a:p>
          <a:p>
            <a:pPr algn="ctr"/>
            <a:r>
              <a:rPr lang="en-US" sz="3200" dirty="0" err="1" smtClean="0"/>
              <a:t>Buku</a:t>
            </a:r>
            <a:r>
              <a:rPr lang="en-US" sz="3200" dirty="0" smtClean="0"/>
              <a:t> Intel Processor 64 bits Vol. 1</a:t>
            </a:r>
          </a:p>
          <a:p>
            <a:pPr algn="ctr"/>
            <a:r>
              <a:rPr lang="en-US" sz="3200" dirty="0" err="1" smtClean="0"/>
              <a:t>Mengenai</a:t>
            </a:r>
            <a:r>
              <a:rPr lang="en-US" sz="3200" dirty="0" smtClean="0"/>
              <a:t> </a:t>
            </a:r>
            <a:r>
              <a:rPr lang="en-US" sz="3200" dirty="0" err="1" smtClean="0"/>
              <a:t>pemrograman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instruksi</a:t>
            </a:r>
            <a:r>
              <a:rPr lang="en-US" sz="3200" dirty="0" smtClean="0"/>
              <a:t> general </a:t>
            </a:r>
            <a:r>
              <a:rPr lang="en-US" sz="3200" dirty="0" err="1" smtClean="0"/>
              <a:t>pupose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Register: MIPS, </a:t>
            </a:r>
            <a:r>
              <a:rPr lang="en-US" sz="3600" b="1" dirty="0" err="1" smtClean="0"/>
              <a:t>pada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prosesor</a:t>
            </a:r>
            <a:r>
              <a:rPr lang="en-US" sz="3600" b="1" dirty="0" smtClean="0"/>
              <a:t> 32 bits </a:t>
            </a:r>
          </a:p>
          <a:p>
            <a:pPr algn="ctr"/>
            <a:r>
              <a:rPr lang="en-US" sz="3600" b="1" dirty="0" smtClean="0"/>
              <a:t>(32 </a:t>
            </a:r>
            <a:r>
              <a:rPr lang="en-US" sz="3600" b="1" dirty="0" err="1" smtClean="0"/>
              <a:t>buah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371600"/>
            <a:ext cx="83058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600" dirty="0" smtClean="0"/>
              <a:t> $0: the constant value 0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$at: assembler temporary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$v0-$v1: values for function result and expression evaluation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$a0-$a3: arguments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$t0-$t7: temporaries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$s0-$s7: saved temporaries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$t8-$t9: temporary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$k0-$k1: reserved for OS kernel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</a:t>
            </a:r>
            <a:r>
              <a:rPr lang="en-US" sz="2600" dirty="0" err="1" smtClean="0"/>
              <a:t>gp</a:t>
            </a:r>
            <a:r>
              <a:rPr lang="en-US" sz="2600" dirty="0" smtClean="0"/>
              <a:t>: global pointer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$sp: stack pointer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</a:t>
            </a:r>
            <a:r>
              <a:rPr lang="en-US" sz="2600" dirty="0" err="1" smtClean="0"/>
              <a:t>fp</a:t>
            </a:r>
            <a:r>
              <a:rPr lang="en-US" sz="2600" dirty="0" smtClean="0"/>
              <a:t>: frame pointer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 smtClean="0"/>
              <a:t> $</a:t>
            </a:r>
            <a:r>
              <a:rPr lang="en-US" sz="2600" dirty="0" err="1" smtClean="0"/>
              <a:t>ra</a:t>
            </a:r>
            <a:r>
              <a:rPr lang="en-US" sz="2600" dirty="0" smtClean="0"/>
              <a:t>: return address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-32_basic_env_non64bi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27" y="0"/>
            <a:ext cx="515214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A-64_b4bit_env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0"/>
            <a:ext cx="544659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228600"/>
            <a:ext cx="320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Register 64 bit:</a:t>
            </a:r>
          </a:p>
          <a:p>
            <a:r>
              <a:rPr lang="en-US" sz="2400" dirty="0" smtClean="0"/>
              <a:t>RAX, RBX, RCX, RDX</a:t>
            </a:r>
          </a:p>
          <a:p>
            <a:r>
              <a:rPr lang="en-US" sz="2400" dirty="0" smtClean="0"/>
              <a:t>RSI, RDI, RBP, RSP</a:t>
            </a:r>
          </a:p>
          <a:p>
            <a:r>
              <a:rPr lang="en-US" sz="2400" dirty="0" smtClean="0"/>
              <a:t>R8, R9, R10, R11, R12</a:t>
            </a:r>
          </a:p>
          <a:p>
            <a:r>
              <a:rPr lang="en-US" sz="2400" dirty="0" smtClean="0"/>
              <a:t>R13, R14, R15</a:t>
            </a:r>
          </a:p>
          <a:p>
            <a:r>
              <a:rPr lang="en-US" sz="2400" dirty="0" err="1" smtClean="0"/>
              <a:t>Untuk</a:t>
            </a:r>
            <a:r>
              <a:rPr lang="en-US" sz="2400" dirty="0" smtClean="0"/>
              <a:t> 32 bits </a:t>
            </a:r>
            <a:r>
              <a:rPr lang="en-US" sz="2400" dirty="0" err="1" smtClean="0"/>
              <a:t>pada</a:t>
            </a:r>
            <a:r>
              <a:rPr lang="en-US" sz="2400" dirty="0" smtClean="0"/>
              <a:t> R:</a:t>
            </a:r>
          </a:p>
          <a:p>
            <a:r>
              <a:rPr lang="en-US" sz="2400" dirty="0" smtClean="0"/>
              <a:t>R8D – R15D</a:t>
            </a:r>
          </a:p>
          <a:p>
            <a:endParaRPr lang="en-US" sz="2400" dirty="0" smtClean="0"/>
          </a:p>
          <a:p>
            <a:r>
              <a:rPr lang="en-US" sz="2400" dirty="0" smtClean="0"/>
              <a:t>Control Register:</a:t>
            </a:r>
          </a:p>
          <a:p>
            <a:r>
              <a:rPr lang="en-US" sz="2400" dirty="0" smtClean="0"/>
              <a:t>CR0, CR1, CR2, CR3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43800" y="5334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Register: Intel </a:t>
            </a:r>
          </a:p>
          <a:p>
            <a:r>
              <a:rPr lang="en-US" sz="3000" dirty="0" smtClean="0"/>
              <a:t>32 bits</a:t>
            </a:r>
            <a:endParaRPr lang="en-US" sz="3000" dirty="0"/>
          </a:p>
        </p:txBody>
      </p:sp>
      <p:pic>
        <p:nvPicPr>
          <p:cNvPr id="5" name="Picture 4" descr="Intel_32bits_regis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7509419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Memory operands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229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Memory: data transfer, </a:t>
            </a:r>
            <a:r>
              <a:rPr lang="en-US" sz="2800" dirty="0" err="1" smtClean="0"/>
              <a:t>dikaitkan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address.</a:t>
            </a:r>
          </a:p>
          <a:p>
            <a:r>
              <a:rPr lang="en-US" sz="2800" dirty="0" err="1" smtClean="0"/>
              <a:t>Satuan</a:t>
            </a:r>
            <a:r>
              <a:rPr lang="en-US" sz="2800" dirty="0" smtClean="0"/>
              <a:t> data: byte, word, double word, quad word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lokasi</a:t>
            </a:r>
            <a:r>
              <a:rPr lang="en-US" sz="2800" dirty="0" smtClean="0"/>
              <a:t>: 1 byte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Representasi</a:t>
            </a:r>
            <a:r>
              <a:rPr lang="en-US" sz="2800" dirty="0" smtClean="0"/>
              <a:t> data </a:t>
            </a:r>
            <a:r>
              <a:rPr lang="en-US" sz="2800" dirty="0" err="1" smtClean="0"/>
              <a:t>multibyte</a:t>
            </a:r>
            <a:r>
              <a:rPr lang="en-US" sz="2800" dirty="0" smtClean="0"/>
              <a:t> s(</a:t>
            </a:r>
            <a:r>
              <a:rPr lang="en-US" sz="2800" dirty="0" err="1" smtClean="0"/>
              <a:t>numerik</a:t>
            </a:r>
            <a:r>
              <a:rPr lang="en-US" sz="2800" dirty="0" smtClean="0"/>
              <a:t>), </a:t>
            </a:r>
            <a:r>
              <a:rPr lang="en-US" sz="2800" dirty="0" err="1" smtClean="0"/>
              <a:t>misal</a:t>
            </a:r>
            <a:r>
              <a:rPr lang="en-US" sz="2800" dirty="0" smtClean="0"/>
              <a:t> integer </a:t>
            </a:r>
            <a:r>
              <a:rPr lang="en-US" sz="2800" dirty="0" err="1" smtClean="0"/>
              <a:t>memerlukan</a:t>
            </a:r>
            <a:r>
              <a:rPr lang="en-US" sz="2800" dirty="0" smtClean="0"/>
              <a:t> 4 bytes </a:t>
            </a:r>
            <a:r>
              <a:rPr lang="en-US" sz="2800" dirty="0" err="1" smtClean="0"/>
              <a:t>lokasi</a:t>
            </a:r>
            <a:r>
              <a:rPr lang="en-US" sz="28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little </a:t>
            </a:r>
            <a:r>
              <a:rPr lang="en-US" sz="2800" dirty="0" err="1" smtClean="0"/>
              <a:t>endian</a:t>
            </a:r>
            <a:r>
              <a:rPr lang="en-US" sz="2800" dirty="0" smtClean="0"/>
              <a:t>,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 smtClean="0"/>
              <a:t> big </a:t>
            </a:r>
            <a:r>
              <a:rPr lang="en-US" sz="2800" dirty="0" err="1" smtClean="0"/>
              <a:t>endian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Operand: </a:t>
            </a:r>
            <a:r>
              <a:rPr lang="en-US" sz="3000" b="1" dirty="0" smtClean="0"/>
              <a:t>constant </a:t>
            </a:r>
            <a:r>
              <a:rPr lang="en-US" sz="3000" b="1" dirty="0" err="1" smtClean="0"/>
              <a:t>atau</a:t>
            </a:r>
            <a:r>
              <a:rPr lang="en-US" sz="3000" b="1" dirty="0" smtClean="0"/>
              <a:t> immediate</a:t>
            </a:r>
            <a:r>
              <a:rPr lang="en-US" sz="2800" dirty="0" smtClean="0"/>
              <a:t>,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ditampung</a:t>
            </a:r>
            <a:r>
              <a:rPr lang="en-US" sz="2800" dirty="0" smtClean="0"/>
              <a:t> (transfer) </a:t>
            </a:r>
            <a:r>
              <a:rPr lang="en-US" sz="2800" dirty="0" err="1" smtClean="0"/>
              <a:t>ke</a:t>
            </a:r>
            <a:r>
              <a:rPr lang="en-US" sz="2800" dirty="0" smtClean="0"/>
              <a:t> register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1482</Words>
  <Application>Microsoft Office PowerPoint</Application>
  <PresentationFormat>On-screen Show (4:3)</PresentationFormat>
  <Paragraphs>246</Paragraphs>
  <Slides>46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mypenelitian</dc:creator>
  <cp:lastModifiedBy>mypenelitian</cp:lastModifiedBy>
  <cp:revision>116</cp:revision>
  <dcterms:created xsi:type="dcterms:W3CDTF">2016-08-25T04:11:35Z</dcterms:created>
  <dcterms:modified xsi:type="dcterms:W3CDTF">2016-09-09T00:22:40Z</dcterms:modified>
</cp:coreProperties>
</file>