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7" r:id="rId9"/>
    <p:sldId id="268" r:id="rId10"/>
    <p:sldId id="269" r:id="rId11"/>
    <p:sldId id="270" r:id="rId12"/>
    <p:sldId id="281" r:id="rId13"/>
    <p:sldId id="261" r:id="rId14"/>
    <p:sldId id="272" r:id="rId15"/>
    <p:sldId id="274" r:id="rId16"/>
    <p:sldId id="275" r:id="rId17"/>
    <p:sldId id="276" r:id="rId18"/>
    <p:sldId id="277" r:id="rId19"/>
    <p:sldId id="271" r:id="rId20"/>
    <p:sldId id="273" r:id="rId21"/>
    <p:sldId id="262" r:id="rId22"/>
    <p:sldId id="278" r:id="rId23"/>
    <p:sldId id="279" r:id="rId24"/>
    <p:sldId id="282" r:id="rId25"/>
    <p:sldId id="283" r:id="rId26"/>
    <p:sldId id="284" r:id="rId27"/>
    <p:sldId id="285" r:id="rId28"/>
    <p:sldId id="286" r:id="rId29"/>
    <p:sldId id="280" r:id="rId30"/>
    <p:sldId id="264" r:id="rId31"/>
    <p:sldId id="26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7E3F-4A4C-409A-A154-E29E973FB838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818E-85EA-4D8A-AF64-3295B76DA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7E3F-4A4C-409A-A154-E29E973FB838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818E-85EA-4D8A-AF64-3295B76DA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7E3F-4A4C-409A-A154-E29E973FB838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818E-85EA-4D8A-AF64-3295B76DA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7E3F-4A4C-409A-A154-E29E973FB838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818E-85EA-4D8A-AF64-3295B76DA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7E3F-4A4C-409A-A154-E29E973FB838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818E-85EA-4D8A-AF64-3295B76DA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7E3F-4A4C-409A-A154-E29E973FB838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818E-85EA-4D8A-AF64-3295B76DA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7E3F-4A4C-409A-A154-E29E973FB838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818E-85EA-4D8A-AF64-3295B76DA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7E3F-4A4C-409A-A154-E29E973FB838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818E-85EA-4D8A-AF64-3295B76DA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7E3F-4A4C-409A-A154-E29E973FB838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818E-85EA-4D8A-AF64-3295B76DA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7E3F-4A4C-409A-A154-E29E973FB838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818E-85EA-4D8A-AF64-3295B76DA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7E3F-4A4C-409A-A154-E29E973FB838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818E-85EA-4D8A-AF64-3295B76DA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07E3F-4A4C-409A-A154-E29E973FB838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C818E-85EA-4D8A-AF64-3295B76DA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57200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err="1" smtClean="0"/>
              <a:t>Pertemuan</a:t>
            </a:r>
            <a:r>
              <a:rPr lang="en-US" sz="4500" b="1" dirty="0" smtClean="0"/>
              <a:t> Ke-3</a:t>
            </a:r>
          </a:p>
          <a:p>
            <a:pPr algn="ctr"/>
            <a:r>
              <a:rPr lang="en-US" sz="4500" b="1" dirty="0" err="1" smtClean="0"/>
              <a:t>Aritmatika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pada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Komputer</a:t>
            </a:r>
            <a:endParaRPr lang="en-US" sz="45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0"/>
            <a:ext cx="8077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Signed Multiplication</a:t>
            </a:r>
          </a:p>
          <a:p>
            <a:pPr algn="ctr"/>
            <a:r>
              <a:rPr lang="en-US" sz="3000" b="1" dirty="0" smtClean="0"/>
              <a:t>2 x 3 = 6</a:t>
            </a:r>
            <a:endParaRPr lang="en-US" sz="3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74"/>
            <a:ext cx="9154691" cy="5042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8610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/>
              <a:t>Instruction Set Architecture: Multiplication</a:t>
            </a:r>
            <a:endParaRPr lang="en-US" sz="35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8458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Intel: Integer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IMUL: signed multiply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MUL: unsigned multiply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SHL: Shift logical left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SAL: Shift arithmetic left</a:t>
            </a:r>
          </a:p>
          <a:p>
            <a:endParaRPr lang="en-US" sz="2800" dirty="0" smtClean="0"/>
          </a:p>
          <a:p>
            <a:r>
              <a:rPr lang="en-US" sz="2800" dirty="0" smtClean="0"/>
              <a:t>MIPS: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/>
              <a:t>mult</a:t>
            </a:r>
            <a:r>
              <a:rPr lang="en-US" sz="2800" dirty="0" smtClean="0"/>
              <a:t>: multiply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/>
              <a:t>multu</a:t>
            </a:r>
            <a:r>
              <a:rPr lang="en-US" sz="2800" dirty="0" smtClean="0"/>
              <a:t>: multiply unsigned</a:t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219200"/>
            <a:ext cx="78486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err="1" smtClean="0"/>
              <a:t>Bagaimana</a:t>
            </a:r>
            <a:r>
              <a:rPr lang="en-US" sz="3400" dirty="0" smtClean="0"/>
              <a:t> </a:t>
            </a:r>
            <a:r>
              <a:rPr lang="en-US" sz="3400" dirty="0" err="1" smtClean="0"/>
              <a:t>perkalian</a:t>
            </a:r>
            <a:r>
              <a:rPr lang="en-US" sz="3400" dirty="0" smtClean="0"/>
              <a:t> </a:t>
            </a:r>
            <a:r>
              <a:rPr lang="en-US" sz="3400" dirty="0" err="1" smtClean="0"/>
              <a:t>berikut</a:t>
            </a:r>
            <a:r>
              <a:rPr lang="en-US" sz="3400" dirty="0" smtClean="0"/>
              <a:t> </a:t>
            </a:r>
            <a:r>
              <a:rPr lang="en-US" sz="3400" dirty="0" err="1" smtClean="0"/>
              <a:t>dalam</a:t>
            </a:r>
            <a:r>
              <a:rPr lang="en-US" sz="3400" dirty="0" smtClean="0"/>
              <a:t> </a:t>
            </a:r>
            <a:r>
              <a:rPr lang="en-US" sz="3400" dirty="0" err="1" smtClean="0"/>
              <a:t>biner</a:t>
            </a:r>
            <a:r>
              <a:rPr lang="en-US" sz="3400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400" dirty="0" smtClean="0"/>
              <a:t> 7</a:t>
            </a:r>
            <a:r>
              <a:rPr lang="en-US" sz="3400" baseline="-25000" dirty="0" smtClean="0"/>
              <a:t>ten</a:t>
            </a:r>
            <a:r>
              <a:rPr lang="en-US" sz="3400" dirty="0" smtClean="0"/>
              <a:t> x 2</a:t>
            </a:r>
            <a:r>
              <a:rPr lang="en-US" sz="3400" baseline="-25000" dirty="0" smtClean="0"/>
              <a:t>ten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400" dirty="0" smtClean="0"/>
              <a:t> 3</a:t>
            </a:r>
            <a:r>
              <a:rPr lang="en-US" sz="3400" baseline="-25000" dirty="0" smtClean="0"/>
              <a:t>ten</a:t>
            </a:r>
            <a:r>
              <a:rPr lang="en-US" sz="3400" dirty="0" smtClean="0"/>
              <a:t> x 3</a:t>
            </a:r>
            <a:r>
              <a:rPr lang="en-US" sz="3400" baseline="-25000" dirty="0" smtClean="0"/>
              <a:t>ten</a:t>
            </a:r>
          </a:p>
          <a:p>
            <a:endParaRPr lang="en-US" sz="3400" dirty="0" smtClean="0"/>
          </a:p>
          <a:p>
            <a:r>
              <a:rPr lang="en-US" sz="3400" dirty="0" err="1" smtClean="0"/>
              <a:t>Instruksi</a:t>
            </a:r>
            <a:r>
              <a:rPr lang="en-US" sz="3400" dirty="0" smtClean="0"/>
              <a:t> </a:t>
            </a:r>
            <a:r>
              <a:rPr lang="en-US" sz="3400" dirty="0" err="1" smtClean="0"/>
              <a:t>mana</a:t>
            </a:r>
            <a:r>
              <a:rPr lang="en-US" sz="3400" dirty="0" smtClean="0"/>
              <a:t> yang </a:t>
            </a:r>
            <a:r>
              <a:rPr lang="en-US" sz="3400" dirty="0" err="1" smtClean="0"/>
              <a:t>dapat</a:t>
            </a:r>
            <a:r>
              <a:rPr lang="en-US" sz="3400" dirty="0" smtClean="0"/>
              <a:t> </a:t>
            </a:r>
            <a:r>
              <a:rPr lang="en-US" sz="3400" dirty="0" err="1" smtClean="0"/>
              <a:t>digunakan</a:t>
            </a:r>
            <a:r>
              <a:rPr lang="en-US" sz="3400" dirty="0" smtClean="0"/>
              <a:t>, </a:t>
            </a:r>
            <a:r>
              <a:rPr lang="en-US" sz="3400" dirty="0" err="1" smtClean="0"/>
              <a:t>jika</a:t>
            </a:r>
            <a:r>
              <a:rPr lang="en-US" sz="3400" dirty="0" smtClean="0"/>
              <a:t> </a:t>
            </a:r>
            <a:r>
              <a:rPr lang="en-US" sz="3400" dirty="0" err="1" smtClean="0"/>
              <a:t>menggunakan</a:t>
            </a:r>
            <a:r>
              <a:rPr lang="en-US" sz="3400" dirty="0" smtClean="0"/>
              <a:t> </a:t>
            </a:r>
            <a:r>
              <a:rPr lang="en-US" sz="3400" dirty="0" err="1" smtClean="0"/>
              <a:t>prosesor</a:t>
            </a:r>
            <a:r>
              <a:rPr lang="en-US" sz="3400" dirty="0" smtClean="0"/>
              <a:t> Intel?</a:t>
            </a:r>
            <a:endParaRPr lang="en-US" sz="3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Division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838200"/>
            <a:ext cx="80772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Dividend = </a:t>
            </a:r>
            <a:r>
              <a:rPr lang="en-US" sz="2800" dirty="0" err="1" smtClean="0"/>
              <a:t>Quotien</a:t>
            </a:r>
            <a:r>
              <a:rPr lang="en-US" sz="2800" dirty="0" smtClean="0"/>
              <a:t> x Divisor + Remainder</a:t>
            </a:r>
          </a:p>
          <a:p>
            <a:r>
              <a:rPr lang="en-US" sz="2800" dirty="0" smtClean="0"/>
              <a:t>1001010</a:t>
            </a:r>
            <a:r>
              <a:rPr lang="en-US" sz="2800" baseline="-25000" dirty="0" smtClean="0"/>
              <a:t>ten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bagi</a:t>
            </a:r>
            <a:r>
              <a:rPr lang="en-US" sz="2800" dirty="0" smtClean="0"/>
              <a:t> 1000</a:t>
            </a:r>
            <a:r>
              <a:rPr lang="en-US" sz="2800" baseline="-25000" dirty="0" smtClean="0"/>
              <a:t>ten</a:t>
            </a:r>
            <a:r>
              <a:rPr lang="en-US" sz="2800" dirty="0" smtClean="0"/>
              <a:t>                            </a:t>
            </a:r>
          </a:p>
          <a:p>
            <a:r>
              <a:rPr lang="en-US" sz="2800" dirty="0" smtClean="0"/>
              <a:t>                                       1001</a:t>
            </a:r>
            <a:r>
              <a:rPr lang="en-US" sz="2800" baseline="-25000" dirty="0" smtClean="0"/>
              <a:t>ten </a:t>
            </a:r>
            <a:r>
              <a:rPr lang="en-US" sz="2800" dirty="0" smtClean="0"/>
              <a:t>   Quotient</a:t>
            </a:r>
          </a:p>
          <a:p>
            <a:r>
              <a:rPr lang="en-US" sz="2800" dirty="0" smtClean="0"/>
              <a:t>                                  -----------</a:t>
            </a:r>
          </a:p>
          <a:p>
            <a:r>
              <a:rPr lang="en-US" sz="2800" dirty="0" smtClean="0"/>
              <a:t>Divisor 1000</a:t>
            </a:r>
            <a:r>
              <a:rPr lang="en-US" sz="2800" baseline="-25000" dirty="0" smtClean="0"/>
              <a:t>ten</a:t>
            </a:r>
            <a:r>
              <a:rPr lang="en-US" sz="2800" dirty="0" smtClean="0"/>
              <a:t>  :     1001010</a:t>
            </a:r>
            <a:r>
              <a:rPr lang="en-US" sz="2800" baseline="-25000" dirty="0" smtClean="0"/>
              <a:t>ten</a:t>
            </a:r>
            <a:r>
              <a:rPr lang="en-US" sz="2800" dirty="0" smtClean="0"/>
              <a:t>       Dividend</a:t>
            </a:r>
          </a:p>
          <a:p>
            <a:r>
              <a:rPr lang="en-US" sz="2800" dirty="0" smtClean="0"/>
              <a:t>                                 -1000</a:t>
            </a:r>
          </a:p>
          <a:p>
            <a:r>
              <a:rPr lang="en-US" sz="2800" dirty="0" smtClean="0"/>
              <a:t>                                   -------</a:t>
            </a:r>
          </a:p>
          <a:p>
            <a:r>
              <a:rPr lang="en-US" sz="2800" dirty="0" smtClean="0"/>
              <a:t>                                       10</a:t>
            </a:r>
          </a:p>
          <a:p>
            <a:r>
              <a:rPr lang="en-US" sz="2800" dirty="0" smtClean="0"/>
              <a:t>                                       101</a:t>
            </a:r>
          </a:p>
          <a:p>
            <a:r>
              <a:rPr lang="en-US" sz="2800" dirty="0" smtClean="0"/>
              <a:t>                                       1010</a:t>
            </a:r>
          </a:p>
          <a:p>
            <a:r>
              <a:rPr lang="en-US" sz="2800" dirty="0" smtClean="0"/>
              <a:t>                                     - 1000</a:t>
            </a:r>
          </a:p>
          <a:p>
            <a:r>
              <a:rPr lang="en-US" sz="2800" dirty="0" smtClean="0"/>
              <a:t>                                     ----------</a:t>
            </a:r>
          </a:p>
          <a:p>
            <a:r>
              <a:rPr lang="en-US" sz="2800" dirty="0" smtClean="0"/>
              <a:t>                                            10</a:t>
            </a:r>
            <a:r>
              <a:rPr lang="en-US" sz="2800" baseline="-25000" dirty="0" smtClean="0"/>
              <a:t>ten</a:t>
            </a:r>
            <a:r>
              <a:rPr lang="en-US" sz="2800" dirty="0" smtClean="0"/>
              <a:t>       Remainder</a:t>
            </a:r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2984"/>
            <a:ext cx="9144000" cy="575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"/>
            <a:ext cx="5715000" cy="6870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71549"/>
            <a:ext cx="9144000" cy="5768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33400" y="228600"/>
            <a:ext cx="8153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smtClean="0"/>
              <a:t>7</a:t>
            </a:r>
            <a:r>
              <a:rPr lang="en-US" sz="3500" baseline="-25000" dirty="0" smtClean="0"/>
              <a:t>ten</a:t>
            </a:r>
            <a:r>
              <a:rPr lang="en-US" sz="3500" dirty="0" smtClean="0"/>
              <a:t> </a:t>
            </a:r>
            <a:r>
              <a:rPr lang="en-US" sz="3500" dirty="0" smtClean="0">
                <a:sym typeface="Symbol"/>
              </a:rPr>
              <a:t> </a:t>
            </a:r>
            <a:r>
              <a:rPr lang="en-US" sz="3500" dirty="0" smtClean="0"/>
              <a:t>2</a:t>
            </a:r>
            <a:r>
              <a:rPr lang="en-US" sz="3500" baseline="-25000" dirty="0" smtClean="0"/>
              <a:t>ten</a:t>
            </a:r>
            <a:r>
              <a:rPr lang="en-US" sz="3500" dirty="0" smtClean="0"/>
              <a:t>, 0000 0111</a:t>
            </a:r>
            <a:r>
              <a:rPr lang="en-US" sz="3500" baseline="-25000" dirty="0" smtClean="0"/>
              <a:t>two</a:t>
            </a:r>
            <a:r>
              <a:rPr lang="en-US" sz="3500" dirty="0" smtClean="0"/>
              <a:t> </a:t>
            </a:r>
            <a:r>
              <a:rPr lang="en-US" sz="3500" dirty="0" smtClean="0">
                <a:sym typeface="Symbol"/>
              </a:rPr>
              <a:t></a:t>
            </a:r>
            <a:r>
              <a:rPr lang="en-US" sz="3500" dirty="0" smtClean="0"/>
              <a:t> 0000 0010</a:t>
            </a:r>
            <a:r>
              <a:rPr lang="en-US" sz="3500" baseline="-25000" dirty="0" smtClean="0"/>
              <a:t>two</a:t>
            </a:r>
            <a:endParaRPr lang="en-US" sz="3500" baseline="-25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144000" cy="5393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5240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Signed Division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066800"/>
            <a:ext cx="8382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Signed </a:t>
            </a:r>
            <a:r>
              <a:rPr lang="en-US" sz="2800" dirty="0" err="1" smtClean="0"/>
              <a:t>divison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kompleks</a:t>
            </a:r>
            <a:r>
              <a:rPr lang="en-US" sz="2800" dirty="0" smtClean="0"/>
              <a:t>, </a:t>
            </a:r>
            <a:r>
              <a:rPr lang="en-US" sz="2800" dirty="0" err="1" smtClean="0"/>
              <a:t>karena</a:t>
            </a:r>
            <a:r>
              <a:rPr lang="en-US" sz="2800" dirty="0" smtClean="0"/>
              <a:t> </a:t>
            </a:r>
            <a:r>
              <a:rPr lang="en-US" sz="2800" dirty="0" err="1" smtClean="0"/>
              <a:t>melibatkan</a:t>
            </a:r>
            <a:r>
              <a:rPr lang="en-US" sz="2800" dirty="0" smtClean="0"/>
              <a:t> </a:t>
            </a:r>
            <a:r>
              <a:rPr lang="en-US" sz="2800" dirty="0" err="1" smtClean="0"/>
              <a:t>tanda</a:t>
            </a:r>
            <a:endParaRPr lang="en-US" sz="2800" dirty="0" smtClean="0"/>
          </a:p>
          <a:p>
            <a:r>
              <a:rPr lang="en-US" sz="2800" dirty="0" smtClean="0"/>
              <a:t>Positive/ </a:t>
            </a:r>
            <a:r>
              <a:rPr lang="en-US" sz="2800" dirty="0" err="1" smtClean="0"/>
              <a:t>tak</a:t>
            </a:r>
            <a:r>
              <a:rPr lang="en-US" sz="2800" dirty="0" smtClean="0"/>
              <a:t> </a:t>
            </a:r>
            <a:r>
              <a:rPr lang="en-US" sz="2800" dirty="0" err="1" smtClean="0"/>
              <a:t>bertanda</a:t>
            </a:r>
            <a:r>
              <a:rPr lang="en-US" sz="2800" dirty="0" smtClean="0"/>
              <a:t>: 7 = Q(3) + D(2) + R(+1) = 6 +1</a:t>
            </a:r>
          </a:p>
          <a:p>
            <a:r>
              <a:rPr lang="en-US" sz="2800" dirty="0" err="1" smtClean="0"/>
              <a:t>Bertanda</a:t>
            </a:r>
            <a:r>
              <a:rPr lang="en-US" sz="2800" dirty="0" smtClean="0"/>
              <a:t>: -7 </a:t>
            </a:r>
            <a:r>
              <a:rPr lang="en-US" sz="2800" dirty="0" smtClean="0">
                <a:sym typeface="Symbol"/>
              </a:rPr>
              <a:t> 2, Quotient = -3</a:t>
            </a:r>
          </a:p>
          <a:p>
            <a:r>
              <a:rPr lang="en-US" sz="2800" dirty="0" smtClean="0"/>
              <a:t>Remainder = (</a:t>
            </a:r>
            <a:r>
              <a:rPr lang="en-US" sz="2800" dirty="0" err="1" smtClean="0"/>
              <a:t>Divident</a:t>
            </a:r>
            <a:r>
              <a:rPr lang="en-US" sz="2800" dirty="0" smtClean="0"/>
              <a:t> – Quotient x Divisor) , </a:t>
            </a:r>
            <a:r>
              <a:rPr lang="en-US" sz="2800" dirty="0" err="1" smtClean="0"/>
              <a:t>maka</a:t>
            </a:r>
            <a:endParaRPr lang="en-US" sz="2800" dirty="0" smtClean="0"/>
          </a:p>
          <a:p>
            <a:r>
              <a:rPr lang="en-US" sz="2800" dirty="0" smtClean="0"/>
              <a:t>     -7 – (-3 x +2) = -7 – (-6) = -1</a:t>
            </a:r>
          </a:p>
          <a:p>
            <a:r>
              <a:rPr lang="en-US" sz="2800" dirty="0" smtClean="0"/>
              <a:t>-7 </a:t>
            </a:r>
            <a:r>
              <a:rPr lang="en-US" sz="2800" dirty="0" smtClean="0">
                <a:sym typeface="Symbol"/>
              </a:rPr>
              <a:t> +2, Quotient = -3, Remainder = -1, </a:t>
            </a:r>
            <a:r>
              <a:rPr lang="en-US" sz="2800" dirty="0" err="1" smtClean="0">
                <a:sym typeface="Symbol"/>
              </a:rPr>
              <a:t>periksa</a:t>
            </a:r>
            <a:endParaRPr lang="en-US" sz="2800" dirty="0" smtClean="0">
              <a:sym typeface="Symbol"/>
            </a:endParaRPr>
          </a:p>
          <a:p>
            <a:r>
              <a:rPr lang="en-US" sz="2800" dirty="0" smtClean="0">
                <a:sym typeface="Symbol"/>
              </a:rPr>
              <a:t> -7 = -3 x +2 + (-1) = -6 – 1</a:t>
            </a:r>
          </a:p>
          <a:p>
            <a:endParaRPr lang="en-US" sz="2800" dirty="0" smtClean="0">
              <a:sym typeface="Symbol"/>
            </a:endParaRPr>
          </a:p>
          <a:p>
            <a:r>
              <a:rPr lang="en-US" sz="2800" dirty="0" err="1" smtClean="0">
                <a:sym typeface="Symbol"/>
              </a:rPr>
              <a:t>Bagaimana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dengan</a:t>
            </a:r>
            <a:r>
              <a:rPr lang="en-US" sz="2800" dirty="0" smtClean="0">
                <a:sym typeface="Symbol"/>
              </a:rPr>
              <a:t> yang </a:t>
            </a:r>
            <a:r>
              <a:rPr lang="en-US" sz="2800" dirty="0" err="1" smtClean="0">
                <a:sym typeface="Symbol"/>
              </a:rPr>
              <a:t>ini</a:t>
            </a:r>
            <a:r>
              <a:rPr lang="en-US" sz="2800" dirty="0" smtClean="0">
                <a:sym typeface="Symbol"/>
              </a:rPr>
              <a:t>?</a:t>
            </a:r>
          </a:p>
          <a:p>
            <a:r>
              <a:rPr lang="en-US" sz="2800" dirty="0" smtClean="0"/>
              <a:t>7 </a:t>
            </a:r>
            <a:r>
              <a:rPr lang="en-US" sz="2800" dirty="0" smtClean="0">
                <a:sym typeface="Symbol"/>
              </a:rPr>
              <a:t> -2, Quotient  = -3, Remainder = +1</a:t>
            </a:r>
          </a:p>
          <a:p>
            <a:r>
              <a:rPr lang="en-US" sz="2800" dirty="0" smtClean="0"/>
              <a:t>-7 </a:t>
            </a:r>
            <a:r>
              <a:rPr lang="en-US" sz="2800" dirty="0" smtClean="0">
                <a:sym typeface="Symbol"/>
              </a:rPr>
              <a:t> -2, Quotient = +3, Remainder = -1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71600"/>
            <a:ext cx="8458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Intel: Integer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DIV: unsigned divide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IDIV: signed divide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SHR: Shift logical right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SAR: Shift arithmetic right</a:t>
            </a:r>
          </a:p>
          <a:p>
            <a:endParaRPr lang="en-US" sz="2800" dirty="0" smtClean="0"/>
          </a:p>
          <a:p>
            <a:r>
              <a:rPr lang="en-US" sz="2800" dirty="0" smtClean="0"/>
              <a:t>MIPS: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div: signed integer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/>
              <a:t>divu</a:t>
            </a:r>
            <a:r>
              <a:rPr lang="en-US" sz="2800" dirty="0" smtClean="0"/>
              <a:t>: unsigned integer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228600"/>
            <a:ext cx="8610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/>
              <a:t>Instruction Set Architecture: Division</a:t>
            </a:r>
            <a:endParaRPr lang="en-US" sz="35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447800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000" dirty="0" smtClean="0"/>
              <a:t> </a:t>
            </a:r>
            <a:r>
              <a:rPr lang="en-US" sz="3000" dirty="0" err="1" smtClean="0"/>
              <a:t>Bagaimana</a:t>
            </a:r>
            <a:r>
              <a:rPr lang="en-US" sz="3000" dirty="0" smtClean="0"/>
              <a:t> </a:t>
            </a:r>
            <a:r>
              <a:rPr lang="en-US" sz="3000" dirty="0" err="1" smtClean="0"/>
              <a:t>dengan</a:t>
            </a:r>
            <a:r>
              <a:rPr lang="en-US" sz="3000" dirty="0" smtClean="0"/>
              <a:t> </a:t>
            </a:r>
            <a:r>
              <a:rPr lang="en-US" sz="3000" dirty="0" err="1" smtClean="0"/>
              <a:t>bilangan</a:t>
            </a:r>
            <a:r>
              <a:rPr lang="en-US" sz="3000" dirty="0" smtClean="0"/>
              <a:t> </a:t>
            </a:r>
            <a:r>
              <a:rPr lang="en-US" sz="3000" dirty="0" err="1" smtClean="0"/>
              <a:t>pecahan</a:t>
            </a:r>
            <a:r>
              <a:rPr lang="en-US" sz="3000" dirty="0" smtClean="0"/>
              <a:t> </a:t>
            </a:r>
            <a:r>
              <a:rPr lang="en-US" sz="3000" dirty="0" err="1" smtClean="0"/>
              <a:t>atau</a:t>
            </a:r>
            <a:r>
              <a:rPr lang="en-US" sz="3000" dirty="0" smtClean="0"/>
              <a:t> real?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/>
              <a:t> </a:t>
            </a:r>
            <a:r>
              <a:rPr lang="en-US" sz="3000" dirty="0" err="1" smtClean="0"/>
              <a:t>Bagaimana</a:t>
            </a:r>
            <a:r>
              <a:rPr lang="en-US" sz="3000" dirty="0" smtClean="0"/>
              <a:t> </a:t>
            </a:r>
            <a:r>
              <a:rPr lang="en-US" sz="3000" dirty="0" err="1" smtClean="0"/>
              <a:t>jika</a:t>
            </a:r>
            <a:r>
              <a:rPr lang="en-US" sz="3000" dirty="0" smtClean="0"/>
              <a:t> </a:t>
            </a:r>
            <a:r>
              <a:rPr lang="en-US" sz="3000" dirty="0" err="1" smtClean="0"/>
              <a:t>suatu</a:t>
            </a:r>
            <a:r>
              <a:rPr lang="en-US" sz="3000" dirty="0" smtClean="0"/>
              <a:t> </a:t>
            </a:r>
            <a:r>
              <a:rPr lang="en-US" sz="3000" dirty="0" err="1" smtClean="0"/>
              <a:t>operasi</a:t>
            </a:r>
            <a:r>
              <a:rPr lang="en-US" sz="3000" dirty="0" smtClean="0"/>
              <a:t> </a:t>
            </a:r>
            <a:r>
              <a:rPr lang="en-US" sz="3000" dirty="0" err="1" smtClean="0"/>
              <a:t>menghasilkan</a:t>
            </a:r>
            <a:r>
              <a:rPr lang="en-US" sz="3000" dirty="0" smtClean="0"/>
              <a:t> </a:t>
            </a:r>
            <a:r>
              <a:rPr lang="en-US" sz="3000" dirty="0" err="1" smtClean="0"/>
              <a:t>nilai</a:t>
            </a:r>
            <a:r>
              <a:rPr lang="en-US" sz="3000" dirty="0" smtClean="0"/>
              <a:t> yang </a:t>
            </a:r>
            <a:r>
              <a:rPr lang="en-US" sz="3000" dirty="0" err="1" smtClean="0"/>
              <a:t>lebih</a:t>
            </a:r>
            <a:r>
              <a:rPr lang="en-US" sz="3000" dirty="0" smtClean="0"/>
              <a:t> </a:t>
            </a:r>
            <a:r>
              <a:rPr lang="en-US" sz="3000" dirty="0" err="1" smtClean="0"/>
              <a:t>besar</a:t>
            </a:r>
            <a:r>
              <a:rPr lang="en-US" sz="3000" dirty="0" smtClean="0"/>
              <a:t> </a:t>
            </a:r>
            <a:r>
              <a:rPr lang="en-US" sz="3000" dirty="0" err="1" smtClean="0"/>
              <a:t>dari</a:t>
            </a:r>
            <a:r>
              <a:rPr lang="en-US" sz="3000" dirty="0" smtClean="0"/>
              <a:t> yang </a:t>
            </a:r>
            <a:r>
              <a:rPr lang="en-US" sz="3000" dirty="0" err="1" smtClean="0"/>
              <a:t>dapat</a:t>
            </a:r>
            <a:r>
              <a:rPr lang="en-US" sz="3000" dirty="0" smtClean="0"/>
              <a:t> </a:t>
            </a:r>
            <a:r>
              <a:rPr lang="en-US" sz="3000" dirty="0" err="1" smtClean="0"/>
              <a:t>direpresentasikan</a:t>
            </a:r>
            <a:r>
              <a:rPr lang="en-US" sz="3000" dirty="0" smtClean="0"/>
              <a:t>?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/>
              <a:t> </a:t>
            </a:r>
            <a:r>
              <a:rPr lang="en-US" sz="3000" dirty="0" err="1" smtClean="0"/>
              <a:t>Bagaimana</a:t>
            </a:r>
            <a:r>
              <a:rPr lang="en-US" sz="3000" dirty="0" smtClean="0"/>
              <a:t> hardware </a:t>
            </a:r>
            <a:r>
              <a:rPr lang="en-US" sz="3000" dirty="0" err="1" smtClean="0"/>
              <a:t>dapat</a:t>
            </a:r>
            <a:r>
              <a:rPr lang="en-US" sz="3000" dirty="0" smtClean="0"/>
              <a:t> </a:t>
            </a:r>
            <a:r>
              <a:rPr lang="en-US" sz="3000" dirty="0" err="1" smtClean="0"/>
              <a:t>melakukan</a:t>
            </a:r>
            <a:r>
              <a:rPr lang="en-US" sz="3000" dirty="0" smtClean="0"/>
              <a:t> </a:t>
            </a:r>
            <a:r>
              <a:rPr lang="en-US" sz="3000" dirty="0" err="1" smtClean="0"/>
              <a:t>operasi</a:t>
            </a:r>
            <a:r>
              <a:rPr lang="en-US" sz="3000" dirty="0" smtClean="0"/>
              <a:t> </a:t>
            </a:r>
            <a:r>
              <a:rPr lang="en-US" sz="3000" dirty="0" err="1" smtClean="0"/>
              <a:t>perkalian</a:t>
            </a:r>
            <a:r>
              <a:rPr lang="en-US" sz="3000" dirty="0" smtClean="0"/>
              <a:t> </a:t>
            </a:r>
            <a:r>
              <a:rPr lang="en-US" sz="3000" dirty="0" err="1" smtClean="0"/>
              <a:t>dan</a:t>
            </a:r>
            <a:r>
              <a:rPr lang="en-US" sz="3000" dirty="0" smtClean="0"/>
              <a:t> </a:t>
            </a:r>
            <a:r>
              <a:rPr lang="en-US" sz="3000" dirty="0" err="1" smtClean="0"/>
              <a:t>pembagian</a:t>
            </a:r>
            <a:r>
              <a:rPr lang="en-US" sz="3000" dirty="0" smtClean="0"/>
              <a:t>?</a:t>
            </a:r>
          </a:p>
          <a:p>
            <a:pPr>
              <a:buFont typeface="Arial" pitchFamily="34" charset="0"/>
              <a:buChar char="•"/>
            </a:pPr>
            <a:endParaRPr lang="en-US" sz="3000" dirty="0" smtClean="0"/>
          </a:p>
          <a:p>
            <a:pPr>
              <a:buFont typeface="Arial" pitchFamily="34" charset="0"/>
              <a:buChar char="•"/>
            </a:pPr>
            <a:r>
              <a:rPr lang="en-US" sz="3000" dirty="0" smtClean="0"/>
              <a:t> real numbers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/>
              <a:t> arithmetic algorithms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/>
              <a:t> hardware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/>
              <a:t> implications to instruction 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381000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Issues</a:t>
            </a:r>
            <a:endParaRPr lang="en-US" sz="40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15240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Contoh</a:t>
            </a:r>
            <a:r>
              <a:rPr lang="en-US" sz="4000" dirty="0" smtClean="0"/>
              <a:t> program: </a:t>
            </a:r>
            <a:r>
              <a:rPr lang="en-US" sz="4000" dirty="0" err="1" smtClean="0"/>
              <a:t>arithemics</a:t>
            </a:r>
            <a:endParaRPr lang="en-US" sz="4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Floating point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85344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Bilangan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hanya</a:t>
            </a:r>
            <a:r>
              <a:rPr lang="en-US" sz="2800" dirty="0" smtClean="0"/>
              <a:t> integer, </a:t>
            </a:r>
            <a:r>
              <a:rPr lang="en-US" sz="2800" dirty="0" err="1" smtClean="0"/>
              <a:t>adapula</a:t>
            </a:r>
            <a:r>
              <a:rPr lang="en-US" sz="2800" dirty="0" smtClean="0"/>
              <a:t> fraction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dinamakan</a:t>
            </a:r>
            <a:r>
              <a:rPr lang="en-US" sz="2800" dirty="0" smtClean="0"/>
              <a:t> pula real.</a:t>
            </a:r>
          </a:p>
          <a:p>
            <a:r>
              <a:rPr lang="en-US" sz="2800" dirty="0" err="1" smtClean="0"/>
              <a:t>Contoh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3.14159265</a:t>
            </a:r>
            <a:r>
              <a:rPr lang="en-US" sz="2800" baseline="-25000" dirty="0" smtClean="0"/>
              <a:t>ten</a:t>
            </a:r>
            <a:r>
              <a:rPr lang="en-US" sz="2800" dirty="0" smtClean="0"/>
              <a:t> ….(pi)</a:t>
            </a:r>
          </a:p>
          <a:p>
            <a:r>
              <a:rPr lang="en-US" sz="2800" dirty="0" smtClean="0"/>
              <a:t>2.71828</a:t>
            </a:r>
            <a:r>
              <a:rPr lang="en-US" sz="2800" baseline="-25000" dirty="0" smtClean="0"/>
              <a:t>ten</a:t>
            </a:r>
            <a:r>
              <a:rPr lang="en-US" sz="2800" dirty="0" smtClean="0"/>
              <a:t> …. (e)</a:t>
            </a:r>
          </a:p>
          <a:p>
            <a:r>
              <a:rPr lang="en-US" sz="2800" dirty="0" smtClean="0"/>
              <a:t>Scientific notation: normalized  number</a:t>
            </a:r>
          </a:p>
          <a:p>
            <a:r>
              <a:rPr lang="en-US" sz="2800" dirty="0" smtClean="0"/>
              <a:t>0.000000001</a:t>
            </a:r>
            <a:r>
              <a:rPr lang="en-US" sz="2800" baseline="-25000" dirty="0" smtClean="0"/>
              <a:t>ten</a:t>
            </a:r>
            <a:r>
              <a:rPr lang="en-US" sz="2800" dirty="0" smtClean="0"/>
              <a:t>  </a:t>
            </a:r>
            <a:r>
              <a:rPr lang="en-US" sz="2800" dirty="0" err="1" smtClean="0"/>
              <a:t>atau</a:t>
            </a:r>
            <a:r>
              <a:rPr lang="en-US" sz="2800" dirty="0" smtClean="0"/>
              <a:t> 1.0</a:t>
            </a:r>
            <a:r>
              <a:rPr lang="en-US" sz="2800" baseline="-25000" dirty="0" smtClean="0"/>
              <a:t>ten</a:t>
            </a:r>
            <a:r>
              <a:rPr lang="en-US" sz="2800" dirty="0" smtClean="0"/>
              <a:t> x 10</a:t>
            </a:r>
            <a:r>
              <a:rPr lang="en-US" sz="2800" baseline="30000" dirty="0" smtClean="0"/>
              <a:t>-9 </a:t>
            </a:r>
            <a:r>
              <a:rPr lang="en-US" sz="2800" dirty="0" smtClean="0"/>
              <a:t>(normalized scientific)</a:t>
            </a:r>
            <a:endParaRPr lang="en-US" sz="2800" baseline="30000" dirty="0" smtClean="0"/>
          </a:p>
          <a:p>
            <a:r>
              <a:rPr lang="en-US" sz="2800" dirty="0" smtClean="0">
                <a:solidFill>
                  <a:srgbClr val="C00000"/>
                </a:solidFill>
              </a:rPr>
              <a:t>3155760000</a:t>
            </a:r>
            <a:r>
              <a:rPr lang="en-US" sz="2800" baseline="-25000" dirty="0" smtClean="0">
                <a:solidFill>
                  <a:srgbClr val="C00000"/>
                </a:solidFill>
              </a:rPr>
              <a:t>ten</a:t>
            </a:r>
            <a:r>
              <a:rPr lang="en-US" sz="2800" dirty="0" smtClean="0">
                <a:solidFill>
                  <a:srgbClr val="C00000"/>
                </a:solidFill>
              </a:rPr>
              <a:t>   </a:t>
            </a:r>
            <a:r>
              <a:rPr lang="en-US" sz="2800" dirty="0" err="1" smtClean="0">
                <a:solidFill>
                  <a:srgbClr val="C00000"/>
                </a:solidFill>
              </a:rPr>
              <a:t>atau</a:t>
            </a:r>
            <a:r>
              <a:rPr lang="en-US" sz="2800" dirty="0" smtClean="0">
                <a:solidFill>
                  <a:srgbClr val="C00000"/>
                </a:solidFill>
              </a:rPr>
              <a:t>  3.15776 x 10</a:t>
            </a:r>
            <a:r>
              <a:rPr lang="en-US" sz="2800" baseline="30000" dirty="0" smtClean="0">
                <a:solidFill>
                  <a:srgbClr val="C00000"/>
                </a:solidFill>
              </a:rPr>
              <a:t>9</a:t>
            </a:r>
          </a:p>
          <a:p>
            <a:r>
              <a:rPr lang="en-US" sz="2800" dirty="0" smtClean="0"/>
              <a:t>0.1 X 10</a:t>
            </a:r>
            <a:r>
              <a:rPr lang="en-US" sz="2800" baseline="30000" dirty="0" smtClean="0"/>
              <a:t>-8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10.0 x 10</a:t>
            </a:r>
            <a:r>
              <a:rPr lang="en-US" sz="2800" baseline="30000" dirty="0" smtClean="0"/>
              <a:t>-10</a:t>
            </a:r>
            <a:r>
              <a:rPr lang="en-US" sz="2800" dirty="0" smtClean="0"/>
              <a:t> (</a:t>
            </a:r>
            <a:r>
              <a:rPr lang="en-US" sz="2800" dirty="0" err="1" smtClean="0"/>
              <a:t>bukan</a:t>
            </a:r>
            <a:r>
              <a:rPr lang="en-US" sz="2800" dirty="0" smtClean="0"/>
              <a:t> normalized scientific)</a:t>
            </a:r>
          </a:p>
          <a:p>
            <a:endParaRPr lang="en-US" sz="2800" dirty="0" smtClean="0"/>
          </a:p>
          <a:p>
            <a:r>
              <a:rPr lang="en-US" sz="2800" dirty="0" smtClean="0"/>
              <a:t>Binary number, not fixed:</a:t>
            </a:r>
          </a:p>
          <a:p>
            <a:pPr lvl="1"/>
            <a:r>
              <a:rPr lang="en-US" sz="2800" dirty="0" smtClean="0"/>
              <a:t>1.0</a:t>
            </a:r>
            <a:r>
              <a:rPr lang="en-US" sz="2800" baseline="-25000" dirty="0" smtClean="0"/>
              <a:t>two</a:t>
            </a:r>
            <a:r>
              <a:rPr lang="en-US" sz="2800" dirty="0" smtClean="0"/>
              <a:t> x 2</a:t>
            </a:r>
            <a:r>
              <a:rPr lang="en-US" sz="2800" baseline="30000" dirty="0" smtClean="0"/>
              <a:t>-1</a:t>
            </a:r>
          </a:p>
          <a:p>
            <a:r>
              <a:rPr lang="en-US" sz="2800" dirty="0" smtClean="0"/>
              <a:t>Floating point, </a:t>
            </a:r>
            <a:r>
              <a:rPr lang="en-US" sz="2800" dirty="0" err="1" smtClean="0"/>
              <a:t>dalam</a:t>
            </a:r>
            <a:r>
              <a:rPr lang="en-US" sz="2800" dirty="0" smtClean="0"/>
              <a:t>  </a:t>
            </a:r>
            <a:r>
              <a:rPr lang="en-US" sz="2800" dirty="0" err="1" smtClean="0"/>
              <a:t>bahasa</a:t>
            </a:r>
            <a:r>
              <a:rPr lang="en-US" sz="2800" dirty="0" smtClean="0"/>
              <a:t> C/C++ </a:t>
            </a:r>
            <a:r>
              <a:rPr lang="en-US" sz="2800" dirty="0" err="1" smtClean="0"/>
              <a:t>dinamakan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float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Floating </a:t>
            </a:r>
            <a:r>
              <a:rPr lang="en-US" sz="3600" b="1" dirty="0" err="1" smtClean="0"/>
              <a:t>poin</a:t>
            </a:r>
            <a:r>
              <a:rPr lang="en-US" sz="3600" b="1" dirty="0" smtClean="0"/>
              <a:t> representation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762000"/>
            <a:ext cx="8305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Fraction: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antara</a:t>
            </a:r>
            <a:r>
              <a:rPr lang="en-US" sz="2800" dirty="0" smtClean="0"/>
              <a:t> 0 </a:t>
            </a:r>
            <a:r>
              <a:rPr lang="en-US" sz="2800" dirty="0" err="1" smtClean="0"/>
              <a:t>dan</a:t>
            </a:r>
            <a:r>
              <a:rPr lang="en-US" sz="2800" dirty="0" smtClean="0"/>
              <a:t> 1,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fraction field</a:t>
            </a:r>
          </a:p>
          <a:p>
            <a:r>
              <a:rPr lang="en-US" sz="2800" dirty="0" smtClean="0"/>
              <a:t>Exponent: exponent field</a:t>
            </a:r>
          </a:p>
          <a:p>
            <a:r>
              <a:rPr lang="en-US" sz="2800" dirty="0" smtClean="0"/>
              <a:t>Designer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melakukan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kompromi</a:t>
            </a:r>
            <a:r>
              <a:rPr lang="en-US" sz="2800" dirty="0" smtClean="0"/>
              <a:t> </a:t>
            </a:r>
            <a:r>
              <a:rPr lang="en-US" sz="2800" dirty="0" err="1" smtClean="0"/>
              <a:t>antara</a:t>
            </a:r>
            <a:r>
              <a:rPr lang="en-US" sz="2800" dirty="0" smtClean="0"/>
              <a:t> fraction </a:t>
            </a:r>
            <a:r>
              <a:rPr lang="en-US" sz="2800" dirty="0" err="1" smtClean="0"/>
              <a:t>dan</a:t>
            </a:r>
            <a:r>
              <a:rPr lang="en-US" sz="2800" dirty="0" smtClean="0"/>
              <a:t> exponent.</a:t>
            </a:r>
          </a:p>
          <a:p>
            <a:r>
              <a:rPr lang="en-US" sz="2800" dirty="0" smtClean="0"/>
              <a:t>MIPS:</a:t>
            </a:r>
          </a:p>
          <a:p>
            <a:pPr lvl="1"/>
            <a:r>
              <a:rPr lang="en-US" sz="2800" dirty="0" smtClean="0"/>
              <a:t>Exponent, 8 bits, </a:t>
            </a:r>
            <a:r>
              <a:rPr lang="en-US" sz="2800" dirty="0" err="1" smtClean="0"/>
              <a:t>ditambah</a:t>
            </a:r>
            <a:r>
              <a:rPr lang="en-US" sz="2800" dirty="0" smtClean="0"/>
              <a:t> sign bit</a:t>
            </a:r>
          </a:p>
          <a:p>
            <a:pPr lvl="1"/>
            <a:r>
              <a:rPr lang="en-US" sz="2800" dirty="0" smtClean="0"/>
              <a:t>Fraction, 23 bits, </a:t>
            </a:r>
            <a:r>
              <a:rPr lang="en-US" sz="2800" dirty="0" err="1" smtClean="0"/>
              <a:t>dinamakan</a:t>
            </a:r>
            <a:r>
              <a:rPr lang="en-US" sz="2800" dirty="0" smtClean="0"/>
              <a:t> signed and magnitude</a:t>
            </a:r>
          </a:p>
          <a:p>
            <a:r>
              <a:rPr lang="en-US" sz="2800" dirty="0" smtClean="0"/>
              <a:t>General representation:</a:t>
            </a:r>
          </a:p>
          <a:p>
            <a:pPr lvl="1"/>
            <a:r>
              <a:rPr lang="en-US" sz="2800" dirty="0" smtClean="0"/>
              <a:t>(-1)</a:t>
            </a:r>
            <a:r>
              <a:rPr lang="en-US" sz="2800" baseline="30000" dirty="0" smtClean="0"/>
              <a:t>S</a:t>
            </a:r>
            <a:r>
              <a:rPr lang="en-US" sz="2800" dirty="0" smtClean="0"/>
              <a:t> x F x 2</a:t>
            </a:r>
            <a:r>
              <a:rPr lang="en-US" sz="2800" baseline="30000" dirty="0" smtClean="0"/>
              <a:t>E </a:t>
            </a:r>
            <a:r>
              <a:rPr lang="en-US" sz="2800" dirty="0" smtClean="0"/>
              <a:t>;</a:t>
            </a:r>
            <a:r>
              <a:rPr lang="en-US" sz="2800" baseline="30000" dirty="0" smtClean="0"/>
              <a:t> </a:t>
            </a:r>
            <a:r>
              <a:rPr lang="en-US" sz="2800" dirty="0" smtClean="0"/>
              <a:t>F - fraction field; E – exponent field </a:t>
            </a:r>
            <a:endParaRPr lang="en-US" sz="2800" baseline="30000" dirty="0" smtClean="0"/>
          </a:p>
          <a:p>
            <a:r>
              <a:rPr lang="en-US" sz="2800" dirty="0" smtClean="0"/>
              <a:t>Case: overflow (positive), underflow (negative)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34000"/>
            <a:ext cx="9144000" cy="1150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Single precision, </a:t>
            </a:r>
            <a:r>
              <a:rPr lang="en-US" sz="3600" b="1" dirty="0" err="1" smtClean="0"/>
              <a:t>dan</a:t>
            </a:r>
            <a:r>
              <a:rPr lang="en-US" sz="3600" b="1" dirty="0" smtClean="0"/>
              <a:t> Double precision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524000"/>
            <a:ext cx="830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MIPS: SP: 32 bits, exponent (8 bits), DP: two 32 bits, exponent (11 bits)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609600"/>
            <a:ext cx="822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MIPS </a:t>
            </a:r>
            <a:r>
              <a:rPr lang="en-US" sz="2800" dirty="0" err="1" smtClean="0"/>
              <a:t>dan</a:t>
            </a:r>
            <a:r>
              <a:rPr lang="en-US" sz="2800" dirty="0" smtClean="0"/>
              <a:t> Intel </a:t>
            </a:r>
            <a:r>
              <a:rPr lang="en-US" sz="2800" dirty="0" err="1" smtClean="0"/>
              <a:t>mengadopsi</a:t>
            </a:r>
            <a:r>
              <a:rPr lang="en-US" sz="2800" dirty="0" smtClean="0"/>
              <a:t> IEEE 754 floating point standard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38400"/>
            <a:ext cx="9144000" cy="161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8600" y="3886200"/>
            <a:ext cx="2209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1.0</a:t>
            </a:r>
            <a:r>
              <a:rPr lang="en-US" sz="2600" baseline="-25000" dirty="0" smtClean="0"/>
              <a:t>two</a:t>
            </a:r>
            <a:r>
              <a:rPr lang="en-US" sz="2600" dirty="0" smtClean="0"/>
              <a:t> x 2</a:t>
            </a:r>
            <a:r>
              <a:rPr lang="en-US" sz="2600" baseline="30000" dirty="0" smtClean="0"/>
              <a:t>-1</a:t>
            </a:r>
            <a:endParaRPr lang="en-US" sz="2600" baseline="30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419600"/>
            <a:ext cx="9144000" cy="878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28600" y="5181600"/>
            <a:ext cx="2209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1.0</a:t>
            </a:r>
            <a:r>
              <a:rPr lang="en-US" sz="2600" baseline="-25000" dirty="0" smtClean="0"/>
              <a:t>two</a:t>
            </a:r>
            <a:r>
              <a:rPr lang="en-US" sz="2600" dirty="0" smtClean="0"/>
              <a:t> x 2</a:t>
            </a:r>
            <a:r>
              <a:rPr lang="en-US" sz="2600" baseline="30000" dirty="0" smtClean="0"/>
              <a:t>+1</a:t>
            </a:r>
            <a:endParaRPr lang="en-US" sz="2600" baseline="300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726171"/>
            <a:ext cx="9144000" cy="893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8382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 smtClean="0"/>
              <a:t>IEEE 75 floating point standard</a:t>
            </a:r>
            <a:endParaRPr lang="en-US" sz="3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990600"/>
            <a:ext cx="8305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General (non-biased notation)</a:t>
            </a:r>
          </a:p>
          <a:p>
            <a:pPr lvl="1"/>
            <a:r>
              <a:rPr lang="en-US" sz="2800" dirty="0" smtClean="0"/>
              <a:t>(-1)</a:t>
            </a:r>
            <a:r>
              <a:rPr lang="en-US" sz="2800" baseline="30000" dirty="0" smtClean="0"/>
              <a:t>S</a:t>
            </a:r>
            <a:r>
              <a:rPr lang="en-US" sz="2800" dirty="0" smtClean="0"/>
              <a:t> x (1 + Fraction) x 2</a:t>
            </a:r>
            <a:r>
              <a:rPr lang="en-US" sz="2800" baseline="30000" dirty="0" smtClean="0"/>
              <a:t>E</a:t>
            </a:r>
          </a:p>
          <a:p>
            <a:pPr lvl="1"/>
            <a:r>
              <a:rPr lang="en-US" sz="2800" dirty="0" smtClean="0"/>
              <a:t>(-1)</a:t>
            </a:r>
            <a:r>
              <a:rPr lang="en-US" sz="2800" baseline="30000" dirty="0" smtClean="0"/>
              <a:t>S</a:t>
            </a:r>
            <a:r>
              <a:rPr lang="en-US" sz="2800" dirty="0" smtClean="0"/>
              <a:t> x (1 + (s1x2</a:t>
            </a:r>
            <a:r>
              <a:rPr lang="en-US" sz="2800" baseline="30000" dirty="0" smtClean="0"/>
              <a:t>-1</a:t>
            </a:r>
            <a:r>
              <a:rPr lang="en-US" sz="2800" dirty="0" smtClean="0"/>
              <a:t>)+(s2x2</a:t>
            </a:r>
            <a:r>
              <a:rPr lang="en-US" sz="2800" baseline="30000" dirty="0" smtClean="0"/>
              <a:t>-2</a:t>
            </a:r>
            <a:r>
              <a:rPr lang="en-US" sz="2800" dirty="0" smtClean="0"/>
              <a:t>)+(s3x2</a:t>
            </a:r>
            <a:r>
              <a:rPr lang="en-US" sz="2800" baseline="30000" dirty="0" smtClean="0"/>
              <a:t>-3</a:t>
            </a:r>
            <a:r>
              <a:rPr lang="en-US" sz="2800" dirty="0" smtClean="0"/>
              <a:t>)+…) x 2</a:t>
            </a:r>
            <a:r>
              <a:rPr lang="en-US" sz="2800" baseline="30000" dirty="0" smtClean="0"/>
              <a:t>E</a:t>
            </a:r>
            <a:r>
              <a:rPr lang="en-US" sz="2800" dirty="0" smtClean="0"/>
              <a:t> </a:t>
            </a:r>
          </a:p>
          <a:p>
            <a:endParaRPr lang="en-US" sz="2800" dirty="0" smtClean="0"/>
          </a:p>
          <a:p>
            <a:r>
              <a:rPr lang="en-US" sz="2800" dirty="0" smtClean="0"/>
              <a:t>Biased notation:</a:t>
            </a:r>
          </a:p>
          <a:p>
            <a:r>
              <a:rPr lang="en-US" sz="2800" dirty="0" smtClean="0"/>
              <a:t>     single </a:t>
            </a:r>
            <a:r>
              <a:rPr lang="en-US" sz="2800" dirty="0" err="1" smtClean="0"/>
              <a:t>precison</a:t>
            </a:r>
            <a:r>
              <a:rPr lang="en-US" sz="2800" dirty="0" smtClean="0"/>
              <a:t> 127, double precision 1023</a:t>
            </a:r>
          </a:p>
          <a:p>
            <a:pPr marL="457200" lvl="2"/>
            <a:r>
              <a:rPr lang="en-US" sz="2800" dirty="0" smtClean="0"/>
              <a:t>(-1)</a:t>
            </a:r>
            <a:r>
              <a:rPr lang="en-US" sz="2800" baseline="30000" dirty="0" smtClean="0"/>
              <a:t>S</a:t>
            </a:r>
            <a:r>
              <a:rPr lang="en-US" sz="2800" dirty="0" smtClean="0"/>
              <a:t> x (1 + Fraction) x 2</a:t>
            </a:r>
            <a:r>
              <a:rPr lang="en-US" sz="2800" baseline="30000" dirty="0" smtClean="0"/>
              <a:t>(Exponent-bias)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Exponent  -1, </a:t>
            </a:r>
            <a:r>
              <a:rPr lang="en-US" sz="2800" dirty="0" err="1" smtClean="0"/>
              <a:t>direpresentasikan</a:t>
            </a:r>
            <a:r>
              <a:rPr lang="en-US" sz="2800" dirty="0" smtClean="0"/>
              <a:t> 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pola</a:t>
            </a:r>
            <a:r>
              <a:rPr lang="en-US" sz="2800" dirty="0" smtClean="0"/>
              <a:t> bit: </a:t>
            </a:r>
          </a:p>
          <a:p>
            <a:pPr lvl="1"/>
            <a:r>
              <a:rPr lang="en-US" sz="2800" dirty="0" smtClean="0"/>
              <a:t>-1 + 127</a:t>
            </a:r>
            <a:r>
              <a:rPr lang="en-US" sz="2800" baseline="-25000" dirty="0" smtClean="0"/>
              <a:t>ten</a:t>
            </a:r>
            <a:r>
              <a:rPr lang="en-US" sz="2800" dirty="0" smtClean="0"/>
              <a:t>, </a:t>
            </a:r>
            <a:r>
              <a:rPr lang="en-US" sz="2800" dirty="0" err="1" smtClean="0"/>
              <a:t>atau</a:t>
            </a:r>
            <a:r>
              <a:rPr lang="en-US" sz="2800" dirty="0" smtClean="0"/>
              <a:t> 126</a:t>
            </a:r>
            <a:r>
              <a:rPr lang="en-US" sz="2800" baseline="-25000" dirty="0" smtClean="0"/>
              <a:t>ten</a:t>
            </a:r>
            <a:r>
              <a:rPr lang="en-US" sz="2800" dirty="0" smtClean="0"/>
              <a:t> = 0111 1110</a:t>
            </a:r>
            <a:r>
              <a:rPr lang="en-US" sz="2800" baseline="-25000" dirty="0" smtClean="0"/>
              <a:t>two</a:t>
            </a:r>
          </a:p>
          <a:p>
            <a:endParaRPr lang="en-US" sz="2800" dirty="0" smtClean="0"/>
          </a:p>
          <a:p>
            <a:r>
              <a:rPr lang="en-US" sz="2800" dirty="0" smtClean="0"/>
              <a:t>Exponent +1, </a:t>
            </a:r>
            <a:r>
              <a:rPr lang="en-US" sz="2800" dirty="0" err="1" smtClean="0"/>
              <a:t>direpresentasikan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pola</a:t>
            </a:r>
            <a:r>
              <a:rPr lang="en-US" sz="2800" dirty="0" smtClean="0"/>
              <a:t> bit:</a:t>
            </a:r>
          </a:p>
          <a:p>
            <a:pPr marL="457200" lvl="2"/>
            <a:r>
              <a:rPr lang="en-US" sz="2800" dirty="0" smtClean="0"/>
              <a:t>1 + 127</a:t>
            </a:r>
            <a:r>
              <a:rPr lang="en-US" sz="2800" baseline="-25000" dirty="0" smtClean="0"/>
              <a:t>ten</a:t>
            </a:r>
            <a:r>
              <a:rPr lang="en-US" sz="2800" dirty="0" smtClean="0"/>
              <a:t>, </a:t>
            </a:r>
            <a:r>
              <a:rPr lang="en-US" sz="2800" dirty="0" err="1" smtClean="0"/>
              <a:t>atau</a:t>
            </a:r>
            <a:r>
              <a:rPr lang="en-US" sz="2800" dirty="0" smtClean="0"/>
              <a:t> 128</a:t>
            </a:r>
            <a:r>
              <a:rPr lang="en-US" sz="2800" baseline="-25000" dirty="0" smtClean="0"/>
              <a:t>ten</a:t>
            </a:r>
            <a:r>
              <a:rPr lang="en-US" sz="2800" dirty="0" smtClean="0"/>
              <a:t> = 1000 0000</a:t>
            </a:r>
            <a:r>
              <a:rPr lang="en-US" sz="2800" baseline="-25000" dirty="0" smtClean="0"/>
              <a:t>two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/>
              <a:t>Contoh</a:t>
            </a:r>
            <a:r>
              <a:rPr lang="en-US" sz="3600" b="1" dirty="0" smtClean="0"/>
              <a:t>, IEEE floating point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685800"/>
            <a:ext cx="84582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/>
              <a:t>Representasi</a:t>
            </a:r>
            <a:r>
              <a:rPr lang="en-US" sz="2600" dirty="0" smtClean="0"/>
              <a:t> </a:t>
            </a:r>
            <a:r>
              <a:rPr lang="en-US" sz="2600" dirty="0" smtClean="0">
                <a:solidFill>
                  <a:srgbClr val="C00000"/>
                </a:solidFill>
              </a:rPr>
              <a:t>-0.75</a:t>
            </a:r>
            <a:r>
              <a:rPr lang="en-US" sz="2600" baseline="-25000" dirty="0" smtClean="0">
                <a:solidFill>
                  <a:srgbClr val="C00000"/>
                </a:solidFill>
              </a:rPr>
              <a:t>ten</a:t>
            </a:r>
            <a:r>
              <a:rPr lang="en-US" sz="2600" dirty="0" smtClean="0"/>
              <a:t> </a:t>
            </a:r>
            <a:r>
              <a:rPr lang="en-US" sz="2600" dirty="0" err="1" smtClean="0"/>
              <a:t>atau</a:t>
            </a:r>
            <a:r>
              <a:rPr lang="en-US" sz="2600" dirty="0" smtClean="0"/>
              <a:t> </a:t>
            </a:r>
            <a:r>
              <a:rPr lang="en-US" sz="2600" dirty="0" smtClean="0">
                <a:solidFill>
                  <a:srgbClr val="C00000"/>
                </a:solidFill>
              </a:rPr>
              <a:t>-3/4</a:t>
            </a:r>
            <a:r>
              <a:rPr lang="en-US" sz="2600" baseline="-25000" dirty="0" smtClean="0">
                <a:solidFill>
                  <a:srgbClr val="C00000"/>
                </a:solidFill>
              </a:rPr>
              <a:t>ten</a:t>
            </a:r>
            <a:r>
              <a:rPr lang="en-US" sz="2600" dirty="0" smtClean="0">
                <a:solidFill>
                  <a:srgbClr val="C00000"/>
                </a:solidFill>
              </a:rPr>
              <a:t> </a:t>
            </a:r>
            <a:r>
              <a:rPr lang="en-US" sz="2600" dirty="0" err="1" smtClean="0"/>
              <a:t>atau</a:t>
            </a:r>
            <a:r>
              <a:rPr lang="en-US" sz="2600" dirty="0" smtClean="0"/>
              <a:t> </a:t>
            </a:r>
            <a:r>
              <a:rPr lang="en-US" sz="2600" dirty="0" smtClean="0">
                <a:solidFill>
                  <a:srgbClr val="C00000"/>
                </a:solidFill>
              </a:rPr>
              <a:t>-3/2</a:t>
            </a:r>
            <a:r>
              <a:rPr lang="en-US" sz="2600" baseline="30000" dirty="0" smtClean="0">
                <a:solidFill>
                  <a:srgbClr val="C00000"/>
                </a:solidFill>
              </a:rPr>
              <a:t>2</a:t>
            </a:r>
            <a:r>
              <a:rPr lang="en-US" sz="2600" baseline="-25000" dirty="0" smtClean="0">
                <a:solidFill>
                  <a:srgbClr val="C00000"/>
                </a:solidFill>
              </a:rPr>
              <a:t>ten</a:t>
            </a:r>
          </a:p>
          <a:p>
            <a:pPr lvl="1"/>
            <a:r>
              <a:rPr lang="en-US" sz="2600" dirty="0" smtClean="0"/>
              <a:t>-11</a:t>
            </a:r>
            <a:r>
              <a:rPr lang="en-US" sz="2600" baseline="-25000" dirty="0" smtClean="0"/>
              <a:t>two</a:t>
            </a:r>
            <a:r>
              <a:rPr lang="en-US" sz="2600" dirty="0" smtClean="0"/>
              <a:t>/2</a:t>
            </a:r>
            <a:r>
              <a:rPr lang="en-US" sz="2600" baseline="30000" dirty="0" smtClean="0"/>
              <a:t>2</a:t>
            </a:r>
            <a:r>
              <a:rPr lang="en-US" sz="2600" baseline="-25000" dirty="0" smtClean="0"/>
              <a:t>ten</a:t>
            </a:r>
            <a:r>
              <a:rPr lang="en-US" sz="2600" dirty="0" smtClean="0"/>
              <a:t> </a:t>
            </a:r>
            <a:r>
              <a:rPr lang="en-US" sz="2600" dirty="0" err="1" smtClean="0"/>
              <a:t>atau</a:t>
            </a:r>
            <a:r>
              <a:rPr lang="en-US" sz="2600" dirty="0" smtClean="0"/>
              <a:t> -0.11</a:t>
            </a:r>
            <a:r>
              <a:rPr lang="en-US" sz="2600" baseline="-25000" dirty="0" smtClean="0"/>
              <a:t>two</a:t>
            </a:r>
          </a:p>
          <a:p>
            <a:r>
              <a:rPr lang="en-US" sz="2600" dirty="0" smtClean="0"/>
              <a:t>Scientific notation: -0.11</a:t>
            </a:r>
            <a:r>
              <a:rPr lang="en-US" sz="2600" baseline="-25000" dirty="0" smtClean="0"/>
              <a:t>two</a:t>
            </a:r>
            <a:r>
              <a:rPr lang="en-US" sz="2600" dirty="0" smtClean="0"/>
              <a:t> x 2</a:t>
            </a:r>
            <a:r>
              <a:rPr lang="en-US" sz="2600" baseline="30000" dirty="0" smtClean="0"/>
              <a:t>0</a:t>
            </a:r>
          </a:p>
          <a:p>
            <a:r>
              <a:rPr lang="en-US" sz="2600" dirty="0" smtClean="0"/>
              <a:t>Normalized scientific notation: -1.1</a:t>
            </a:r>
            <a:r>
              <a:rPr lang="en-US" sz="2600" baseline="-25000" dirty="0" smtClean="0"/>
              <a:t>two</a:t>
            </a:r>
            <a:r>
              <a:rPr lang="en-US" sz="2600" dirty="0" smtClean="0"/>
              <a:t> x 2</a:t>
            </a:r>
            <a:r>
              <a:rPr lang="en-US" sz="2600" baseline="30000" dirty="0" smtClean="0"/>
              <a:t>-1</a:t>
            </a:r>
            <a:endParaRPr lang="en-US" sz="2600" dirty="0" smtClean="0"/>
          </a:p>
          <a:p>
            <a:r>
              <a:rPr lang="en-US" sz="2600" dirty="0" err="1" smtClean="0"/>
              <a:t>Representasi</a:t>
            </a:r>
            <a:r>
              <a:rPr lang="en-US" sz="2600" dirty="0" smtClean="0"/>
              <a:t> </a:t>
            </a:r>
            <a:r>
              <a:rPr lang="en-US" sz="2600" dirty="0" err="1" smtClean="0"/>
              <a:t>umum</a:t>
            </a:r>
            <a:r>
              <a:rPr lang="en-US" sz="2600" dirty="0" smtClean="0"/>
              <a:t> single precision</a:t>
            </a:r>
          </a:p>
          <a:p>
            <a:pPr lvl="1"/>
            <a:r>
              <a:rPr lang="en-US" sz="2600" dirty="0" smtClean="0"/>
              <a:t>(-1)</a:t>
            </a:r>
            <a:r>
              <a:rPr lang="en-US" sz="2600" baseline="30000" dirty="0" smtClean="0"/>
              <a:t>S</a:t>
            </a:r>
            <a:r>
              <a:rPr lang="en-US" sz="2600" dirty="0" smtClean="0"/>
              <a:t> x (1+Fraction) x 2</a:t>
            </a:r>
            <a:r>
              <a:rPr lang="en-US" sz="2600" baseline="30000" dirty="0" smtClean="0"/>
              <a:t>(Exponent-bias)</a:t>
            </a:r>
          </a:p>
          <a:p>
            <a:r>
              <a:rPr lang="en-US" sz="2600" dirty="0" err="1" smtClean="0"/>
              <a:t>Pengurangan</a:t>
            </a:r>
            <a:r>
              <a:rPr lang="en-US" sz="2600" dirty="0" smtClean="0"/>
              <a:t> bias 127 </a:t>
            </a:r>
            <a:r>
              <a:rPr lang="en-US" sz="2600" dirty="0" err="1" smtClean="0"/>
              <a:t>dari</a:t>
            </a:r>
            <a:r>
              <a:rPr lang="en-US" sz="2600" dirty="0" smtClean="0"/>
              <a:t> -1.1</a:t>
            </a:r>
            <a:r>
              <a:rPr lang="en-US" sz="2600" baseline="-25000" dirty="0" smtClean="0"/>
              <a:t>two</a:t>
            </a:r>
            <a:r>
              <a:rPr lang="en-US" sz="2600" dirty="0" smtClean="0"/>
              <a:t> x 2</a:t>
            </a:r>
            <a:r>
              <a:rPr lang="en-US" sz="2600" baseline="30000" dirty="0" smtClean="0"/>
              <a:t>-1</a:t>
            </a:r>
            <a:endParaRPr lang="en-US" sz="2600" dirty="0" smtClean="0"/>
          </a:p>
          <a:p>
            <a:pPr lvl="1"/>
            <a:r>
              <a:rPr lang="en-US" sz="2600" dirty="0" smtClean="0"/>
              <a:t>(-1)</a:t>
            </a:r>
            <a:r>
              <a:rPr lang="en-US" sz="2600" baseline="30000" dirty="0" smtClean="0"/>
              <a:t>1</a:t>
            </a:r>
            <a:r>
              <a:rPr lang="en-US" sz="2600" dirty="0" smtClean="0"/>
              <a:t> x (1+.1000 0000 0000 0000 0000 0000</a:t>
            </a:r>
            <a:r>
              <a:rPr lang="en-US" sz="2600" baseline="-25000" dirty="0" smtClean="0"/>
              <a:t>two</a:t>
            </a:r>
            <a:r>
              <a:rPr lang="en-US" sz="2600" dirty="0" smtClean="0"/>
              <a:t>) x </a:t>
            </a:r>
            <a:r>
              <a:rPr lang="en-US" sz="2600" baseline="30000" dirty="0" smtClean="0"/>
              <a:t>2(126-127)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962400"/>
            <a:ext cx="9144000" cy="1096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5181600"/>
            <a:ext cx="8915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Double precision:</a:t>
            </a:r>
          </a:p>
          <a:p>
            <a:pPr marL="0" lvl="1"/>
            <a:r>
              <a:rPr lang="en-US" sz="2600" dirty="0" smtClean="0"/>
              <a:t>(-1)1 x (1+.1000 0000 0000 0000 0000 0000 0000 0000 0000 0000 0000</a:t>
            </a:r>
            <a:r>
              <a:rPr lang="en-US" sz="2600" baseline="-25000" dirty="0" smtClean="0"/>
              <a:t>two</a:t>
            </a:r>
            <a:r>
              <a:rPr lang="en-US" sz="2600" dirty="0" smtClean="0"/>
              <a:t>) x </a:t>
            </a:r>
            <a:r>
              <a:rPr lang="en-US" sz="2600" baseline="30000" dirty="0" smtClean="0"/>
              <a:t>2(1022-1023)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Floating point: </a:t>
            </a:r>
            <a:r>
              <a:rPr lang="en-US" sz="3600" b="1" dirty="0" err="1" smtClean="0"/>
              <a:t>konversi</a:t>
            </a:r>
            <a:r>
              <a:rPr lang="en-US" sz="3600" b="1" dirty="0" smtClean="0"/>
              <a:t> binary </a:t>
            </a:r>
            <a:r>
              <a:rPr lang="en-US" sz="3600" b="1" dirty="0" err="1" smtClean="0"/>
              <a:t>ke</a:t>
            </a:r>
            <a:r>
              <a:rPr lang="en-US" sz="3600" b="1" dirty="0" smtClean="0"/>
              <a:t> decimal </a:t>
            </a:r>
            <a:endParaRPr lang="en-US" sz="3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9144000" cy="950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04800" y="2362200"/>
            <a:ext cx="82296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Sign bit: 1 (minus)</a:t>
            </a:r>
          </a:p>
          <a:p>
            <a:r>
              <a:rPr lang="en-US" sz="2800" dirty="0" smtClean="0"/>
              <a:t>Exponential field: 129</a:t>
            </a:r>
          </a:p>
          <a:p>
            <a:r>
              <a:rPr lang="en-US" sz="2800" dirty="0" smtClean="0"/>
              <a:t>Fraction field: 1 x 2</a:t>
            </a:r>
            <a:r>
              <a:rPr lang="en-US" sz="2800" baseline="30000" dirty="0" smtClean="0"/>
              <a:t>-2</a:t>
            </a:r>
            <a:r>
              <a:rPr lang="en-US" sz="2800" dirty="0" smtClean="0"/>
              <a:t> = ¼ </a:t>
            </a:r>
            <a:r>
              <a:rPr lang="en-US" sz="2800" dirty="0" err="1" smtClean="0"/>
              <a:t>atau</a:t>
            </a:r>
            <a:r>
              <a:rPr lang="en-US" sz="2800" dirty="0" smtClean="0"/>
              <a:t> 0.25</a:t>
            </a:r>
          </a:p>
          <a:p>
            <a:pPr marL="0" lvl="1"/>
            <a:r>
              <a:rPr lang="en-US" sz="2600" dirty="0" err="1" smtClean="0"/>
              <a:t>Persamaan</a:t>
            </a:r>
            <a:r>
              <a:rPr lang="en-US" sz="2600" dirty="0" smtClean="0"/>
              <a:t> </a:t>
            </a:r>
            <a:r>
              <a:rPr lang="en-US" sz="2600" dirty="0" err="1" smtClean="0"/>
              <a:t>dasar</a:t>
            </a:r>
            <a:r>
              <a:rPr lang="en-US" sz="2600" dirty="0" smtClean="0"/>
              <a:t>: (-1)</a:t>
            </a:r>
            <a:r>
              <a:rPr lang="en-US" sz="2600" baseline="30000" dirty="0" smtClean="0"/>
              <a:t>S</a:t>
            </a:r>
            <a:r>
              <a:rPr lang="en-US" sz="2600" dirty="0" smtClean="0"/>
              <a:t> x (1+Fraction) x 2</a:t>
            </a:r>
            <a:r>
              <a:rPr lang="en-US" sz="2600" baseline="30000" dirty="0" smtClean="0"/>
              <a:t>(Exponent-bias)</a:t>
            </a:r>
          </a:p>
          <a:p>
            <a:pPr lvl="1"/>
            <a:r>
              <a:rPr lang="en-US" sz="2800" dirty="0" smtClean="0"/>
              <a:t>= (-1)</a:t>
            </a:r>
            <a:r>
              <a:rPr lang="en-US" sz="2800" baseline="30000" dirty="0" smtClean="0"/>
              <a:t>1</a:t>
            </a:r>
            <a:r>
              <a:rPr lang="en-US" sz="2800" dirty="0" smtClean="0"/>
              <a:t> x (1 + 0.25) x 2</a:t>
            </a:r>
            <a:r>
              <a:rPr lang="en-US" sz="2800" baseline="30000" dirty="0" smtClean="0"/>
              <a:t>(129-127)</a:t>
            </a:r>
          </a:p>
          <a:p>
            <a:pPr lvl="1"/>
            <a:r>
              <a:rPr lang="en-US" sz="2800" dirty="0" smtClean="0"/>
              <a:t>= -1 x 1.25 x 2</a:t>
            </a:r>
            <a:r>
              <a:rPr lang="en-US" sz="2800" baseline="30000" dirty="0" smtClean="0"/>
              <a:t>2</a:t>
            </a:r>
          </a:p>
          <a:p>
            <a:pPr lvl="1"/>
            <a:r>
              <a:rPr lang="en-US" sz="2800" dirty="0" smtClean="0"/>
              <a:t>= -1.25 x 4</a:t>
            </a:r>
          </a:p>
          <a:p>
            <a:pPr lvl="1"/>
            <a:r>
              <a:rPr lang="en-US" sz="2800" dirty="0" smtClean="0"/>
              <a:t>= -5.0</a:t>
            </a:r>
            <a:endParaRPr lang="en-US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306" y="0"/>
            <a:ext cx="3921618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0"/>
            <a:ext cx="343477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200400" y="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Algorithms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743200" y="17526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Addition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343400" y="12192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Multiplication</a:t>
            </a:r>
            <a:endParaRPr lang="en-US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09" y="89941"/>
            <a:ext cx="8534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Floating point: </a:t>
            </a:r>
            <a:r>
              <a:rPr lang="en-US" sz="3400" b="1" dirty="0" smtClean="0"/>
              <a:t>Addition</a:t>
            </a:r>
            <a:endParaRPr lang="en-US" sz="3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762000"/>
            <a:ext cx="8915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err="1" smtClean="0"/>
              <a:t>Gunakan</a:t>
            </a:r>
            <a:r>
              <a:rPr lang="en-US" sz="2700" dirty="0" smtClean="0"/>
              <a:t> </a:t>
            </a:r>
            <a:r>
              <a:rPr lang="en-US" sz="2700" dirty="0" err="1" smtClean="0"/>
              <a:t>operasi</a:t>
            </a:r>
            <a:r>
              <a:rPr lang="en-US" sz="2700" dirty="0" smtClean="0"/>
              <a:t> binary </a:t>
            </a:r>
            <a:r>
              <a:rPr lang="en-US" sz="2700" dirty="0" err="1" smtClean="0"/>
              <a:t>untuk</a:t>
            </a:r>
            <a:r>
              <a:rPr lang="en-US" sz="2700" dirty="0" smtClean="0"/>
              <a:t>: 0.5</a:t>
            </a:r>
            <a:r>
              <a:rPr lang="en-US" sz="2700" baseline="-25000" dirty="0" smtClean="0"/>
              <a:t>ten</a:t>
            </a:r>
            <a:r>
              <a:rPr lang="en-US" sz="2700" dirty="0" smtClean="0"/>
              <a:t> + -0.4375</a:t>
            </a:r>
            <a:r>
              <a:rPr lang="en-US" sz="2700" baseline="-25000" dirty="0" smtClean="0"/>
              <a:t>ten</a:t>
            </a:r>
          </a:p>
          <a:p>
            <a:r>
              <a:rPr lang="en-US" sz="2700" dirty="0" smtClean="0"/>
              <a:t> 0.5</a:t>
            </a:r>
            <a:r>
              <a:rPr lang="en-US" sz="2700" baseline="-25000" dirty="0" smtClean="0"/>
              <a:t>ten</a:t>
            </a:r>
            <a:r>
              <a:rPr lang="en-US" sz="2700" dirty="0" smtClean="0"/>
              <a:t> = 1/2</a:t>
            </a:r>
            <a:r>
              <a:rPr lang="en-US" sz="2700" baseline="-25000" dirty="0" smtClean="0"/>
              <a:t>ten</a:t>
            </a:r>
            <a:r>
              <a:rPr lang="en-US" sz="2700" dirty="0" smtClean="0"/>
              <a:t> = 1/2</a:t>
            </a:r>
            <a:r>
              <a:rPr lang="en-US" sz="2700" baseline="30000" dirty="0" smtClean="0"/>
              <a:t>1</a:t>
            </a:r>
            <a:r>
              <a:rPr lang="en-US" sz="2700" baseline="-25000" dirty="0" smtClean="0"/>
              <a:t>ten</a:t>
            </a:r>
          </a:p>
          <a:p>
            <a:r>
              <a:rPr lang="en-US" sz="2700" dirty="0" smtClean="0"/>
              <a:t>            = 0.1</a:t>
            </a:r>
            <a:r>
              <a:rPr lang="en-US" sz="2700" baseline="-25000" dirty="0" smtClean="0"/>
              <a:t>two</a:t>
            </a:r>
            <a:r>
              <a:rPr lang="en-US" sz="2700" dirty="0" smtClean="0"/>
              <a:t> = 0.1</a:t>
            </a:r>
            <a:r>
              <a:rPr lang="en-US" sz="2700" baseline="-25000" dirty="0" smtClean="0"/>
              <a:t>two</a:t>
            </a:r>
            <a:r>
              <a:rPr lang="en-US" sz="2700" dirty="0" smtClean="0"/>
              <a:t> x 2</a:t>
            </a:r>
            <a:r>
              <a:rPr lang="en-US" sz="2700" baseline="30000" dirty="0" smtClean="0"/>
              <a:t>0</a:t>
            </a:r>
            <a:r>
              <a:rPr lang="en-US" sz="2700" dirty="0" smtClean="0"/>
              <a:t> = 1.000</a:t>
            </a:r>
            <a:r>
              <a:rPr lang="en-US" sz="2700" baseline="-25000" dirty="0" smtClean="0"/>
              <a:t>two</a:t>
            </a:r>
            <a:r>
              <a:rPr lang="en-US" sz="2700" dirty="0" smtClean="0"/>
              <a:t> x 2</a:t>
            </a:r>
            <a:r>
              <a:rPr lang="en-US" sz="2700" baseline="30000" dirty="0" smtClean="0"/>
              <a:t>-1</a:t>
            </a:r>
          </a:p>
          <a:p>
            <a:r>
              <a:rPr lang="en-US" sz="2700" dirty="0" smtClean="0"/>
              <a:t>- 0.4375</a:t>
            </a:r>
            <a:r>
              <a:rPr lang="en-US" sz="2700" baseline="-25000" dirty="0" smtClean="0"/>
              <a:t>ten </a:t>
            </a:r>
            <a:r>
              <a:rPr lang="en-US" sz="2700" dirty="0" smtClean="0"/>
              <a:t>= -7/16</a:t>
            </a:r>
            <a:r>
              <a:rPr lang="en-US" sz="2700" baseline="-25000" dirty="0" smtClean="0"/>
              <a:t>ten</a:t>
            </a:r>
            <a:r>
              <a:rPr lang="en-US" sz="2700" dirty="0" smtClean="0"/>
              <a:t> = -7/2</a:t>
            </a:r>
            <a:r>
              <a:rPr lang="en-US" sz="2700" baseline="30000" dirty="0" smtClean="0"/>
              <a:t>4</a:t>
            </a:r>
            <a:r>
              <a:rPr lang="en-US" sz="2700" baseline="-25000" dirty="0" smtClean="0"/>
              <a:t>ten</a:t>
            </a:r>
          </a:p>
          <a:p>
            <a:r>
              <a:rPr lang="en-US" sz="2700" dirty="0" smtClean="0"/>
              <a:t>            = -0.0111</a:t>
            </a:r>
            <a:r>
              <a:rPr lang="en-US" sz="2700" baseline="-25000" dirty="0" smtClean="0"/>
              <a:t>two</a:t>
            </a:r>
            <a:r>
              <a:rPr lang="en-US" sz="2700" dirty="0" smtClean="0"/>
              <a:t> = -0.0111</a:t>
            </a:r>
            <a:r>
              <a:rPr lang="en-US" sz="2700" baseline="-25000" dirty="0" smtClean="0"/>
              <a:t>two</a:t>
            </a:r>
            <a:r>
              <a:rPr lang="en-US" sz="2700" dirty="0" smtClean="0"/>
              <a:t> x 2</a:t>
            </a:r>
            <a:r>
              <a:rPr lang="en-US" sz="2700" baseline="30000" dirty="0" smtClean="0"/>
              <a:t>0</a:t>
            </a:r>
            <a:r>
              <a:rPr lang="en-US" sz="2700" dirty="0" smtClean="0"/>
              <a:t> = -1.110</a:t>
            </a:r>
            <a:r>
              <a:rPr lang="en-US" sz="2700" baseline="-25000" dirty="0" smtClean="0"/>
              <a:t>two</a:t>
            </a:r>
            <a:r>
              <a:rPr lang="en-US" sz="2700" dirty="0" smtClean="0"/>
              <a:t> x 2</a:t>
            </a:r>
            <a:r>
              <a:rPr lang="en-US" sz="2700" baseline="30000" dirty="0" smtClean="0"/>
              <a:t>-2</a:t>
            </a:r>
          </a:p>
          <a:p>
            <a:r>
              <a:rPr lang="en-US" sz="2700" dirty="0" smtClean="0"/>
              <a:t>1: -1.110</a:t>
            </a:r>
            <a:r>
              <a:rPr lang="en-US" sz="2700" baseline="-25000" dirty="0" smtClean="0"/>
              <a:t>two</a:t>
            </a:r>
            <a:r>
              <a:rPr lang="en-US" sz="2700" dirty="0" smtClean="0"/>
              <a:t> x 2</a:t>
            </a:r>
            <a:r>
              <a:rPr lang="en-US" sz="2700" baseline="30000" dirty="0" smtClean="0"/>
              <a:t>-2</a:t>
            </a:r>
            <a:r>
              <a:rPr lang="en-US" sz="2700" dirty="0" smtClean="0"/>
              <a:t> = -0.111</a:t>
            </a:r>
            <a:r>
              <a:rPr lang="en-US" sz="2700" baseline="-25000" dirty="0" smtClean="0"/>
              <a:t>two</a:t>
            </a:r>
            <a:r>
              <a:rPr lang="en-US" sz="2700" dirty="0" smtClean="0"/>
              <a:t> x 2</a:t>
            </a:r>
            <a:r>
              <a:rPr lang="en-US" sz="2700" baseline="30000" dirty="0" smtClean="0"/>
              <a:t>-1</a:t>
            </a:r>
            <a:r>
              <a:rPr lang="en-US" sz="2700" dirty="0" smtClean="0"/>
              <a:t> (shift right, larger number)</a:t>
            </a:r>
          </a:p>
          <a:p>
            <a:r>
              <a:rPr lang="en-US" sz="2700" dirty="0" smtClean="0"/>
              <a:t>2: 1.000</a:t>
            </a:r>
            <a:r>
              <a:rPr lang="en-US" sz="2700" baseline="-25000" dirty="0" smtClean="0"/>
              <a:t>two</a:t>
            </a:r>
            <a:r>
              <a:rPr lang="en-US" sz="2700" dirty="0" smtClean="0"/>
              <a:t> x 2</a:t>
            </a:r>
            <a:r>
              <a:rPr lang="en-US" sz="2700" baseline="30000" dirty="0" smtClean="0"/>
              <a:t>-1 </a:t>
            </a:r>
            <a:r>
              <a:rPr lang="en-US" sz="2700" dirty="0" smtClean="0"/>
              <a:t>+ (-0.111</a:t>
            </a:r>
            <a:r>
              <a:rPr lang="en-US" sz="2700" baseline="-25000" dirty="0" smtClean="0"/>
              <a:t>two</a:t>
            </a:r>
            <a:r>
              <a:rPr lang="en-US" sz="2700" dirty="0" smtClean="0"/>
              <a:t> x 2</a:t>
            </a:r>
            <a:r>
              <a:rPr lang="en-US" sz="2700" baseline="30000" dirty="0" smtClean="0"/>
              <a:t>-1</a:t>
            </a:r>
            <a:r>
              <a:rPr lang="en-US" sz="2700" dirty="0" smtClean="0"/>
              <a:t>) = 0.001</a:t>
            </a:r>
            <a:r>
              <a:rPr lang="en-US" sz="2700" baseline="-25000" dirty="0" smtClean="0"/>
              <a:t>two</a:t>
            </a:r>
            <a:r>
              <a:rPr lang="en-US" sz="2700" dirty="0" smtClean="0"/>
              <a:t> x 2</a:t>
            </a:r>
            <a:r>
              <a:rPr lang="en-US" sz="2700" baseline="30000" dirty="0" smtClean="0"/>
              <a:t>-1</a:t>
            </a:r>
            <a:r>
              <a:rPr lang="en-US" sz="2700" dirty="0" smtClean="0"/>
              <a:t> (add </a:t>
            </a:r>
            <a:r>
              <a:rPr lang="en-US" sz="2700" dirty="0" err="1" smtClean="0"/>
              <a:t>siginificant</a:t>
            </a:r>
            <a:r>
              <a:rPr lang="en-US" sz="2700" dirty="0" smtClean="0"/>
              <a:t>)</a:t>
            </a:r>
          </a:p>
          <a:p>
            <a:r>
              <a:rPr lang="en-US" sz="2700" dirty="0" smtClean="0"/>
              <a:t>3:  (normalize the sum)</a:t>
            </a:r>
          </a:p>
          <a:p>
            <a:r>
              <a:rPr lang="en-US" sz="2700" dirty="0" smtClean="0"/>
              <a:t>    0.001</a:t>
            </a:r>
            <a:r>
              <a:rPr lang="en-US" sz="2700" baseline="-25000" dirty="0" smtClean="0"/>
              <a:t>two</a:t>
            </a:r>
            <a:r>
              <a:rPr lang="en-US" sz="2700" dirty="0" smtClean="0"/>
              <a:t> x 2</a:t>
            </a:r>
            <a:r>
              <a:rPr lang="en-US" sz="2700" baseline="30000" dirty="0" smtClean="0"/>
              <a:t>-1</a:t>
            </a:r>
            <a:r>
              <a:rPr lang="en-US" sz="2700" dirty="0" smtClean="0"/>
              <a:t> = 0.010</a:t>
            </a:r>
            <a:r>
              <a:rPr lang="en-US" sz="2700" baseline="-25000" dirty="0" smtClean="0"/>
              <a:t>two</a:t>
            </a:r>
            <a:r>
              <a:rPr lang="en-US" sz="2700" dirty="0" smtClean="0"/>
              <a:t> x 2</a:t>
            </a:r>
            <a:r>
              <a:rPr lang="en-US" sz="2700" baseline="30000" dirty="0" smtClean="0"/>
              <a:t>-2</a:t>
            </a:r>
            <a:r>
              <a:rPr lang="en-US" sz="2700" dirty="0" smtClean="0"/>
              <a:t> = 0.100</a:t>
            </a:r>
            <a:r>
              <a:rPr lang="en-US" sz="2700" baseline="-25000" dirty="0" smtClean="0"/>
              <a:t>two</a:t>
            </a:r>
            <a:r>
              <a:rPr lang="en-US" sz="2700" dirty="0" smtClean="0"/>
              <a:t> x 2</a:t>
            </a:r>
            <a:r>
              <a:rPr lang="en-US" sz="2700" baseline="30000" dirty="0" smtClean="0"/>
              <a:t>-3</a:t>
            </a:r>
            <a:r>
              <a:rPr lang="en-US" sz="2700" dirty="0" smtClean="0"/>
              <a:t> </a:t>
            </a:r>
          </a:p>
          <a:p>
            <a:r>
              <a:rPr lang="en-US" sz="2700" dirty="0" smtClean="0"/>
              <a:t>     = 1.000</a:t>
            </a:r>
            <a:r>
              <a:rPr lang="en-US" sz="2700" baseline="-25000" dirty="0" smtClean="0"/>
              <a:t>two</a:t>
            </a:r>
            <a:r>
              <a:rPr lang="en-US" sz="2700" dirty="0" smtClean="0"/>
              <a:t> x 2</a:t>
            </a:r>
            <a:r>
              <a:rPr lang="en-US" sz="2700" baseline="30000" dirty="0" smtClean="0"/>
              <a:t>-4 </a:t>
            </a:r>
            <a:r>
              <a:rPr lang="en-US" sz="2700" dirty="0" smtClean="0"/>
              <a:t> (127 </a:t>
            </a:r>
            <a:r>
              <a:rPr lang="en-US" sz="2700" dirty="0" smtClean="0">
                <a:sym typeface="Symbol"/>
              </a:rPr>
              <a:t> -4  -126, </a:t>
            </a:r>
            <a:r>
              <a:rPr lang="en-US" sz="2700" dirty="0" err="1" smtClean="0">
                <a:sym typeface="Symbol"/>
              </a:rPr>
              <a:t>tidak</a:t>
            </a:r>
            <a:r>
              <a:rPr lang="en-US" sz="2700" dirty="0" smtClean="0">
                <a:sym typeface="Symbol"/>
              </a:rPr>
              <a:t> over/under flow)</a:t>
            </a:r>
          </a:p>
          <a:p>
            <a:r>
              <a:rPr lang="en-US" sz="2700" dirty="0" smtClean="0">
                <a:sym typeface="Symbol"/>
              </a:rPr>
              <a:t>4:  (Round)</a:t>
            </a:r>
          </a:p>
          <a:p>
            <a:r>
              <a:rPr lang="en-US" sz="2700" dirty="0" smtClean="0"/>
              <a:t>    1.000</a:t>
            </a:r>
            <a:r>
              <a:rPr lang="en-US" sz="2700" baseline="-25000" dirty="0" smtClean="0"/>
              <a:t>two</a:t>
            </a:r>
            <a:r>
              <a:rPr lang="en-US" sz="2700" dirty="0" smtClean="0"/>
              <a:t> x 2</a:t>
            </a:r>
            <a:r>
              <a:rPr lang="en-US" sz="2700" baseline="30000" dirty="0" smtClean="0"/>
              <a:t>-4 </a:t>
            </a:r>
            <a:r>
              <a:rPr lang="en-US" sz="2700" dirty="0" smtClean="0"/>
              <a:t> = 0.0001000</a:t>
            </a:r>
            <a:r>
              <a:rPr lang="en-US" sz="2700" baseline="-25000" dirty="0" smtClean="0"/>
              <a:t>two</a:t>
            </a:r>
            <a:r>
              <a:rPr lang="en-US" sz="2700" dirty="0" smtClean="0"/>
              <a:t> = 0.0001</a:t>
            </a:r>
            <a:r>
              <a:rPr lang="en-US" sz="2700" baseline="-25000" dirty="0" smtClean="0"/>
              <a:t>two</a:t>
            </a:r>
          </a:p>
          <a:p>
            <a:r>
              <a:rPr lang="en-US" sz="2700" dirty="0" smtClean="0"/>
              <a:t>           = 1/2</a:t>
            </a:r>
            <a:r>
              <a:rPr lang="en-US" sz="2700" baseline="30000" dirty="0" smtClean="0"/>
              <a:t>4</a:t>
            </a:r>
            <a:r>
              <a:rPr lang="en-US" sz="2700" baseline="-25000" dirty="0" smtClean="0"/>
              <a:t>ten</a:t>
            </a:r>
            <a:r>
              <a:rPr lang="en-US" sz="2700" dirty="0" smtClean="0"/>
              <a:t> = 1/16</a:t>
            </a:r>
            <a:r>
              <a:rPr lang="en-US" sz="2700" baseline="-25000" dirty="0" smtClean="0"/>
              <a:t>ten </a:t>
            </a:r>
            <a:r>
              <a:rPr lang="en-US" sz="2700" dirty="0" smtClean="0"/>
              <a:t>= 0.0625</a:t>
            </a:r>
            <a:r>
              <a:rPr lang="en-US" sz="2700" baseline="-25000" dirty="0" smtClean="0"/>
              <a:t>ten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0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Floating point Operations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762000"/>
            <a:ext cx="83820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MIPS: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 Addition: </a:t>
            </a:r>
            <a:r>
              <a:rPr lang="en-US" sz="2600" dirty="0" err="1" smtClean="0"/>
              <a:t>add.s</a:t>
            </a:r>
            <a:r>
              <a:rPr lang="en-US" sz="2600" dirty="0" smtClean="0"/>
              <a:t>, </a:t>
            </a:r>
            <a:r>
              <a:rPr lang="en-US" sz="2600" dirty="0" err="1" smtClean="0"/>
              <a:t>add.d</a:t>
            </a:r>
            <a:endParaRPr lang="en-US" sz="2600" dirty="0" smtClean="0"/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 Subtraction: </a:t>
            </a:r>
            <a:r>
              <a:rPr lang="en-US" sz="2600" dirty="0" err="1" smtClean="0"/>
              <a:t>sub.s</a:t>
            </a:r>
            <a:r>
              <a:rPr lang="en-US" sz="2600" dirty="0" smtClean="0"/>
              <a:t>, </a:t>
            </a:r>
            <a:r>
              <a:rPr lang="en-US" sz="2600" dirty="0" err="1" smtClean="0"/>
              <a:t>sub.d</a:t>
            </a:r>
            <a:endParaRPr lang="en-US" sz="2600" dirty="0" smtClean="0"/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 Division: </a:t>
            </a:r>
            <a:r>
              <a:rPr lang="en-US" sz="2600" dirty="0" err="1" smtClean="0"/>
              <a:t>div.s</a:t>
            </a:r>
            <a:r>
              <a:rPr lang="en-US" sz="2600" dirty="0" smtClean="0"/>
              <a:t>, </a:t>
            </a:r>
            <a:r>
              <a:rPr lang="en-US" sz="2600" dirty="0" err="1" smtClean="0"/>
              <a:t>div.d</a:t>
            </a:r>
            <a:endParaRPr lang="en-US" sz="2600" dirty="0" smtClean="0"/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 Multiplication: </a:t>
            </a:r>
            <a:r>
              <a:rPr lang="en-US" sz="2600" dirty="0" err="1" smtClean="0"/>
              <a:t>mul.s</a:t>
            </a:r>
            <a:r>
              <a:rPr lang="en-US" sz="2600" dirty="0" smtClean="0"/>
              <a:t>, </a:t>
            </a:r>
            <a:r>
              <a:rPr lang="en-US" sz="2600" dirty="0" err="1" smtClean="0"/>
              <a:t>mul.d</a:t>
            </a:r>
            <a:endParaRPr lang="en-US" sz="2600" dirty="0" smtClean="0"/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 Comparison</a:t>
            </a:r>
          </a:p>
          <a:p>
            <a:endParaRPr lang="en-US" sz="2600" dirty="0" smtClean="0"/>
          </a:p>
          <a:p>
            <a:r>
              <a:rPr lang="en-US" sz="2600" dirty="0" smtClean="0"/>
              <a:t>Intel: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 Addition: 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 Subtraction: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 Division: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 Multiplication: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 Comparison</a:t>
            </a:r>
            <a:endParaRPr lang="en-US" sz="2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Addition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066800"/>
            <a:ext cx="8610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6</a:t>
            </a:r>
            <a:r>
              <a:rPr lang="en-US" sz="2800" baseline="-25000" dirty="0" smtClean="0"/>
              <a:t>ten</a:t>
            </a:r>
            <a:r>
              <a:rPr lang="en-US" sz="2800" dirty="0" smtClean="0"/>
              <a:t> + 7</a:t>
            </a:r>
            <a:r>
              <a:rPr lang="en-US" sz="2800" baseline="-25000" dirty="0" smtClean="0"/>
              <a:t>ten</a:t>
            </a:r>
            <a:r>
              <a:rPr lang="en-US" sz="2800" dirty="0" smtClean="0"/>
              <a:t> = 13</a:t>
            </a:r>
            <a:r>
              <a:rPr lang="en-US" sz="2800" baseline="-25000" dirty="0" smtClean="0"/>
              <a:t>ten</a:t>
            </a:r>
            <a:endParaRPr lang="en-US" sz="2800" dirty="0" smtClean="0"/>
          </a:p>
          <a:p>
            <a:r>
              <a:rPr lang="en-US" sz="2800" dirty="0" smtClean="0"/>
              <a:t>        0000 0000 0000 0000 0000 0000 0000 0110</a:t>
            </a:r>
            <a:r>
              <a:rPr lang="en-US" sz="2800" baseline="-25000" dirty="0" smtClean="0"/>
              <a:t>two</a:t>
            </a:r>
            <a:r>
              <a:rPr lang="en-US" sz="2800" dirty="0" smtClean="0"/>
              <a:t> = 6</a:t>
            </a:r>
          </a:p>
          <a:p>
            <a:r>
              <a:rPr lang="en-US" sz="2800" dirty="0" smtClean="0"/>
              <a:t>        0000 0000 0000 0000 0000 0000 0000 0111</a:t>
            </a:r>
            <a:r>
              <a:rPr lang="en-US" sz="2800" baseline="-25000" dirty="0" smtClean="0"/>
              <a:t>two</a:t>
            </a:r>
            <a:r>
              <a:rPr lang="en-US" sz="2800" dirty="0" smtClean="0"/>
              <a:t> = 7</a:t>
            </a:r>
          </a:p>
          <a:p>
            <a:r>
              <a:rPr lang="en-US" sz="2800" dirty="0" smtClean="0"/>
              <a:t>   + -----------------------------------------------------------------</a:t>
            </a:r>
          </a:p>
          <a:p>
            <a:r>
              <a:rPr lang="en-US" sz="2800" dirty="0" smtClean="0"/>
              <a:t>        0000 0000 0000 0000 0000 0000 0000 1101</a:t>
            </a:r>
            <a:r>
              <a:rPr lang="en-US" sz="2800" baseline="-25000" dirty="0" smtClean="0"/>
              <a:t>two</a:t>
            </a:r>
            <a:r>
              <a:rPr lang="en-US" sz="2800" dirty="0" smtClean="0"/>
              <a:t> = 13</a:t>
            </a:r>
          </a:p>
          <a:p>
            <a:endParaRPr lang="en-US" sz="2800" dirty="0" smtClean="0"/>
          </a:p>
          <a:p>
            <a:r>
              <a:rPr lang="en-US" sz="2800" dirty="0" smtClean="0"/>
              <a:t>7</a:t>
            </a:r>
            <a:r>
              <a:rPr lang="en-US" sz="2800" baseline="-25000" dirty="0" smtClean="0"/>
              <a:t>ten</a:t>
            </a:r>
            <a:r>
              <a:rPr lang="en-US" sz="2800" dirty="0" smtClean="0"/>
              <a:t> + 6</a:t>
            </a:r>
            <a:r>
              <a:rPr lang="en-US" sz="2800" baseline="-25000" dirty="0" smtClean="0"/>
              <a:t>ten</a:t>
            </a:r>
            <a:r>
              <a:rPr lang="en-US" sz="2800" dirty="0" smtClean="0"/>
              <a:t> = 13</a:t>
            </a:r>
            <a:r>
              <a:rPr lang="en-US" sz="2800" baseline="-25000" dirty="0" smtClean="0"/>
              <a:t>ten</a:t>
            </a:r>
            <a:endParaRPr lang="en-US" sz="2800" dirty="0" smtClean="0"/>
          </a:p>
          <a:p>
            <a:r>
              <a:rPr lang="en-US" sz="2800" dirty="0" smtClean="0"/>
              <a:t>        0000 0000 0000 0000 0000 0000 0000 0110</a:t>
            </a:r>
            <a:r>
              <a:rPr lang="en-US" sz="2800" baseline="-25000" dirty="0" smtClean="0"/>
              <a:t>two</a:t>
            </a:r>
            <a:r>
              <a:rPr lang="en-US" sz="2800" dirty="0" smtClean="0"/>
              <a:t> = 6</a:t>
            </a:r>
          </a:p>
          <a:p>
            <a:r>
              <a:rPr lang="en-US" sz="2800" dirty="0" smtClean="0"/>
              <a:t>        0000 0000 0000 0000 0000 0000 0000 0111</a:t>
            </a:r>
            <a:r>
              <a:rPr lang="en-US" sz="2800" baseline="-25000" dirty="0" smtClean="0"/>
              <a:t>two</a:t>
            </a:r>
            <a:r>
              <a:rPr lang="en-US" sz="2800" dirty="0" smtClean="0"/>
              <a:t> = 7</a:t>
            </a:r>
          </a:p>
          <a:p>
            <a:r>
              <a:rPr lang="en-US" sz="2800" dirty="0" smtClean="0"/>
              <a:t>   + -----------------------------------------------------------------</a:t>
            </a:r>
          </a:p>
          <a:p>
            <a:r>
              <a:rPr lang="en-US" sz="2800" dirty="0" smtClean="0"/>
              <a:t>        0000 0000 0000 0000 0000 0000 0000 1101</a:t>
            </a:r>
            <a:r>
              <a:rPr lang="en-US" sz="2800" baseline="-25000" dirty="0" smtClean="0"/>
              <a:t>two</a:t>
            </a:r>
            <a:r>
              <a:rPr lang="en-US" sz="2800" dirty="0" smtClean="0"/>
              <a:t> = 13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Floating point </a:t>
            </a:r>
            <a:r>
              <a:rPr lang="en-US" sz="4000" b="1" dirty="0" err="1" smtClean="0"/>
              <a:t>pada</a:t>
            </a:r>
            <a:r>
              <a:rPr lang="en-US" sz="4000" b="1" dirty="0" smtClean="0"/>
              <a:t> x86</a:t>
            </a:r>
            <a:endParaRPr lang="en-US" sz="40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0"/>
            <a:ext cx="845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C00000"/>
                </a:solidFill>
              </a:rPr>
              <a:t>Parallelism </a:t>
            </a:r>
            <a:r>
              <a:rPr lang="en-US" sz="4000" b="1" dirty="0" err="1" smtClean="0">
                <a:solidFill>
                  <a:srgbClr val="C00000"/>
                </a:solidFill>
              </a:rPr>
              <a:t>dan</a:t>
            </a:r>
            <a:r>
              <a:rPr lang="en-US" sz="4000" b="1" dirty="0" smtClean="0">
                <a:solidFill>
                  <a:srgbClr val="C00000"/>
                </a:solidFill>
              </a:rPr>
              <a:t> </a:t>
            </a:r>
            <a:r>
              <a:rPr lang="en-US" sz="4000" b="1" dirty="0" err="1" smtClean="0">
                <a:solidFill>
                  <a:srgbClr val="C00000"/>
                </a:solidFill>
              </a:rPr>
              <a:t>Aritmatika</a:t>
            </a:r>
            <a:r>
              <a:rPr lang="en-US" sz="4000" b="1" dirty="0" smtClean="0">
                <a:solidFill>
                  <a:srgbClr val="C00000"/>
                </a:solidFill>
              </a:rPr>
              <a:t> </a:t>
            </a:r>
            <a:r>
              <a:rPr lang="en-US" sz="4000" b="1" dirty="0" err="1" smtClean="0">
                <a:solidFill>
                  <a:srgbClr val="C00000"/>
                </a:solidFill>
              </a:rPr>
              <a:t>Komputer</a:t>
            </a:r>
            <a:r>
              <a:rPr lang="en-US" sz="4000" b="1" dirty="0" smtClean="0">
                <a:solidFill>
                  <a:srgbClr val="C00000"/>
                </a:solidFill>
              </a:rPr>
              <a:t>:</a:t>
            </a:r>
          </a:p>
          <a:p>
            <a:pPr algn="ctr"/>
            <a:r>
              <a:rPr lang="en-US" sz="4000" b="1" dirty="0" err="1" smtClean="0">
                <a:solidFill>
                  <a:srgbClr val="C00000"/>
                </a:solidFill>
              </a:rPr>
              <a:t>Associativity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371600"/>
            <a:ext cx="8458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Yang </a:t>
            </a:r>
            <a:r>
              <a:rPr lang="en-US" sz="2800" dirty="0" err="1" smtClean="0"/>
              <a:t>perlu</a:t>
            </a:r>
            <a:r>
              <a:rPr lang="en-US" sz="2800" dirty="0" smtClean="0"/>
              <a:t> </a:t>
            </a:r>
            <a:r>
              <a:rPr lang="en-US" sz="2800" dirty="0" err="1" smtClean="0"/>
              <a:t>diperhatikan</a:t>
            </a:r>
            <a:r>
              <a:rPr lang="en-US" sz="280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/>
              <a:t>apakah</a:t>
            </a:r>
            <a:r>
              <a:rPr lang="en-US" sz="2800" dirty="0" smtClean="0"/>
              <a:t> </a:t>
            </a:r>
            <a:r>
              <a:rPr lang="en-US" sz="2800" dirty="0" err="1" smtClean="0"/>
              <a:t>hasil</a:t>
            </a:r>
            <a:r>
              <a:rPr lang="en-US" sz="2800" dirty="0" smtClean="0"/>
              <a:t> yang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diperoleh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dipastikan</a:t>
            </a:r>
            <a:r>
              <a:rPr lang="en-US" sz="2800" dirty="0" smtClean="0"/>
              <a:t> </a:t>
            </a:r>
            <a:r>
              <a:rPr lang="en-US" sz="2800" dirty="0" err="1" smtClean="0"/>
              <a:t>sama</a:t>
            </a:r>
            <a:r>
              <a:rPr lang="en-US" sz="2800" dirty="0" smtClean="0"/>
              <a:t> 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sekuensial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/>
              <a:t>Pengujian</a:t>
            </a:r>
            <a:r>
              <a:rPr lang="en-US" sz="2800" dirty="0" smtClean="0"/>
              <a:t>: </a:t>
            </a:r>
            <a:r>
              <a:rPr lang="en-US" sz="2800" dirty="0" err="1" smtClean="0"/>
              <a:t>associativity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floating point</a:t>
            </a:r>
          </a:p>
          <a:p>
            <a:pPr lvl="1"/>
            <a:r>
              <a:rPr lang="en-US" sz="2800" dirty="0" smtClean="0"/>
              <a:t>x + (y +z) = (x +y) + z, 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ya</a:t>
            </a:r>
            <a:r>
              <a:rPr lang="en-US" sz="2800" dirty="0" smtClean="0"/>
              <a:t> </a:t>
            </a:r>
            <a:r>
              <a:rPr lang="en-US" sz="2800" dirty="0" err="1" smtClean="0"/>
              <a:t>maka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diparalelisasi</a:t>
            </a:r>
            <a:endParaRPr lang="en-US" sz="2800" dirty="0" smtClean="0"/>
          </a:p>
          <a:p>
            <a:r>
              <a:rPr lang="en-US" sz="2800" dirty="0" err="1" smtClean="0"/>
              <a:t>Contoh</a:t>
            </a:r>
            <a:r>
              <a:rPr lang="en-US" sz="2800" dirty="0" smtClean="0"/>
              <a:t>: x = -1.5</a:t>
            </a:r>
            <a:r>
              <a:rPr lang="en-US" sz="2800" baseline="-25000" dirty="0" smtClean="0"/>
              <a:t>ten</a:t>
            </a:r>
            <a:r>
              <a:rPr lang="en-US" sz="2800" dirty="0" smtClean="0"/>
              <a:t> x10</a:t>
            </a:r>
            <a:r>
              <a:rPr lang="en-US" sz="2800" baseline="30000" dirty="0" smtClean="0"/>
              <a:t>38</a:t>
            </a:r>
            <a:r>
              <a:rPr lang="en-US" sz="2800" dirty="0" smtClean="0"/>
              <a:t>, y = 1.5</a:t>
            </a:r>
            <a:r>
              <a:rPr lang="en-US" sz="2800" baseline="-25000" dirty="0" smtClean="0"/>
              <a:t>ten</a:t>
            </a:r>
            <a:r>
              <a:rPr lang="en-US" sz="2800" dirty="0" smtClean="0"/>
              <a:t> x10</a:t>
            </a:r>
            <a:r>
              <a:rPr lang="en-US" sz="2800" baseline="30000" dirty="0" smtClean="0"/>
              <a:t>38</a:t>
            </a:r>
            <a:r>
              <a:rPr lang="en-US" sz="2800" dirty="0" smtClean="0"/>
              <a:t>, z = 1.0</a:t>
            </a:r>
          </a:p>
          <a:p>
            <a:r>
              <a:rPr lang="en-US" sz="2800" dirty="0" smtClean="0"/>
              <a:t>x+(</a:t>
            </a:r>
            <a:r>
              <a:rPr lang="en-US" sz="2800" dirty="0" err="1" smtClean="0"/>
              <a:t>y+z</a:t>
            </a:r>
            <a:r>
              <a:rPr lang="en-US" sz="2800" dirty="0" smtClean="0"/>
              <a:t>) = -1.5</a:t>
            </a:r>
            <a:r>
              <a:rPr lang="en-US" sz="2800" baseline="-25000" dirty="0" smtClean="0"/>
              <a:t>ten</a:t>
            </a:r>
            <a:r>
              <a:rPr lang="en-US" sz="2800" dirty="0" smtClean="0"/>
              <a:t> x10</a:t>
            </a:r>
            <a:r>
              <a:rPr lang="en-US" sz="2800" baseline="30000" dirty="0" smtClean="0"/>
              <a:t>38 </a:t>
            </a:r>
            <a:r>
              <a:rPr lang="en-US" sz="2800" dirty="0" smtClean="0"/>
              <a:t>+ (1.5</a:t>
            </a:r>
            <a:r>
              <a:rPr lang="en-US" sz="2800" baseline="-25000" dirty="0" smtClean="0"/>
              <a:t>ten</a:t>
            </a:r>
            <a:r>
              <a:rPr lang="en-US" sz="2800" dirty="0" smtClean="0"/>
              <a:t> x10</a:t>
            </a:r>
            <a:r>
              <a:rPr lang="en-US" sz="2800" baseline="30000" dirty="0" smtClean="0"/>
              <a:t>38 </a:t>
            </a:r>
            <a:r>
              <a:rPr lang="en-US" sz="2800" dirty="0" smtClean="0"/>
              <a:t>+1.0)</a:t>
            </a:r>
          </a:p>
          <a:p>
            <a:r>
              <a:rPr lang="en-US" sz="2800" dirty="0" smtClean="0"/>
              <a:t>              = -1.5</a:t>
            </a:r>
            <a:r>
              <a:rPr lang="en-US" sz="2800" baseline="-25000" dirty="0" smtClean="0"/>
              <a:t>ten</a:t>
            </a:r>
            <a:r>
              <a:rPr lang="en-US" sz="2800" dirty="0" smtClean="0"/>
              <a:t> x10</a:t>
            </a:r>
            <a:r>
              <a:rPr lang="en-US" sz="2800" baseline="30000" dirty="0" smtClean="0"/>
              <a:t>38 </a:t>
            </a:r>
            <a:r>
              <a:rPr lang="en-US" sz="2800" dirty="0" smtClean="0"/>
              <a:t>+ (1.5</a:t>
            </a:r>
            <a:r>
              <a:rPr lang="en-US" sz="2800" baseline="-25000" dirty="0" smtClean="0"/>
              <a:t>ten</a:t>
            </a:r>
            <a:r>
              <a:rPr lang="en-US" sz="2800" dirty="0" smtClean="0"/>
              <a:t> x10</a:t>
            </a:r>
            <a:r>
              <a:rPr lang="en-US" sz="2800" baseline="30000" dirty="0" smtClean="0"/>
              <a:t>38 </a:t>
            </a:r>
            <a:r>
              <a:rPr lang="en-US" sz="2800" dirty="0" smtClean="0"/>
              <a:t>) = 0.0</a:t>
            </a:r>
          </a:p>
          <a:p>
            <a:endParaRPr lang="en-US" sz="2800" dirty="0" smtClean="0"/>
          </a:p>
          <a:p>
            <a:r>
              <a:rPr lang="en-US" sz="2800" dirty="0" smtClean="0"/>
              <a:t>(</a:t>
            </a:r>
            <a:r>
              <a:rPr lang="en-US" sz="2800" dirty="0" err="1" smtClean="0"/>
              <a:t>x+y</a:t>
            </a:r>
            <a:r>
              <a:rPr lang="en-US" sz="2800" dirty="0" smtClean="0"/>
              <a:t>)+z = (-1.5</a:t>
            </a:r>
            <a:r>
              <a:rPr lang="en-US" sz="2800" baseline="-25000" dirty="0" smtClean="0"/>
              <a:t>ten</a:t>
            </a:r>
            <a:r>
              <a:rPr lang="en-US" sz="2800" dirty="0" smtClean="0"/>
              <a:t> x10</a:t>
            </a:r>
            <a:r>
              <a:rPr lang="en-US" sz="2800" baseline="30000" dirty="0" smtClean="0"/>
              <a:t>38</a:t>
            </a:r>
            <a:r>
              <a:rPr lang="en-US" sz="2800" dirty="0" smtClean="0"/>
              <a:t> + 1.5</a:t>
            </a:r>
            <a:r>
              <a:rPr lang="en-US" sz="2800" baseline="-25000" dirty="0" smtClean="0"/>
              <a:t>ten</a:t>
            </a:r>
            <a:r>
              <a:rPr lang="en-US" sz="2800" dirty="0" smtClean="0"/>
              <a:t> x10</a:t>
            </a:r>
            <a:r>
              <a:rPr lang="en-US" sz="2800" baseline="30000" dirty="0" smtClean="0"/>
              <a:t>38</a:t>
            </a:r>
            <a:r>
              <a:rPr lang="en-US" sz="2800" dirty="0" smtClean="0"/>
              <a:t>)+ 1.0</a:t>
            </a:r>
          </a:p>
          <a:p>
            <a:r>
              <a:rPr lang="en-US" sz="2800" dirty="0" smtClean="0"/>
              <a:t>              = (0.0</a:t>
            </a:r>
            <a:r>
              <a:rPr lang="en-US" sz="2800" baseline="-25000" dirty="0" smtClean="0"/>
              <a:t>ten</a:t>
            </a:r>
            <a:r>
              <a:rPr lang="en-US" sz="2800" dirty="0" smtClean="0"/>
              <a:t>) + 1.0 = 1.0</a:t>
            </a:r>
          </a:p>
          <a:p>
            <a:r>
              <a:rPr lang="en-US" sz="2800" dirty="0" smtClean="0"/>
              <a:t>x + (y +z) </a:t>
            </a:r>
            <a:r>
              <a:rPr lang="en-US" sz="2800" dirty="0" smtClean="0">
                <a:sym typeface="Symbol"/>
              </a:rPr>
              <a:t></a:t>
            </a:r>
            <a:r>
              <a:rPr lang="en-US" sz="2800" dirty="0" smtClean="0"/>
              <a:t> (x +y) + z; </a:t>
            </a:r>
            <a:r>
              <a:rPr lang="en-US" sz="2800" dirty="0" err="1" smtClean="0">
                <a:solidFill>
                  <a:srgbClr val="C00000"/>
                </a:solidFill>
              </a:rPr>
              <a:t>tidak</a:t>
            </a:r>
            <a:r>
              <a:rPr lang="en-US" sz="2800" dirty="0" smtClean="0">
                <a:solidFill>
                  <a:srgbClr val="C00000"/>
                </a:solidFill>
              </a:rPr>
              <a:t> associative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Subtraction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914400"/>
            <a:ext cx="86106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7</a:t>
            </a:r>
            <a:r>
              <a:rPr lang="en-US" sz="2800" baseline="-25000" dirty="0" smtClean="0"/>
              <a:t>ten</a:t>
            </a:r>
            <a:r>
              <a:rPr lang="en-US" sz="2800" dirty="0" smtClean="0"/>
              <a:t> - 6</a:t>
            </a:r>
            <a:r>
              <a:rPr lang="en-US" sz="2800" baseline="-25000" dirty="0" smtClean="0"/>
              <a:t>ten</a:t>
            </a:r>
            <a:r>
              <a:rPr lang="en-US" sz="2800" dirty="0" smtClean="0"/>
              <a:t> = 1</a:t>
            </a:r>
            <a:r>
              <a:rPr lang="en-US" sz="2800" baseline="-25000" dirty="0" smtClean="0"/>
              <a:t>ten</a:t>
            </a:r>
            <a:endParaRPr lang="en-US" sz="2800" dirty="0" smtClean="0"/>
          </a:p>
          <a:p>
            <a:r>
              <a:rPr lang="en-US" sz="2800" dirty="0" smtClean="0"/>
              <a:t>        0000 0000 0000 0000 0000 0000 0000 0111</a:t>
            </a:r>
            <a:r>
              <a:rPr lang="en-US" sz="2800" baseline="-25000" dirty="0" smtClean="0"/>
              <a:t>two</a:t>
            </a:r>
            <a:r>
              <a:rPr lang="en-US" sz="2800" dirty="0" smtClean="0"/>
              <a:t> = 7</a:t>
            </a:r>
          </a:p>
          <a:p>
            <a:r>
              <a:rPr lang="en-US" sz="2800" dirty="0" smtClean="0"/>
              <a:t>        0000 0000 0000 0000 0000 0000 0000 0110</a:t>
            </a:r>
            <a:r>
              <a:rPr lang="en-US" sz="2800" baseline="-25000" dirty="0" smtClean="0"/>
              <a:t>two</a:t>
            </a:r>
            <a:r>
              <a:rPr lang="en-US" sz="2800" dirty="0" smtClean="0"/>
              <a:t> = 6</a:t>
            </a:r>
          </a:p>
          <a:p>
            <a:r>
              <a:rPr lang="en-US" sz="2800" dirty="0" smtClean="0"/>
              <a:t>   - -----------------------------------------------------------------</a:t>
            </a:r>
          </a:p>
          <a:p>
            <a:r>
              <a:rPr lang="en-US" sz="2800" dirty="0" smtClean="0"/>
              <a:t>        0000 0000 0000 0000 0000 0000 0000 0001</a:t>
            </a:r>
            <a:r>
              <a:rPr lang="en-US" sz="2800" baseline="-25000" dirty="0" smtClean="0"/>
              <a:t>two</a:t>
            </a:r>
            <a:r>
              <a:rPr lang="en-US" sz="2800" dirty="0" smtClean="0"/>
              <a:t> = 1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gunakan</a:t>
            </a:r>
            <a:r>
              <a:rPr lang="en-US" sz="2800" dirty="0" smtClean="0"/>
              <a:t> 2’s complement</a:t>
            </a:r>
          </a:p>
          <a:p>
            <a:r>
              <a:rPr lang="en-US" sz="2800" dirty="0" smtClean="0"/>
              <a:t>7</a:t>
            </a:r>
            <a:r>
              <a:rPr lang="en-US" sz="2800" baseline="-25000" dirty="0" smtClean="0"/>
              <a:t>ten</a:t>
            </a:r>
            <a:r>
              <a:rPr lang="en-US" sz="2800" dirty="0" smtClean="0"/>
              <a:t> + (-6)</a:t>
            </a:r>
            <a:r>
              <a:rPr lang="en-US" sz="2800" baseline="-25000" dirty="0" smtClean="0"/>
              <a:t>ten</a:t>
            </a:r>
            <a:r>
              <a:rPr lang="en-US" sz="2800" dirty="0" smtClean="0"/>
              <a:t> = 1</a:t>
            </a:r>
            <a:r>
              <a:rPr lang="en-US" sz="2800" baseline="-25000" dirty="0" smtClean="0"/>
              <a:t>ten</a:t>
            </a:r>
            <a:endParaRPr lang="en-US" sz="2800" dirty="0" smtClean="0"/>
          </a:p>
          <a:p>
            <a:r>
              <a:rPr lang="en-US" sz="2800" dirty="0" smtClean="0"/>
              <a:t>        </a:t>
            </a:r>
            <a:r>
              <a:rPr lang="en-US" sz="2800" dirty="0" smtClean="0">
                <a:solidFill>
                  <a:srgbClr val="FF0000"/>
                </a:solidFill>
              </a:rPr>
              <a:t>111111111111111111111111111111111 </a:t>
            </a:r>
            <a:r>
              <a:rPr lang="en-US" sz="2800" i="1" dirty="0" smtClean="0">
                <a:solidFill>
                  <a:srgbClr val="FF0000"/>
                </a:solidFill>
              </a:rPr>
              <a:t>carries</a:t>
            </a:r>
          </a:p>
          <a:p>
            <a:r>
              <a:rPr lang="en-US" sz="2800" dirty="0" smtClean="0"/>
              <a:t>        0000 0000 0000 0000 0000 0000 0000 0111</a:t>
            </a:r>
            <a:r>
              <a:rPr lang="en-US" sz="2800" baseline="-25000" dirty="0" smtClean="0"/>
              <a:t>two</a:t>
            </a:r>
            <a:r>
              <a:rPr lang="en-US" sz="2800" dirty="0" smtClean="0"/>
              <a:t> = 7</a:t>
            </a:r>
          </a:p>
          <a:p>
            <a:r>
              <a:rPr lang="en-US" sz="2800" dirty="0" smtClean="0"/>
              <a:t>        1111 1111 1111 1111 1111 1111 1111 1010</a:t>
            </a:r>
            <a:r>
              <a:rPr lang="en-US" sz="2800" baseline="-25000" dirty="0" smtClean="0"/>
              <a:t>two</a:t>
            </a:r>
            <a:r>
              <a:rPr lang="en-US" sz="2800" dirty="0" smtClean="0"/>
              <a:t> = -6</a:t>
            </a:r>
          </a:p>
          <a:p>
            <a:r>
              <a:rPr lang="en-US" sz="2800" dirty="0" smtClean="0"/>
              <a:t>   + -----------------------------------------------------------------</a:t>
            </a:r>
          </a:p>
          <a:p>
            <a:r>
              <a:rPr lang="en-US" sz="2800" dirty="0" smtClean="0"/>
              <a:t>        0000 0000 0000 0000 0000 0000 0000 0001</a:t>
            </a:r>
            <a:r>
              <a:rPr lang="en-US" sz="2800" baseline="-25000" dirty="0" smtClean="0"/>
              <a:t>two</a:t>
            </a:r>
            <a:r>
              <a:rPr lang="en-US" sz="2800" dirty="0" smtClean="0"/>
              <a:t> =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Instruction sets: Addition, Subtraction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447800"/>
            <a:ext cx="8458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Intel: Integer, non-SIMD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ADD – add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ADC – add with carry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SBB – Integer subtraction with borrow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SUB – subtract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INC - increment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r>
              <a:rPr lang="en-US" sz="2800" dirty="0" smtClean="0"/>
              <a:t>MIPS: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Signed integer: add, </a:t>
            </a:r>
            <a:r>
              <a:rPr lang="en-US" sz="2800" dirty="0" err="1" smtClean="0"/>
              <a:t>addi</a:t>
            </a:r>
            <a:r>
              <a:rPr lang="en-US" sz="2800" dirty="0" smtClean="0"/>
              <a:t>, sub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Unsigned integer: </a:t>
            </a:r>
            <a:r>
              <a:rPr lang="en-US" sz="2800" dirty="0" err="1" smtClean="0"/>
              <a:t>addu</a:t>
            </a:r>
            <a:r>
              <a:rPr lang="en-US" sz="2800" dirty="0" smtClean="0"/>
              <a:t>, </a:t>
            </a:r>
            <a:r>
              <a:rPr lang="en-US" sz="2800" dirty="0" err="1" smtClean="0"/>
              <a:t>addiu</a:t>
            </a:r>
            <a:r>
              <a:rPr lang="en-US" sz="2800" dirty="0" smtClean="0"/>
              <a:t>, </a:t>
            </a:r>
            <a:r>
              <a:rPr lang="en-US" sz="2800" dirty="0" err="1" smtClean="0"/>
              <a:t>subu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Multiplication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838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Multiplicand                   1000</a:t>
            </a:r>
            <a:r>
              <a:rPr lang="en-US" sz="2800" baseline="-25000" dirty="0" smtClean="0"/>
              <a:t>ten</a:t>
            </a:r>
          </a:p>
          <a:p>
            <a:r>
              <a:rPr lang="en-US" sz="2800" dirty="0" smtClean="0"/>
              <a:t>Multiplier        x              1001</a:t>
            </a:r>
            <a:r>
              <a:rPr lang="en-US" sz="2800" baseline="-25000" dirty="0" smtClean="0"/>
              <a:t>ten</a:t>
            </a:r>
          </a:p>
          <a:p>
            <a:r>
              <a:rPr lang="en-US" sz="2800" dirty="0" smtClean="0"/>
              <a:t>                                     -----------</a:t>
            </a:r>
          </a:p>
          <a:p>
            <a:r>
              <a:rPr lang="en-US" sz="2800" dirty="0" smtClean="0"/>
              <a:t>                                          1000</a:t>
            </a:r>
          </a:p>
          <a:p>
            <a:r>
              <a:rPr lang="en-US" sz="2800" dirty="0" smtClean="0"/>
              <a:t>                                        0000</a:t>
            </a:r>
          </a:p>
          <a:p>
            <a:r>
              <a:rPr lang="en-US" sz="2800" dirty="0" smtClean="0"/>
              <a:t>                                      0000</a:t>
            </a:r>
          </a:p>
          <a:p>
            <a:r>
              <a:rPr lang="en-US" sz="2800" dirty="0" smtClean="0"/>
              <a:t>                                    1000</a:t>
            </a:r>
          </a:p>
          <a:p>
            <a:r>
              <a:rPr lang="en-US" sz="2800" dirty="0" smtClean="0"/>
              <a:t>                                  --------------</a:t>
            </a:r>
          </a:p>
          <a:p>
            <a:r>
              <a:rPr lang="en-US" sz="2800" dirty="0" smtClean="0"/>
              <a:t>      Product                1001000</a:t>
            </a:r>
            <a:r>
              <a:rPr lang="en-US" sz="2800" baseline="-25000" dirty="0" smtClean="0"/>
              <a:t>ten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Banyaknya</a:t>
            </a:r>
            <a:r>
              <a:rPr lang="en-US" sz="2800" dirty="0" smtClean="0"/>
              <a:t> digit </a:t>
            </a:r>
            <a:r>
              <a:rPr lang="en-US" sz="2800" dirty="0" err="1" smtClean="0"/>
              <a:t>hasil</a:t>
            </a:r>
            <a:r>
              <a:rPr lang="en-US" sz="2800" dirty="0" smtClean="0"/>
              <a:t> </a:t>
            </a:r>
            <a:r>
              <a:rPr lang="en-US" sz="2800" dirty="0" err="1" smtClean="0"/>
              <a:t>perkalian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banyak</a:t>
            </a:r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92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Sequence Version multiplication algorithm and hardware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599"/>
            <a:ext cx="8220075" cy="5310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0"/>
            <a:ext cx="5648325" cy="6635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019800" y="533400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Multiplication algorithm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9028822" cy="571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1415</Words>
  <Application>Microsoft Office PowerPoint</Application>
  <PresentationFormat>On-screen Show (4:3)</PresentationFormat>
  <Paragraphs>224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mypenelitian</dc:creator>
  <cp:lastModifiedBy>mypenelitian</cp:lastModifiedBy>
  <cp:revision>116</cp:revision>
  <dcterms:created xsi:type="dcterms:W3CDTF">2016-09-05T04:10:57Z</dcterms:created>
  <dcterms:modified xsi:type="dcterms:W3CDTF">2016-09-22T07:03:45Z</dcterms:modified>
</cp:coreProperties>
</file>