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68" r:id="rId6"/>
    <p:sldId id="270" r:id="rId7"/>
    <p:sldId id="258" r:id="rId8"/>
    <p:sldId id="271" r:id="rId9"/>
    <p:sldId id="259" r:id="rId10"/>
    <p:sldId id="272" r:id="rId11"/>
    <p:sldId id="277" r:id="rId12"/>
    <p:sldId id="273" r:id="rId13"/>
    <p:sldId id="274" r:id="rId14"/>
    <p:sldId id="275" r:id="rId15"/>
    <p:sldId id="278" r:id="rId16"/>
    <p:sldId id="279" r:id="rId17"/>
    <p:sldId id="276" r:id="rId18"/>
    <p:sldId id="260" r:id="rId19"/>
    <p:sldId id="281" r:id="rId20"/>
    <p:sldId id="282" r:id="rId21"/>
    <p:sldId id="280" r:id="rId22"/>
    <p:sldId id="283" r:id="rId23"/>
    <p:sldId id="284" r:id="rId24"/>
    <p:sldId id="285" r:id="rId25"/>
    <p:sldId id="287" r:id="rId26"/>
    <p:sldId id="261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65" r:id="rId36"/>
    <p:sldId id="296" r:id="rId37"/>
    <p:sldId id="26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 varScale="1">
        <p:scale>
          <a:sx n="59" d="100"/>
          <a:sy n="59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B73F-F434-4E0D-B27D-5CFBEE6E46E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A459-D4EC-4343-B6F7-B2BF7821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85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 smtClean="0"/>
              <a:t>Pertemuan</a:t>
            </a:r>
            <a:r>
              <a:rPr lang="en-US" sz="4500" b="1" dirty="0" smtClean="0"/>
              <a:t> ke-4</a:t>
            </a:r>
          </a:p>
          <a:p>
            <a:pPr algn="ctr"/>
            <a:r>
              <a:rPr lang="en-US" sz="4500" b="1" dirty="0" smtClean="0"/>
              <a:t>Processor</a:t>
            </a:r>
            <a:endParaRPr lang="en-US" sz="4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29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MIPS:</a:t>
            </a:r>
          </a:p>
          <a:p>
            <a:r>
              <a:rPr lang="en-US" sz="2800" dirty="0" smtClean="0"/>
              <a:t>32 general purpose registers 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dinamakan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register file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Register file,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koleksi</a:t>
            </a:r>
            <a:r>
              <a:rPr lang="en-US" sz="2800" dirty="0" smtClean="0"/>
              <a:t> register yang </a:t>
            </a:r>
            <a:r>
              <a:rPr lang="en-US" sz="2800" dirty="0" err="1" smtClean="0"/>
              <a:t>mana</a:t>
            </a:r>
            <a:r>
              <a:rPr lang="en-US" sz="2800" dirty="0" smtClean="0"/>
              <a:t> register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dibaca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, yang </a:t>
            </a:r>
            <a:r>
              <a:rPr lang="en-US" sz="2800" dirty="0" err="1" smtClean="0"/>
              <a:t>ditetapkan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banyaknya</a:t>
            </a:r>
            <a:r>
              <a:rPr lang="en-US" sz="2800" dirty="0" smtClean="0"/>
              <a:t> register </a:t>
            </a:r>
            <a:r>
              <a:rPr lang="en-US" sz="2800" dirty="0" err="1" smtClean="0"/>
              <a:t>pada</a:t>
            </a:r>
            <a:r>
              <a:rPr lang="en-US" sz="2800" dirty="0" smtClean="0"/>
              <a:t> file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 Register file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format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format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pola</a:t>
            </a:r>
            <a:r>
              <a:rPr lang="en-US" sz="2800" dirty="0" smtClean="0"/>
              <a:t> register file-</a:t>
            </a:r>
            <a:r>
              <a:rPr lang="en-US" sz="2800" dirty="0" err="1" smtClean="0"/>
              <a:t>nya</a:t>
            </a:r>
            <a:r>
              <a:rPr lang="en-US" sz="2800" dirty="0" smtClean="0"/>
              <a:t> </a:t>
            </a:r>
            <a:r>
              <a:rPr lang="en-US" sz="2800" dirty="0" err="1" smtClean="0"/>
              <a:t>tersendiri</a:t>
            </a:r>
            <a:r>
              <a:rPr lang="en-US" sz="2800" dirty="0" smtClean="0"/>
              <a:t>. </a:t>
            </a:r>
            <a:r>
              <a:rPr lang="en-US" sz="2800" dirty="0" err="1" smtClean="0"/>
              <a:t>Lihat</a:t>
            </a:r>
            <a:r>
              <a:rPr lang="en-US" sz="2800" dirty="0" smtClean="0"/>
              <a:t> format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R-format: 2 input registers, </a:t>
            </a:r>
            <a:r>
              <a:rPr lang="en-US" sz="2800" dirty="0" err="1" smtClean="0"/>
              <a:t>dan</a:t>
            </a:r>
            <a:r>
              <a:rPr lang="en-US" sz="2800" dirty="0" smtClean="0"/>
              <a:t> 1 output register.</a:t>
            </a:r>
          </a:p>
          <a:p>
            <a:r>
              <a:rPr lang="en-US" sz="2800" dirty="0" err="1" smtClean="0"/>
              <a:t>Operasi</a:t>
            </a:r>
            <a:r>
              <a:rPr lang="en-US" sz="2800" dirty="0" smtClean="0"/>
              <a:t> write </a:t>
            </a:r>
            <a:r>
              <a:rPr lang="en-US" sz="2800" dirty="0" err="1" smtClean="0"/>
              <a:t>dikendalikan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write control signal.</a:t>
            </a:r>
          </a:p>
          <a:p>
            <a:r>
              <a:rPr lang="en-US" sz="2800" dirty="0" smtClean="0"/>
              <a:t>R-format, </a:t>
            </a:r>
            <a:r>
              <a:rPr lang="en-US" sz="2800" dirty="0" err="1" smtClean="0"/>
              <a:t>memerlukan</a:t>
            </a:r>
            <a:r>
              <a:rPr lang="en-US" sz="2800" dirty="0" smtClean="0"/>
              <a:t>: register file, </a:t>
            </a:r>
            <a:r>
              <a:rPr lang="en-US" sz="2800" dirty="0" err="1" smtClean="0"/>
              <a:t>dan</a:t>
            </a:r>
            <a:r>
              <a:rPr lang="en-US" sz="2800" dirty="0" smtClean="0"/>
              <a:t> ALU</a:t>
            </a:r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R-format: add, </a:t>
            </a:r>
            <a:r>
              <a:rPr lang="en-US" sz="2800" dirty="0" err="1" smtClean="0"/>
              <a:t>addu</a:t>
            </a:r>
            <a:r>
              <a:rPr lang="en-US" sz="2800" dirty="0" smtClean="0"/>
              <a:t>, and, </a:t>
            </a:r>
            <a:r>
              <a:rPr lang="en-US" sz="2800" dirty="0" err="1" smtClean="0"/>
              <a:t>jr</a:t>
            </a:r>
            <a:r>
              <a:rPr lang="en-US" sz="2800" dirty="0" smtClean="0"/>
              <a:t>, nor, or, </a:t>
            </a:r>
            <a:r>
              <a:rPr lang="en-US" sz="2800" dirty="0" err="1" smtClean="0"/>
              <a:t>slt</a:t>
            </a:r>
            <a:r>
              <a:rPr lang="en-US" sz="2800" dirty="0" smtClean="0"/>
              <a:t>, sub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5561"/>
            <a:ext cx="9144000" cy="443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MIPS: R-Format</a:t>
            </a:r>
            <a:endParaRPr lang="en-US" sz="4000" b="1" dirty="0"/>
          </a:p>
        </p:txBody>
      </p:sp>
      <p:pic>
        <p:nvPicPr>
          <p:cNvPr id="4" name="Picture 3" descr="instruction_format_mi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9144000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5638800"/>
            <a:ext cx="3733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Arithmetic-logical instruction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514600"/>
            <a:ext cx="182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Address register 5 bits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2286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</a:rPr>
              <a:t>add $t1, $t2, $t3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61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Memory: load and store</a:t>
            </a:r>
          </a:p>
          <a:p>
            <a:pPr algn="ctr"/>
            <a:r>
              <a:rPr lang="en-US" sz="4000" b="1" dirty="0" smtClean="0"/>
              <a:t>I-Format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198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lw</a:t>
            </a:r>
            <a:r>
              <a:rPr lang="en-US" sz="2800" dirty="0" smtClean="0"/>
              <a:t> (load word), </a:t>
            </a:r>
            <a:r>
              <a:rPr lang="en-US" sz="2800" dirty="0" err="1" smtClean="0"/>
              <a:t>sw</a:t>
            </a:r>
            <a:r>
              <a:rPr lang="en-US" sz="2800" dirty="0" smtClean="0"/>
              <a:t> (store word)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3733800"/>
            <a:ext cx="990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Offset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71600"/>
            <a:ext cx="3048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Address = base + offset</a:t>
            </a:r>
            <a:endParaRPr lang="en-US" sz="23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575"/>
            <a:ext cx="8610599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7620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MIPS Branch: </a:t>
            </a:r>
            <a:r>
              <a:rPr lang="en-US" sz="3200" b="1" dirty="0" err="1" smtClean="0"/>
              <a:t>beq</a:t>
            </a:r>
            <a:endParaRPr lang="en-US" sz="3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86400" y="4648200"/>
            <a:ext cx="350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3 operands: 2 registers (compare), </a:t>
            </a:r>
            <a:r>
              <a:rPr lang="en-US" sz="2300" dirty="0" err="1" smtClean="0">
                <a:solidFill>
                  <a:srgbClr val="C00000"/>
                </a:solidFill>
              </a:rPr>
              <a:t>dan</a:t>
            </a:r>
            <a:r>
              <a:rPr lang="en-US" sz="2300" dirty="0" smtClean="0">
                <a:solidFill>
                  <a:srgbClr val="C00000"/>
                </a:solidFill>
              </a:rPr>
              <a:t> 16 bit offset</a:t>
            </a:r>
          </a:p>
          <a:p>
            <a:r>
              <a:rPr lang="en-US" sz="2300" dirty="0" err="1" smtClean="0">
                <a:solidFill>
                  <a:srgbClr val="C00000"/>
                </a:solidFill>
              </a:rPr>
              <a:t>Bandingkan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dengan</a:t>
            </a:r>
            <a:r>
              <a:rPr lang="en-US" sz="2300" dirty="0" smtClean="0">
                <a:solidFill>
                  <a:srgbClr val="C00000"/>
                </a:solidFill>
              </a:rPr>
              <a:t> Intel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762000"/>
            <a:ext cx="2057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Branch address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3962400"/>
            <a:ext cx="1828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Lower 26 bits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1447800"/>
            <a:ext cx="1828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Lower 28 bits</a:t>
            </a:r>
            <a:endParaRPr lang="en-US" sz="23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914400"/>
            <a:ext cx="90868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Datapath</a:t>
            </a:r>
            <a:r>
              <a:rPr lang="en-US" sz="3600" b="1" dirty="0" smtClean="0"/>
              <a:t>: memory instruction,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R-format</a:t>
            </a:r>
            <a:endParaRPr lang="en-US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Combine </a:t>
            </a:r>
            <a:r>
              <a:rPr lang="en-US" sz="3600" b="1" dirty="0" err="1" smtClean="0"/>
              <a:t>datapath</a:t>
            </a:r>
            <a:r>
              <a:rPr lang="en-US" sz="3600" b="1" dirty="0" smtClean="0"/>
              <a:t>:</a:t>
            </a:r>
          </a:p>
          <a:p>
            <a:pPr algn="ctr"/>
            <a:r>
              <a:rPr lang="en-US" sz="3600" b="1" dirty="0" smtClean="0"/>
              <a:t>Memory instruction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R-type instruction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1630"/>
            <a:ext cx="8915400" cy="609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Single </a:t>
            </a:r>
            <a:r>
              <a:rPr lang="en-US" sz="3600" b="1" dirty="0" err="1" smtClean="0"/>
              <a:t>datapath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267200"/>
            <a:ext cx="2209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>
                <a:solidFill>
                  <a:srgbClr val="C00000"/>
                </a:solidFill>
              </a:rPr>
              <a:t>Menggabungkan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semua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kelompok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istruksi</a:t>
            </a:r>
            <a:r>
              <a:rPr lang="en-US" sz="2300" dirty="0" smtClean="0">
                <a:solidFill>
                  <a:srgbClr val="C00000"/>
                </a:solidFill>
              </a:rPr>
              <a:t>  </a:t>
            </a:r>
            <a:r>
              <a:rPr lang="en-US" sz="2300" dirty="0" err="1" smtClean="0">
                <a:solidFill>
                  <a:srgbClr val="C00000"/>
                </a:solidFill>
              </a:rPr>
              <a:t>menjadi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satu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datapath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6600" y="1524000"/>
            <a:ext cx="2057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>
                <a:solidFill>
                  <a:srgbClr val="C00000"/>
                </a:solidFill>
              </a:rPr>
              <a:t>Ada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pemisahan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memori</a:t>
            </a:r>
            <a:r>
              <a:rPr lang="en-US" sz="2300" dirty="0" smtClean="0">
                <a:solidFill>
                  <a:srgbClr val="C00000"/>
                </a:solidFill>
              </a:rPr>
              <a:t>: </a:t>
            </a:r>
            <a:r>
              <a:rPr lang="en-US" sz="2300" dirty="0" err="1" smtClean="0">
                <a:solidFill>
                  <a:srgbClr val="C00000"/>
                </a:solidFill>
              </a:rPr>
              <a:t>instruksi</a:t>
            </a:r>
            <a:r>
              <a:rPr lang="en-US" sz="2300" dirty="0" smtClean="0">
                <a:solidFill>
                  <a:srgbClr val="C00000"/>
                </a:solidFill>
              </a:rPr>
              <a:t>, </a:t>
            </a:r>
            <a:r>
              <a:rPr lang="en-US" sz="2300" dirty="0" err="1" smtClean="0">
                <a:solidFill>
                  <a:srgbClr val="C00000"/>
                </a:solidFill>
              </a:rPr>
              <a:t>dan</a:t>
            </a:r>
            <a:r>
              <a:rPr lang="en-US" sz="2300" dirty="0" smtClean="0">
                <a:solidFill>
                  <a:srgbClr val="C00000"/>
                </a:solidFill>
              </a:rPr>
              <a:t> data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304800"/>
            <a:ext cx="1447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To share </a:t>
            </a:r>
            <a:r>
              <a:rPr lang="en-US" sz="2300" dirty="0" err="1" smtClean="0">
                <a:solidFill>
                  <a:srgbClr val="00B050"/>
                </a:solidFill>
              </a:rPr>
              <a:t>datapath</a:t>
            </a:r>
            <a:r>
              <a:rPr lang="en-US" sz="2300" dirty="0" smtClean="0">
                <a:solidFill>
                  <a:srgbClr val="00B050"/>
                </a:solidFill>
              </a:rPr>
              <a:t> element</a:t>
            </a:r>
            <a:endParaRPr lang="en-US" sz="23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 simple implementation scheme:</a:t>
            </a:r>
          </a:p>
          <a:p>
            <a:pPr algn="ctr"/>
            <a:r>
              <a:rPr lang="en-US" sz="4000" b="1" dirty="0" smtClean="0"/>
              <a:t> </a:t>
            </a:r>
            <a:r>
              <a:rPr lang="en-US" sz="3600" b="1" dirty="0" smtClean="0"/>
              <a:t>ALU Control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2220" y="1171731"/>
            <a:ext cx="544334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429000"/>
            <a:ext cx="77628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0" y="1752600"/>
            <a:ext cx="152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>
                <a:solidFill>
                  <a:srgbClr val="C00000"/>
                </a:solidFill>
              </a:rPr>
              <a:t>Sesuai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dengan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kelompok</a:t>
            </a:r>
            <a:r>
              <a:rPr lang="en-US" sz="2300" dirty="0" smtClean="0">
                <a:solidFill>
                  <a:srgbClr val="C00000"/>
                </a:solidFill>
              </a:rPr>
              <a:t> format </a:t>
            </a:r>
            <a:r>
              <a:rPr lang="en-US" sz="2300" dirty="0" err="1" smtClean="0">
                <a:solidFill>
                  <a:srgbClr val="C00000"/>
                </a:solidFill>
              </a:rPr>
              <a:t>instruksi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819400"/>
            <a:ext cx="2438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>
                <a:solidFill>
                  <a:srgbClr val="C00000"/>
                </a:solidFill>
              </a:rPr>
              <a:t>ALUOp</a:t>
            </a:r>
            <a:r>
              <a:rPr lang="en-US" sz="2300" dirty="0" smtClean="0">
                <a:solidFill>
                  <a:srgbClr val="C00000"/>
                </a:solidFill>
              </a:rPr>
              <a:t>: </a:t>
            </a:r>
            <a:r>
              <a:rPr lang="en-US" sz="2300" dirty="0" err="1" smtClean="0">
                <a:solidFill>
                  <a:srgbClr val="C00000"/>
                </a:solidFill>
              </a:rPr>
              <a:t>Kelompok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instruksi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67200" y="4876800"/>
            <a:ext cx="1066800" cy="1143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28" y="1219200"/>
            <a:ext cx="9061572" cy="461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ALU Truth Table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419600" y="2667000"/>
            <a:ext cx="2286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43400" y="1295400"/>
            <a:ext cx="1295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: clock cycle,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banyaknya</a:t>
            </a:r>
            <a:r>
              <a:rPr lang="en-US" sz="2800" dirty="0" smtClean="0"/>
              <a:t> clock cycle per instruction (CPI).</a:t>
            </a:r>
          </a:p>
          <a:p>
            <a:r>
              <a:rPr lang="en-US" sz="2800" dirty="0" err="1" smtClean="0"/>
              <a:t>Konstruk</a:t>
            </a:r>
            <a:r>
              <a:rPr lang="en-US" sz="2800" dirty="0" smtClean="0"/>
              <a:t>: </a:t>
            </a:r>
            <a:r>
              <a:rPr lang="en-US" sz="2800" dirty="0" err="1" smtClean="0"/>
              <a:t>datapath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control unit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Prinsip</a:t>
            </a:r>
            <a:r>
              <a:rPr lang="en-US" sz="2800" dirty="0" smtClean="0"/>
              <a:t> </a:t>
            </a:r>
            <a:r>
              <a:rPr lang="en-US" sz="2800" dirty="0" err="1" smtClean="0"/>
              <a:t>kunci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datapath</a:t>
            </a:r>
            <a:r>
              <a:rPr lang="en-US" sz="2800" dirty="0" smtClean="0"/>
              <a:t>, instruction set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data transfer (memory-reference),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 (register)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arithmetic-logical instruction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instruction branch </a:t>
            </a:r>
            <a:r>
              <a:rPr lang="en-US" sz="2800" dirty="0" err="1" smtClean="0"/>
              <a:t>dan</a:t>
            </a:r>
            <a:r>
              <a:rPr lang="en-US" sz="2800" dirty="0" smtClean="0"/>
              <a:t> jump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6794"/>
            <a:ext cx="9144000" cy="44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0"/>
            <a:ext cx="8458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Instruction classes format</a:t>
            </a:r>
            <a:endParaRPr lang="en-US" sz="3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Main Control Unit, multiplexor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75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50583"/>
            <a:ext cx="8620509" cy="600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Operation </a:t>
            </a:r>
            <a:r>
              <a:rPr lang="en-US" sz="3600" b="1" dirty="0" err="1" smtClean="0"/>
              <a:t>datapath</a:t>
            </a:r>
            <a:endParaRPr lang="en-US"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8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Single cycle implementation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Series: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instruction memory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register file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ALU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data memory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register file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modern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,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terlalu</a:t>
            </a:r>
            <a:r>
              <a:rPr lang="en-US" sz="2800" dirty="0" smtClean="0"/>
              <a:t> lama, </a:t>
            </a:r>
            <a:r>
              <a:rPr lang="en-US" sz="2800" dirty="0" err="1" smtClean="0"/>
              <a:t>terlebih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floating point unit,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kompleks</a:t>
            </a:r>
            <a:r>
              <a:rPr lang="en-US" sz="2800" dirty="0" smtClean="0"/>
              <a:t> (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: video, graphic, multimedia).</a:t>
            </a:r>
          </a:p>
          <a:p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lanjut</a:t>
            </a:r>
            <a:r>
              <a:rPr lang="en-US" sz="2800" dirty="0" smtClean="0"/>
              <a:t>: pipelining,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multiple instruction simultaneously.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Pipelining</a:t>
            </a:r>
            <a:endParaRPr lang="en-US" sz="4000" b="1" dirty="0"/>
          </a:p>
        </p:txBody>
      </p:sp>
      <p:pic>
        <p:nvPicPr>
          <p:cNvPr id="5" name="Picture 4" descr="pipelining_illust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45189"/>
            <a:ext cx="6595194" cy="6112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920"/>
            <a:ext cx="8686800" cy="65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Designing instruction set for pipelining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8686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err="1" smtClean="0"/>
              <a:t>Ukuran</a:t>
            </a:r>
            <a:r>
              <a:rPr lang="en-US" sz="2600" dirty="0" smtClean="0"/>
              <a:t> </a:t>
            </a:r>
            <a:r>
              <a:rPr lang="en-US" sz="2600" dirty="0" err="1" smtClean="0"/>
              <a:t>instruksi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menentukan</a:t>
            </a:r>
            <a:r>
              <a:rPr lang="en-US" sz="2600" dirty="0" smtClean="0"/>
              <a:t> </a:t>
            </a:r>
            <a:r>
              <a:rPr lang="en-US" sz="2600" dirty="0" err="1" smtClean="0"/>
              <a:t>kompleksitas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perancangan</a:t>
            </a:r>
            <a:r>
              <a:rPr lang="en-US" sz="2600" dirty="0" smtClean="0"/>
              <a:t>: </a:t>
            </a:r>
            <a:r>
              <a:rPr lang="en-US" sz="2600" dirty="0" err="1" smtClean="0"/>
              <a:t>panjang</a:t>
            </a:r>
            <a:r>
              <a:rPr lang="en-US" sz="2600" dirty="0" smtClean="0"/>
              <a:t> </a:t>
            </a:r>
            <a:r>
              <a:rPr lang="en-US" sz="2600" dirty="0" err="1" smtClean="0"/>
              <a:t>sama</a:t>
            </a:r>
            <a:r>
              <a:rPr lang="en-US" sz="2600" dirty="0" smtClean="0"/>
              <a:t>,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panjang</a:t>
            </a:r>
            <a:r>
              <a:rPr lang="en-US" sz="2600" dirty="0" smtClean="0"/>
              <a:t> </a:t>
            </a:r>
            <a:r>
              <a:rPr lang="en-US" sz="2600" dirty="0" err="1" smtClean="0"/>
              <a:t>berbeda</a:t>
            </a:r>
            <a:r>
              <a:rPr lang="en-US" sz="2600" dirty="0" smtClean="0"/>
              <a:t> (MIPS, Intel).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Instruction format.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Memory operand.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Operand yang </a:t>
            </a:r>
            <a:r>
              <a:rPr lang="en-US" sz="2600" dirty="0" err="1" smtClean="0"/>
              <a:t>melibatkan</a:t>
            </a:r>
            <a:r>
              <a:rPr lang="en-US" sz="2600" dirty="0" smtClean="0"/>
              <a:t> memory, </a:t>
            </a:r>
            <a:r>
              <a:rPr lang="en-US" sz="2600" dirty="0" err="1" smtClean="0"/>
              <a:t>pada</a:t>
            </a:r>
            <a:r>
              <a:rPr lang="en-US" sz="2600" dirty="0" smtClean="0"/>
              <a:t> data transfer.</a:t>
            </a:r>
          </a:p>
          <a:p>
            <a:endParaRPr lang="en-US" sz="2600" dirty="0" smtClean="0"/>
          </a:p>
          <a:p>
            <a:r>
              <a:rPr lang="en-US" sz="2600" dirty="0" smtClean="0"/>
              <a:t>Hazards, </a:t>
            </a:r>
            <a:r>
              <a:rPr lang="en-US" sz="2600" dirty="0" err="1" smtClean="0"/>
              <a:t>situasi</a:t>
            </a:r>
            <a:r>
              <a:rPr lang="en-US" sz="2600" dirty="0" smtClean="0"/>
              <a:t> yang </a:t>
            </a:r>
            <a:r>
              <a:rPr lang="en-US" sz="2600" dirty="0" err="1" smtClean="0"/>
              <a:t>terjadi</a:t>
            </a:r>
            <a:r>
              <a:rPr lang="en-US" sz="2600" dirty="0" smtClean="0"/>
              <a:t> </a:t>
            </a:r>
            <a:r>
              <a:rPr lang="en-US" sz="2600" dirty="0" err="1" smtClean="0"/>
              <a:t>manakala</a:t>
            </a:r>
            <a:r>
              <a:rPr lang="en-US" sz="2600" dirty="0" smtClean="0"/>
              <a:t> </a:t>
            </a:r>
            <a:r>
              <a:rPr lang="en-US" sz="2600" dirty="0" err="1" smtClean="0"/>
              <a:t>instruksi</a:t>
            </a:r>
            <a:r>
              <a:rPr lang="en-US" sz="2600" dirty="0" smtClean="0"/>
              <a:t> </a:t>
            </a:r>
            <a:r>
              <a:rPr lang="en-US" sz="2600" dirty="0" err="1" smtClean="0"/>
              <a:t>berikutnya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dieksekusi</a:t>
            </a:r>
            <a:r>
              <a:rPr lang="en-US" sz="2600" dirty="0" smtClean="0"/>
              <a:t> (</a:t>
            </a:r>
            <a:r>
              <a:rPr lang="en-US" sz="2600" dirty="0" smtClean="0">
                <a:solidFill>
                  <a:srgbClr val="C00000"/>
                </a:solidFill>
              </a:rPr>
              <a:t>stall</a:t>
            </a:r>
            <a:r>
              <a:rPr lang="en-US" sz="2600" dirty="0" smtClean="0"/>
              <a:t>) </a:t>
            </a:r>
            <a:r>
              <a:rPr lang="en-US" sz="2600" dirty="0" err="1" smtClean="0"/>
              <a:t>pada</a:t>
            </a:r>
            <a:r>
              <a:rPr lang="en-US" sz="2600" dirty="0" smtClean="0"/>
              <a:t> clock cycle-</a:t>
            </a:r>
            <a:r>
              <a:rPr lang="en-US" sz="2600" dirty="0" err="1" smtClean="0"/>
              <a:t>nya</a:t>
            </a:r>
            <a:r>
              <a:rPr lang="en-US" sz="2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Structural hazard, hardware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mendukung</a:t>
            </a:r>
            <a:r>
              <a:rPr lang="en-US" sz="2600" dirty="0" smtClean="0"/>
              <a:t>  </a:t>
            </a:r>
            <a:r>
              <a:rPr lang="en-US" sz="2600" dirty="0" err="1" smtClean="0"/>
              <a:t>komnbinasi</a:t>
            </a:r>
            <a:r>
              <a:rPr lang="en-US" sz="2600" dirty="0" smtClean="0"/>
              <a:t> </a:t>
            </a:r>
            <a:r>
              <a:rPr lang="en-US" sz="2600" dirty="0" err="1" smtClean="0"/>
              <a:t>instruksi</a:t>
            </a:r>
            <a:r>
              <a:rPr lang="en-US" sz="2600" dirty="0" smtClean="0"/>
              <a:t> yang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dieksekusi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clock yang </a:t>
            </a:r>
            <a:r>
              <a:rPr lang="en-US" sz="2600" dirty="0" err="1" smtClean="0"/>
              <a:t>sama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Data hazard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Control hazard</a:t>
            </a:r>
            <a:endParaRPr lang="en-US" sz="2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0"/>
            <a:ext cx="607025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383504"/>
            <a:ext cx="7315199" cy="347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,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Kirim</a:t>
            </a:r>
            <a:r>
              <a:rPr lang="en-US" sz="2800" dirty="0" smtClean="0"/>
              <a:t> program counter (PC)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(code),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ambil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kirim</a:t>
            </a:r>
            <a:r>
              <a:rPr lang="en-US" sz="2800" dirty="0" smtClean="0"/>
              <a:t> (fetch)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Baca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register,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field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(</a:t>
            </a:r>
            <a:r>
              <a:rPr lang="en-US" sz="2800" dirty="0" err="1" smtClean="0"/>
              <a:t>opcode</a:t>
            </a:r>
            <a:r>
              <a:rPr lang="en-US" sz="2800" dirty="0" smtClean="0"/>
              <a:t>) .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data transfer </a:t>
            </a:r>
            <a:r>
              <a:rPr lang="en-US" sz="2800" dirty="0" err="1" smtClean="0"/>
              <a:t>melibatkan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,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register.</a:t>
            </a:r>
          </a:p>
          <a:p>
            <a:pPr marL="514350" indent="-514350"/>
            <a:endParaRPr lang="en-US" sz="2800" dirty="0" smtClean="0"/>
          </a:p>
          <a:p>
            <a:pPr marL="514350" indent="-514350" algn="just"/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</a:t>
            </a:r>
            <a:r>
              <a:rPr lang="en-US" sz="2800" dirty="0" err="1" smtClean="0"/>
              <a:t>disesuaikan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2286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Overview </a:t>
            </a:r>
            <a:r>
              <a:rPr lang="en-US" sz="4000" b="1" dirty="0" err="1" smtClean="0"/>
              <a:t>Implementasi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Prosesor</a:t>
            </a:r>
            <a:endParaRPr lang="en-US" sz="4000" b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27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7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38200"/>
            <a:ext cx="9143999" cy="548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903"/>
            <a:ext cx="9144000" cy="671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ps_multi_clock_cycle_pipeline-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659"/>
            <a:ext cx="9144000" cy="410868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Exceptions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,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rancangan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menantang</a:t>
            </a:r>
            <a:r>
              <a:rPr lang="en-US" sz="2800" dirty="0" smtClean="0"/>
              <a:t>: 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sukar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(right),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menjadikan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r>
              <a:rPr lang="en-US" sz="2800" dirty="0" smtClean="0"/>
              <a:t> (fast).</a:t>
            </a:r>
          </a:p>
          <a:p>
            <a:r>
              <a:rPr lang="en-US" sz="2800" dirty="0" err="1" smtClean="0"/>
              <a:t>Kesulitan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mengimplementasi</a:t>
            </a:r>
            <a:r>
              <a:rPr lang="en-US" sz="2800" dirty="0" smtClean="0"/>
              <a:t>: exception, </a:t>
            </a:r>
            <a:r>
              <a:rPr lang="en-US" sz="2800" dirty="0" err="1" smtClean="0"/>
              <a:t>dan</a:t>
            </a:r>
            <a:r>
              <a:rPr lang="en-US" sz="2800" dirty="0" smtClean="0"/>
              <a:t> interrupt.</a:t>
            </a:r>
          </a:p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membedakan</a:t>
            </a:r>
            <a:r>
              <a:rPr lang="en-US" sz="2800" dirty="0" smtClean="0"/>
              <a:t> </a:t>
            </a:r>
            <a:r>
              <a:rPr lang="en-US" sz="2800" dirty="0" err="1" smtClean="0"/>
              <a:t>keduanya</a:t>
            </a:r>
            <a:r>
              <a:rPr lang="en-US" sz="2800" dirty="0" smtClean="0"/>
              <a:t> (exception </a:t>
            </a:r>
            <a:r>
              <a:rPr lang="en-US" sz="2800" dirty="0" err="1" smtClean="0"/>
              <a:t>dan</a:t>
            </a:r>
            <a:r>
              <a:rPr lang="en-US" sz="2800" dirty="0" smtClean="0"/>
              <a:t> interrupt), 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 Intel x86.</a:t>
            </a:r>
          </a:p>
          <a:p>
            <a:r>
              <a:rPr lang="en-US" sz="2800" dirty="0" smtClean="0"/>
              <a:t>MIPS:</a:t>
            </a:r>
          </a:p>
          <a:p>
            <a:r>
              <a:rPr lang="en-US" sz="2800" dirty="0" smtClean="0"/>
              <a:t>Exception, </a:t>
            </a:r>
            <a:r>
              <a:rPr lang="en-US" sz="2800" dirty="0" err="1" smtClean="0"/>
              <a:t>merujuk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aliran</a:t>
            </a:r>
            <a:r>
              <a:rPr lang="en-US" sz="2800" dirty="0" smtClean="0"/>
              <a:t> </a:t>
            </a:r>
            <a:r>
              <a:rPr lang="en-US" sz="2800" dirty="0" err="1" smtClean="0"/>
              <a:t>kendali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membedakan</a:t>
            </a:r>
            <a:r>
              <a:rPr lang="en-US" sz="2800" dirty="0" smtClean="0"/>
              <a:t> </a:t>
            </a:r>
            <a:r>
              <a:rPr lang="en-US" sz="2800" dirty="0" err="1" smtClean="0"/>
              <a:t>penyebabnya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luar</a:t>
            </a:r>
            <a:r>
              <a:rPr lang="en-US" sz="2800" dirty="0" smtClean="0"/>
              <a:t> (external)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(internal)</a:t>
            </a:r>
          </a:p>
          <a:p>
            <a:r>
              <a:rPr lang="en-US" sz="2800" dirty="0" smtClean="0"/>
              <a:t>Interrupt,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kejadiannya</a:t>
            </a:r>
            <a:r>
              <a:rPr lang="en-US" sz="2800" dirty="0" smtClean="0"/>
              <a:t> (event) </a:t>
            </a:r>
            <a:r>
              <a:rPr lang="en-US" sz="2800" dirty="0" err="1" smtClean="0"/>
              <a:t>disebabkan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dariu</a:t>
            </a:r>
            <a:r>
              <a:rPr lang="en-US" sz="2800" dirty="0" smtClean="0"/>
              <a:t> </a:t>
            </a:r>
            <a:r>
              <a:rPr lang="en-US" sz="2800" dirty="0" err="1" smtClean="0"/>
              <a:t>luar</a:t>
            </a:r>
            <a:r>
              <a:rPr lang="en-US" sz="2800" dirty="0" smtClean="0"/>
              <a:t>.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12" y="1828800"/>
            <a:ext cx="8807988" cy="223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52731"/>
            <a:ext cx="9144000" cy="170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3962400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Vector interrupt, </a:t>
            </a:r>
            <a:r>
              <a:rPr lang="en-US" sz="2600" dirty="0" err="1" smtClean="0"/>
              <a:t>sebuah</a:t>
            </a:r>
            <a:r>
              <a:rPr lang="en-US" sz="2600" dirty="0" smtClean="0"/>
              <a:t> interrupt yang </a:t>
            </a:r>
            <a:r>
              <a:rPr lang="en-US" sz="2600" dirty="0" err="1" smtClean="0"/>
              <a:t>mana</a:t>
            </a:r>
            <a:r>
              <a:rPr lang="en-US" sz="2600" dirty="0" smtClean="0"/>
              <a:t> </a:t>
            </a:r>
            <a:r>
              <a:rPr lang="en-US" sz="2600" dirty="0" err="1" smtClean="0"/>
              <a:t>alamat</a:t>
            </a:r>
            <a:r>
              <a:rPr lang="en-US" sz="2600" dirty="0" smtClean="0"/>
              <a:t> </a:t>
            </a:r>
            <a:r>
              <a:rPr lang="en-US" sz="2600" dirty="0" err="1" smtClean="0"/>
              <a:t>kendali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dialihkan</a:t>
            </a:r>
            <a:r>
              <a:rPr lang="en-US" sz="2600" dirty="0" smtClean="0"/>
              <a:t> </a:t>
            </a:r>
            <a:r>
              <a:rPr lang="en-US" sz="2600" dirty="0" err="1" smtClean="0"/>
              <a:t>ditentukan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dirty="0" err="1" smtClean="0"/>
              <a:t>penyebab</a:t>
            </a:r>
            <a:r>
              <a:rPr lang="en-US" sz="2600" dirty="0" smtClean="0"/>
              <a:t> </a:t>
            </a:r>
            <a:r>
              <a:rPr lang="en-US" sz="2600" dirty="0" err="1" smtClean="0"/>
              <a:t>jenis</a:t>
            </a:r>
            <a:r>
              <a:rPr lang="en-US" sz="2600" dirty="0" smtClean="0"/>
              <a:t> exception 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MIPS: </a:t>
            </a:r>
            <a:r>
              <a:rPr lang="en-US" sz="3600" b="1" dirty="0" err="1" smtClean="0"/>
              <a:t>Implementasi</a:t>
            </a:r>
            <a:r>
              <a:rPr lang="en-US" sz="3600" b="1" dirty="0" smtClean="0"/>
              <a:t> exception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8458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Save EPC (exception program counter), </a:t>
            </a:r>
            <a:r>
              <a:rPr lang="en-US" sz="2600" dirty="0" err="1" smtClean="0"/>
              <a:t>kendali</a:t>
            </a:r>
            <a:r>
              <a:rPr lang="en-US" sz="2600" dirty="0" smtClean="0"/>
              <a:t> </a:t>
            </a:r>
            <a:r>
              <a:rPr lang="en-US" sz="2600" dirty="0" err="1" smtClean="0"/>
              <a:t>dialihkan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OS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alamat</a:t>
            </a:r>
            <a:r>
              <a:rPr lang="en-US" sz="2600" dirty="0" smtClean="0"/>
              <a:t> </a:t>
            </a:r>
            <a:r>
              <a:rPr lang="en-US" sz="2600" dirty="0" err="1" smtClean="0"/>
              <a:t>tertentu</a:t>
            </a:r>
            <a:r>
              <a:rPr lang="en-US" sz="2600" dirty="0" smtClean="0"/>
              <a:t>, OS </a:t>
            </a:r>
            <a:r>
              <a:rPr lang="en-US" sz="2600" dirty="0" err="1" smtClean="0"/>
              <a:t>melakukan</a:t>
            </a:r>
            <a:r>
              <a:rPr lang="en-US" sz="2600" dirty="0" smtClean="0"/>
              <a:t> </a:t>
            </a:r>
            <a:r>
              <a:rPr lang="en-US" sz="2600" dirty="0" err="1" smtClean="0"/>
              <a:t>tindakan</a:t>
            </a:r>
            <a:r>
              <a:rPr lang="en-US" sz="2600" dirty="0" smtClean="0"/>
              <a:t> yang </a:t>
            </a:r>
            <a:r>
              <a:rPr lang="en-US" sz="2600" dirty="0" err="1" smtClean="0"/>
              <a:t>sesuai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Parallelism</a:t>
            </a:r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2359"/>
            <a:ext cx="8305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ALU </a:t>
            </a:r>
            <a:r>
              <a:rPr lang="en-US" sz="2800" dirty="0" err="1" smtClean="0"/>
              <a:t>kecuali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jump.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Memory-reference, ALU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menghitung</a:t>
            </a:r>
            <a:r>
              <a:rPr lang="en-US" sz="2800" dirty="0" smtClean="0"/>
              <a:t> address,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read </a:t>
            </a:r>
            <a:r>
              <a:rPr lang="en-US" sz="2800" dirty="0" err="1" smtClean="0"/>
              <a:t>dan</a:t>
            </a:r>
            <a:r>
              <a:rPr lang="en-US" sz="2800" dirty="0" smtClean="0"/>
              <a:t> write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Arithmetic-logical unit, ALU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,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kemungkinan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menuliskan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Branch, ALU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comparison, 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kemungkinan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next instruction (PC) 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komparasi</a:t>
            </a:r>
            <a:r>
              <a:rPr lang="en-US" sz="2800" dirty="0" smtClean="0"/>
              <a:t>,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maka</a:t>
            </a:r>
            <a:r>
              <a:rPr lang="en-US" sz="2800" dirty="0" smtClean="0"/>
              <a:t> PC </a:t>
            </a:r>
            <a:r>
              <a:rPr lang="en-US" sz="2800" dirty="0" err="1" smtClean="0"/>
              <a:t>diubah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normal (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).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ALU,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 </a:t>
            </a:r>
            <a:r>
              <a:rPr lang="en-US" sz="2800" dirty="0" err="1" smtClean="0"/>
              <a:t>aktifitas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dikerjakan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menyelesaikan</a:t>
            </a:r>
            <a:r>
              <a:rPr lang="en-US" sz="2800" dirty="0" smtClean="0"/>
              <a:t> (completion)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bersangkutan</a:t>
            </a:r>
            <a:r>
              <a:rPr lang="en-US" sz="2800" dirty="0" smtClean="0"/>
              <a:t>.  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160" y="990600"/>
            <a:ext cx="9163160" cy="563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MIPS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Alur</a:t>
            </a:r>
            <a:r>
              <a:rPr lang="en-US" sz="2200" dirty="0" smtClean="0">
                <a:solidFill>
                  <a:srgbClr val="C00000"/>
                </a:solidFill>
              </a:rPr>
              <a:t> normal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743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read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54102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write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37338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operasi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24384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70C0"/>
                </a:solidFill>
              </a:rPr>
              <a:t>Mux</a:t>
            </a:r>
            <a:r>
              <a:rPr lang="en-US" sz="2200" dirty="0" smtClean="0">
                <a:solidFill>
                  <a:srgbClr val="0070C0"/>
                </a:solidFill>
              </a:rPr>
              <a:t> (data selector)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52578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Register file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563880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Control unit</a:t>
            </a:r>
            <a:endParaRPr lang="en-US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29825" cy="73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81200" y="5181600"/>
            <a:ext cx="121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Instruksi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sebagai</a:t>
            </a:r>
            <a:r>
              <a:rPr lang="en-US" sz="2200" dirty="0" smtClean="0">
                <a:solidFill>
                  <a:srgbClr val="C00000"/>
                </a:solidFill>
              </a:rPr>
              <a:t> input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Logic design convention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733246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Design:logic</a:t>
            </a:r>
            <a:r>
              <a:rPr lang="en-US" sz="2800" dirty="0" smtClean="0"/>
              <a:t> </a:t>
            </a:r>
            <a:r>
              <a:rPr lang="en-US" sz="2800" dirty="0" err="1" smtClean="0"/>
              <a:t>mengimplemtasi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beroperasi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clock.</a:t>
            </a:r>
          </a:p>
          <a:p>
            <a:r>
              <a:rPr lang="en-US" sz="2800" dirty="0" err="1" smtClean="0"/>
              <a:t>Datapath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MIPS: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data,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combinational,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input. ALU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combinational.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status (state),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internal storage (state element: memory, </a:t>
            </a:r>
            <a:r>
              <a:rPr lang="en-US" sz="2800" dirty="0" err="1" smtClean="0"/>
              <a:t>atau</a:t>
            </a:r>
            <a:r>
              <a:rPr lang="en-US" sz="2800" dirty="0" smtClean="0"/>
              <a:t> register).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, data </a:t>
            </a:r>
            <a:r>
              <a:rPr lang="en-US" sz="2800" dirty="0" err="1" smtClean="0"/>
              <a:t>memori</a:t>
            </a:r>
            <a:r>
              <a:rPr lang="en-US" sz="2800" dirty="0" smtClean="0"/>
              <a:t>,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halnya</a:t>
            </a:r>
            <a:r>
              <a:rPr lang="en-US" sz="2800" dirty="0" smtClean="0"/>
              <a:t> register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state element.  </a:t>
            </a:r>
          </a:p>
          <a:p>
            <a:r>
              <a:rPr lang="en-US" sz="2800" dirty="0" smtClean="0"/>
              <a:t>MIPS: State element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sedikitnya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input,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output. Input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dituliskan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element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clock. Output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dituliskan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clock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Logic </a:t>
            </a:r>
            <a:r>
              <a:rPr lang="en-US" sz="2800" dirty="0" err="1" smtClean="0"/>
              <a:t>dinamakan</a:t>
            </a:r>
            <a:r>
              <a:rPr lang="en-US" sz="2800" dirty="0" smtClean="0"/>
              <a:t> sequential, output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inpust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internal state.</a:t>
            </a:r>
          </a:p>
          <a:p>
            <a:r>
              <a:rPr lang="en-US" sz="2800" dirty="0" smtClean="0"/>
              <a:t>Asserted (high value, true)</a:t>
            </a:r>
          </a:p>
          <a:p>
            <a:r>
              <a:rPr lang="en-US" sz="2800" dirty="0" err="1" smtClean="0"/>
              <a:t>Deasserted</a:t>
            </a:r>
            <a:r>
              <a:rPr lang="en-US" sz="2800" dirty="0" smtClean="0"/>
              <a:t> (low value, false)</a:t>
            </a:r>
          </a:p>
          <a:p>
            <a:r>
              <a:rPr lang="en-US" sz="3200" b="1" dirty="0" smtClean="0"/>
              <a:t>Clocking methodology</a:t>
            </a:r>
            <a:r>
              <a:rPr lang="en-US" sz="3200" dirty="0" smtClean="0"/>
              <a:t>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data valid </a:t>
            </a:r>
            <a:r>
              <a:rPr lang="en-US" sz="2800" dirty="0" err="1" smtClean="0"/>
              <a:t>dan</a:t>
            </a:r>
            <a:r>
              <a:rPr lang="en-US" sz="2800" dirty="0" smtClean="0"/>
              <a:t> stable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clock.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sinyal</a:t>
            </a:r>
            <a:r>
              <a:rPr lang="en-US" sz="2800" dirty="0" smtClean="0"/>
              <a:t> </a:t>
            </a:r>
            <a:r>
              <a:rPr lang="en-US" sz="2800" dirty="0" err="1" smtClean="0"/>
              <a:t>kapan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dibaca</a:t>
            </a:r>
            <a:r>
              <a:rPr lang="en-US" sz="2800" dirty="0" smtClean="0"/>
              <a:t> (read),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kapan</a:t>
            </a:r>
            <a:r>
              <a:rPr lang="en-US" sz="2800" dirty="0" smtClean="0"/>
              <a:t> </a:t>
            </a:r>
            <a:r>
              <a:rPr lang="en-US" sz="2800" dirty="0" err="1" smtClean="0"/>
              <a:t>mesti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(written).</a:t>
            </a:r>
            <a:endParaRPr lang="en-US" sz="28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38600"/>
            <a:ext cx="8001000" cy="257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99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Building </a:t>
            </a:r>
            <a:r>
              <a:rPr lang="en-US" sz="4000" b="1" dirty="0" err="1" smtClean="0"/>
              <a:t>Datapath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86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Hal yang </a:t>
            </a:r>
            <a:r>
              <a:rPr lang="en-US" sz="2600" dirty="0" err="1" smtClean="0"/>
              <a:t>perlu</a:t>
            </a:r>
            <a:r>
              <a:rPr lang="en-US" sz="2600" dirty="0" smtClean="0"/>
              <a:t> </a:t>
            </a:r>
            <a:r>
              <a:rPr lang="en-US" sz="2600" dirty="0" err="1" smtClean="0"/>
              <a:t>dipertimbangkan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mendesain</a:t>
            </a:r>
            <a:r>
              <a:rPr lang="en-US" sz="2600" dirty="0" smtClean="0"/>
              <a:t> </a:t>
            </a:r>
            <a:r>
              <a:rPr lang="en-US" sz="2600" dirty="0" err="1" smtClean="0"/>
              <a:t>datapath</a:t>
            </a:r>
            <a:r>
              <a:rPr lang="en-US" sz="2600" dirty="0" smtClean="0"/>
              <a:t>,  </a:t>
            </a:r>
            <a:r>
              <a:rPr lang="en-US" sz="2600" dirty="0" err="1" smtClean="0"/>
              <a:t>memperhatikan</a:t>
            </a:r>
            <a:r>
              <a:rPr lang="en-US" sz="2600" dirty="0" smtClean="0"/>
              <a:t> </a:t>
            </a:r>
            <a:r>
              <a:rPr lang="en-US" sz="2600" dirty="0" err="1" smtClean="0"/>
              <a:t>kompononen-komponen</a:t>
            </a:r>
            <a:r>
              <a:rPr lang="en-US" sz="2600" dirty="0" smtClean="0"/>
              <a:t> </a:t>
            </a:r>
            <a:r>
              <a:rPr lang="en-US" sz="2600" dirty="0" err="1" smtClean="0"/>
              <a:t>penting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diperlukan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mengeksekusi</a:t>
            </a:r>
            <a:r>
              <a:rPr lang="en-US" sz="2600" dirty="0" smtClean="0"/>
              <a:t> </a:t>
            </a:r>
            <a:r>
              <a:rPr lang="en-US" sz="2600" dirty="0" err="1" smtClean="0"/>
              <a:t>tiap</a:t>
            </a:r>
            <a:r>
              <a:rPr lang="en-US" sz="2600" dirty="0" smtClean="0"/>
              <a:t> class (</a:t>
            </a:r>
            <a:r>
              <a:rPr lang="en-US" sz="2600" dirty="0" err="1" smtClean="0"/>
              <a:t>kelompok</a:t>
            </a:r>
            <a:r>
              <a:rPr lang="en-US" sz="2600" dirty="0" smtClean="0"/>
              <a:t>) </a:t>
            </a:r>
            <a:r>
              <a:rPr lang="en-US" sz="2600" dirty="0" err="1" smtClean="0"/>
              <a:t>instruksi</a:t>
            </a:r>
            <a:r>
              <a:rPr lang="en-US" sz="2600" dirty="0" smtClean="0"/>
              <a:t>.</a:t>
            </a:r>
          </a:p>
          <a:p>
            <a:r>
              <a:rPr lang="en-US" sz="2600" dirty="0" err="1" smtClean="0"/>
              <a:t>Datapath</a:t>
            </a:r>
            <a:r>
              <a:rPr lang="en-US" sz="2600" dirty="0" smtClean="0"/>
              <a:t> element, </a:t>
            </a:r>
            <a:r>
              <a:rPr lang="en-US" sz="2600" dirty="0" err="1" smtClean="0"/>
              <a:t>sebuh</a:t>
            </a:r>
            <a:r>
              <a:rPr lang="en-US" sz="2600" dirty="0" smtClean="0"/>
              <a:t> unit yang </a:t>
            </a:r>
            <a:r>
              <a:rPr lang="en-US" sz="2600" dirty="0" err="1" smtClean="0"/>
              <a:t>digunakan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mengoperasikan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menampung</a:t>
            </a:r>
            <a:r>
              <a:rPr lang="en-US" sz="2600" dirty="0" smtClean="0"/>
              <a:t> data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prosesor</a:t>
            </a:r>
            <a:r>
              <a:rPr lang="en-US" sz="2600" dirty="0" smtClean="0"/>
              <a:t>, </a:t>
            </a:r>
            <a:r>
              <a:rPr lang="en-US" sz="2600" dirty="0" err="1" smtClean="0"/>
              <a:t>termasuk</a:t>
            </a:r>
            <a:r>
              <a:rPr lang="en-US" sz="2600" dirty="0" smtClean="0"/>
              <a:t> control signal.</a:t>
            </a:r>
            <a:endParaRPr lang="en-US" sz="2600" dirty="0"/>
          </a:p>
        </p:txBody>
      </p:sp>
      <p:pic>
        <p:nvPicPr>
          <p:cNvPr id="7" name="Picture 6" descr="MIPS_datapath_two_state_el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200"/>
            <a:ext cx="91440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3276600"/>
            <a:ext cx="182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Memory unit: instruction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3200400"/>
            <a:ext cx="1752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Current/next instruction</a:t>
            </a:r>
            <a:endParaRPr lang="en-US" sz="23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19400"/>
            <a:ext cx="2667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C00000"/>
                </a:solidFill>
              </a:rPr>
              <a:t>Increment PC, combinational </a:t>
            </a:r>
            <a:r>
              <a:rPr lang="en-US" sz="2300" dirty="0" err="1" smtClean="0">
                <a:solidFill>
                  <a:srgbClr val="C00000"/>
                </a:solidFill>
              </a:rPr>
              <a:t>dapat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dibangun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err="1" smtClean="0">
                <a:solidFill>
                  <a:srgbClr val="C00000"/>
                </a:solidFill>
              </a:rPr>
              <a:t>dari</a:t>
            </a:r>
            <a:r>
              <a:rPr lang="en-US" sz="2300" dirty="0" smtClean="0">
                <a:solidFill>
                  <a:srgbClr val="C00000"/>
                </a:solidFill>
              </a:rPr>
              <a:t> ALU</a:t>
            </a:r>
            <a:endParaRPr lang="en-US" sz="23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971</Words>
  <Application>Microsoft Office PowerPoint</Application>
  <PresentationFormat>On-screen Show (4:3)</PresentationFormat>
  <Paragraphs>115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mypenelitian</dc:creator>
  <cp:lastModifiedBy>mypenelitian</cp:lastModifiedBy>
  <cp:revision>149</cp:revision>
  <dcterms:created xsi:type="dcterms:W3CDTF">2016-09-08T03:45:05Z</dcterms:created>
  <dcterms:modified xsi:type="dcterms:W3CDTF">2016-09-28T23:54:59Z</dcterms:modified>
</cp:coreProperties>
</file>