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1" r:id="rId4"/>
    <p:sldId id="260" r:id="rId5"/>
    <p:sldId id="259" r:id="rId6"/>
    <p:sldId id="263" r:id="rId7"/>
    <p:sldId id="262" r:id="rId8"/>
    <p:sldId id="264" r:id="rId9"/>
    <p:sldId id="265" r:id="rId10"/>
    <p:sldId id="268" r:id="rId11"/>
    <p:sldId id="266" r:id="rId12"/>
    <p:sldId id="269" r:id="rId13"/>
    <p:sldId id="267" r:id="rId14"/>
    <p:sldId id="270" r:id="rId15"/>
    <p:sldId id="271" r:id="rId16"/>
    <p:sldId id="275" r:id="rId17"/>
    <p:sldId id="274" r:id="rId18"/>
    <p:sldId id="276" r:id="rId19"/>
    <p:sldId id="277"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6" d="100"/>
          <a:sy n="66" d="100"/>
        </p:scale>
        <p:origin x="-960"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49369A6-2C47-4F8C-BA32-A91BC699AF83}" type="datetimeFigureOut">
              <a:rPr lang="en-US" smtClean="0"/>
              <a:pPr/>
              <a:t>11/26/2012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16B2CF7-4656-4F2F-8725-114F46582A53}"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9369A6-2C47-4F8C-BA32-A91BC699AF83}" type="datetimeFigureOut">
              <a:rPr lang="en-US" smtClean="0"/>
              <a:pPr/>
              <a:t>11/26/2012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B2CF7-4656-4F2F-8725-114F46582A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9369A6-2C47-4F8C-BA32-A91BC699AF83}" type="datetimeFigureOut">
              <a:rPr lang="en-US" smtClean="0"/>
              <a:pPr/>
              <a:t>11/26/2012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B2CF7-4656-4F2F-8725-114F46582A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49369A6-2C47-4F8C-BA32-A91BC699AF83}" type="datetimeFigureOut">
              <a:rPr lang="en-US" smtClean="0"/>
              <a:pPr/>
              <a:t>11/26/2012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B2CF7-4656-4F2F-8725-114F46582A53}"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9369A6-2C47-4F8C-BA32-A91BC699AF83}" type="datetimeFigureOut">
              <a:rPr lang="en-US" smtClean="0"/>
              <a:pPr/>
              <a:t>11/26/2012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F16B2CF7-4656-4F2F-8725-114F46582A5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49369A6-2C47-4F8C-BA32-A91BC699AF83}" type="datetimeFigureOut">
              <a:rPr lang="en-US" smtClean="0"/>
              <a:pPr/>
              <a:t>11/26/2012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B2CF7-4656-4F2F-8725-114F46582A53}"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49369A6-2C47-4F8C-BA32-A91BC699AF83}" type="datetimeFigureOut">
              <a:rPr lang="en-US" smtClean="0"/>
              <a:pPr/>
              <a:t>11/26/2012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6B2CF7-4656-4F2F-8725-114F46582A53}"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49369A6-2C47-4F8C-BA32-A91BC699AF83}" type="datetimeFigureOut">
              <a:rPr lang="en-US" smtClean="0"/>
              <a:pPr/>
              <a:t>11/26/2012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6B2CF7-4656-4F2F-8725-114F46582A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9369A6-2C47-4F8C-BA32-A91BC699AF83}" type="datetimeFigureOut">
              <a:rPr lang="en-US" smtClean="0"/>
              <a:pPr/>
              <a:t>11/26/2012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6B2CF7-4656-4F2F-8725-114F46582A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49369A6-2C47-4F8C-BA32-A91BC699AF83}" type="datetimeFigureOut">
              <a:rPr lang="en-US" smtClean="0"/>
              <a:pPr/>
              <a:t>11/26/2012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B2CF7-4656-4F2F-8725-114F46582A53}"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49369A6-2C47-4F8C-BA32-A91BC699AF83}" type="datetimeFigureOut">
              <a:rPr lang="en-US" smtClean="0"/>
              <a:pPr/>
              <a:t>11/26/2012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F16B2CF7-4656-4F2F-8725-114F46582A53}"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49369A6-2C47-4F8C-BA32-A91BC699AF83}" type="datetimeFigureOut">
              <a:rPr lang="en-US" smtClean="0"/>
              <a:pPr/>
              <a:t>11/26/2012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16B2CF7-4656-4F2F-8725-114F46582A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Class Diagram to Database Design</a:t>
            </a:r>
            <a:endParaRPr lang="en-US" dirty="0"/>
          </a:p>
        </p:txBody>
      </p:sp>
      <p:sp>
        <p:nvSpPr>
          <p:cNvPr id="2" name="Title 1"/>
          <p:cNvSpPr>
            <a:spLocks noGrp="1"/>
          </p:cNvSpPr>
          <p:nvPr>
            <p:ph type="ctrTitle"/>
          </p:nvPr>
        </p:nvSpPr>
        <p:spPr/>
        <p:txBody>
          <a:bodyPr/>
          <a:lstStyle/>
          <a:p>
            <a:r>
              <a:rPr lang="en-US" dirty="0" err="1" smtClean="0"/>
              <a:t>Perancangan</a:t>
            </a:r>
            <a:r>
              <a:rPr lang="en-US" dirty="0" smtClean="0"/>
              <a:t> </a:t>
            </a:r>
            <a:r>
              <a:rPr lang="en-US" dirty="0" err="1" smtClean="0"/>
              <a:t>Sistem</a:t>
            </a:r>
            <a:r>
              <a:rPr lang="en-US" dirty="0" smtClean="0"/>
              <a:t> </a:t>
            </a:r>
            <a:r>
              <a:rPr lang="en-US" dirty="0" err="1" smtClean="0"/>
              <a:t>Pemrograman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Associations (cont)</a:t>
            </a:r>
            <a:endParaRPr lang="en-US" dirty="0"/>
          </a:p>
        </p:txBody>
      </p:sp>
      <p:pic>
        <p:nvPicPr>
          <p:cNvPr id="9218" name="Picture 2"/>
          <p:cNvPicPr>
            <a:picLocks noChangeAspect="1" noChangeArrowheads="1"/>
          </p:cNvPicPr>
          <p:nvPr/>
        </p:nvPicPr>
        <p:blipFill>
          <a:blip r:embed="rId2"/>
          <a:srcRect/>
          <a:stretch>
            <a:fillRect/>
          </a:stretch>
        </p:blipFill>
        <p:spPr bwMode="auto">
          <a:xfrm>
            <a:off x="1600200" y="1676400"/>
            <a:ext cx="6629400" cy="47117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to Many</a:t>
            </a:r>
            <a:endParaRPr lang="en-US" dirty="0"/>
          </a:p>
        </p:txBody>
      </p:sp>
      <p:pic>
        <p:nvPicPr>
          <p:cNvPr id="10242" name="Picture 2"/>
          <p:cNvPicPr>
            <a:picLocks noChangeAspect="1" noChangeArrowheads="1"/>
          </p:cNvPicPr>
          <p:nvPr/>
        </p:nvPicPr>
        <p:blipFill>
          <a:blip r:embed="rId2"/>
          <a:srcRect/>
          <a:stretch>
            <a:fillRect/>
          </a:stretch>
        </p:blipFill>
        <p:spPr bwMode="auto">
          <a:xfrm>
            <a:off x="838200" y="2667000"/>
            <a:ext cx="7600950" cy="194529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to Many (cont)</a:t>
            </a:r>
            <a:endParaRPr lang="en-US" dirty="0"/>
          </a:p>
        </p:txBody>
      </p:sp>
      <p:pic>
        <p:nvPicPr>
          <p:cNvPr id="11266" name="Picture 2"/>
          <p:cNvPicPr>
            <a:picLocks noChangeAspect="1" noChangeArrowheads="1"/>
          </p:cNvPicPr>
          <p:nvPr/>
        </p:nvPicPr>
        <p:blipFill>
          <a:blip r:embed="rId2"/>
          <a:srcRect/>
          <a:stretch>
            <a:fillRect/>
          </a:stretch>
        </p:blipFill>
        <p:spPr bwMode="auto">
          <a:xfrm>
            <a:off x="1676400" y="1600200"/>
            <a:ext cx="5576751" cy="44767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to Many (cont)</a:t>
            </a:r>
            <a:endParaRPr lang="en-US" dirty="0"/>
          </a:p>
        </p:txBody>
      </p:sp>
      <p:pic>
        <p:nvPicPr>
          <p:cNvPr id="12290" name="Picture 2"/>
          <p:cNvPicPr>
            <a:picLocks noChangeAspect="1" noChangeArrowheads="1"/>
          </p:cNvPicPr>
          <p:nvPr/>
        </p:nvPicPr>
        <p:blipFill>
          <a:blip r:embed="rId2"/>
          <a:srcRect/>
          <a:stretch>
            <a:fillRect/>
          </a:stretch>
        </p:blipFill>
        <p:spPr bwMode="auto">
          <a:xfrm>
            <a:off x="1143000" y="2286000"/>
            <a:ext cx="6962775" cy="204396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Sub Class – Top Down (Specialization)</a:t>
            </a:r>
            <a:endParaRPr lang="en-US" dirty="0"/>
          </a:p>
        </p:txBody>
      </p:sp>
      <p:sp>
        <p:nvSpPr>
          <p:cNvPr id="3" name="Content Placeholder 2"/>
          <p:cNvSpPr>
            <a:spLocks noGrp="1"/>
          </p:cNvSpPr>
          <p:nvPr>
            <p:ph sz="quarter" idx="1"/>
          </p:nvPr>
        </p:nvSpPr>
        <p:spPr/>
        <p:txBody>
          <a:bodyPr/>
          <a:lstStyle/>
          <a:p>
            <a:r>
              <a:rPr lang="en-US" dirty="0" smtClean="0"/>
              <a:t>For example: we will model the graduate students at a university. Some are employed by the university as teaching associates (TAs); some are employed as research associates (RAs); some are not employed by the university at all.</a:t>
            </a:r>
            <a:endParaRPr lang="en-US" dirty="0"/>
          </a:p>
        </p:txBody>
      </p:sp>
      <p:pic>
        <p:nvPicPr>
          <p:cNvPr id="13314" name="Picture 2"/>
          <p:cNvPicPr>
            <a:picLocks noChangeAspect="1" noChangeArrowheads="1"/>
          </p:cNvPicPr>
          <p:nvPr/>
        </p:nvPicPr>
        <p:blipFill>
          <a:blip r:embed="rId2"/>
          <a:srcRect/>
          <a:stretch>
            <a:fillRect/>
          </a:stretch>
        </p:blipFill>
        <p:spPr bwMode="auto">
          <a:xfrm>
            <a:off x="1143000" y="3276600"/>
            <a:ext cx="3200400" cy="1378895"/>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5486400" y="3505200"/>
            <a:ext cx="3296422" cy="2476500"/>
          </a:xfrm>
          <a:prstGeom prst="rect">
            <a:avLst/>
          </a:prstGeom>
          <a:noFill/>
          <a:ln w="9525">
            <a:noFill/>
            <a:miter lim="800000"/>
            <a:headEnd/>
            <a:tailEnd/>
          </a:ln>
          <a:effectLst/>
        </p:spPr>
      </p:pic>
      <p:pic>
        <p:nvPicPr>
          <p:cNvPr id="13316" name="Picture 4"/>
          <p:cNvPicPr>
            <a:picLocks noChangeAspect="1" noChangeArrowheads="1"/>
          </p:cNvPicPr>
          <p:nvPr/>
        </p:nvPicPr>
        <p:blipFill>
          <a:blip r:embed="rId4"/>
          <a:srcRect/>
          <a:stretch>
            <a:fillRect/>
          </a:stretch>
        </p:blipFill>
        <p:spPr bwMode="auto">
          <a:xfrm>
            <a:off x="1066800" y="4876800"/>
            <a:ext cx="4314825" cy="1438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Super Class – Bottom Up (Generalization)</a:t>
            </a:r>
            <a:endParaRPr lang="en-US" dirty="0"/>
          </a:p>
        </p:txBody>
      </p:sp>
      <p:pic>
        <p:nvPicPr>
          <p:cNvPr id="15362" name="Picture 2"/>
          <p:cNvPicPr>
            <a:picLocks noChangeAspect="1" noChangeArrowheads="1"/>
          </p:cNvPicPr>
          <p:nvPr/>
        </p:nvPicPr>
        <p:blipFill>
          <a:blip r:embed="rId2"/>
          <a:srcRect/>
          <a:stretch>
            <a:fillRect/>
          </a:stretch>
        </p:blipFill>
        <p:spPr bwMode="auto">
          <a:xfrm>
            <a:off x="761999" y="1905000"/>
            <a:ext cx="3415725" cy="1371599"/>
          </a:xfrm>
          <a:prstGeom prst="rect">
            <a:avLst/>
          </a:prstGeom>
          <a:noFill/>
          <a:ln w="9525">
            <a:noFill/>
            <a:miter lim="800000"/>
            <a:headEnd/>
            <a:tailEnd/>
          </a:ln>
          <a:effectLst/>
        </p:spPr>
      </p:pic>
      <p:pic>
        <p:nvPicPr>
          <p:cNvPr id="15364" name="Picture 4"/>
          <p:cNvPicPr>
            <a:picLocks noChangeAspect="1" noChangeArrowheads="1"/>
          </p:cNvPicPr>
          <p:nvPr/>
        </p:nvPicPr>
        <p:blipFill>
          <a:blip r:embed="rId3"/>
          <a:srcRect/>
          <a:stretch>
            <a:fillRect/>
          </a:stretch>
        </p:blipFill>
        <p:spPr bwMode="auto">
          <a:xfrm>
            <a:off x="5105400" y="2257425"/>
            <a:ext cx="3733800" cy="2924175"/>
          </a:xfrm>
          <a:prstGeom prst="rect">
            <a:avLst/>
          </a:prstGeom>
          <a:noFill/>
          <a:ln w="9525">
            <a:noFill/>
            <a:miter lim="800000"/>
            <a:headEnd/>
            <a:tailEnd/>
          </a:ln>
          <a:effectLst/>
        </p:spPr>
      </p:pic>
      <p:pic>
        <p:nvPicPr>
          <p:cNvPr id="15365" name="Picture 5"/>
          <p:cNvPicPr>
            <a:picLocks noChangeAspect="1" noChangeArrowheads="1"/>
          </p:cNvPicPr>
          <p:nvPr/>
        </p:nvPicPr>
        <p:blipFill>
          <a:blip r:embed="rId4"/>
          <a:srcRect/>
          <a:stretch>
            <a:fillRect/>
          </a:stretch>
        </p:blipFill>
        <p:spPr bwMode="auto">
          <a:xfrm>
            <a:off x="838200" y="4114800"/>
            <a:ext cx="4314825" cy="1809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US" dirty="0"/>
          </a:p>
        </p:txBody>
      </p:sp>
      <p:sp>
        <p:nvSpPr>
          <p:cNvPr id="3" name="Content Placeholder 2"/>
          <p:cNvSpPr>
            <a:spLocks noGrp="1"/>
          </p:cNvSpPr>
          <p:nvPr>
            <p:ph sz="quarter" idx="1"/>
          </p:nvPr>
        </p:nvSpPr>
        <p:spPr/>
        <p:txBody>
          <a:bodyPr/>
          <a:lstStyle/>
          <a:p>
            <a:r>
              <a:rPr lang="en-US" dirty="0" smtClean="0"/>
              <a:t>For example: a small business needs to keep track of its computer systems. They want to record information such as model and serial number for each system and its components. </a:t>
            </a:r>
            <a:endParaRPr lang="en-US" dirty="0"/>
          </a:p>
        </p:txBody>
      </p:sp>
      <p:pic>
        <p:nvPicPr>
          <p:cNvPr id="1026" name="Picture 2"/>
          <p:cNvPicPr>
            <a:picLocks noChangeAspect="1" noChangeArrowheads="1"/>
          </p:cNvPicPr>
          <p:nvPr/>
        </p:nvPicPr>
        <p:blipFill>
          <a:blip r:embed="rId2"/>
          <a:srcRect/>
          <a:stretch>
            <a:fillRect/>
          </a:stretch>
        </p:blipFill>
        <p:spPr bwMode="auto">
          <a:xfrm>
            <a:off x="1066800" y="3200400"/>
            <a:ext cx="5486400" cy="1831121"/>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743200" y="5181600"/>
            <a:ext cx="4167187" cy="12698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 (cont)</a:t>
            </a:r>
            <a:endParaRPr lang="en-US" dirty="0"/>
          </a:p>
        </p:txBody>
      </p:sp>
      <p:pic>
        <p:nvPicPr>
          <p:cNvPr id="2050" name="Picture 2"/>
          <p:cNvPicPr>
            <a:picLocks noChangeAspect="1" noChangeArrowheads="1"/>
          </p:cNvPicPr>
          <p:nvPr/>
        </p:nvPicPr>
        <p:blipFill>
          <a:blip r:embed="rId2"/>
          <a:srcRect/>
          <a:stretch>
            <a:fillRect/>
          </a:stretch>
        </p:blipFill>
        <p:spPr bwMode="auto">
          <a:xfrm>
            <a:off x="1909763" y="2271713"/>
            <a:ext cx="5324475" cy="2314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a:t>
            </a:r>
            <a:endParaRPr lang="en-US" dirty="0"/>
          </a:p>
        </p:txBody>
      </p:sp>
      <p:sp>
        <p:nvSpPr>
          <p:cNvPr id="3" name="Content Placeholder 2"/>
          <p:cNvSpPr>
            <a:spLocks noGrp="1"/>
          </p:cNvSpPr>
          <p:nvPr>
            <p:ph sz="quarter" idx="1"/>
          </p:nvPr>
        </p:nvSpPr>
        <p:spPr/>
        <p:txBody>
          <a:bodyPr/>
          <a:lstStyle/>
          <a:p>
            <a:r>
              <a:rPr lang="en-US" dirty="0" smtClean="0"/>
              <a:t>Incorrect model</a:t>
            </a:r>
          </a:p>
          <a:p>
            <a:endParaRPr lang="en-US" dirty="0" smtClean="0"/>
          </a:p>
          <a:p>
            <a:endParaRPr lang="en-US" dirty="0" smtClean="0"/>
          </a:p>
          <a:p>
            <a:endParaRPr lang="en-US" dirty="0" smtClean="0"/>
          </a:p>
          <a:p>
            <a:endParaRPr lang="en-US" dirty="0" smtClean="0"/>
          </a:p>
          <a:p>
            <a:r>
              <a:rPr lang="en-US" dirty="0" smtClean="0"/>
              <a:t>Correct model</a:t>
            </a:r>
            <a:endParaRPr lang="en-US" dirty="0"/>
          </a:p>
        </p:txBody>
      </p:sp>
      <p:pic>
        <p:nvPicPr>
          <p:cNvPr id="3074" name="Picture 2"/>
          <p:cNvPicPr>
            <a:picLocks noChangeAspect="1" noChangeArrowheads="1"/>
          </p:cNvPicPr>
          <p:nvPr/>
        </p:nvPicPr>
        <p:blipFill>
          <a:blip r:embed="rId2"/>
          <a:srcRect/>
          <a:stretch>
            <a:fillRect/>
          </a:stretch>
        </p:blipFill>
        <p:spPr bwMode="auto">
          <a:xfrm>
            <a:off x="1066800" y="1905000"/>
            <a:ext cx="4348162" cy="1499916"/>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143000" y="4343400"/>
            <a:ext cx="4843462" cy="193110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(cont)</a:t>
            </a:r>
            <a:endParaRPr lang="en-US" dirty="0"/>
          </a:p>
        </p:txBody>
      </p:sp>
      <p:pic>
        <p:nvPicPr>
          <p:cNvPr id="4098" name="Picture 2"/>
          <p:cNvPicPr>
            <a:picLocks noChangeAspect="1" noChangeArrowheads="1"/>
          </p:cNvPicPr>
          <p:nvPr/>
        </p:nvPicPr>
        <p:blipFill>
          <a:blip r:embed="rId2"/>
          <a:srcRect/>
          <a:stretch>
            <a:fillRect/>
          </a:stretch>
        </p:blipFill>
        <p:spPr bwMode="auto">
          <a:xfrm>
            <a:off x="1276350" y="2871788"/>
            <a:ext cx="6591300" cy="11144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1026" name="Picture 2"/>
          <p:cNvPicPr>
            <a:picLocks noChangeAspect="1" noChangeArrowheads="1"/>
          </p:cNvPicPr>
          <p:nvPr/>
        </p:nvPicPr>
        <p:blipFill>
          <a:blip r:embed="rId2"/>
          <a:srcRect/>
          <a:stretch>
            <a:fillRect/>
          </a:stretch>
        </p:blipFill>
        <p:spPr bwMode="auto">
          <a:xfrm>
            <a:off x="1905000" y="2667000"/>
            <a:ext cx="5486400" cy="24374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(cont)</a:t>
            </a:r>
            <a:endParaRPr lang="en-US" dirty="0"/>
          </a:p>
        </p:txBody>
      </p:sp>
      <p:sp>
        <p:nvSpPr>
          <p:cNvPr id="3" name="Content Placeholder 2"/>
          <p:cNvSpPr>
            <a:spLocks noGrp="1"/>
          </p:cNvSpPr>
          <p:nvPr>
            <p:ph sz="quarter" idx="1"/>
          </p:nvPr>
        </p:nvSpPr>
        <p:spPr/>
        <p:txBody>
          <a:bodyPr/>
          <a:lstStyle/>
          <a:p>
            <a:r>
              <a:rPr lang="en-US" dirty="0" smtClean="0"/>
              <a:t>In some project-oriented companies, an employee might work for more than one manager at a time. We also might want to keep a history of the employees’ supervision assignments over time. </a:t>
            </a:r>
            <a:endParaRPr lang="en-US" dirty="0"/>
          </a:p>
        </p:txBody>
      </p:sp>
      <p:pic>
        <p:nvPicPr>
          <p:cNvPr id="5122" name="Picture 2"/>
          <p:cNvPicPr>
            <a:picLocks noChangeAspect="1" noChangeArrowheads="1"/>
          </p:cNvPicPr>
          <p:nvPr/>
        </p:nvPicPr>
        <p:blipFill>
          <a:blip r:embed="rId2"/>
          <a:srcRect/>
          <a:stretch>
            <a:fillRect/>
          </a:stretch>
        </p:blipFill>
        <p:spPr bwMode="auto">
          <a:xfrm>
            <a:off x="1143000" y="3124200"/>
            <a:ext cx="4038600" cy="1420254"/>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724400" y="4572000"/>
            <a:ext cx="4271962" cy="21828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 scheme</a:t>
            </a:r>
            <a:endParaRPr lang="en-US" dirty="0"/>
          </a:p>
        </p:txBody>
      </p:sp>
      <p:sp>
        <p:nvSpPr>
          <p:cNvPr id="3" name="Content Placeholder 2"/>
          <p:cNvSpPr>
            <a:spLocks noGrp="1"/>
          </p:cNvSpPr>
          <p:nvPr>
            <p:ph sz="quarter" idx="1"/>
          </p:nvPr>
        </p:nvSpPr>
        <p:spPr/>
        <p:txBody>
          <a:bodyPr>
            <a:normAutofit/>
          </a:bodyPr>
          <a:lstStyle/>
          <a:p>
            <a:r>
              <a:rPr lang="en-US" sz="2400" dirty="0" smtClean="0"/>
              <a:t>In an OO programming language, each class is instantiated with </a:t>
            </a:r>
            <a:r>
              <a:rPr lang="en-US" sz="2400" i="1" dirty="0" smtClean="0"/>
              <a:t>objects</a:t>
            </a:r>
            <a:r>
              <a:rPr lang="en-US" sz="2400" dirty="0" smtClean="0"/>
              <a:t> of that class. In building a relational database, each class is first translated into a relational model </a:t>
            </a:r>
            <a:r>
              <a:rPr lang="en-US" sz="2400" b="1" u="sng" dirty="0" smtClean="0"/>
              <a:t>scheme</a:t>
            </a:r>
            <a:r>
              <a:rPr lang="en-US" sz="2400" dirty="0" smtClean="0"/>
              <a:t>.</a:t>
            </a:r>
          </a:p>
        </p:txBody>
      </p:sp>
      <p:pic>
        <p:nvPicPr>
          <p:cNvPr id="2052" name="Picture 4"/>
          <p:cNvPicPr>
            <a:picLocks noChangeAspect="1" noChangeArrowheads="1"/>
          </p:cNvPicPr>
          <p:nvPr/>
        </p:nvPicPr>
        <p:blipFill>
          <a:blip r:embed="rId2"/>
          <a:srcRect/>
          <a:stretch>
            <a:fillRect/>
          </a:stretch>
        </p:blipFill>
        <p:spPr bwMode="auto">
          <a:xfrm>
            <a:off x="1219200" y="2771775"/>
            <a:ext cx="7162800" cy="581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Representing Data in Rows</a:t>
            </a:r>
            <a:endParaRPr lang="en-US" dirty="0"/>
          </a:p>
        </p:txBody>
      </p:sp>
      <p:sp>
        <p:nvSpPr>
          <p:cNvPr id="3" name="Content Placeholder 2"/>
          <p:cNvSpPr>
            <a:spLocks noGrp="1"/>
          </p:cNvSpPr>
          <p:nvPr>
            <p:ph sz="quarter" idx="1"/>
          </p:nvPr>
        </p:nvSpPr>
        <p:spPr/>
        <p:txBody>
          <a:bodyPr/>
          <a:lstStyle/>
          <a:p>
            <a:r>
              <a:rPr lang="en-US" dirty="0" smtClean="0"/>
              <a:t>Each real-world individual of a class (for example, each customer who does business with our enterprise) is represented by a </a:t>
            </a:r>
            <a:r>
              <a:rPr lang="en-US" b="1" u="sng" dirty="0" smtClean="0"/>
              <a:t>row</a:t>
            </a:r>
            <a:r>
              <a:rPr lang="en-US" dirty="0" smtClean="0"/>
              <a:t> of information in a database table. The row is defined in the relational model as a </a:t>
            </a:r>
            <a:r>
              <a:rPr lang="en-US" b="1" u="sng" dirty="0" err="1" smtClean="0"/>
              <a:t>tuple</a:t>
            </a:r>
            <a:r>
              <a:rPr lang="en-US" dirty="0" smtClean="0"/>
              <a:t> that is constructed over a given scheme.</a:t>
            </a:r>
            <a:endParaRPr lang="en-US" dirty="0"/>
          </a:p>
        </p:txBody>
      </p:sp>
      <p:pic>
        <p:nvPicPr>
          <p:cNvPr id="3074" name="Picture 2"/>
          <p:cNvPicPr>
            <a:picLocks noChangeAspect="1" noChangeArrowheads="1"/>
          </p:cNvPicPr>
          <p:nvPr/>
        </p:nvPicPr>
        <p:blipFill>
          <a:blip r:embed="rId2"/>
          <a:srcRect/>
          <a:stretch>
            <a:fillRect/>
          </a:stretch>
        </p:blipFill>
        <p:spPr bwMode="auto">
          <a:xfrm>
            <a:off x="1219200" y="3696252"/>
            <a:ext cx="6931025" cy="7995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Tables</a:t>
            </a:r>
            <a:endParaRPr lang="en-US" dirty="0"/>
          </a:p>
        </p:txBody>
      </p:sp>
      <p:sp>
        <p:nvSpPr>
          <p:cNvPr id="3" name="Content Placeholder 2"/>
          <p:cNvSpPr>
            <a:spLocks noGrp="1"/>
          </p:cNvSpPr>
          <p:nvPr>
            <p:ph sz="quarter" idx="1"/>
          </p:nvPr>
        </p:nvSpPr>
        <p:spPr/>
        <p:txBody>
          <a:bodyPr/>
          <a:lstStyle/>
          <a:p>
            <a:r>
              <a:rPr lang="en-US" dirty="0" smtClean="0"/>
              <a:t>A database </a:t>
            </a:r>
            <a:r>
              <a:rPr lang="en-US" b="1" u="sng" dirty="0" smtClean="0"/>
              <a:t>table</a:t>
            </a:r>
            <a:r>
              <a:rPr lang="en-US" dirty="0" smtClean="0"/>
              <a:t> is simply a collection of zero or more rows. This follows from the relational model definition of a </a:t>
            </a:r>
            <a:r>
              <a:rPr lang="en-US" b="1" u="sng" dirty="0" smtClean="0"/>
              <a:t>relation</a:t>
            </a:r>
            <a:r>
              <a:rPr lang="en-US" dirty="0" smtClean="0"/>
              <a:t> as a set of </a:t>
            </a:r>
            <a:r>
              <a:rPr lang="en-US" dirty="0" err="1" smtClean="0"/>
              <a:t>tuples</a:t>
            </a:r>
            <a:r>
              <a:rPr lang="en-US" dirty="0" smtClean="0"/>
              <a:t> over the same scheme.</a:t>
            </a:r>
            <a:endParaRPr lang="en-US" dirty="0"/>
          </a:p>
        </p:txBody>
      </p:sp>
      <p:pic>
        <p:nvPicPr>
          <p:cNvPr id="4098" name="Picture 2"/>
          <p:cNvPicPr>
            <a:picLocks noChangeAspect="1" noChangeArrowheads="1"/>
          </p:cNvPicPr>
          <p:nvPr/>
        </p:nvPicPr>
        <p:blipFill>
          <a:blip r:embed="rId2"/>
          <a:srcRect/>
          <a:stretch>
            <a:fillRect/>
          </a:stretch>
        </p:blipFill>
        <p:spPr bwMode="auto">
          <a:xfrm>
            <a:off x="1219200" y="3124200"/>
            <a:ext cx="7315200" cy="15343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Associations</a:t>
            </a:r>
            <a:endParaRPr lang="en-US" dirty="0"/>
          </a:p>
        </p:txBody>
      </p:sp>
      <p:sp>
        <p:nvSpPr>
          <p:cNvPr id="3" name="Content Placeholder 2"/>
          <p:cNvSpPr>
            <a:spLocks noGrp="1"/>
          </p:cNvSpPr>
          <p:nvPr>
            <p:ph sz="quarter" idx="1"/>
          </p:nvPr>
        </p:nvSpPr>
        <p:spPr/>
        <p:txBody>
          <a:bodyPr/>
          <a:lstStyle/>
          <a:p>
            <a:r>
              <a:rPr lang="en-US" dirty="0" smtClean="0"/>
              <a:t>The UML </a:t>
            </a:r>
            <a:r>
              <a:rPr lang="en-US" b="1" u="sng" dirty="0" smtClean="0"/>
              <a:t>association</a:t>
            </a:r>
            <a:r>
              <a:rPr lang="en-US" dirty="0" smtClean="0"/>
              <a:t> (ER term: </a:t>
            </a:r>
            <a:r>
              <a:rPr lang="en-US" b="1" u="sng" dirty="0" smtClean="0"/>
              <a:t>relationship</a:t>
            </a:r>
            <a:r>
              <a:rPr lang="en-US" dirty="0" smtClean="0"/>
              <a:t>) is the way that two classes are functionally connected to each other.</a:t>
            </a:r>
            <a:endParaRPr lang="en-US" dirty="0"/>
          </a:p>
        </p:txBody>
      </p:sp>
      <p:pic>
        <p:nvPicPr>
          <p:cNvPr id="5122" name="Picture 2"/>
          <p:cNvPicPr>
            <a:picLocks noChangeAspect="1" noChangeArrowheads="1"/>
          </p:cNvPicPr>
          <p:nvPr/>
        </p:nvPicPr>
        <p:blipFill>
          <a:blip r:embed="rId2"/>
          <a:srcRect/>
          <a:stretch>
            <a:fillRect/>
          </a:stretch>
        </p:blipFill>
        <p:spPr bwMode="auto">
          <a:xfrm>
            <a:off x="1295400" y="2514600"/>
            <a:ext cx="5800725" cy="24637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Associations (cont)</a:t>
            </a:r>
            <a:endParaRPr lang="en-US" dirty="0"/>
          </a:p>
        </p:txBody>
      </p:sp>
      <p:sp>
        <p:nvSpPr>
          <p:cNvPr id="3" name="Content Placeholder 2"/>
          <p:cNvSpPr>
            <a:spLocks noGrp="1"/>
          </p:cNvSpPr>
          <p:nvPr>
            <p:ph sz="quarter" idx="1"/>
          </p:nvPr>
        </p:nvSpPr>
        <p:spPr/>
        <p:txBody>
          <a:bodyPr/>
          <a:lstStyle/>
          <a:p>
            <a:r>
              <a:rPr lang="en-US" dirty="0" smtClean="0"/>
              <a:t>We need to represent the association in the database. We need to record which customer placed each order. We do this by copying the PK attributes of the Customer into the Orders scheme. The copied attributes are called a </a:t>
            </a:r>
            <a:r>
              <a:rPr lang="en-US" b="1" u="sng" dirty="0" smtClean="0"/>
              <a:t>foreign key</a:t>
            </a:r>
            <a:r>
              <a:rPr lang="en-US" dirty="0" smtClean="0"/>
              <a:t> (FK)</a:t>
            </a:r>
            <a:endParaRPr lang="en-US" dirty="0"/>
          </a:p>
        </p:txBody>
      </p:sp>
      <p:pic>
        <p:nvPicPr>
          <p:cNvPr id="6147" name="Picture 3"/>
          <p:cNvPicPr>
            <a:picLocks noChangeAspect="1" noChangeArrowheads="1"/>
          </p:cNvPicPr>
          <p:nvPr/>
        </p:nvPicPr>
        <p:blipFill>
          <a:blip r:embed="rId2"/>
          <a:srcRect/>
          <a:stretch>
            <a:fillRect/>
          </a:stretch>
        </p:blipFill>
        <p:spPr bwMode="auto">
          <a:xfrm>
            <a:off x="1219200" y="3810000"/>
            <a:ext cx="5791200" cy="20671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Associations (cont)</a:t>
            </a:r>
            <a:endParaRPr lang="en-US" dirty="0"/>
          </a:p>
        </p:txBody>
      </p:sp>
      <p:pic>
        <p:nvPicPr>
          <p:cNvPr id="7170" name="Picture 2"/>
          <p:cNvPicPr>
            <a:picLocks noChangeAspect="1" noChangeArrowheads="1"/>
          </p:cNvPicPr>
          <p:nvPr/>
        </p:nvPicPr>
        <p:blipFill>
          <a:blip r:embed="rId2"/>
          <a:srcRect/>
          <a:stretch>
            <a:fillRect/>
          </a:stretch>
        </p:blipFill>
        <p:spPr bwMode="auto">
          <a:xfrm>
            <a:off x="1143000" y="2438400"/>
            <a:ext cx="6496050" cy="2314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Associations (cont)</a:t>
            </a:r>
            <a:endParaRPr lang="en-US" dirty="0"/>
          </a:p>
        </p:txBody>
      </p:sp>
      <p:sp>
        <p:nvSpPr>
          <p:cNvPr id="3" name="Content Placeholder 2"/>
          <p:cNvSpPr>
            <a:spLocks noGrp="1"/>
          </p:cNvSpPr>
          <p:nvPr>
            <p:ph sz="quarter" idx="1"/>
          </p:nvPr>
        </p:nvSpPr>
        <p:spPr/>
        <p:txBody>
          <a:bodyPr/>
          <a:lstStyle/>
          <a:p>
            <a:r>
              <a:rPr lang="en-US" dirty="0" smtClean="0"/>
              <a:t>Revising the relation scheme</a:t>
            </a:r>
          </a:p>
          <a:p>
            <a:endParaRPr lang="en-US" dirty="0"/>
          </a:p>
        </p:txBody>
      </p:sp>
      <p:pic>
        <p:nvPicPr>
          <p:cNvPr id="8196" name="Picture 4"/>
          <p:cNvPicPr>
            <a:picLocks noChangeAspect="1" noChangeArrowheads="1"/>
          </p:cNvPicPr>
          <p:nvPr/>
        </p:nvPicPr>
        <p:blipFill>
          <a:blip r:embed="rId2"/>
          <a:srcRect/>
          <a:stretch>
            <a:fillRect/>
          </a:stretch>
        </p:blipFill>
        <p:spPr bwMode="auto">
          <a:xfrm>
            <a:off x="1219200" y="2057400"/>
            <a:ext cx="6130925" cy="20612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81</TotalTime>
  <Words>384</Words>
  <Application>Microsoft Office PowerPoint</Application>
  <PresentationFormat>On-screen Show (4:3)</PresentationFormat>
  <Paragraphs>36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Equity</vt:lpstr>
      <vt:lpstr>Perancangan Sistem Pemrograman</vt:lpstr>
      <vt:lpstr>Class Diagram</vt:lpstr>
      <vt:lpstr>Relation scheme</vt:lpstr>
      <vt:lpstr>Representing Data in Rows</vt:lpstr>
      <vt:lpstr>Tables</vt:lpstr>
      <vt:lpstr>Associations</vt:lpstr>
      <vt:lpstr>Associations (cont)</vt:lpstr>
      <vt:lpstr>Associations (cont)</vt:lpstr>
      <vt:lpstr>Associations (cont)</vt:lpstr>
      <vt:lpstr>Associations (cont)</vt:lpstr>
      <vt:lpstr>Many to Many</vt:lpstr>
      <vt:lpstr>Many to Many (cont)</vt:lpstr>
      <vt:lpstr>Many to Many (cont)</vt:lpstr>
      <vt:lpstr>Sub Class – Top Down (Specialization)</vt:lpstr>
      <vt:lpstr>Super Class – Bottom Up (Generalization)</vt:lpstr>
      <vt:lpstr>Aggregation</vt:lpstr>
      <vt:lpstr>Aggregation (cont)</vt:lpstr>
      <vt:lpstr>Recursive</vt:lpstr>
      <vt:lpstr>Recursive (cont)</vt:lpstr>
      <vt:lpstr>Recursive (cont)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Diagram to </dc:title>
  <dc:creator>Frans Panduwinata</dc:creator>
  <cp:lastModifiedBy>WarezBB</cp:lastModifiedBy>
  <cp:revision>65</cp:revision>
  <dcterms:created xsi:type="dcterms:W3CDTF">2012-11-25T10:56:04Z</dcterms:created>
  <dcterms:modified xsi:type="dcterms:W3CDTF">2012-11-26T00:19:13Z</dcterms:modified>
</cp:coreProperties>
</file>