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6" r:id="rId3"/>
    <p:sldId id="351" r:id="rId4"/>
    <p:sldId id="350" r:id="rId5"/>
    <p:sldId id="348" r:id="rId6"/>
    <p:sldId id="349" r:id="rId7"/>
    <p:sldId id="352" r:id="rId8"/>
    <p:sldId id="353" r:id="rId9"/>
    <p:sldId id="354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BC454-DDE1-4AED-ACAE-F19843B999F5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689A1-CBC7-4305-81B9-543B411E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5562600"/>
            <a:ext cx="1447800" cy="365125"/>
          </a:xfrm>
        </p:spPr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5562600"/>
            <a:ext cx="4495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400800"/>
            <a:ext cx="1219200" cy="365125"/>
          </a:xfrm>
        </p:spPr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2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610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24840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24840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2484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1E9A42-05B4-48C4-86F2-044BCC67474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0" y="0"/>
            <a:ext cx="9144000" cy="5348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832" y="2895600"/>
            <a:ext cx="9144000" cy="762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KOVENAN ANUGERAH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C19DB-386B-4695-BF8D-E43FAD7CB11D}"/>
              </a:ext>
            </a:extLst>
          </p:cNvPr>
          <p:cNvSpPr txBox="1"/>
          <p:nvPr/>
        </p:nvSpPr>
        <p:spPr>
          <a:xfrm>
            <a:off x="152400" y="5671024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Drs. Roedy Silitonga, M.A.,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M.Th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70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 Narrow" panose="020B0606020202030204" pitchFamily="34" charset="0"/>
              </a:rPr>
              <a:t>SUMBER BUKU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lvl="0" indent="0" algn="just">
              <a:spcBef>
                <a:spcPts val="600"/>
              </a:spcBef>
              <a:buNone/>
            </a:pPr>
            <a:r>
              <a:rPr lang="en-US" sz="2000" b="1" dirty="0" err="1">
                <a:latin typeface="Arial Narrow" panose="020B0606020202030204" pitchFamily="34" charset="0"/>
              </a:rPr>
              <a:t>Buku</a:t>
            </a:r>
            <a:r>
              <a:rPr lang="en-US" sz="2000" b="1" dirty="0"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</a:rPr>
              <a:t>Wajib</a:t>
            </a:r>
            <a:endParaRPr lang="en-US" sz="2000" b="1" dirty="0">
              <a:latin typeface="Arial Narrow" panose="020B0606020202030204" pitchFamily="34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rial Narrow" panose="020B0606020202030204" pitchFamily="34" charset="0"/>
              </a:rPr>
              <a:t>Herman Bavinck, </a:t>
            </a:r>
            <a:r>
              <a:rPr lang="en-US" sz="1800" i="1" dirty="0" err="1">
                <a:latin typeface="Arial Narrow" panose="020B0606020202030204" pitchFamily="34" charset="0"/>
              </a:rPr>
              <a:t>Dogmatika</a:t>
            </a:r>
            <a:r>
              <a:rPr lang="en-US" sz="1800" i="1" dirty="0">
                <a:latin typeface="Arial Narrow" panose="020B0606020202030204" pitchFamily="34" charset="0"/>
              </a:rPr>
              <a:t> Reformed – </a:t>
            </a:r>
            <a:r>
              <a:rPr lang="en-US" sz="1800" i="1" dirty="0" err="1">
                <a:latin typeface="Arial Narrow" panose="020B0606020202030204" pitchFamily="34" charset="0"/>
              </a:rPr>
              <a:t>Jilid</a:t>
            </a:r>
            <a:r>
              <a:rPr lang="en-US" sz="1800" i="1" dirty="0">
                <a:latin typeface="Arial Narrow" panose="020B0606020202030204" pitchFamily="34" charset="0"/>
              </a:rPr>
              <a:t> 3: </a:t>
            </a:r>
            <a:r>
              <a:rPr lang="en-US" sz="1800" i="1" dirty="0" err="1">
                <a:latin typeface="Arial Narrow" panose="020B0606020202030204" pitchFamily="34" charset="0"/>
              </a:rPr>
              <a:t>Dosa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dan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Keselamatan</a:t>
            </a:r>
            <a:r>
              <a:rPr lang="en-US" sz="1800" i="1" dirty="0">
                <a:latin typeface="Arial Narrow" panose="020B0606020202030204" pitchFamily="34" charset="0"/>
              </a:rPr>
              <a:t> di </a:t>
            </a:r>
            <a:r>
              <a:rPr lang="en-US" sz="1800" i="1" dirty="0" err="1">
                <a:latin typeface="Arial Narrow" panose="020B0606020202030204" pitchFamily="34" charset="0"/>
              </a:rPr>
              <a:t>dalam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Kristus</a:t>
            </a:r>
            <a:r>
              <a:rPr lang="en-US" sz="1800" dirty="0"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latin typeface="Arial Narrow" panose="020B0606020202030204" pitchFamily="34" charset="0"/>
              </a:rPr>
              <a:t>terjemahan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Ichwei</a:t>
            </a:r>
            <a:r>
              <a:rPr lang="en-US" sz="1800" dirty="0">
                <a:latin typeface="Arial Narrow" panose="020B0606020202030204" pitchFamily="34" charset="0"/>
              </a:rPr>
              <a:t> G. Indra </a:t>
            </a:r>
            <a:r>
              <a:rPr lang="en-US" sz="1800" dirty="0" err="1">
                <a:latin typeface="Arial Narrow" panose="020B0606020202030204" pitchFamily="34" charset="0"/>
              </a:rPr>
              <a:t>dan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Irwan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Tjulianto</a:t>
            </a:r>
            <a:r>
              <a:rPr lang="en-US" sz="1800" dirty="0">
                <a:latin typeface="Arial Narrow" panose="020B0606020202030204" pitchFamily="34" charset="0"/>
              </a:rPr>
              <a:t> (Surabaya: Momentum, 2016), </a:t>
            </a:r>
            <a:r>
              <a:rPr lang="de-DE" sz="1800" dirty="0">
                <a:latin typeface="Arial Narrow" panose="020B0606020202030204" pitchFamily="34" charset="0"/>
              </a:rPr>
              <a:t>Bag.II, Bab 5, hlm.237-286.</a:t>
            </a:r>
            <a:endParaRPr lang="en-US" sz="1800" dirty="0">
              <a:latin typeface="Arial Narrow" panose="020B0606020202030204" pitchFamily="34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rial Narrow" panose="020B0606020202030204" pitchFamily="34" charset="0"/>
              </a:rPr>
              <a:t>Louis </a:t>
            </a:r>
            <a:r>
              <a:rPr lang="en-US" sz="1800" dirty="0" err="1">
                <a:latin typeface="Arial Narrow" panose="020B0606020202030204" pitchFamily="34" charset="0"/>
              </a:rPr>
              <a:t>Berkhof</a:t>
            </a:r>
            <a:r>
              <a:rPr lang="en-US" sz="1800" dirty="0">
                <a:latin typeface="Arial Narrow" panose="020B0606020202030204" pitchFamily="34" charset="0"/>
              </a:rPr>
              <a:t>, </a:t>
            </a:r>
            <a:r>
              <a:rPr lang="en-US" sz="1800" i="1" dirty="0" err="1">
                <a:latin typeface="Arial Narrow" panose="020B0606020202030204" pitchFamily="34" charset="0"/>
              </a:rPr>
              <a:t>Teologi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Sistematika</a:t>
            </a:r>
            <a:r>
              <a:rPr lang="en-US" sz="1800" i="1" dirty="0">
                <a:latin typeface="Arial Narrow" panose="020B0606020202030204" pitchFamily="34" charset="0"/>
              </a:rPr>
              <a:t>: </a:t>
            </a:r>
            <a:r>
              <a:rPr lang="en-US" sz="1800" i="1" dirty="0" err="1">
                <a:latin typeface="Arial Narrow" panose="020B0606020202030204" pitchFamily="34" charset="0"/>
              </a:rPr>
              <a:t>Doktrin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Manusia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dirty="0">
                <a:latin typeface="Arial Narrow" panose="020B0606020202030204" pitchFamily="34" charset="0"/>
              </a:rPr>
              <a:t>(Surabaya: Momentum, 2012), </a:t>
            </a:r>
            <a:r>
              <a:rPr lang="da-DK" sz="1800" dirty="0">
                <a:latin typeface="Arial Narrow" panose="020B0606020202030204" pitchFamily="34" charset="0"/>
              </a:rPr>
              <a:t>Bag.3, Bab 1 – 4, hlm.173-230.</a:t>
            </a:r>
          </a:p>
        </p:txBody>
      </p:sp>
    </p:spTree>
    <p:extLst>
      <p:ext uri="{BB962C8B-B14F-4D97-AF65-F5344CB8AC3E}">
        <p14:creationId xmlns:p14="http://schemas.microsoft.com/office/powerpoint/2010/main" val="32373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dibuat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sebelum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menetapkan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Abraham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resmi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kasih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rela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merendahkan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sampai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menghormati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berhubungan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seperti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pihak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memaparkan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tuntutan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menyebutkan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janji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janji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menerima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tugasnya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sehingga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bisa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mewarisi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berkat-berkat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Kerja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memenuhi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persyaratan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kemampuan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naturalnya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tetapi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Anugerah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dimungkinkan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memenuhi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persyaratan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oleh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karena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pengaruh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baru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penyucian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Kudus.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Pandangan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tentang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Anugerah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yakni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: (1)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pihak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Tritunggal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tanpa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kualifikasi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kualifikasi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"orang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," "orang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pilihan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,"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"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(2)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mewakili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Tritunggal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mewakili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percaya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Dr. Hodge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: "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perbedaan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doktrinal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lebih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pernyataan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lebih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lain;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merangkum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kenyataan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berkaitan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topik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bawah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wakil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membagikannya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menjadi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."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KONSEP KOVENAN ANUGERAH</a:t>
            </a:r>
          </a:p>
        </p:txBody>
      </p:sp>
    </p:spTree>
    <p:extLst>
      <p:ext uri="{BB962C8B-B14F-4D97-AF65-F5344CB8AC3E}">
        <p14:creationId xmlns:p14="http://schemas.microsoft.com/office/powerpoint/2010/main" val="413416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jelas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menunjuk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kenyataan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rencana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penebusan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sudah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tercakup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ketetapan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permufakatan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Ef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1:4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dst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., 3:11; 2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2:13; 2 Tim 1:9; Yak 2:5; 1 Pet 1:2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dst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.)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Pengasal-mula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b="1" i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Originator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), Allah Putra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pelaksana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b="1" i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Executor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),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Kudus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Penerap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b="1" i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Applier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).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ayat-ayat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saja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menunjuk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kenyataan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rencana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keselamatan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Ef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1:4; 3:9,11;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tetapi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juga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menunjukkan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sebenarnya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(Yoh.5:30,43; 6:38-40; 17:4-12; Rm.5:12-21; 1Kor.15:22).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manapun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kita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memiliki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elemen-elemen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esensial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yaitu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pihak-pihak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membuat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janji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janji-janji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sebuah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syarat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sanalah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kita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melihat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(Mzm.2:7-9; KPR 13:33; Ibr.1:5; 5:5).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ayat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Lama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menghubungkan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gagasan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langsung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Mesias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yaitu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Mzm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89:3,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didasarkan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2 Sam 7:12-14,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terbukti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Mesianik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oleh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Ibr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1:5;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Yes 41:6, di mana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pribadi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disebut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Hamba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DATA ALKITAB TENTANG KOVENAN ANUGERAH</a:t>
            </a:r>
          </a:p>
        </p:txBody>
      </p:sp>
    </p:spTree>
    <p:extLst>
      <p:ext uri="{BB962C8B-B14F-4D97-AF65-F5344CB8AC3E}">
        <p14:creationId xmlns:p14="http://schemas.microsoft.com/office/powerpoint/2010/main" val="12277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kesengsaraan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kematian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fakta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keberadaannya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dipungkiri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oleh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karena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sampai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tertentu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menimbulkan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kebutuhan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rekonsiliasi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penebusan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Keinginan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keselamatan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kurang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pengetahuan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kesengsaraan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biasa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kita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Penebusan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harus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datang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orang-orang kafir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gagasan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tentang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sebuah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anugerah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didirikan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selai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oleh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sendiri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dimana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dihadapan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bukanlah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hasil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pilihan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bebas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namun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kebutuhan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Belas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kasihan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arti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sebenarnya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diketahui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oleh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karena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memahami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sifat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dasar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sebagaimana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sebaliknya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karakter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kejahatan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menjadi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misteri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karena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wahyu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anugerah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umum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menjelaskannya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Tetapi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anugerah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hadir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menemui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segala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kekayaan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Wahyu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khusus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membuat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mengenal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bebas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hadapan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Mahakuasa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semetsa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karakter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kehendak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tersendiri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anugerah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sudah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dimulai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segera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setelah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Kejatuhan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Adam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melanggar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perintah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Allah, "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keduanya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terbuka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tahu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telanjang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" (Kej.3: 7).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juga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menyatakan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lain.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Ketika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pasangan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menyembunyikan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menemukan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memanggil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datang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jatuh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bersembunyi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mendekatkan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kembali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DOSA, ANUGERAH DAN KOVENAN</a:t>
            </a:r>
            <a:endParaRPr lang="en-US" altLang="en-US" sz="2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Wahyu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anugerah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lebih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terasa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interogasi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kata-kata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penghukuman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mengikutinya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(Kej.3: 9-13).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khusus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memanggil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Adam,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karena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kepala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pihak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bertanggung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jawab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segera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mengucapkan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vonisnya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melakukan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penyelidikan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menginterogasi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orang-orang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memberi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kesempatan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membela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Hukuman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terancam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jelas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sepenuhnya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dilakukan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karena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Adam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namun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selama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bertahun-tahun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sesudahnya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Gagasan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tentang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sebuah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antara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Yahweh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benar-benar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asing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Israel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kuno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tahu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Yahweh -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langit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-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memilih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Israel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bangsa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menjadikannya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miliknya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sendiri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menempatkannya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sebuah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dibuat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Israel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menjawab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ketidaksetiaan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meniadakan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kesetiaan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bebas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dibuat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Israel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semakin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menjadi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fondasi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iman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Israel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dasar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harapannya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masa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(Yes.54:10).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DOSA, ANUGERAH DAN KOVENAN</a:t>
            </a:r>
            <a:endParaRPr lang="en-US" altLang="en-US" sz="2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Iman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keyakinan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benar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didasarkan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dimana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Israel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menjadi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contoh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sebelum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gereja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nyata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lahir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dunia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Hukum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Taurat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Injil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kesatuan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terpisahkan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seperti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benih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buahnya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Injil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diberikan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Adam, Abraham,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lainnya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meskipun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bisa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disimpulkan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istilah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“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Anugerah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."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berbeda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kebetulan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juga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substansial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Baru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seperti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Kovenan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berbeda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pemenuhan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bayangan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tubuh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DOSA, ANUGERAH DAN KOVENAN</a:t>
            </a:r>
            <a:endParaRPr lang="en-US" altLang="en-US" sz="2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Kedudukan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resmi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yakni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: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Jaminan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(Ibr.7:22)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Adam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terakhir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menjadi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Kepala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Wakil 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diberikan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jaminan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penebusan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Karakter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Walaupun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penebusan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dasar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anugerah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sejauh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terkait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juga prototype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lebih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berupa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kerja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anugerah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Adam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terakhir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memberikan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upah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ketaatan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sekali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pemberian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tanpa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dibatasi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oleh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ketetapan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pemilihan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mengidentifikasikan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penebusan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pemilihan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tetapi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jelas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kesalahan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Pemilihan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selalu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menunjuk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pemilihan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orang-orang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pewaris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Hubungan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sakramen-sakramen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yangi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dipakai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ANAK ALLAH DALAM KOVENAN PENEBUSAN</a:t>
            </a:r>
          </a:p>
        </p:txBody>
      </p:sp>
    </p:spTree>
    <p:extLst>
      <p:ext uri="{BB962C8B-B14F-4D97-AF65-F5344CB8AC3E}">
        <p14:creationId xmlns:p14="http://schemas.microsoft.com/office/powerpoint/2010/main" val="30915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menghendaki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muncul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Penjamin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Kepala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Adam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terakhir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harus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memperbaiki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Adam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diberikan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 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harus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mengalami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dilahirkan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oleh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seorang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wanita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sejarah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(Gal 4:4,5;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Ibr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2:10,17,14,15;4:15).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yang di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hukum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harus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meletakkan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bawah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hukum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harus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masuk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sekedar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hukum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alamiah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tetapi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juga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hukum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menyengsarakan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mengikat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demi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membayar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hukuman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menganugerahkan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kehidupan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pilihan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Maz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40:2; Mat 5:17-19; Yoh 8:28-29; Gal 4:4,5);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menganugerahkan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pengampunan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kehidupan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kepunyaan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harus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menggenapkan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buah-buah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kebajikan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-Nya: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pengampunan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pembaharuan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kehidupan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melalui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pekerjaan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Kudus.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melakukan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demikian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memastikan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percaya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menguduskan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(Yoh 16:14,15; 12:12,19-22;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lbr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2:10-13; 7:25).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TUNTUTAN KOVENAN PENEBUSAN</a:t>
            </a:r>
          </a:p>
        </p:txBody>
      </p:sp>
    </p:spTree>
    <p:extLst>
      <p:ext uri="{BB962C8B-B14F-4D97-AF65-F5344CB8AC3E}">
        <p14:creationId xmlns:p14="http://schemas.microsoft.com/office/powerpoint/2010/main" val="35426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Janji-Janji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terkait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pelaksanaan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tuntutan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tuntutan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menjanjikan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diperlukan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menjalankan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tugas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begitu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besar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menyeluruh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berarti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termasuk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ketidakpastian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pelaksanaan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perjanjian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tersebut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:</a:t>
            </a:r>
          </a:p>
          <a:p>
            <a:pPr marL="450850" lvl="1" indent="-273050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mempersiapkan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sebuah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tubuh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menjadi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rumah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cocok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(Luk.1:35; Ibr.10:5).</a:t>
            </a:r>
          </a:p>
          <a:p>
            <a:pPr marL="450850" lvl="1" indent="-2730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memperlengkapi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karunia-karunia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anugerah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seperlunya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pelaksanaan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tugas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tugas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Messianik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tanpa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baptisan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(Yes.42:1,2;61:1; Yoh.3:31).</a:t>
            </a:r>
          </a:p>
          <a:p>
            <a:pPr marL="450850" lvl="1" indent="-2730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mendukung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pelaksanaan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pekerjaan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melepaskan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kuasa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kematian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demikian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memampukan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menghancurkan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penguasaan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menegakkan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Kerajaan Allah 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(Yes.42:7-7;49:8;Mzm.16:8-11; KPR 2:25-28)</a:t>
            </a:r>
          </a:p>
          <a:p>
            <a:pPr marL="450850" lvl="1" indent="-2730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memampukan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upah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penyelesaian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pekerjaan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-Nya,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mengirimkan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Roh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Kudus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pembentukan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tubuh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rohani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mengajar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membimbing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Gereja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(Yoh.14:26; 15:26; 16:13,14).</a:t>
            </a:r>
          </a:p>
          <a:p>
            <a:pPr marL="450850" lvl="1" indent="-2730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memberikan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sejumlah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benih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upah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penuntasan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pekerjaan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benih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sedemikian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banyak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diperkembangbiakkan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dimana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Kerajaan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Mesias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melingkupi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orang_orang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segala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bangsa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bahasa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(Mzm.2:22;12:22).</a:t>
            </a:r>
          </a:p>
          <a:p>
            <a:pPr marL="450850" lvl="1" indent="-273050" algn="just">
              <a:spcBef>
                <a:spcPts val="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menyerahkan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kepada_Nya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kuasa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sorga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bumi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pemerintahan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dunia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gereja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(Mat.29:l8; Ef.1:20; Flp.2:9-11; Ibr.2:5-9)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JANJI-JANJI DALAM KOVENAN PENEBUSAN</a:t>
            </a:r>
          </a:p>
        </p:txBody>
      </p:sp>
    </p:spTree>
    <p:extLst>
      <p:ext uri="{BB962C8B-B14F-4D97-AF65-F5344CB8AC3E}">
        <p14:creationId xmlns:p14="http://schemas.microsoft.com/office/powerpoint/2010/main" val="14365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Temp2_UP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Temp2_UPH</Template>
  <TotalTime>2156</TotalTime>
  <Words>1631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Bahnschrift</vt:lpstr>
      <vt:lpstr>Calibri</vt:lpstr>
      <vt:lpstr>Wingdings</vt:lpstr>
      <vt:lpstr>Temp2_UPH</vt:lpstr>
      <vt:lpstr>KOVENAN ANUGERAH</vt:lpstr>
      <vt:lpstr>KONSEP KOVENAN ANUGERAH</vt:lpstr>
      <vt:lpstr>DATA ALKITAB TENTANG KOVENAN ANUGERAH</vt:lpstr>
      <vt:lpstr>DOSA, ANUGERAH DAN KOVENAN</vt:lpstr>
      <vt:lpstr>DOSA, ANUGERAH DAN KOVENAN</vt:lpstr>
      <vt:lpstr>DOSA, ANUGERAH DAN KOVENAN</vt:lpstr>
      <vt:lpstr>ANAK ALLAH DALAM KOVENAN PENEBUSAN</vt:lpstr>
      <vt:lpstr>TUNTUTAN KOVENAN PENEBUSAN</vt:lpstr>
      <vt:lpstr>JANJI-JANJI DALAM KOVENAN PENEBUSAN</vt:lpstr>
      <vt:lpstr>SUMBER BUKU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Roedy Silitonga</dc:creator>
  <cp:lastModifiedBy>Roedy Silitonga</cp:lastModifiedBy>
  <cp:revision>233</cp:revision>
  <dcterms:created xsi:type="dcterms:W3CDTF">2015-04-14T03:07:57Z</dcterms:created>
  <dcterms:modified xsi:type="dcterms:W3CDTF">2018-12-31T04:57:22Z</dcterms:modified>
</cp:coreProperties>
</file>