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54" r:id="rId3"/>
    <p:sldId id="377" r:id="rId4"/>
    <p:sldId id="362" r:id="rId5"/>
    <p:sldId id="363" r:id="rId6"/>
    <p:sldId id="364" r:id="rId7"/>
    <p:sldId id="365" r:id="rId8"/>
    <p:sldId id="366" r:id="rId9"/>
    <p:sldId id="359" r:id="rId10"/>
    <p:sldId id="367" r:id="rId11"/>
    <p:sldId id="368" r:id="rId12"/>
    <p:sldId id="370" r:id="rId13"/>
    <p:sldId id="371" r:id="rId14"/>
    <p:sldId id="372" r:id="rId15"/>
    <p:sldId id="373" r:id="rId16"/>
    <p:sldId id="374" r:id="rId17"/>
    <p:sldId id="375" r:id="rId18"/>
    <p:sldId id="376" r:id="rId19"/>
    <p:sldId id="2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BC454-DDE1-4AED-ACAE-F19843B999F5}" type="datetimeFigureOut">
              <a:rPr lang="en-US" smtClean="0"/>
              <a:t>2/14/2019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89A1-CBC7-4305-81B9-543B411EC727}" type="slidenum">
              <a:rPr lang="en-US" smtClean="0"/>
              <a:t>‹#›</a:t>
            </a:fld>
            <a:endParaRPr lang="en-US"/>
          </a:p>
        </p:txBody>
      </p:sp>
    </p:spTree>
    <p:extLst>
      <p:ext uri="{BB962C8B-B14F-4D97-AF65-F5344CB8AC3E}">
        <p14:creationId xmlns:p14="http://schemas.microsoft.com/office/powerpoint/2010/main" val="91944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808689A1-CBC7-4305-81B9-543B411EC727}" type="slidenum">
              <a:rPr lang="en-US" smtClean="0"/>
              <a:t>17</a:t>
            </a:fld>
            <a:endParaRPr lang="en-US"/>
          </a:p>
        </p:txBody>
      </p:sp>
    </p:spTree>
    <p:extLst>
      <p:ext uri="{BB962C8B-B14F-4D97-AF65-F5344CB8AC3E}">
        <p14:creationId xmlns:p14="http://schemas.microsoft.com/office/powerpoint/2010/main" val="376629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808689A1-CBC7-4305-81B9-543B411EC727}" type="slidenum">
              <a:rPr lang="en-US" smtClean="0"/>
              <a:t>18</a:t>
            </a:fld>
            <a:endParaRPr lang="en-US"/>
          </a:p>
        </p:txBody>
      </p:sp>
    </p:spTree>
    <p:extLst>
      <p:ext uri="{BB962C8B-B14F-4D97-AF65-F5344CB8AC3E}">
        <p14:creationId xmlns:p14="http://schemas.microsoft.com/office/powerpoint/2010/main" val="2187154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600200"/>
          </a:xfrm>
        </p:spPr>
        <p:txBody>
          <a:bodyPr/>
          <a:lstStyle/>
          <a:p>
            <a:r>
              <a:rPr lang="en-US"/>
              <a:t>Click to edit Master title style</a:t>
            </a:r>
          </a:p>
        </p:txBody>
      </p:sp>
      <p:sp>
        <p:nvSpPr>
          <p:cNvPr id="3" name="Subtitle 2"/>
          <p:cNvSpPr>
            <a:spLocks noGrp="1"/>
          </p:cNvSpPr>
          <p:nvPr>
            <p:ph type="subTitle" idx="1"/>
          </p:nvPr>
        </p:nvSpPr>
        <p:spPr>
          <a:xfrm>
            <a:off x="1295400" y="3124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200" y="5562600"/>
            <a:ext cx="1447800" cy="365125"/>
          </a:xfrm>
        </p:spPr>
        <p:txBody>
          <a:bodyPr/>
          <a:lstStyle/>
          <a:p>
            <a:fld id="{9F2BB8C3-92E0-4AFF-82D1-B9BD89A14B20}" type="datetimeFigureOut">
              <a:rPr lang="en-US" smtClean="0"/>
              <a:t>2/14/2019</a:t>
            </a:fld>
            <a:endParaRPr lang="en-US"/>
          </a:p>
        </p:txBody>
      </p:sp>
      <p:sp>
        <p:nvSpPr>
          <p:cNvPr id="5" name="Footer Placeholder 4"/>
          <p:cNvSpPr>
            <a:spLocks noGrp="1"/>
          </p:cNvSpPr>
          <p:nvPr>
            <p:ph type="ftr" sz="quarter" idx="11"/>
          </p:nvPr>
        </p:nvSpPr>
        <p:spPr>
          <a:xfrm>
            <a:off x="1600200" y="5562600"/>
            <a:ext cx="4495800" cy="365125"/>
          </a:xfrm>
        </p:spPr>
        <p:txBody>
          <a:bodyPr/>
          <a:lstStyle/>
          <a:p>
            <a:endParaRPr lang="en-US" dirty="0"/>
          </a:p>
        </p:txBody>
      </p:sp>
      <p:sp>
        <p:nvSpPr>
          <p:cNvPr id="6" name="Slide Number Placeholder 5"/>
          <p:cNvSpPr>
            <a:spLocks noGrp="1"/>
          </p:cNvSpPr>
          <p:nvPr>
            <p:ph type="sldNum" sz="quarter" idx="12"/>
          </p:nvPr>
        </p:nvSpPr>
        <p:spPr>
          <a:xfrm>
            <a:off x="7848600" y="6400800"/>
            <a:ext cx="1219200" cy="365125"/>
          </a:xfrm>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98080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60476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59772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06795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BB8C3-92E0-4AFF-82D1-B9BD89A14B20}"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9472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2BB8C3-92E0-4AFF-82D1-B9BD89A14B20}"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5872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2BB8C3-92E0-4AFF-82D1-B9BD89A14B20}"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9057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2BB8C3-92E0-4AFF-82D1-B9BD89A14B20}"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32459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BB8C3-92E0-4AFF-82D1-B9BD89A14B20}"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40991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8574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383770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143000"/>
            <a:ext cx="8610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2400" y="6248400"/>
            <a:ext cx="1447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BB8C3-92E0-4AFF-82D1-B9BD89A14B20}" type="datetimeFigureOut">
              <a:rPr lang="en-US" smtClean="0"/>
              <a:t>2/14/2019</a:t>
            </a:fld>
            <a:endParaRPr lang="en-US"/>
          </a:p>
        </p:txBody>
      </p:sp>
      <p:sp>
        <p:nvSpPr>
          <p:cNvPr id="5" name="Footer Placeholder 4"/>
          <p:cNvSpPr>
            <a:spLocks noGrp="1"/>
          </p:cNvSpPr>
          <p:nvPr>
            <p:ph type="ftr" sz="quarter" idx="3"/>
          </p:nvPr>
        </p:nvSpPr>
        <p:spPr>
          <a:xfrm>
            <a:off x="1676400" y="6248400"/>
            <a:ext cx="4038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91200" y="6248400"/>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423392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5" Type="http://schemas.openxmlformats.org/officeDocument/2006/relationships/image" Target="../media/image1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9690" y="1805219"/>
            <a:ext cx="4969562" cy="1823037"/>
          </a:xfrm>
        </p:spPr>
        <p:txBody>
          <a:bodyPr>
            <a:noAutofit/>
          </a:bodyPr>
          <a:lstStyle/>
          <a:p>
            <a:r>
              <a:rPr lang="en-US" sz="4000" b="1" dirty="0">
                <a:effectLst>
                  <a:outerShdw blurRad="38100" dist="38100" dir="2700000" algn="tl">
                    <a:srgbClr val="000000">
                      <a:alpha val="43137"/>
                    </a:srgbClr>
                  </a:outerShdw>
                </a:effectLst>
                <a:latin typeface="Arial Narrow" panose="020B0606020202030204" pitchFamily="34" charset="0"/>
              </a:rPr>
              <a:t>KRISTOLOGI DAN FORMULASI TEOLOGIS</a:t>
            </a:r>
          </a:p>
        </p:txBody>
      </p:sp>
      <p:pic>
        <p:nvPicPr>
          <p:cNvPr id="2062" name="Picture 14" descr="Hasil gambar untuk pribadi dan natur Kristus">
            <a:extLst>
              <a:ext uri="{FF2B5EF4-FFF2-40B4-BE49-F238E27FC236}">
                <a16:creationId xmlns:a16="http://schemas.microsoft.com/office/drawing/2014/main" id="{EE223934-3549-4C9C-AB69-55CD6FBB4697}"/>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539479" y="2695243"/>
            <a:ext cx="767503" cy="263692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55BCC9D8-2698-4E68-9611-5FBA89DA4F51}"/>
              </a:ext>
            </a:extLst>
          </p:cNvPr>
          <p:cNvGrpSpPr/>
          <p:nvPr/>
        </p:nvGrpSpPr>
        <p:grpSpPr>
          <a:xfrm>
            <a:off x="-30919" y="-4638"/>
            <a:ext cx="4231287" cy="5345139"/>
            <a:chOff x="-30920" y="-4638"/>
            <a:chExt cx="11653406" cy="5345139"/>
          </a:xfrm>
        </p:grpSpPr>
        <p:pic>
          <p:nvPicPr>
            <p:cNvPr id="2050" name="Picture 2" descr="Hasil gambar untuk pribadi dan natur Kristus">
              <a:extLst>
                <a:ext uri="{FF2B5EF4-FFF2-40B4-BE49-F238E27FC236}">
                  <a16:creationId xmlns:a16="http://schemas.microsoft.com/office/drawing/2014/main" id="{437D4463-A663-4C6E-AAE1-801AE19DA349}"/>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499539" y="3911355"/>
              <a:ext cx="1634960" cy="142081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asil gambar untuk pribadi dan natur Kristus">
              <a:extLst>
                <a:ext uri="{FF2B5EF4-FFF2-40B4-BE49-F238E27FC236}">
                  <a16:creationId xmlns:a16="http://schemas.microsoft.com/office/drawing/2014/main" id="{AA18C53B-9466-48A7-A225-5361B18B6737}"/>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8383" y="2702056"/>
              <a:ext cx="1860428" cy="11936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sil gambar untuk pribadi dan natur Kristus">
              <a:extLst>
                <a:ext uri="{FF2B5EF4-FFF2-40B4-BE49-F238E27FC236}">
                  <a16:creationId xmlns:a16="http://schemas.microsoft.com/office/drawing/2014/main" id="{5E37D63B-9841-4C33-8E88-DB706F54E6DD}"/>
                </a:ext>
              </a:extLst>
            </p:cNvPr>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1843680" y="2716738"/>
              <a:ext cx="1756772" cy="11790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asil gambar untuk pribadi dan natur Kristus">
              <a:extLst>
                <a:ext uri="{FF2B5EF4-FFF2-40B4-BE49-F238E27FC236}">
                  <a16:creationId xmlns:a16="http://schemas.microsoft.com/office/drawing/2014/main" id="{F6495EAD-B576-433D-81F4-AD2E48AE2912}"/>
                </a:ext>
              </a:extLst>
            </p:cNvPr>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1880373" y="3895742"/>
              <a:ext cx="1720081" cy="144475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asil gambar untuk pribadi dan natur Kristus">
              <a:extLst>
                <a:ext uri="{FF2B5EF4-FFF2-40B4-BE49-F238E27FC236}">
                  <a16:creationId xmlns:a16="http://schemas.microsoft.com/office/drawing/2014/main" id="{FC7D8074-7570-4719-8A9A-3E61876465B0}"/>
                </a:ext>
              </a:extLst>
            </p:cNvPr>
            <p:cNvPicPr>
              <a:picLocks noChangeAspect="1" noChangeArrowheads="1"/>
            </p:cNvPicPr>
            <p:nvPr/>
          </p:nvPicPr>
          <p:blipFill>
            <a:blip r:embed="rId7">
              <a:grayscl/>
              <a:extLst>
                <a:ext uri="{28A0092B-C50C-407E-A947-70E740481C1C}">
                  <a14:useLocalDpi xmlns:a14="http://schemas.microsoft.com/office/drawing/2010/main" val="0"/>
                </a:ext>
              </a:extLst>
            </a:blip>
            <a:srcRect/>
            <a:stretch>
              <a:fillRect/>
            </a:stretch>
          </p:blipFill>
          <p:spPr bwMode="auto">
            <a:xfrm>
              <a:off x="2992313" y="0"/>
              <a:ext cx="2057399" cy="269769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asil gambar untuk pribadi dan natur Kristus">
              <a:extLst>
                <a:ext uri="{FF2B5EF4-FFF2-40B4-BE49-F238E27FC236}">
                  <a16:creationId xmlns:a16="http://schemas.microsoft.com/office/drawing/2014/main" id="{F571EFA2-545E-4DC9-99BA-F1E443E47CC7}"/>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3610783" y="2702976"/>
              <a:ext cx="1860431" cy="120837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asil gambar untuk pribadi dan natur Kristus">
              <a:extLst>
                <a:ext uri="{FF2B5EF4-FFF2-40B4-BE49-F238E27FC236}">
                  <a16:creationId xmlns:a16="http://schemas.microsoft.com/office/drawing/2014/main" id="{6487BBD9-BAA1-47CC-8F13-B1E15DDC8D82}"/>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5499539" y="2695243"/>
              <a:ext cx="1559837" cy="121611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asil gambar untuk pribadi dan natur Kristus">
              <a:extLst>
                <a:ext uri="{FF2B5EF4-FFF2-40B4-BE49-F238E27FC236}">
                  <a16:creationId xmlns:a16="http://schemas.microsoft.com/office/drawing/2014/main" id="{48F798A6-BD25-43EF-90DC-4570CF6BECA0}"/>
                </a:ext>
              </a:extLst>
            </p:cNvPr>
            <p:cNvPicPr>
              <a:picLocks noChangeAspect="1" noChangeArrowheads="1"/>
            </p:cNvPicPr>
            <p:nvPr/>
          </p:nvPicPr>
          <p:blipFill>
            <a:blip r:embed="rId10">
              <a:grayscl/>
              <a:extLst>
                <a:ext uri="{28A0092B-C50C-407E-A947-70E740481C1C}">
                  <a14:useLocalDpi xmlns:a14="http://schemas.microsoft.com/office/drawing/2010/main" val="0"/>
                </a:ext>
              </a:extLst>
            </a:blip>
            <a:srcRect/>
            <a:stretch>
              <a:fillRect/>
            </a:stretch>
          </p:blipFill>
          <p:spPr bwMode="auto">
            <a:xfrm>
              <a:off x="3600449" y="3930395"/>
              <a:ext cx="1860431" cy="1410106"/>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asil gambar untuk pribadi dan natur Kristus">
              <a:extLst>
                <a:ext uri="{FF2B5EF4-FFF2-40B4-BE49-F238E27FC236}">
                  <a16:creationId xmlns:a16="http://schemas.microsoft.com/office/drawing/2014/main" id="{241F72A8-2D4E-45C4-9F22-1225E3C48C1A}"/>
                </a:ext>
              </a:extLst>
            </p:cNvPr>
            <p:cNvPicPr>
              <a:picLocks noChangeAspect="1" noChangeArrowheads="1"/>
            </p:cNvPicPr>
            <p:nvPr/>
          </p:nvPicPr>
          <p:blipFill>
            <a:blip r:embed="rId11">
              <a:grayscl/>
              <a:extLst>
                <a:ext uri="{28A0092B-C50C-407E-A947-70E740481C1C}">
                  <a14:useLocalDpi xmlns:a14="http://schemas.microsoft.com/office/drawing/2010/main" val="0"/>
                </a:ext>
              </a:extLst>
            </a:blip>
            <a:srcRect/>
            <a:stretch>
              <a:fillRect/>
            </a:stretch>
          </p:blipFill>
          <p:spPr bwMode="auto">
            <a:xfrm>
              <a:off x="5039455" y="-4638"/>
              <a:ext cx="3023230" cy="2688844"/>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asil gambar untuk pribadi dan natur Kristus">
              <a:extLst>
                <a:ext uri="{FF2B5EF4-FFF2-40B4-BE49-F238E27FC236}">
                  <a16:creationId xmlns:a16="http://schemas.microsoft.com/office/drawing/2014/main" id="{520B22EE-9C48-46C6-BB7C-D40800960A14}"/>
                </a:ext>
              </a:extLst>
            </p:cNvPr>
            <p:cNvPicPr>
              <a:picLocks noChangeAspect="1" noChangeArrowheads="1"/>
            </p:cNvPicPr>
            <p:nvPr/>
          </p:nvPicPr>
          <p:blipFill>
            <a:blip r:embed="rId12">
              <a:grayscl/>
              <a:extLst>
                <a:ext uri="{28A0092B-C50C-407E-A947-70E740481C1C}">
                  <a14:useLocalDpi xmlns:a14="http://schemas.microsoft.com/office/drawing/2010/main" val="0"/>
                </a:ext>
              </a:extLst>
            </a:blip>
            <a:srcRect/>
            <a:stretch>
              <a:fillRect/>
            </a:stretch>
          </p:blipFill>
          <p:spPr bwMode="auto">
            <a:xfrm>
              <a:off x="-8383" y="3895742"/>
              <a:ext cx="1860428" cy="14447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578F60EA-BDF2-4C51-8CBF-AE463BA576CB}"/>
                </a:ext>
              </a:extLst>
            </p:cNvPr>
            <p:cNvPicPr>
              <a:picLocks noChangeAspect="1"/>
            </p:cNvPicPr>
            <p:nvPr/>
          </p:nvPicPr>
          <p:blipFill>
            <a:blip r:embed="rId13">
              <a:grayscl/>
            </a:blip>
            <a:stretch>
              <a:fillRect/>
            </a:stretch>
          </p:blipFill>
          <p:spPr>
            <a:xfrm>
              <a:off x="9103202" y="2716738"/>
              <a:ext cx="2519284" cy="2615429"/>
            </a:xfrm>
            <a:prstGeom prst="rect">
              <a:avLst/>
            </a:prstGeom>
          </p:spPr>
        </p:pic>
        <p:pic>
          <p:nvPicPr>
            <p:cNvPr id="14" name="Picture 13">
              <a:extLst>
                <a:ext uri="{FF2B5EF4-FFF2-40B4-BE49-F238E27FC236}">
                  <a16:creationId xmlns:a16="http://schemas.microsoft.com/office/drawing/2014/main" id="{7F0F6F8D-A47C-4390-9D86-61D69E426C42}"/>
                </a:ext>
              </a:extLst>
            </p:cNvPr>
            <p:cNvPicPr>
              <a:picLocks noChangeAspect="1"/>
            </p:cNvPicPr>
            <p:nvPr/>
          </p:nvPicPr>
          <p:blipFill>
            <a:blip r:embed="rId14">
              <a:grayscl/>
            </a:blip>
            <a:stretch>
              <a:fillRect/>
            </a:stretch>
          </p:blipFill>
          <p:spPr>
            <a:xfrm>
              <a:off x="7960017" y="-4638"/>
              <a:ext cx="3647376" cy="2699881"/>
            </a:xfrm>
            <a:prstGeom prst="rect">
              <a:avLst/>
            </a:prstGeom>
          </p:spPr>
        </p:pic>
        <p:pic>
          <p:nvPicPr>
            <p:cNvPr id="15" name="Picture 14">
              <a:extLst>
                <a:ext uri="{FF2B5EF4-FFF2-40B4-BE49-F238E27FC236}">
                  <a16:creationId xmlns:a16="http://schemas.microsoft.com/office/drawing/2014/main" id="{2A457AF7-6BC4-4B89-A83C-E2B339C6F754}"/>
                </a:ext>
              </a:extLst>
            </p:cNvPr>
            <p:cNvPicPr>
              <a:picLocks noChangeAspect="1"/>
            </p:cNvPicPr>
            <p:nvPr/>
          </p:nvPicPr>
          <p:blipFill>
            <a:blip r:embed="rId15">
              <a:grayscl/>
            </a:blip>
            <a:stretch>
              <a:fillRect/>
            </a:stretch>
          </p:blipFill>
          <p:spPr>
            <a:xfrm>
              <a:off x="-30920" y="-2454"/>
              <a:ext cx="3023233" cy="2697697"/>
            </a:xfrm>
            <a:prstGeom prst="rect">
              <a:avLst/>
            </a:prstGeom>
          </p:spPr>
        </p:pic>
      </p:grpSp>
      <p:sp>
        <p:nvSpPr>
          <p:cNvPr id="24" name="TextBox 23">
            <a:extLst>
              <a:ext uri="{FF2B5EF4-FFF2-40B4-BE49-F238E27FC236}">
                <a16:creationId xmlns:a16="http://schemas.microsoft.com/office/drawing/2014/main" id="{93FB4299-0D7E-4302-9C15-EA871B3A72F4}"/>
              </a:ext>
            </a:extLst>
          </p:cNvPr>
          <p:cNvSpPr txBox="1"/>
          <p:nvPr/>
        </p:nvSpPr>
        <p:spPr>
          <a:xfrm>
            <a:off x="152400" y="5671024"/>
            <a:ext cx="3331361" cy="369332"/>
          </a:xfrm>
          <a:prstGeom prst="rect">
            <a:avLst/>
          </a:prstGeom>
          <a:noFill/>
        </p:spPr>
        <p:txBody>
          <a:bodyPr wrap="none" rtlCol="0">
            <a:spAutoFit/>
          </a:bodyPr>
          <a:lstStyle/>
          <a:p>
            <a:pPr algn="ctr"/>
            <a:r>
              <a:rPr lang="en-US" dirty="0">
                <a:solidFill>
                  <a:schemeClr val="bg1"/>
                </a:solidFill>
                <a:latin typeface="Bahnschrift" panose="020B0502040204020203" pitchFamily="34" charset="0"/>
              </a:rPr>
              <a:t>Drs. Roedy Silitonga, M.A.,</a:t>
            </a:r>
            <a:r>
              <a:rPr lang="en-US" dirty="0" err="1">
                <a:solidFill>
                  <a:schemeClr val="bg1"/>
                </a:solidFill>
                <a:latin typeface="Bahnschrift" panose="020B0502040204020203" pitchFamily="34" charset="0"/>
              </a:rPr>
              <a:t>M.Th</a:t>
            </a:r>
            <a:r>
              <a:rPr lang="en-US" dirty="0">
                <a:solidFill>
                  <a:schemeClr val="bg1"/>
                </a:solidFill>
                <a:latin typeface="Bahnschrift" panose="020B0502040204020203" pitchFamily="34" charset="0"/>
              </a:rPr>
              <a:t>.</a:t>
            </a:r>
          </a:p>
        </p:txBody>
      </p:sp>
    </p:spTree>
    <p:extLst>
      <p:ext uri="{BB962C8B-B14F-4D97-AF65-F5344CB8AC3E}">
        <p14:creationId xmlns:p14="http://schemas.microsoft.com/office/powerpoint/2010/main" val="415270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Konstantinopel</a:t>
            </a:r>
            <a:r>
              <a:rPr lang="en-US" sz="1800" b="1" dirty="0">
                <a:solidFill>
                  <a:prstClr val="black"/>
                </a:solidFill>
                <a:latin typeface="Arial Narrow" panose="020B0606020202030204" pitchFamily="34" charset="0"/>
                <a:cs typeface="Arial" charset="0"/>
              </a:rPr>
              <a:t> (381). </a:t>
            </a:r>
            <a:r>
              <a:rPr lang="en-US" sz="1600" dirty="0" err="1">
                <a:solidFill>
                  <a:prstClr val="black"/>
                </a:solidFill>
                <a:latin typeface="Arial Narrow" panose="020B0606020202030204" pitchFamily="34" charset="0"/>
                <a:cs typeface="Arial" charset="0"/>
              </a:rPr>
              <a:t>Keilahian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kemanusiaan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yakni</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Apollinaris yang </a:t>
            </a:r>
            <a:r>
              <a:rPr lang="en-US" sz="1600" dirty="0" err="1">
                <a:solidFill>
                  <a:prstClr val="black"/>
                </a:solidFill>
                <a:latin typeface="Arial Narrow" panose="020B0606020202030204" pitchFamily="34" charset="0"/>
                <a:cs typeface="Arial" charset="0"/>
              </a:rPr>
              <a:t>mengatakan</a:t>
            </a:r>
            <a:r>
              <a:rPr lang="en-US" sz="1600" dirty="0">
                <a:solidFill>
                  <a:prstClr val="black"/>
                </a:solidFill>
                <a:latin typeface="Arial Narrow" panose="020B0606020202030204" pitchFamily="34" charset="0"/>
                <a:cs typeface="Arial" charset="0"/>
              </a:rPr>
              <a:t>, Logos </a:t>
            </a:r>
            <a:r>
              <a:rPr lang="en-US" sz="1600" dirty="0" err="1">
                <a:solidFill>
                  <a:prstClr val="black"/>
                </a:solidFill>
                <a:latin typeface="Arial Narrow" panose="020B0606020202030204" pitchFamily="34" charset="0"/>
                <a:cs typeface="Arial" charset="0"/>
              </a:rPr>
              <a:t>mengambil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posisi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roh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menegaskan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keputusan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Nicea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menegakkan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Tritunggal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pengakuan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rasuli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Tertullianus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Apolhorianius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Trinitas</a:t>
            </a:r>
            <a:r>
              <a:rPr lang="en-US" sz="1600" dirty="0">
                <a:solidFill>
                  <a:prstClr val="black"/>
                </a:solidFill>
                <a:latin typeface="Arial Narrow" panose="020B0606020202030204" pitchFamily="34" charset="0"/>
                <a:cs typeface="Arial" charset="0"/>
              </a:rPr>
              <a:t>. </a:t>
            </a:r>
          </a:p>
          <a:p>
            <a:pPr marL="636588" lvl="1" indent="-236538" algn="just">
              <a:spcBef>
                <a:spcPts val="300"/>
              </a:spcBef>
              <a:buFont typeface="Wingdings" panose="05000000000000000000" pitchFamily="2" charset="2"/>
              <a:buChar char="§"/>
            </a:pPr>
            <a:r>
              <a:rPr lang="en-US" sz="1400" dirty="0">
                <a:solidFill>
                  <a:prstClr val="black"/>
                </a:solidFill>
                <a:latin typeface="Arial Narrow" panose="020B0606020202030204" pitchFamily="34" charset="0"/>
                <a:cs typeface="Arial" charset="0"/>
              </a:rPr>
              <a:t>Kami </a:t>
            </a:r>
            <a:r>
              <a:rPr lang="en-US" sz="1400" dirty="0" err="1">
                <a:solidFill>
                  <a:prstClr val="black"/>
                </a:solidFill>
                <a:latin typeface="Arial Narrow" panose="020B0606020202030204" pitchFamily="34" charset="0"/>
                <a:cs typeface="Arial" charset="0"/>
              </a:rPr>
              <a:t>percaya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kepada</a:t>
            </a:r>
            <a:r>
              <a:rPr lang="en-US" sz="1400" dirty="0">
                <a:solidFill>
                  <a:prstClr val="black"/>
                </a:solidFill>
                <a:latin typeface="Arial Narrow" panose="020B0606020202030204" pitchFamily="34" charset="0"/>
                <a:cs typeface="Arial" charset="0"/>
              </a:rPr>
              <a:t> Allah yang </a:t>
            </a:r>
            <a:r>
              <a:rPr lang="en-US" sz="1400" dirty="0" err="1">
                <a:solidFill>
                  <a:prstClr val="black"/>
                </a:solidFill>
                <a:latin typeface="Arial Narrow" panose="020B0606020202030204" pitchFamily="34" charset="0"/>
                <a:cs typeface="Arial" charset="0"/>
              </a:rPr>
              <a:t>Esa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Bapa</a:t>
            </a:r>
            <a:r>
              <a:rPr lang="en-US" sz="1400" dirty="0">
                <a:solidFill>
                  <a:prstClr val="black"/>
                </a:solidFill>
                <a:latin typeface="Arial Narrow" panose="020B0606020202030204" pitchFamily="34" charset="0"/>
                <a:cs typeface="Arial" charset="0"/>
              </a:rPr>
              <a:t> yang </a:t>
            </a:r>
            <a:r>
              <a:rPr lang="en-US" sz="1400" dirty="0" err="1">
                <a:solidFill>
                  <a:prstClr val="black"/>
                </a:solidFill>
                <a:latin typeface="Arial Narrow" panose="020B0606020202030204" pitchFamily="34" charset="0"/>
                <a:cs typeface="Arial" charset="0"/>
              </a:rPr>
              <a:t>Mahakuasa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Pencipta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langit</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bumi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serta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segala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sesuatu</a:t>
            </a:r>
            <a:r>
              <a:rPr lang="en-US" sz="1400" dirty="0">
                <a:solidFill>
                  <a:prstClr val="black"/>
                </a:solidFill>
                <a:latin typeface="Arial Narrow" panose="020B0606020202030204" pitchFamily="34" charset="0"/>
                <a:cs typeface="Arial" charset="0"/>
              </a:rPr>
              <a:t> yang </a:t>
            </a:r>
            <a:r>
              <a:rPr lang="en-US" sz="1400" dirty="0" err="1">
                <a:solidFill>
                  <a:prstClr val="black"/>
                </a:solidFill>
                <a:latin typeface="Arial Narrow" panose="020B0606020202030204" pitchFamily="34" charset="0"/>
                <a:cs typeface="Arial" charset="0"/>
              </a:rPr>
              <a:t>tampak</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maupun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tak</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nampak</a:t>
            </a:r>
            <a:endParaRPr lang="en-US" sz="1400" dirty="0">
              <a:solidFill>
                <a:prstClr val="black"/>
              </a:solidFill>
              <a:latin typeface="Arial Narrow" panose="020B0606020202030204" pitchFamily="34" charset="0"/>
              <a:cs typeface="Arial" charset="0"/>
            </a:endParaRPr>
          </a:p>
          <a:p>
            <a:pPr marL="636588" lvl="1" indent="-236538" algn="just">
              <a:spcBef>
                <a:spcPts val="300"/>
              </a:spcBef>
              <a:buFont typeface="Wingdings" panose="05000000000000000000" pitchFamily="2" charset="2"/>
              <a:buChar char="§"/>
            </a:pPr>
            <a:r>
              <a:rPr lang="en-US" sz="1400" dirty="0">
                <a:solidFill>
                  <a:prstClr val="black"/>
                </a:solidFill>
                <a:latin typeface="Arial Narrow" panose="020B0606020202030204" pitchFamily="34" charset="0"/>
                <a:cs typeface="Arial" charset="0"/>
              </a:rPr>
              <a:t>Kami </a:t>
            </a:r>
            <a:r>
              <a:rPr lang="en-US" sz="1400" dirty="0" err="1">
                <a:solidFill>
                  <a:prstClr val="black"/>
                </a:solidFill>
                <a:latin typeface="Arial Narrow" panose="020B0606020202030204" pitchFamily="34" charset="0"/>
                <a:cs typeface="Arial" charset="0"/>
              </a:rPr>
              <a:t>percaya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kepada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satu</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Tuhan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Yesus</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Kristus</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Anak</a:t>
            </a:r>
            <a:r>
              <a:rPr lang="en-US" sz="1400" dirty="0">
                <a:solidFill>
                  <a:prstClr val="black"/>
                </a:solidFill>
                <a:latin typeface="Arial Narrow" panose="020B0606020202030204" pitchFamily="34" charset="0"/>
                <a:cs typeface="Arial" charset="0"/>
              </a:rPr>
              <a:t> Tunggal Allah. </a:t>
            </a:r>
            <a:r>
              <a:rPr lang="en-US" sz="1400" dirty="0" err="1">
                <a:solidFill>
                  <a:prstClr val="black"/>
                </a:solidFill>
                <a:latin typeface="Arial Narrow" panose="020B0606020202030204" pitchFamily="34" charset="0"/>
                <a:cs typeface="Arial" charset="0"/>
              </a:rPr>
              <a:t>Dilahirkan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dari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Bapa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sebelum</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segala</a:t>
            </a:r>
            <a:r>
              <a:rPr lang="en-US" sz="1400" dirty="0">
                <a:solidFill>
                  <a:prstClr val="black"/>
                </a:solidFill>
                <a:latin typeface="Arial Narrow" panose="020B0606020202030204" pitchFamily="34" charset="0"/>
                <a:cs typeface="Arial" charset="0"/>
              </a:rPr>
              <a:t> zaman, Allah </a:t>
            </a:r>
            <a:r>
              <a:rPr lang="en-US" sz="1400" dirty="0" err="1">
                <a:solidFill>
                  <a:prstClr val="black"/>
                </a:solidFill>
                <a:latin typeface="Arial Narrow" panose="020B0606020202030204" pitchFamily="34" charset="0"/>
                <a:cs typeface="Arial" charset="0"/>
              </a:rPr>
              <a:t>dari</a:t>
            </a:r>
            <a:r>
              <a:rPr lang="en-US" sz="1400" dirty="0">
                <a:solidFill>
                  <a:prstClr val="black"/>
                </a:solidFill>
                <a:latin typeface="Arial Narrow" panose="020B0606020202030204" pitchFamily="34" charset="0"/>
                <a:cs typeface="Arial" charset="0"/>
              </a:rPr>
              <a:t> Allah, </a:t>
            </a:r>
            <a:r>
              <a:rPr lang="en-US" sz="1400" dirty="0" err="1">
                <a:solidFill>
                  <a:prstClr val="black"/>
                </a:solidFill>
                <a:latin typeface="Arial Narrow" panose="020B0606020202030204" pitchFamily="34" charset="0"/>
                <a:cs typeface="Arial" charset="0"/>
              </a:rPr>
              <a:t>Terang</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dari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Terang</a:t>
            </a:r>
            <a:r>
              <a:rPr lang="en-US" sz="1400" dirty="0">
                <a:solidFill>
                  <a:prstClr val="black"/>
                </a:solidFill>
                <a:latin typeface="Arial Narrow" panose="020B0606020202030204" pitchFamily="34" charset="0"/>
                <a:cs typeface="Arial" charset="0"/>
              </a:rPr>
              <a:t>, Allah </a:t>
            </a:r>
            <a:r>
              <a:rPr lang="en-US" sz="1400" dirty="0" err="1">
                <a:solidFill>
                  <a:prstClr val="black"/>
                </a:solidFill>
                <a:latin typeface="Arial Narrow" panose="020B0606020202030204" pitchFamily="34" charset="0"/>
                <a:cs typeface="Arial" charset="0"/>
              </a:rPr>
              <a:t>sejati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dari</a:t>
            </a:r>
            <a:r>
              <a:rPr lang="en-US" sz="1400" dirty="0">
                <a:solidFill>
                  <a:prstClr val="black"/>
                </a:solidFill>
                <a:latin typeface="Arial Narrow" panose="020B0606020202030204" pitchFamily="34" charset="0"/>
                <a:cs typeface="Arial" charset="0"/>
              </a:rPr>
              <a:t> Allah </a:t>
            </a:r>
            <a:r>
              <a:rPr lang="en-US" sz="1400" dirty="0" err="1">
                <a:solidFill>
                  <a:prstClr val="black"/>
                </a:solidFill>
                <a:latin typeface="Arial Narrow" panose="020B0606020202030204" pitchFamily="34" charset="0"/>
                <a:cs typeface="Arial" charset="0"/>
              </a:rPr>
              <a:t>sejati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dilahirkan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bukan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diciptakan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Sehakekat</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dengan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Bapa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daripada</a:t>
            </a:r>
            <a:r>
              <a:rPr lang="en-US" sz="1400" dirty="0">
                <a:solidFill>
                  <a:prstClr val="black"/>
                </a:solidFill>
                <a:latin typeface="Arial Narrow" panose="020B0606020202030204" pitchFamily="34" charset="0"/>
                <a:cs typeface="Arial" charset="0"/>
              </a:rPr>
              <a:t>-Nya </a:t>
            </a:r>
            <a:r>
              <a:rPr lang="en-US" sz="1400" dirty="0" err="1">
                <a:solidFill>
                  <a:prstClr val="black"/>
                </a:solidFill>
                <a:latin typeface="Arial Narrow" panose="020B0606020202030204" pitchFamily="34" charset="0"/>
                <a:cs typeface="Arial" charset="0"/>
              </a:rPr>
              <a:t>segala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sesuatu</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diciptakan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bagi</a:t>
            </a:r>
            <a:r>
              <a:rPr lang="en-US" sz="1400" dirty="0">
                <a:solidFill>
                  <a:prstClr val="black"/>
                </a:solidFill>
                <a:latin typeface="Arial Narrow" panose="020B0606020202030204" pitchFamily="34" charset="0"/>
                <a:cs typeface="Arial" charset="0"/>
              </a:rPr>
              <a:t> kami </a:t>
            </a:r>
            <a:r>
              <a:rPr lang="en-US" sz="1400" dirty="0" err="1">
                <a:solidFill>
                  <a:prstClr val="black"/>
                </a:solidFill>
                <a:latin typeface="Arial Narrow" panose="020B0606020202030204" pitchFamily="34" charset="0"/>
                <a:cs typeface="Arial" charset="0"/>
              </a:rPr>
              <a:t>dan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bagi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keselamatan</a:t>
            </a:r>
            <a:r>
              <a:rPr lang="en-US" sz="1400" dirty="0">
                <a:solidFill>
                  <a:prstClr val="black"/>
                </a:solidFill>
                <a:latin typeface="Arial Narrow" panose="020B0606020202030204" pitchFamily="34" charset="0"/>
                <a:cs typeface="Arial" charset="0"/>
              </a:rPr>
              <a:t> kami, </a:t>
            </a:r>
            <a:r>
              <a:rPr lang="en-US" sz="1400" dirty="0" err="1">
                <a:solidFill>
                  <a:prstClr val="black"/>
                </a:solidFill>
                <a:latin typeface="Arial Narrow" panose="020B0606020202030204" pitchFamily="34" charset="0"/>
                <a:cs typeface="Arial" charset="0"/>
              </a:rPr>
              <a:t>Dia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turun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dari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surga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oleh</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kuasa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Roh</a:t>
            </a:r>
            <a:r>
              <a:rPr lang="en-US" sz="1400" dirty="0">
                <a:solidFill>
                  <a:prstClr val="black"/>
                </a:solidFill>
                <a:latin typeface="Arial Narrow" panose="020B0606020202030204" pitchFamily="34" charset="0"/>
                <a:cs typeface="Arial" charset="0"/>
              </a:rPr>
              <a:t> Kudus </a:t>
            </a:r>
            <a:r>
              <a:rPr lang="en-US" sz="1400" dirty="0" err="1">
                <a:solidFill>
                  <a:prstClr val="black"/>
                </a:solidFill>
                <a:latin typeface="Arial Narrow" panose="020B0606020202030204" pitchFamily="34" charset="0"/>
                <a:cs typeface="Arial" charset="0"/>
              </a:rPr>
              <a:t>Dia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berinkarnasi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melalui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perawan</a:t>
            </a:r>
            <a:r>
              <a:rPr lang="en-US" sz="1400" dirty="0">
                <a:solidFill>
                  <a:prstClr val="black"/>
                </a:solidFill>
                <a:latin typeface="Arial Narrow" panose="020B0606020202030204" pitchFamily="34" charset="0"/>
                <a:cs typeface="Arial" charset="0"/>
              </a:rPr>
              <a:t> Maria, </a:t>
            </a:r>
            <a:r>
              <a:rPr lang="en-US" sz="1400" dirty="0" err="1">
                <a:solidFill>
                  <a:prstClr val="black"/>
                </a:solidFill>
                <a:latin typeface="Arial Narrow" panose="020B0606020202030204" pitchFamily="34" charset="0"/>
                <a:cs typeface="Arial" charset="0"/>
              </a:rPr>
              <a:t>dan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dijadikan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manusia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Bagi</a:t>
            </a:r>
            <a:r>
              <a:rPr lang="en-US" sz="1400" dirty="0">
                <a:solidFill>
                  <a:prstClr val="black"/>
                </a:solidFill>
                <a:latin typeface="Arial Narrow" panose="020B0606020202030204" pitchFamily="34" charset="0"/>
                <a:cs typeface="Arial" charset="0"/>
              </a:rPr>
              <a:t> kami </a:t>
            </a:r>
            <a:r>
              <a:rPr lang="en-US" sz="1400" dirty="0" err="1">
                <a:solidFill>
                  <a:prstClr val="black"/>
                </a:solidFill>
                <a:latin typeface="Arial Narrow" panose="020B0606020202030204" pitchFamily="34" charset="0"/>
                <a:cs typeface="Arial" charset="0"/>
              </a:rPr>
              <a:t>Dia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disalibkan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dibawah</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pemerintahan</a:t>
            </a:r>
            <a:r>
              <a:rPr lang="en-US" sz="1400" dirty="0">
                <a:solidFill>
                  <a:prstClr val="black"/>
                </a:solidFill>
                <a:latin typeface="Arial Narrow" panose="020B0606020202030204" pitchFamily="34" charset="0"/>
                <a:cs typeface="Arial" charset="0"/>
              </a:rPr>
              <a:t> Pontius Pilatus, </a:t>
            </a:r>
            <a:r>
              <a:rPr lang="en-US" sz="1400" dirty="0" err="1">
                <a:solidFill>
                  <a:prstClr val="black"/>
                </a:solidFill>
                <a:latin typeface="Arial Narrow" panose="020B0606020202030204" pitchFamily="34" charset="0"/>
                <a:cs typeface="Arial" charset="0"/>
              </a:rPr>
              <a:t>Dia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menderita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dikuburkan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Pada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hari</a:t>
            </a:r>
            <a:r>
              <a:rPr lang="en-US" sz="1400" dirty="0">
                <a:solidFill>
                  <a:prstClr val="black"/>
                </a:solidFill>
                <a:latin typeface="Arial Narrow" panose="020B0606020202030204" pitchFamily="34" charset="0"/>
                <a:cs typeface="Arial" charset="0"/>
              </a:rPr>
              <a:t> yang </a:t>
            </a:r>
            <a:r>
              <a:rPr lang="en-US" sz="1400" dirty="0" err="1">
                <a:solidFill>
                  <a:prstClr val="black"/>
                </a:solidFill>
                <a:latin typeface="Arial Narrow" panose="020B0606020202030204" pitchFamily="34" charset="0"/>
                <a:cs typeface="Arial" charset="0"/>
              </a:rPr>
              <a:t>ketiga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bangkit</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kembali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sesuai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dengan</a:t>
            </a:r>
            <a:r>
              <a:rPr lang="en-US" sz="1400" dirty="0">
                <a:solidFill>
                  <a:prstClr val="black"/>
                </a:solidFill>
                <a:latin typeface="Arial Narrow" panose="020B0606020202030204" pitchFamily="34" charset="0"/>
                <a:cs typeface="Arial" charset="0"/>
              </a:rPr>
              <a:t> yang </a:t>
            </a:r>
            <a:r>
              <a:rPr lang="en-US" sz="1400" dirty="0" err="1">
                <a:solidFill>
                  <a:prstClr val="black"/>
                </a:solidFill>
                <a:latin typeface="Arial Narrow" panose="020B0606020202030204" pitchFamily="34" charset="0"/>
                <a:cs typeface="Arial" charset="0"/>
              </a:rPr>
              <a:t>dinubuatkan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dalam</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Alkitab</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Dia</a:t>
            </a:r>
            <a:r>
              <a:rPr lang="en-US" sz="1400" dirty="0">
                <a:solidFill>
                  <a:prstClr val="black"/>
                </a:solidFill>
                <a:latin typeface="Arial Narrow" panose="020B0606020202030204" pitchFamily="34" charset="0"/>
                <a:cs typeface="Arial" charset="0"/>
              </a:rPr>
              <a:t> naik </a:t>
            </a:r>
            <a:r>
              <a:rPr lang="en-US" sz="1400" dirty="0" err="1">
                <a:solidFill>
                  <a:prstClr val="black"/>
                </a:solidFill>
                <a:latin typeface="Arial Narrow" panose="020B0606020202030204" pitchFamily="34" charset="0"/>
                <a:cs typeface="Arial" charset="0"/>
              </a:rPr>
              <a:t>ke</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sorga</a:t>
            </a:r>
            <a:r>
              <a:rPr lang="en-US" sz="1400" dirty="0">
                <a:solidFill>
                  <a:prstClr val="black"/>
                </a:solidFill>
                <a:latin typeface="Arial Narrow" panose="020B0606020202030204" pitchFamily="34" charset="0"/>
                <a:cs typeface="Arial" charset="0"/>
              </a:rPr>
              <a:t> duduk di </a:t>
            </a:r>
            <a:r>
              <a:rPr lang="en-US" sz="1400" dirty="0" err="1">
                <a:solidFill>
                  <a:prstClr val="black"/>
                </a:solidFill>
                <a:latin typeface="Arial Narrow" panose="020B0606020202030204" pitchFamily="34" charset="0"/>
                <a:cs typeface="Arial" charset="0"/>
              </a:rPr>
              <a:t>sebelah</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kanan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Bapa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akan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datang</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kembali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dalam</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kemuliaan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untuk</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menghakimi</a:t>
            </a:r>
            <a:r>
              <a:rPr lang="en-US" sz="1400" dirty="0">
                <a:solidFill>
                  <a:prstClr val="black"/>
                </a:solidFill>
                <a:latin typeface="Arial Narrow" panose="020B0606020202030204" pitchFamily="34" charset="0"/>
                <a:cs typeface="Arial" charset="0"/>
              </a:rPr>
              <a:t> orang yang </a:t>
            </a:r>
            <a:r>
              <a:rPr lang="en-US" sz="1400" dirty="0" err="1">
                <a:solidFill>
                  <a:prstClr val="black"/>
                </a:solidFill>
                <a:latin typeface="Arial Narrow" panose="020B0606020202030204" pitchFamily="34" charset="0"/>
                <a:cs typeface="Arial" charset="0"/>
              </a:rPr>
              <a:t>hidup</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dan</a:t>
            </a:r>
            <a:r>
              <a:rPr lang="en-US" sz="1400" dirty="0">
                <a:solidFill>
                  <a:prstClr val="black"/>
                </a:solidFill>
                <a:latin typeface="Arial Narrow" panose="020B0606020202030204" pitchFamily="34" charset="0"/>
                <a:cs typeface="Arial" charset="0"/>
              </a:rPr>
              <a:t> yang </a:t>
            </a:r>
            <a:r>
              <a:rPr lang="en-US" sz="1400" dirty="0" err="1">
                <a:solidFill>
                  <a:prstClr val="black"/>
                </a:solidFill>
                <a:latin typeface="Arial Narrow" panose="020B0606020202030204" pitchFamily="34" charset="0"/>
                <a:cs typeface="Arial" charset="0"/>
              </a:rPr>
              <a:t>mati</a:t>
            </a:r>
            <a:r>
              <a:rPr lang="en-US" sz="1400" dirty="0">
                <a:solidFill>
                  <a:prstClr val="black"/>
                </a:solidFill>
                <a:latin typeface="Arial Narrow" panose="020B0606020202030204" pitchFamily="34" charset="0"/>
                <a:cs typeface="Arial" charset="0"/>
              </a:rPr>
              <a:t>. Dan </a:t>
            </a:r>
            <a:r>
              <a:rPr lang="en-US" sz="1400" dirty="0" err="1">
                <a:solidFill>
                  <a:prstClr val="black"/>
                </a:solidFill>
                <a:latin typeface="Arial Narrow" panose="020B0606020202030204" pitchFamily="34" charset="0"/>
                <a:cs typeface="Arial" charset="0"/>
              </a:rPr>
              <a:t>kerajaan</a:t>
            </a:r>
            <a:r>
              <a:rPr lang="en-US" sz="1400" dirty="0">
                <a:solidFill>
                  <a:prstClr val="black"/>
                </a:solidFill>
                <a:latin typeface="Arial Narrow" panose="020B0606020202030204" pitchFamily="34" charset="0"/>
                <a:cs typeface="Arial" charset="0"/>
              </a:rPr>
              <a:t>-Nya </a:t>
            </a:r>
            <a:r>
              <a:rPr lang="en-US" sz="1400" dirty="0" err="1">
                <a:solidFill>
                  <a:prstClr val="black"/>
                </a:solidFill>
                <a:latin typeface="Arial Narrow" panose="020B0606020202030204" pitchFamily="34" charset="0"/>
                <a:cs typeface="Arial" charset="0"/>
              </a:rPr>
              <a:t>akan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kekal</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selamanya</a:t>
            </a:r>
            <a:r>
              <a:rPr lang="en-US" sz="1400" dirty="0">
                <a:solidFill>
                  <a:prstClr val="black"/>
                </a:solidFill>
                <a:latin typeface="Arial Narrow" panose="020B0606020202030204" pitchFamily="34" charset="0"/>
                <a:cs typeface="Arial" charset="0"/>
              </a:rPr>
              <a:t>.</a:t>
            </a:r>
          </a:p>
          <a:p>
            <a:pPr marL="636588" lvl="1" indent="-236538" algn="just">
              <a:spcBef>
                <a:spcPts val="300"/>
              </a:spcBef>
              <a:buFont typeface="Wingdings" panose="05000000000000000000" pitchFamily="2" charset="2"/>
              <a:buChar char="§"/>
            </a:pPr>
            <a:r>
              <a:rPr lang="en-US" sz="1400" dirty="0">
                <a:solidFill>
                  <a:prstClr val="black"/>
                </a:solidFill>
                <a:latin typeface="Arial Narrow" panose="020B0606020202030204" pitchFamily="34" charset="0"/>
                <a:cs typeface="Arial" charset="0"/>
              </a:rPr>
              <a:t>Kami </a:t>
            </a:r>
            <a:r>
              <a:rPr lang="en-US" sz="1400" dirty="0" err="1">
                <a:solidFill>
                  <a:prstClr val="black"/>
                </a:solidFill>
                <a:latin typeface="Arial Narrow" panose="020B0606020202030204" pitchFamily="34" charset="0"/>
                <a:cs typeface="Arial" charset="0"/>
              </a:rPr>
              <a:t>percaya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kepada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Roh</a:t>
            </a:r>
            <a:r>
              <a:rPr lang="en-US" sz="1400" dirty="0">
                <a:solidFill>
                  <a:prstClr val="black"/>
                </a:solidFill>
                <a:latin typeface="Arial Narrow" panose="020B0606020202030204" pitchFamily="34" charset="0"/>
                <a:cs typeface="Arial" charset="0"/>
              </a:rPr>
              <a:t> Kudus, </a:t>
            </a:r>
            <a:r>
              <a:rPr lang="en-US" sz="1400" dirty="0" err="1">
                <a:solidFill>
                  <a:prstClr val="black"/>
                </a:solidFill>
                <a:latin typeface="Arial Narrow" panose="020B0606020202030204" pitchFamily="34" charset="0"/>
                <a:cs typeface="Arial" charset="0"/>
              </a:rPr>
              <a:t>Tuhan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Sumber</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kehidupan</a:t>
            </a:r>
            <a:r>
              <a:rPr lang="en-US" sz="1400" dirty="0">
                <a:solidFill>
                  <a:prstClr val="black"/>
                </a:solidFill>
                <a:latin typeface="Arial Narrow" panose="020B0606020202030204" pitchFamily="34" charset="0"/>
                <a:cs typeface="Arial" charset="0"/>
              </a:rPr>
              <a:t>, Yang </a:t>
            </a:r>
            <a:r>
              <a:rPr lang="en-US" sz="1400" dirty="0" err="1">
                <a:solidFill>
                  <a:prstClr val="black"/>
                </a:solidFill>
                <a:latin typeface="Arial Narrow" panose="020B0606020202030204" pitchFamily="34" charset="0"/>
                <a:cs typeface="Arial" charset="0"/>
              </a:rPr>
              <a:t>keluar</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dari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Bapa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Putera</a:t>
            </a:r>
            <a:r>
              <a:rPr lang="en-US" sz="1400" dirty="0">
                <a:solidFill>
                  <a:prstClr val="black"/>
                </a:solidFill>
                <a:latin typeface="Arial Narrow" panose="020B0606020202030204" pitchFamily="34" charset="0"/>
                <a:cs typeface="Arial" charset="0"/>
              </a:rPr>
              <a:t>, Yang </a:t>
            </a:r>
            <a:r>
              <a:rPr lang="en-US" sz="1400" dirty="0" err="1">
                <a:solidFill>
                  <a:prstClr val="black"/>
                </a:solidFill>
                <a:latin typeface="Arial Narrow" panose="020B0606020202030204" pitchFamily="34" charset="0"/>
                <a:cs typeface="Arial" charset="0"/>
              </a:rPr>
              <a:t>bersama-sama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dengan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Bapa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Putera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disembah</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dimuliakan</a:t>
            </a:r>
            <a:r>
              <a:rPr lang="en-US" sz="1400" dirty="0">
                <a:solidFill>
                  <a:prstClr val="black"/>
                </a:solidFill>
                <a:latin typeface="Arial Narrow" panose="020B0606020202030204" pitchFamily="34" charset="0"/>
                <a:cs typeface="Arial" charset="0"/>
              </a:rPr>
              <a:t>, Yang </a:t>
            </a:r>
            <a:r>
              <a:rPr lang="en-US" sz="1400" dirty="0" err="1">
                <a:solidFill>
                  <a:prstClr val="black"/>
                </a:solidFill>
                <a:latin typeface="Arial Narrow" panose="020B0606020202030204" pitchFamily="34" charset="0"/>
                <a:cs typeface="Arial" charset="0"/>
              </a:rPr>
              <a:t>telah</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berbicara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melalui</a:t>
            </a:r>
            <a:r>
              <a:rPr lang="en-US" sz="1400" dirty="0">
                <a:solidFill>
                  <a:prstClr val="black"/>
                </a:solidFill>
                <a:latin typeface="Arial Narrow" panose="020B0606020202030204" pitchFamily="34" charset="0"/>
                <a:cs typeface="Arial" charset="0"/>
              </a:rPr>
              <a:t> para </a:t>
            </a:r>
            <a:r>
              <a:rPr lang="en-US" sz="1400" dirty="0" err="1">
                <a:solidFill>
                  <a:prstClr val="black"/>
                </a:solidFill>
                <a:latin typeface="Arial Narrow" panose="020B0606020202030204" pitchFamily="34" charset="0"/>
                <a:cs typeface="Arial" charset="0"/>
              </a:rPr>
              <a:t>nabi</a:t>
            </a:r>
            <a:r>
              <a:rPr lang="en-US" sz="1400" dirty="0">
                <a:solidFill>
                  <a:prstClr val="black"/>
                </a:solidFill>
                <a:latin typeface="Arial Narrow" panose="020B0606020202030204" pitchFamily="34" charset="0"/>
                <a:cs typeface="Arial" charset="0"/>
              </a:rPr>
              <a:t>. Kami </a:t>
            </a:r>
            <a:r>
              <a:rPr lang="en-US" sz="1400" dirty="0" err="1">
                <a:solidFill>
                  <a:prstClr val="black"/>
                </a:solidFill>
                <a:latin typeface="Arial Narrow" panose="020B0606020202030204" pitchFamily="34" charset="0"/>
                <a:cs typeface="Arial" charset="0"/>
              </a:rPr>
              <a:t>percaya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kepada</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gereja</a:t>
            </a:r>
            <a:r>
              <a:rPr lang="en-US" sz="1400" dirty="0">
                <a:solidFill>
                  <a:prstClr val="black"/>
                </a:solidFill>
                <a:latin typeface="Arial Narrow" panose="020B0606020202030204" pitchFamily="34" charset="0"/>
                <a:cs typeface="Arial" charset="0"/>
              </a:rPr>
              <a:t> yang </a:t>
            </a:r>
            <a:r>
              <a:rPr lang="en-US" sz="1400" dirty="0" err="1">
                <a:solidFill>
                  <a:prstClr val="black"/>
                </a:solidFill>
                <a:latin typeface="Arial Narrow" panose="020B0606020202030204" pitchFamily="34" charset="0"/>
                <a:cs typeface="Arial" charset="0"/>
              </a:rPr>
              <a:t>esa</a:t>
            </a:r>
            <a:r>
              <a:rPr lang="en-US" sz="1400" dirty="0">
                <a:solidFill>
                  <a:prstClr val="black"/>
                </a:solidFill>
                <a:latin typeface="Arial Narrow" panose="020B0606020202030204" pitchFamily="34" charset="0"/>
                <a:cs typeface="Arial" charset="0"/>
              </a:rPr>
              <a:t>, kudus, am, </a:t>
            </a:r>
            <a:r>
              <a:rPr lang="en-US" sz="1400" dirty="0" err="1">
                <a:solidFill>
                  <a:prstClr val="black"/>
                </a:solidFill>
                <a:latin typeface="Arial Narrow" panose="020B0606020202030204" pitchFamily="34" charset="0"/>
                <a:cs typeface="Arial" charset="0"/>
              </a:rPr>
              <a:t>dan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rasuli</a:t>
            </a:r>
            <a:r>
              <a:rPr lang="en-US" sz="1400" dirty="0">
                <a:solidFill>
                  <a:prstClr val="black"/>
                </a:solidFill>
                <a:latin typeface="Arial Narrow" panose="020B0606020202030204" pitchFamily="34" charset="0"/>
                <a:cs typeface="Arial" charset="0"/>
              </a:rPr>
              <a:t>. Kami </a:t>
            </a:r>
            <a:r>
              <a:rPr lang="en-US" sz="1400" dirty="0" err="1">
                <a:solidFill>
                  <a:prstClr val="black"/>
                </a:solidFill>
                <a:latin typeface="Arial Narrow" panose="020B0606020202030204" pitchFamily="34" charset="0"/>
                <a:cs typeface="Arial" charset="0"/>
              </a:rPr>
              <a:t>mengakui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satu</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baptisan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bagi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pengampunan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dosa</a:t>
            </a:r>
            <a:r>
              <a:rPr lang="en-US" sz="1400" dirty="0">
                <a:solidFill>
                  <a:prstClr val="black"/>
                </a:solidFill>
                <a:latin typeface="Arial Narrow" panose="020B0606020202030204" pitchFamily="34" charset="0"/>
                <a:cs typeface="Arial" charset="0"/>
              </a:rPr>
              <a:t>. Kami </a:t>
            </a:r>
            <a:r>
              <a:rPr lang="en-US" sz="1400" dirty="0" err="1">
                <a:solidFill>
                  <a:prstClr val="black"/>
                </a:solidFill>
                <a:latin typeface="Arial Narrow" panose="020B0606020202030204" pitchFamily="34" charset="0"/>
                <a:cs typeface="Arial" charset="0"/>
              </a:rPr>
              <a:t>menantikan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kebangkitan</a:t>
            </a:r>
            <a:r>
              <a:rPr lang="en-US" sz="1400" dirty="0">
                <a:solidFill>
                  <a:prstClr val="black"/>
                </a:solidFill>
                <a:latin typeface="Arial Narrow" panose="020B0606020202030204" pitchFamily="34" charset="0"/>
                <a:cs typeface="Arial" charset="0"/>
              </a:rPr>
              <a:t> orang </a:t>
            </a:r>
            <a:r>
              <a:rPr lang="en-US" sz="1400" dirty="0" err="1">
                <a:solidFill>
                  <a:prstClr val="black"/>
                </a:solidFill>
                <a:latin typeface="Arial Narrow" panose="020B0606020202030204" pitchFamily="34" charset="0"/>
                <a:cs typeface="Arial" charset="0"/>
              </a:rPr>
              <a:t>mati</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kehidupan</a:t>
            </a:r>
            <a:r>
              <a:rPr lang="en-US" sz="1400" dirty="0">
                <a:solidFill>
                  <a:prstClr val="black"/>
                </a:solidFill>
                <a:latin typeface="Arial Narrow" panose="020B0606020202030204" pitchFamily="34" charset="0"/>
                <a:cs typeface="Arial" charset="0"/>
              </a:rPr>
              <a:t> di dunia yang </a:t>
            </a:r>
            <a:r>
              <a:rPr lang="en-US" sz="1400" dirty="0" err="1">
                <a:solidFill>
                  <a:prstClr val="black"/>
                </a:solidFill>
                <a:latin typeface="Arial Narrow" panose="020B0606020202030204" pitchFamily="34" charset="0"/>
                <a:cs typeface="Arial" charset="0"/>
              </a:rPr>
              <a:t>akan</a:t>
            </a:r>
            <a:r>
              <a:rPr lang="en-US" sz="1400" dirty="0">
                <a:solidFill>
                  <a:prstClr val="black"/>
                </a:solidFill>
                <a:latin typeface="Arial Narrow" panose="020B0606020202030204" pitchFamily="34" charset="0"/>
                <a:cs typeface="Arial" charset="0"/>
              </a:rPr>
              <a:t> </a:t>
            </a:r>
            <a:r>
              <a:rPr lang="en-US" sz="1400" dirty="0" err="1">
                <a:solidFill>
                  <a:prstClr val="black"/>
                </a:solidFill>
                <a:latin typeface="Arial Narrow" panose="020B0606020202030204" pitchFamily="34" charset="0"/>
                <a:cs typeface="Arial" charset="0"/>
              </a:rPr>
              <a:t>datang</a:t>
            </a:r>
            <a:r>
              <a:rPr lang="en-US" sz="1400" dirty="0">
                <a:solidFill>
                  <a:prstClr val="black"/>
                </a:solidFill>
                <a:latin typeface="Arial Narrow" panose="020B0606020202030204" pitchFamily="34" charset="0"/>
                <a:cs typeface="Arial" charset="0"/>
              </a:rPr>
              <a:t>. Amin</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KONSILI GEREJA TENTANG NATUR DAN PRIBADI KRISTUS</a:t>
            </a:r>
          </a:p>
        </p:txBody>
      </p:sp>
    </p:spTree>
    <p:extLst>
      <p:ext uri="{BB962C8B-B14F-4D97-AF65-F5344CB8AC3E}">
        <p14:creationId xmlns:p14="http://schemas.microsoft.com/office/powerpoint/2010/main" val="22356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a:solidFill>
                  <a:prstClr val="black"/>
                </a:solidFill>
                <a:latin typeface="Arial Narrow" panose="020B0606020202030204" pitchFamily="34" charset="0"/>
                <a:cs typeface="Arial" charset="0"/>
              </a:rPr>
              <a:t>Chalcedon (451).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mempertahankan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kesatuan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Theodore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Nestorius yang </a:t>
            </a:r>
            <a:r>
              <a:rPr lang="en-US" sz="1600" dirty="0" err="1">
                <a:solidFill>
                  <a:prstClr val="black"/>
                </a:solidFill>
                <a:latin typeface="Arial Narrow" panose="020B0606020202030204" pitchFamily="34" charset="0"/>
                <a:cs typeface="Arial" charset="0"/>
              </a:rPr>
              <a:t>menekankan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kemanusiaan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(Logos yang </a:t>
            </a:r>
            <a:r>
              <a:rPr lang="en-US" sz="1600" dirty="0" err="1">
                <a:solidFill>
                  <a:prstClr val="black"/>
                </a:solidFill>
                <a:latin typeface="Arial Narrow" panose="020B0606020202030204" pitchFamily="34" charset="0"/>
                <a:cs typeface="Arial" charset="0"/>
              </a:rPr>
              <a:t>tinggal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sekedar</a:t>
            </a:r>
            <a:r>
              <a:rPr lang="en-US" sz="1600" dirty="0">
                <a:solidFill>
                  <a:prstClr val="black"/>
                </a:solidFill>
                <a:latin typeface="Arial Narrow" panose="020B0606020202030204" pitchFamily="34" charset="0"/>
                <a:cs typeface="Arial" charset="0"/>
              </a:rPr>
              <a:t> moral;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didampingi</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seorang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Pengantara</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terdiri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pun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pendapat</a:t>
            </a:r>
            <a:r>
              <a:rPr lang="en-US" sz="1600" dirty="0">
                <a:solidFill>
                  <a:prstClr val="black"/>
                </a:solidFill>
                <a:latin typeface="Arial Narrow" panose="020B0606020202030204" pitchFamily="34" charset="0"/>
                <a:cs typeface="Arial" charset="0"/>
              </a:rPr>
              <a:t> Eutychus yang </a:t>
            </a:r>
            <a:r>
              <a:rPr lang="en-US" sz="1600" dirty="0" err="1">
                <a:solidFill>
                  <a:prstClr val="black"/>
                </a:solidFill>
                <a:latin typeface="Arial Narrow" panose="020B0606020202030204" pitchFamily="34" charset="0"/>
                <a:cs typeface="Arial" charset="0"/>
              </a:rPr>
              <a:t>mengatakan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diambil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oleh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bercampur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tunggal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mendeklarasikan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tercampur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terpisahkan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berubah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terbagi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melawan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konsep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Euthychinisme</a:t>
            </a:r>
            <a:r>
              <a:rPr lang="en-US" sz="1600" dirty="0">
                <a:solidFill>
                  <a:prstClr val="black"/>
                </a:solidFill>
                <a:latin typeface="Arial Narrow" panose="020B0606020202030204" pitchFamily="34" charset="0"/>
                <a:cs typeface="Arial" charset="0"/>
              </a:rPr>
              <a:t>.</a:t>
            </a:r>
          </a:p>
          <a:p>
            <a:pPr marL="236538" indent="-236538" algn="just">
              <a:spcBef>
                <a:spcPts val="600"/>
              </a:spcBef>
              <a:buFont typeface="Wingdings" panose="05000000000000000000" pitchFamily="2" charset="2"/>
              <a:buChar char="§"/>
            </a:pPr>
            <a:endParaRPr lang="en-US" sz="1600" dirty="0">
              <a:solidFill>
                <a:prstClr val="black"/>
              </a:solidFill>
              <a:latin typeface="Arial Narrow" panose="020B0606020202030204" pitchFamily="34" charset="0"/>
              <a:cs typeface="Arial"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KONSILI GEREJA TENTANG NATUR DAN PRIBADI KRISTUS</a:t>
            </a:r>
          </a:p>
        </p:txBody>
      </p:sp>
    </p:spTree>
    <p:extLst>
      <p:ext uri="{BB962C8B-B14F-4D97-AF65-F5344CB8AC3E}">
        <p14:creationId xmlns:p14="http://schemas.microsoft.com/office/powerpoint/2010/main" val="334082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impersonal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inpersonal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memiliki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subsistensi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Anak</a:t>
            </a:r>
            <a:r>
              <a:rPr lang="en-US" sz="1600" dirty="0">
                <a:solidFill>
                  <a:prstClr val="black"/>
                </a:solidFill>
                <a:latin typeface="Arial Narrow" panose="020B0606020202030204" pitchFamily="34" charset="0"/>
                <a:cs typeface="Arial" charset="0"/>
              </a:rPr>
              <a:t> Allah. Allah </a:t>
            </a:r>
            <a:r>
              <a:rPr lang="en-US" sz="1600" dirty="0" err="1">
                <a:solidFill>
                  <a:prstClr val="black"/>
                </a:solidFill>
                <a:latin typeface="Arial Narrow" panose="020B0606020202030204" pitchFamily="34" charset="0"/>
                <a:cs typeface="Arial" charset="0"/>
              </a:rPr>
              <a:t>menderita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daging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Leontius</a:t>
            </a:r>
            <a:r>
              <a:rPr lang="en-US" sz="1600" dirty="0">
                <a:solidFill>
                  <a:prstClr val="black"/>
                </a:solidFill>
                <a:latin typeface="Arial Narrow" panose="020B0606020202030204" pitchFamily="34" charset="0"/>
                <a:cs typeface="Arial" charset="0"/>
              </a:rPr>
              <a:t>).</a:t>
            </a:r>
          </a:p>
          <a:p>
            <a:pPr marL="236538" indent="-236538" algn="just">
              <a:spcBef>
                <a:spcPts val="600"/>
              </a:spcBef>
              <a:buFont typeface="Wingdings" panose="05000000000000000000" pitchFamily="2" charset="2"/>
              <a:buChar char="§"/>
            </a:pPr>
            <a:r>
              <a:rPr lang="en-US" sz="1600" b="1" dirty="0" err="1">
                <a:solidFill>
                  <a:prstClr val="black"/>
                </a:solidFill>
                <a:latin typeface="Arial Narrow" panose="020B0606020202030204" pitchFamily="34" charset="0"/>
                <a:cs typeface="Arial" charset="0"/>
              </a:rPr>
              <a:t>Adopsianisme</a:t>
            </a:r>
            <a:r>
              <a:rPr lang="en-US" sz="1600" dirty="0">
                <a:solidFill>
                  <a:prstClr val="black"/>
                </a:solidFill>
                <a:latin typeface="Arial Narrow" panose="020B0606020202030204" pitchFamily="34" charset="0"/>
                <a:cs typeface="Arial" charset="0"/>
              </a:rPr>
              <a:t> (Felix </a:t>
            </a:r>
            <a:r>
              <a:rPr lang="en-US" sz="1600" dirty="0" err="1">
                <a:solidFill>
                  <a:prstClr val="black"/>
                </a:solidFill>
                <a:latin typeface="Arial Narrow" panose="020B0606020202030204" pitchFamily="34" charset="0"/>
                <a:cs typeface="Arial" charset="0"/>
              </a:rPr>
              <a:t>Urgella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Anak</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adopsi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ketika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menerima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pembaptisan</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kelahiran</a:t>
            </a:r>
            <a:r>
              <a:rPr lang="en-US" sz="1600" dirty="0">
                <a:solidFill>
                  <a:prstClr val="black"/>
                </a:solidFill>
                <a:latin typeface="Arial Narrow" panose="020B0606020202030204" pitchFamily="34" charset="0"/>
                <a:cs typeface="Arial" charset="0"/>
              </a:rPr>
              <a:t> spiritual-Nya. </a:t>
            </a:r>
            <a:r>
              <a:rPr lang="en-US" sz="1600" dirty="0" err="1">
                <a:solidFill>
                  <a:prstClr val="black"/>
                </a:solidFill>
                <a:latin typeface="Arial Narrow" panose="020B0606020202030204" pitchFamily="34" charset="0"/>
                <a:cs typeface="Arial" charset="0"/>
              </a:rPr>
              <a:t>Pendapat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adopsianisme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ditolak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oleh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Sinode</a:t>
            </a:r>
            <a:r>
              <a:rPr lang="en-US" sz="1600" dirty="0">
                <a:solidFill>
                  <a:prstClr val="black"/>
                </a:solidFill>
                <a:latin typeface="Arial Narrow" panose="020B0606020202030204" pitchFamily="34" charset="0"/>
                <a:cs typeface="Arial" charset="0"/>
              </a:rPr>
              <a:t> Frankfort (794). </a:t>
            </a:r>
          </a:p>
          <a:p>
            <a:pPr marL="236538" indent="-236538" algn="just">
              <a:spcBef>
                <a:spcPts val="600"/>
              </a:spcBef>
              <a:buFont typeface="Wingdings" panose="05000000000000000000" pitchFamily="2" charset="2"/>
              <a:buChar char="§"/>
            </a:pPr>
            <a:r>
              <a:rPr lang="en-US" sz="1600" dirty="0">
                <a:solidFill>
                  <a:prstClr val="black"/>
                </a:solidFill>
                <a:latin typeface="Arial Narrow" panose="020B0606020202030204" pitchFamily="34" charset="0"/>
                <a:cs typeface="Arial" charset="0"/>
              </a:rPr>
              <a:t>Peter the Lombard,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sudut</a:t>
            </a:r>
            <a:r>
              <a:rPr lang="en-US" sz="1600"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kemanusiaan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sebenarnya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apa-apa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apa-apa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setelah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mendapatkan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pentahbisan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Allah. </a:t>
            </a:r>
          </a:p>
          <a:p>
            <a:pPr marL="236538" indent="-236538" algn="just">
              <a:spcBef>
                <a:spcPts val="600"/>
              </a:spcBef>
              <a:buFont typeface="Wingdings" panose="05000000000000000000" pitchFamily="2" charset="2"/>
              <a:buChar char="§"/>
            </a:pPr>
            <a:r>
              <a:rPr lang="en-US" sz="1600" dirty="0">
                <a:solidFill>
                  <a:prstClr val="black"/>
                </a:solidFill>
                <a:latin typeface="Arial Narrow" panose="020B0606020202030204" pitchFamily="34" charset="0"/>
                <a:cs typeface="Arial" charset="0"/>
              </a:rPr>
              <a:t>Thomas Aquinas: </a:t>
            </a:r>
            <a:r>
              <a:rPr lang="en-US" sz="1600" b="1" dirty="0">
                <a:solidFill>
                  <a:prstClr val="black"/>
                </a:solidFill>
                <a:latin typeface="Arial Narrow" panose="020B0606020202030204" pitchFamily="34" charset="0"/>
                <a:cs typeface="Arial" charset="0"/>
              </a:rPr>
              <a:t>Logos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komposit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memiliki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melalui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penerimaan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anugerah</a:t>
            </a:r>
            <a:r>
              <a:rPr lang="en-US" sz="1600" dirty="0">
                <a:solidFill>
                  <a:prstClr val="black"/>
                </a:solidFill>
                <a:latin typeface="Arial Narrow" panose="020B0606020202030204" pitchFamily="34" charset="0"/>
                <a:cs typeface="Arial" charset="0"/>
              </a:rPr>
              <a:t> Allah (gratia </a:t>
            </a:r>
            <a:r>
              <a:rPr lang="en-US" sz="1600" dirty="0" err="1">
                <a:solidFill>
                  <a:prstClr val="black"/>
                </a:solidFill>
                <a:latin typeface="Arial Narrow" panose="020B0606020202030204" pitchFamily="34" charset="0"/>
                <a:cs typeface="Arial" charset="0"/>
              </a:rPr>
              <a:t>unionis</a:t>
            </a:r>
            <a:r>
              <a:rPr lang="en-US" sz="1600" dirty="0">
                <a:solidFill>
                  <a:prstClr val="black"/>
                </a:solidFill>
                <a:latin typeface="Arial Narrow" panose="020B0606020202030204" pitchFamily="34" charset="0"/>
                <a:cs typeface="Arial" charset="0"/>
              </a:rPr>
              <a:t> and gratia </a:t>
            </a:r>
            <a:r>
              <a:rPr lang="en-US" sz="1600" dirty="0" err="1">
                <a:solidFill>
                  <a:prstClr val="black"/>
                </a:solidFill>
                <a:latin typeface="Arial Narrow" panose="020B0606020202030204" pitchFamily="34" charset="0"/>
                <a:cs typeface="Arial" charset="0"/>
              </a:rPr>
              <a:t>habitualis</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KRISTOLOGI NON ALKITABIAH SETELAH KONSILI</a:t>
            </a:r>
          </a:p>
        </p:txBody>
      </p:sp>
    </p:spTree>
    <p:extLst>
      <p:ext uri="{BB962C8B-B14F-4D97-AF65-F5344CB8AC3E}">
        <p14:creationId xmlns:p14="http://schemas.microsoft.com/office/powerpoint/2010/main" val="44862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a:solidFill>
                  <a:prstClr val="black"/>
                </a:solidFill>
                <a:latin typeface="Arial Narrow" panose="020B0606020202030204" pitchFamily="34" charset="0"/>
                <a:cs typeface="Arial" charset="0"/>
              </a:rPr>
              <a:t>Martin Luther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Perjamuan</a:t>
            </a:r>
            <a:r>
              <a:rPr lang="en-US" sz="1600" dirty="0">
                <a:solidFill>
                  <a:prstClr val="black"/>
                </a:solidFill>
                <a:latin typeface="Arial Narrow" panose="020B0606020202030204" pitchFamily="34" charset="0"/>
                <a:cs typeface="Arial" charset="0"/>
              </a:rPr>
              <a:t> Kudus </a:t>
            </a:r>
            <a:r>
              <a:rPr lang="en-US" sz="1600" dirty="0" err="1">
                <a:solidFill>
                  <a:prstClr val="black"/>
                </a:solidFill>
                <a:latin typeface="Arial Narrow" panose="020B0606020202030204" pitchFamily="34" charset="0"/>
                <a:cs typeface="Arial" charset="0"/>
              </a:rPr>
              <a:t>menjelaskan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tentang</a:t>
            </a:r>
            <a:r>
              <a:rPr lang="en-US" sz="1600" dirty="0">
                <a:solidFill>
                  <a:prstClr val="black"/>
                </a:solidFill>
                <a:latin typeface="Arial Narrow" panose="020B0606020202030204" pitchFamily="34" charset="0"/>
                <a:cs typeface="Arial" charset="0"/>
              </a:rPr>
              <a:t> </a:t>
            </a:r>
            <a:r>
              <a:rPr lang="en-US" sz="1600" i="1" dirty="0" err="1">
                <a:solidFill>
                  <a:prstClr val="black"/>
                </a:solidFill>
                <a:latin typeface="Arial Narrow" panose="020B0606020202030204" pitchFamily="34" charset="0"/>
                <a:cs typeface="Arial" charset="0"/>
              </a:rPr>
              <a:t>communicatio</a:t>
            </a:r>
            <a:r>
              <a:rPr lang="en-US" sz="1600" i="1" dirty="0">
                <a:solidFill>
                  <a:prstClr val="black"/>
                </a:solidFill>
                <a:latin typeface="Arial Narrow" panose="020B0606020202030204" pitchFamily="34" charset="0"/>
                <a:cs typeface="Arial" charset="0"/>
              </a:rPr>
              <a:t> </a:t>
            </a:r>
            <a:r>
              <a:rPr lang="en-US" sz="1600" i="1" dirty="0" err="1">
                <a:solidFill>
                  <a:prstClr val="black"/>
                </a:solidFill>
                <a:latin typeface="Arial Narrow" panose="020B0606020202030204" pitchFamily="34" charset="0"/>
                <a:cs typeface="Arial" charset="0"/>
              </a:rPr>
              <a:t>idiomatum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Setiap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mengalir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yang lain </a:t>
            </a:r>
            <a:r>
              <a:rPr lang="en-US" sz="1600" dirty="0" err="1">
                <a:solidFill>
                  <a:prstClr val="black"/>
                </a:solidFill>
                <a:latin typeface="Arial Narrow" panose="020B0606020202030204" pitchFamily="34" charset="0"/>
                <a:cs typeface="Arial" charset="0"/>
              </a:rPr>
              <a:t>perichoresis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kemanusiaan</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mengambil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bagian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atribut</a:t>
            </a:r>
            <a:r>
              <a:rPr lang="en-US" sz="1600" dirty="0">
                <a:solidFill>
                  <a:prstClr val="black"/>
                </a:solidFill>
                <a:latin typeface="Arial Narrow" panose="020B0606020202030204" pitchFamily="34" charset="0"/>
                <a:cs typeface="Arial" charset="0"/>
              </a:rPr>
              <a:t>-</a:t>
            </a:r>
            <a:r>
              <a:rPr lang="en-US" sz="1600" dirty="0" err="1">
                <a:solidFill>
                  <a:prstClr val="black"/>
                </a:solidFill>
                <a:latin typeface="Arial Narrow" panose="020B0606020202030204" pitchFamily="34" charset="0"/>
                <a:cs typeface="Arial" charset="0"/>
              </a:rPr>
              <a:t>atribut</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Sifat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mahakuasa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mahatahu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mahahadir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diberikan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Problematikanya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apakah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keilahian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hilang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ketika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atau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dipakai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secara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diam-diam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mirip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i="1" dirty="0" err="1">
                <a:solidFill>
                  <a:prstClr val="black"/>
                </a:solidFill>
                <a:latin typeface="Arial Narrow" panose="020B0606020202030204" pitchFamily="34" charset="0"/>
                <a:cs typeface="Arial" charset="0"/>
              </a:rPr>
              <a:t>Eutychianisme</a:t>
            </a:r>
            <a:r>
              <a:rPr lang="en-US" sz="1600" dirty="0">
                <a:solidFill>
                  <a:prstClr val="black"/>
                </a:solidFill>
                <a:latin typeface="Arial Narrow" panose="020B0606020202030204" pitchFamily="34" charset="0"/>
                <a:cs typeface="Arial" charset="0"/>
              </a:rPr>
              <a:t>).</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Pengakuan</a:t>
            </a:r>
            <a:r>
              <a:rPr lang="en-US" sz="1800" b="1" dirty="0">
                <a:solidFill>
                  <a:prstClr val="black"/>
                </a:solidFill>
                <a:latin typeface="Arial Narrow" panose="020B0606020202030204" pitchFamily="34" charset="0"/>
                <a:cs typeface="Arial" charset="0"/>
              </a:rPr>
              <a:t> Helvetic II </a:t>
            </a:r>
          </a:p>
          <a:p>
            <a:pPr marL="539750" indent="-236538" algn="just">
              <a:spcBef>
                <a:spcPts val="600"/>
              </a:spcBef>
              <a:buFont typeface="Wingdings" panose="05000000000000000000" pitchFamily="2" charset="2"/>
              <a:buChar char="§"/>
            </a:pPr>
            <a:r>
              <a:rPr lang="en-US" sz="1600" dirty="0">
                <a:solidFill>
                  <a:prstClr val="black"/>
                </a:solidFill>
                <a:latin typeface="Arial Narrow" panose="020B0606020202030204" pitchFamily="34" charset="0"/>
                <a:cs typeface="Arial" charset="0"/>
              </a:rPr>
              <a:t>Kami </a:t>
            </a:r>
            <a:r>
              <a:rPr lang="en-US" sz="1600" dirty="0" err="1">
                <a:solidFill>
                  <a:prstClr val="black"/>
                </a:solidFill>
                <a:latin typeface="Arial Narrow" panose="020B0606020202030204" pitchFamily="34" charset="0"/>
                <a:cs typeface="Arial" charset="0"/>
              </a:rPr>
              <a:t>mengakui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satu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kita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memiliki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manusiawi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kami </a:t>
            </a:r>
            <a:r>
              <a:rPr lang="en-US" sz="1600" dirty="0" err="1">
                <a:solidFill>
                  <a:prstClr val="black"/>
                </a:solidFill>
                <a:latin typeface="Arial Narrow" panose="020B0606020202030204" pitchFamily="34" charset="0"/>
                <a:cs typeface="Arial" charset="0"/>
              </a:rPr>
              <a:t>berkata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keduanya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saling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berhubungan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atau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disatukan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sehingga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keduanya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saling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bercampur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saling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membaur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terikat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dipersatukan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masing-masing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sifat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ciri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khas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tiap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tetap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tetap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sehingga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sesungguhnya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kita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menyembah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kita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kita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berpendapat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atau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mengajarkan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mengalami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penderitaan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atau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menurut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manusiawi</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sekalipun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di dunia juga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segala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tempat</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KRISTOLOGI BERSIFAT TEOSENTRIS (SETELAH REFORMASI)</a:t>
            </a:r>
          </a:p>
        </p:txBody>
      </p:sp>
    </p:spTree>
    <p:extLst>
      <p:ext uri="{BB962C8B-B14F-4D97-AF65-F5344CB8AC3E}">
        <p14:creationId xmlns:p14="http://schemas.microsoft.com/office/powerpoint/2010/main" val="293553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a:solidFill>
                  <a:prstClr val="black"/>
                </a:solidFill>
                <a:latin typeface="Arial Narrow" panose="020B0606020202030204" pitchFamily="34" charset="0"/>
                <a:cs typeface="Arial" charset="0"/>
              </a:rPr>
              <a:t>Schleiermacher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ciptaan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baru</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mencapai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kesempurnaan</a:t>
            </a:r>
            <a:r>
              <a:rPr lang="en-US" sz="1600" dirty="0">
                <a:solidFill>
                  <a:prstClr val="black"/>
                </a:solidFill>
                <a:latin typeface="Arial Narrow" panose="020B0606020202030204" pitchFamily="34" charset="0"/>
                <a:cs typeface="Arial" charset="0"/>
              </a:rPr>
              <a:t> ideal”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memiliki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kesempurnaan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kesatuan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tak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terpisahkan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mengajarkan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Anak</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kekekalan</a:t>
            </a:r>
            <a:r>
              <a:rPr lang="en-US" sz="1600" dirty="0">
                <a:solidFill>
                  <a:prstClr val="black"/>
                </a:solidFill>
                <a:latin typeface="Arial Narrow" panose="020B0606020202030204" pitchFamily="34" charset="0"/>
                <a:cs typeface="Arial" charset="0"/>
              </a:rPr>
              <a:t>-Nya (Yoh.1:1)</a:t>
            </a:r>
          </a:p>
          <a:p>
            <a:pPr marL="236538" indent="-236538" algn="just">
              <a:spcBef>
                <a:spcPts val="600"/>
              </a:spcBef>
              <a:buFont typeface="Wingdings" panose="05000000000000000000" pitchFamily="2" charset="2"/>
              <a:buChar char="§"/>
            </a:pPr>
            <a:r>
              <a:rPr lang="en-US" sz="1800" b="1" dirty="0">
                <a:solidFill>
                  <a:prstClr val="black"/>
                </a:solidFill>
                <a:latin typeface="Arial Narrow" panose="020B0606020202030204" pitchFamily="34" charset="0"/>
                <a:cs typeface="Arial" charset="0"/>
              </a:rPr>
              <a:t>Hegel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Firman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daging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berarti</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berinkarnasi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sehingga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sungguh-sungguh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menyatakan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kesatuan</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panthestik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mengajarkan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menghilangkan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-an-Nya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berbeda</a:t>
            </a:r>
            <a:r>
              <a:rPr lang="en-US" sz="1600" dirty="0">
                <a:solidFill>
                  <a:prstClr val="black"/>
                </a:solidFill>
                <a:latin typeface="Arial Narrow" panose="020B0606020202030204" pitchFamily="34" charset="0"/>
                <a:cs typeface="Arial" charset="0"/>
              </a:rPr>
              <a:t>. </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Gess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teori</a:t>
            </a:r>
            <a:r>
              <a:rPr lang="en-US" sz="1600" dirty="0">
                <a:solidFill>
                  <a:prstClr val="black"/>
                </a:solidFill>
                <a:latin typeface="Arial Narrow" panose="020B0606020202030204" pitchFamily="34" charset="0"/>
                <a:cs typeface="Arial" charset="0"/>
              </a:rPr>
              <a:t> kenosis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merendahkan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sehingga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keilahian</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berkurang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atau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potensi</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menyingkir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mengajarkan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-Allah-an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pernah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mengalami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perubahan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apa</a:t>
            </a:r>
            <a:r>
              <a:rPr lang="en-US" sz="1600" dirty="0">
                <a:solidFill>
                  <a:prstClr val="black"/>
                </a:solidFill>
                <a:latin typeface="Arial Narrow" panose="020B0606020202030204" pitchFamily="34" charset="0"/>
                <a:cs typeface="Arial" charset="0"/>
              </a:rPr>
              <a:t> pun;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bagian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-Nya.</a:t>
            </a:r>
          </a:p>
          <a:p>
            <a:pPr marL="236538" indent="-236538" algn="just">
              <a:spcBef>
                <a:spcPts val="600"/>
              </a:spcBef>
              <a:buFont typeface="Wingdings" panose="05000000000000000000" pitchFamily="2" charset="2"/>
              <a:buChar char="§"/>
            </a:pPr>
            <a:r>
              <a:rPr lang="en-US" sz="1800" b="1" dirty="0">
                <a:solidFill>
                  <a:prstClr val="black"/>
                </a:solidFill>
                <a:latin typeface="Arial Narrow" panose="020B0606020202030204" pitchFamily="34" charset="0"/>
                <a:cs typeface="Arial" charset="0"/>
              </a:rPr>
              <a:t>Dorner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doktrin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progresif</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memiliki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penerimaan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khusus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mengajarkan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keilahian</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hasil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pemberian</a:t>
            </a:r>
            <a:r>
              <a:rPr lang="en-US" sz="1600" dirty="0">
                <a:solidFill>
                  <a:prstClr val="black"/>
                </a:solidFill>
                <a:latin typeface="Arial Narrow" panose="020B0606020202030204" pitchFamily="34" charset="0"/>
                <a:cs typeface="Arial" charset="0"/>
              </a:rPr>
              <a:t> BAPA,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kekekalan</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sendiri</a:t>
            </a:r>
            <a:r>
              <a:rPr lang="en-US" sz="1600" dirty="0">
                <a:solidFill>
                  <a:prstClr val="black"/>
                </a:solidFill>
                <a:latin typeface="Arial Narrow" panose="020B0606020202030204" pitchFamily="34" charset="0"/>
                <a:cs typeface="Arial" charset="0"/>
              </a:rPr>
              <a:t>.</a:t>
            </a:r>
          </a:p>
          <a:p>
            <a:pPr marL="236538" indent="-236538" algn="just">
              <a:spcBef>
                <a:spcPts val="600"/>
              </a:spcBef>
              <a:buFont typeface="Wingdings" panose="05000000000000000000" pitchFamily="2" charset="2"/>
              <a:buChar char="§"/>
            </a:pPr>
            <a:r>
              <a:rPr lang="en-US" sz="1800" b="1" dirty="0">
                <a:solidFill>
                  <a:prstClr val="black"/>
                </a:solidFill>
                <a:latin typeface="Arial Narrow" panose="020B0606020202030204" pitchFamily="34" charset="0"/>
                <a:cs typeface="Arial" charset="0"/>
              </a:rPr>
              <a:t>Albrecht </a:t>
            </a:r>
            <a:r>
              <a:rPr lang="en-US" sz="1800" b="1" dirty="0" err="1">
                <a:solidFill>
                  <a:prstClr val="black"/>
                </a:solidFill>
                <a:latin typeface="Arial Narrow" panose="020B0606020202030204" pitchFamily="34" charset="0"/>
                <a:cs typeface="Arial" charset="0"/>
              </a:rPr>
              <a:t>Ritschl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biasa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menerima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atribut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keallahan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segala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pelayanan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dilakukan</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kerajaan</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kasih</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mengajarkan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atribut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kasih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atribut-atribut</a:t>
            </a:r>
            <a:r>
              <a:rPr lang="en-US" sz="1600" dirty="0">
                <a:solidFill>
                  <a:prstClr val="black"/>
                </a:solidFill>
                <a:latin typeface="Arial Narrow" panose="020B0606020202030204" pitchFamily="34" charset="0"/>
                <a:cs typeface="Arial" charset="0"/>
              </a:rPr>
              <a:t> Allah yang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atribut-atribut</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melekat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semula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kekekalan</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KRISTOLOGI BERSIFAT ANTROPOSENTRIS (SETELAH REFORMASI)</a:t>
            </a:r>
          </a:p>
        </p:txBody>
      </p:sp>
    </p:spTree>
    <p:extLst>
      <p:ext uri="{BB962C8B-B14F-4D97-AF65-F5344CB8AC3E}">
        <p14:creationId xmlns:p14="http://schemas.microsoft.com/office/powerpoint/2010/main" val="107993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a:solidFill>
                  <a:prstClr val="black"/>
                </a:solidFill>
                <a:latin typeface="Arial Narrow" panose="020B0606020202030204" pitchFamily="34" charset="0"/>
                <a:cs typeface="Arial" charset="0"/>
              </a:rPr>
              <a:t>Karl Barth, </a:t>
            </a:r>
            <a:r>
              <a:rPr lang="en-US" sz="1800" b="1" dirty="0" err="1">
                <a:solidFill>
                  <a:prstClr val="black"/>
                </a:solidFill>
                <a:latin typeface="Arial Narrow" panose="020B0606020202030204" pitchFamily="34" charset="0"/>
                <a:cs typeface="Arial" charset="0"/>
              </a:rPr>
              <a:t>Ruldolf</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Bultman</a:t>
            </a:r>
            <a:r>
              <a:rPr lang="en-US" sz="1800" b="1" dirty="0">
                <a:solidFill>
                  <a:prstClr val="black"/>
                </a:solidFill>
                <a:latin typeface="Arial Narrow" panose="020B0606020202030204" pitchFamily="34" charset="0"/>
                <a:cs typeface="Arial" charset="0"/>
              </a:rPr>
              <a:t>, Emil Brunner </a:t>
            </a:r>
            <a:r>
              <a:rPr lang="en-US" sz="1600" dirty="0" err="1">
                <a:solidFill>
                  <a:prstClr val="black"/>
                </a:solidFill>
                <a:latin typeface="Arial Narrow" panose="020B0606020202030204" pitchFamily="34" charset="0"/>
                <a:cs typeface="Arial" charset="0"/>
              </a:rPr>
              <a:t>menjelaskan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Memahami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melainkan</a:t>
            </a:r>
            <a:r>
              <a:rPr lang="en-US" sz="1600" dirty="0">
                <a:solidFill>
                  <a:prstClr val="black"/>
                </a:solidFill>
                <a:latin typeface="Arial Narrow" panose="020B0606020202030204" pitchFamily="34" charset="0"/>
                <a:cs typeface="Arial" charset="0"/>
              </a:rPr>
              <a:t> kerygma “</a:t>
            </a:r>
            <a:r>
              <a:rPr lang="en-US" sz="1600" dirty="0" err="1">
                <a:solidFill>
                  <a:prstClr val="black"/>
                </a:solidFill>
                <a:latin typeface="Arial Narrow" panose="020B0606020202030204" pitchFamily="34" charset="0"/>
                <a:cs typeface="Arial" charset="0"/>
              </a:rPr>
              <a:t>pengumuman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gereja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Memperhatikan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karya</a:t>
            </a:r>
            <a:r>
              <a:rPr lang="en-US" sz="1600" dirty="0">
                <a:solidFill>
                  <a:prstClr val="black"/>
                </a:solidFill>
                <a:latin typeface="Arial Narrow" panose="020B0606020202030204" pitchFamily="34" charset="0"/>
                <a:cs typeface="Arial" charset="0"/>
              </a:rPr>
              <a:t> Paulus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Injil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Yohanes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teologis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laporan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Ketiga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dilandaskan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bukti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rasional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ilmiah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daging-Firman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daging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masuk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menurut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daging</a:t>
            </a:r>
            <a:r>
              <a:rPr lang="en-US" sz="1600" dirty="0">
                <a:solidFill>
                  <a:prstClr val="black"/>
                </a:solidFill>
                <a:latin typeface="Arial Narrow" panose="020B0606020202030204" pitchFamily="34" charset="0"/>
                <a:cs typeface="Arial" charset="0"/>
              </a:rPr>
              <a:t>.” Strength statement: </a:t>
            </a:r>
            <a:r>
              <a:rPr lang="en-US" sz="1600" dirty="0" err="1">
                <a:solidFill>
                  <a:prstClr val="black"/>
                </a:solidFill>
                <a:latin typeface="Arial Narrow" panose="020B0606020202030204" pitchFamily="34" charset="0"/>
                <a:cs typeface="Arial" charset="0"/>
              </a:rPr>
              <a:t>hidup-karya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berpengaruh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atas</a:t>
            </a:r>
            <a:r>
              <a:rPr lang="en-US" sz="1600" dirty="0">
                <a:solidFill>
                  <a:prstClr val="black"/>
                </a:solidFill>
                <a:latin typeface="Arial Narrow" panose="020B0606020202030204" pitchFamily="34" charset="0"/>
                <a:cs typeface="Arial" charset="0"/>
              </a:rPr>
              <a:t> orang yang </a:t>
            </a:r>
            <a:r>
              <a:rPr lang="en-US" sz="1600" dirty="0" err="1">
                <a:solidFill>
                  <a:prstClr val="black"/>
                </a:solidFill>
                <a:latin typeface="Arial Narrow" panose="020B0606020202030204" pitchFamily="34" charset="0"/>
                <a:cs typeface="Arial" charset="0"/>
              </a:rPr>
              <a:t>mengakui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keilahian</a:t>
            </a:r>
            <a:r>
              <a:rPr lang="en-US" sz="1600" dirty="0">
                <a:solidFill>
                  <a:prstClr val="black"/>
                </a:solidFill>
                <a:latin typeface="Arial Narrow" panose="020B0606020202030204" pitchFamily="34" charset="0"/>
                <a:cs typeface="Arial" charset="0"/>
              </a:rPr>
              <a:t>-Nya. Weakness statement: </a:t>
            </a:r>
            <a:r>
              <a:rPr lang="en-US" sz="1600" dirty="0" err="1">
                <a:solidFill>
                  <a:prstClr val="black"/>
                </a:solidFill>
                <a:latin typeface="Arial Narrow" panose="020B0606020202030204" pitchFamily="34" charset="0"/>
                <a:cs typeface="Arial" charset="0"/>
              </a:rPr>
              <a:t>keteguhan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keyakinan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secara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subyektif</a:t>
            </a:r>
            <a:r>
              <a:rPr lang="en-US" sz="1600" dirty="0">
                <a:solidFill>
                  <a:prstClr val="black"/>
                </a:solidFill>
                <a:latin typeface="Arial Narrow" panose="020B0606020202030204" pitchFamily="34" charset="0"/>
                <a:cs typeface="Arial" charset="0"/>
              </a:rPr>
              <a:t> ,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fakta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Kristologi</a:t>
            </a:r>
            <a:r>
              <a:rPr lang="en-US" sz="1600" dirty="0">
                <a:solidFill>
                  <a:prstClr val="black"/>
                </a:solidFill>
                <a:latin typeface="Arial Narrow" panose="020B0606020202030204" pitchFamily="34" charset="0"/>
                <a:cs typeface="Arial" charset="0"/>
              </a:rPr>
              <a:t> from above </a:t>
            </a:r>
            <a:r>
              <a:rPr lang="en-US" sz="1600" dirty="0" err="1">
                <a:solidFill>
                  <a:prstClr val="black"/>
                </a:solidFill>
                <a:latin typeface="Arial Narrow" panose="020B0606020202030204" pitchFamily="34" charset="0"/>
                <a:cs typeface="Arial" charset="0"/>
              </a:rPr>
              <a:t>bersifat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fideistik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akal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mencukupi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membuktikan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kebenaran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oleh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orang </a:t>
            </a:r>
            <a:r>
              <a:rPr lang="en-US" sz="1600" dirty="0" err="1">
                <a:solidFill>
                  <a:prstClr val="black"/>
                </a:solidFill>
                <a:latin typeface="Arial Narrow" panose="020B0606020202030204" pitchFamily="34" charset="0"/>
                <a:cs typeface="Arial" charset="0"/>
              </a:rPr>
              <a:t>percaya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dapat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mengendalikan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iman</a:t>
            </a:r>
            <a:r>
              <a:rPr lang="en-US" sz="1600" dirty="0">
                <a:solidFill>
                  <a:prstClr val="black"/>
                </a:solidFill>
                <a:latin typeface="Arial Narrow" panose="020B0606020202030204" pitchFamily="34" charset="0"/>
                <a:cs typeface="Arial" charset="0"/>
              </a:rPr>
              <a:t>.” </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Wolfhart</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Pannenberg</a:t>
            </a:r>
            <a:r>
              <a:rPr lang="en-US" sz="1800" b="1"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menyatakan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Keyakinan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-Allah-an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relasinya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Yudaisme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Penelitian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diperlukan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secara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teologis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melihat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kesaksian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beragam</a:t>
            </a:r>
            <a:r>
              <a:rPr lang="en-US" sz="1600" dirty="0">
                <a:solidFill>
                  <a:prstClr val="black"/>
                </a:solidFill>
                <a:latin typeface="Arial Narrow" panose="020B0606020202030204" pitchFamily="34" charset="0"/>
                <a:cs typeface="Arial" charset="0"/>
              </a:rPr>
              <a:t>; Sejarah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merupakan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bagian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dunia;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manusiawi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melalui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pembuktian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bangkit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merupakan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fakta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segala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kebangkitan</a:t>
            </a:r>
            <a:r>
              <a:rPr lang="en-US" sz="1600" dirty="0">
                <a:solidFill>
                  <a:prstClr val="black"/>
                </a:solidFill>
                <a:latin typeface="Arial Narrow" panose="020B0606020202030204" pitchFamily="34" charset="0"/>
                <a:cs typeface="Arial" charset="0"/>
              </a:rPr>
              <a:t>. Strength statement: </a:t>
            </a:r>
            <a:r>
              <a:rPr lang="en-US" sz="1600" dirty="0" err="1">
                <a:solidFill>
                  <a:prstClr val="black"/>
                </a:solidFill>
                <a:latin typeface="Arial Narrow" panose="020B0606020202030204" pitchFamily="34" charset="0"/>
                <a:cs typeface="Arial" charset="0"/>
              </a:rPr>
              <a:t>pembuktian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secara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obyektif</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keyakinan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iman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berasal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Roh</a:t>
            </a:r>
            <a:r>
              <a:rPr lang="en-US" sz="1600" dirty="0">
                <a:solidFill>
                  <a:prstClr val="black"/>
                </a:solidFill>
                <a:latin typeface="Arial Narrow" panose="020B0606020202030204" pitchFamily="34" charset="0"/>
                <a:cs typeface="Arial" charset="0"/>
              </a:rPr>
              <a:t>. Weakness statement: </a:t>
            </a:r>
            <a:r>
              <a:rPr lang="en-US" sz="1600" dirty="0" err="1">
                <a:solidFill>
                  <a:prstClr val="black"/>
                </a:solidFill>
                <a:latin typeface="Arial Narrow" panose="020B0606020202030204" pitchFamily="34" charset="0"/>
                <a:cs typeface="Arial" charset="0"/>
              </a:rPr>
              <a:t>subyektivitas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bagi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seseorang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diabaikan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Kristologi</a:t>
            </a:r>
            <a:r>
              <a:rPr lang="en-US" sz="1600" dirty="0">
                <a:solidFill>
                  <a:prstClr val="black"/>
                </a:solidFill>
                <a:latin typeface="Arial Narrow" panose="020B0606020202030204" pitchFamily="34" charset="0"/>
                <a:cs typeface="Arial" charset="0"/>
              </a:rPr>
              <a:t> from bottom </a:t>
            </a:r>
            <a:r>
              <a:rPr lang="en-US" sz="1600" dirty="0" err="1">
                <a:solidFill>
                  <a:prstClr val="black"/>
                </a:solidFill>
                <a:latin typeface="Arial Narrow" panose="020B0606020202030204" pitchFamily="34" charset="0"/>
                <a:cs typeface="Arial" charset="0"/>
              </a:rPr>
              <a:t>bersifat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Tomistik</a:t>
            </a:r>
            <a:r>
              <a:rPr lang="en-US" sz="1600" dirty="0">
                <a:solidFill>
                  <a:prstClr val="black"/>
                </a:solidFill>
                <a:latin typeface="Arial Narrow" panose="020B0606020202030204" pitchFamily="34" charset="0"/>
                <a:cs typeface="Arial" charset="0"/>
              </a:rPr>
              <a:t> (Aquinas): “</a:t>
            </a:r>
            <a:r>
              <a:rPr lang="en-US" sz="1600" dirty="0" err="1">
                <a:solidFill>
                  <a:prstClr val="black"/>
                </a:solidFill>
                <a:latin typeface="Arial Narrow" panose="020B0606020202030204" pitchFamily="34" charset="0"/>
                <a:cs typeface="Arial" charset="0"/>
              </a:rPr>
              <a:t>sifat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adikodrati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bukti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historis</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KRISTOLOGI </a:t>
            </a:r>
            <a:r>
              <a:rPr lang="pt-BR" sz="2400" b="1" i="1" dirty="0">
                <a:latin typeface="Arial Narrow" panose="020B0606020202030204" pitchFamily="34" charset="0"/>
              </a:rPr>
              <a:t>FROM ABOVE AND BOTTOM </a:t>
            </a:r>
            <a:r>
              <a:rPr lang="pt-BR" sz="2400" b="1" dirty="0">
                <a:latin typeface="Arial Narrow" panose="020B0606020202030204" pitchFamily="34" charset="0"/>
              </a:rPr>
              <a:t>(SETELAH REFORMASI)</a:t>
            </a:r>
          </a:p>
        </p:txBody>
      </p:sp>
    </p:spTree>
    <p:extLst>
      <p:ext uri="{BB962C8B-B14F-4D97-AF65-F5344CB8AC3E}">
        <p14:creationId xmlns:p14="http://schemas.microsoft.com/office/powerpoint/2010/main" val="409253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a:solidFill>
                  <a:prstClr val="black"/>
                </a:solidFill>
                <a:latin typeface="Arial Narrow" panose="020B0606020202030204" pitchFamily="34" charset="0"/>
                <a:cs typeface="Arial" charset="0"/>
              </a:rPr>
              <a:t>Rudolph Bultmann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demitologisasi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 PB </a:t>
            </a:r>
            <a:r>
              <a:rPr lang="en-US" sz="1600" dirty="0" err="1">
                <a:solidFill>
                  <a:prstClr val="black"/>
                </a:solidFill>
                <a:latin typeface="Arial Narrow" panose="020B0606020202030204" pitchFamily="34" charset="0"/>
                <a:cs typeface="Arial" charset="0"/>
              </a:rPr>
              <a:t>bersifat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mitos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usaha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mengungkapkan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hal-hal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segi</a:t>
            </a:r>
            <a:r>
              <a:rPr lang="en-US" sz="1600" dirty="0">
                <a:solidFill>
                  <a:prstClr val="black"/>
                </a:solidFill>
                <a:latin typeface="Arial Narrow" panose="020B0606020202030204" pitchFamily="34" charset="0"/>
                <a:cs typeface="Arial" charset="0"/>
              </a:rPr>
              <a:t> dunia lain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memakai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simbol-simbol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hal-hal</a:t>
            </a:r>
            <a:r>
              <a:rPr lang="en-US" sz="1600" dirty="0">
                <a:solidFill>
                  <a:prstClr val="black"/>
                </a:solidFill>
                <a:latin typeface="Arial Narrow" panose="020B0606020202030204" pitchFamily="34" charset="0"/>
                <a:cs typeface="Arial" charset="0"/>
              </a:rPr>
              <a:t> dunia. (b)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tulisan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diilhamkan</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tulisan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(c) </a:t>
            </a:r>
            <a:r>
              <a:rPr lang="en-US" sz="1600" dirty="0" err="1">
                <a:solidFill>
                  <a:prstClr val="black"/>
                </a:solidFill>
                <a:latin typeface="Arial Narrow" panose="020B0606020202030204" pitchFamily="34" charset="0"/>
                <a:cs typeface="Arial" charset="0"/>
              </a:rPr>
              <a:t>mitos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dipakai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mengungkapkan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pengalaman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penulis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secara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eksistensial</a:t>
            </a:r>
            <a:r>
              <a:rPr lang="en-US" sz="1600" dirty="0">
                <a:solidFill>
                  <a:prstClr val="black"/>
                </a:solidFill>
                <a:latin typeface="Arial Narrow" panose="020B0606020202030204" pitchFamily="34" charset="0"/>
                <a:cs typeface="Arial" charset="0"/>
              </a:rPr>
              <a:t>. (d) yang </a:t>
            </a:r>
            <a:r>
              <a:rPr lang="en-US" sz="1600" dirty="0" err="1">
                <a:solidFill>
                  <a:prstClr val="black"/>
                </a:solidFill>
                <a:latin typeface="Arial Narrow" panose="020B0606020202030204" pitchFamily="34" charset="0"/>
                <a:cs typeface="Arial" charset="0"/>
              </a:rPr>
              <a:t>penting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kisah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mujizat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pesan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p>
          <a:p>
            <a:pPr marL="236538" indent="-236538" algn="just">
              <a:spcBef>
                <a:spcPts val="600"/>
              </a:spcBef>
              <a:buFont typeface="Wingdings" panose="05000000000000000000" pitchFamily="2" charset="2"/>
              <a:buChar char="§"/>
            </a:pPr>
            <a:r>
              <a:rPr lang="en-US" sz="1800" b="1" dirty="0">
                <a:solidFill>
                  <a:prstClr val="black"/>
                </a:solidFill>
                <a:latin typeface="Arial Narrow" panose="020B0606020202030204" pitchFamily="34" charset="0"/>
                <a:cs typeface="Arial" charset="0"/>
              </a:rPr>
              <a:t>George Hegel </a:t>
            </a:r>
            <a:r>
              <a:rPr lang="en-US" sz="1600" dirty="0">
                <a:solidFill>
                  <a:prstClr val="black"/>
                </a:solidFill>
                <a:latin typeface="Arial Narrow" panose="020B0606020202030204" pitchFamily="34" charset="0"/>
                <a:cs typeface="Arial" charset="0"/>
              </a:rPr>
              <a:t>“</a:t>
            </a:r>
            <a:r>
              <a:rPr lang="en-US" sz="1600" dirty="0" err="1">
                <a:solidFill>
                  <a:prstClr val="black"/>
                </a:solidFill>
                <a:latin typeface="Arial Narrow" panose="020B0606020202030204" pitchFamily="34" charset="0"/>
                <a:cs typeface="Arial" charset="0"/>
              </a:rPr>
              <a:t>simbolisme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menjelaskan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suatu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lambang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kebenaran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abstrak</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lebih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besar</a:t>
            </a:r>
            <a:r>
              <a:rPr lang="en-US" sz="1600" dirty="0">
                <a:solidFill>
                  <a:prstClr val="black"/>
                </a:solidFill>
                <a:latin typeface="Arial Narrow" panose="020B0606020202030204" pitchFamily="34" charset="0"/>
                <a:cs typeface="Arial" charset="0"/>
              </a:rPr>
              <a:t>. (b)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melambangkan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sesuatu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bersifat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filosofis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teologis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historis</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KRISTOLOGI PADA INKARNASI LOGOS (NON ALKITABIAH)</a:t>
            </a:r>
          </a:p>
        </p:txBody>
      </p:sp>
    </p:spTree>
    <p:extLst>
      <p:ext uri="{BB962C8B-B14F-4D97-AF65-F5344CB8AC3E}">
        <p14:creationId xmlns:p14="http://schemas.microsoft.com/office/powerpoint/2010/main" val="44687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Persamaan</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Demitologi</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dan</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Simbolisme</a:t>
            </a:r>
            <a:r>
              <a:rPr lang="en-US" sz="1600" dirty="0">
                <a:solidFill>
                  <a:prstClr val="black"/>
                </a:solidFill>
                <a:latin typeface="Arial Narrow" panose="020B0606020202030204" pitchFamily="34" charset="0"/>
                <a:cs typeface="Arial" charset="0"/>
              </a:rPr>
              <a:t>: (1)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bertentangan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kenyataan</a:t>
            </a:r>
            <a:r>
              <a:rPr lang="en-US" sz="1600" dirty="0">
                <a:solidFill>
                  <a:prstClr val="black"/>
                </a:solidFill>
                <a:latin typeface="Arial Narrow" panose="020B0606020202030204" pitchFamily="34" charset="0"/>
                <a:cs typeface="Arial" charset="0"/>
              </a:rPr>
              <a:t>. (2) </a:t>
            </a:r>
            <a:r>
              <a:rPr lang="en-US" sz="1600" dirty="0" err="1">
                <a:solidFill>
                  <a:prstClr val="black"/>
                </a:solidFill>
                <a:latin typeface="Arial Narrow" panose="020B0606020202030204" pitchFamily="34" charset="0"/>
                <a:cs typeface="Arial" charset="0"/>
              </a:rPr>
              <a:t>Kristologi</a:t>
            </a:r>
            <a:r>
              <a:rPr lang="en-US" sz="1600" dirty="0">
                <a:solidFill>
                  <a:prstClr val="black"/>
                </a:solidFill>
                <a:latin typeface="Arial Narrow" panose="020B0606020202030204" pitchFamily="34" charset="0"/>
                <a:cs typeface="Arial" charset="0"/>
              </a:rPr>
              <a:t> PB </a:t>
            </a:r>
            <a:r>
              <a:rPr lang="en-US" sz="1600" dirty="0" err="1">
                <a:solidFill>
                  <a:prstClr val="black"/>
                </a:solidFill>
                <a:latin typeface="Arial Narrow" panose="020B0606020202030204" pitchFamily="34" charset="0"/>
                <a:cs typeface="Arial" charset="0"/>
              </a:rPr>
              <a:t>mengungkapkan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iman</a:t>
            </a:r>
            <a:r>
              <a:rPr lang="en-US" sz="1600" dirty="0">
                <a:solidFill>
                  <a:prstClr val="black"/>
                </a:solidFill>
                <a:latin typeface="Arial Narrow" panose="020B0606020202030204" pitchFamily="34" charset="0"/>
                <a:cs typeface="Arial" charset="0"/>
              </a:rPr>
              <a:t> para murid,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Amanat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tentang</a:t>
            </a:r>
            <a:r>
              <a:rPr lang="en-US" sz="1600" dirty="0">
                <a:solidFill>
                  <a:prstClr val="black"/>
                </a:solidFill>
                <a:latin typeface="Arial Narrow" panose="020B0606020202030204" pitchFamily="34" charset="0"/>
                <a:cs typeface="Arial" charset="0"/>
              </a:rPr>
              <a:t> Kerajaan Allah,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sesungguhnya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mengajarkan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memperkenalkan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Mesias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Anak</a:t>
            </a:r>
            <a:r>
              <a:rPr lang="en-US" sz="1600" dirty="0">
                <a:solidFill>
                  <a:prstClr val="black"/>
                </a:solidFill>
                <a:latin typeface="Arial Narrow" panose="020B0606020202030204" pitchFamily="34" charset="0"/>
                <a:cs typeface="Arial" charset="0"/>
              </a:rPr>
              <a:t> Allah yang </a:t>
            </a:r>
            <a:r>
              <a:rPr lang="en-US" sz="1600" dirty="0" err="1">
                <a:solidFill>
                  <a:prstClr val="black"/>
                </a:solidFill>
                <a:latin typeface="Arial Narrow" panose="020B0606020202030204" pitchFamily="34" charset="0"/>
                <a:cs typeface="Arial" charset="0"/>
              </a:rPr>
              <a:t>menebus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mengampuni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dosa</a:t>
            </a:r>
            <a:r>
              <a:rPr lang="en-US" sz="1600" dirty="0">
                <a:solidFill>
                  <a:prstClr val="black"/>
                </a:solidFill>
                <a:latin typeface="Arial Narrow" panose="020B0606020202030204" pitchFamily="34" charset="0"/>
                <a:cs typeface="Arial" charset="0"/>
              </a:rPr>
              <a:t>. (3) </a:t>
            </a:r>
            <a:r>
              <a:rPr lang="en-US" sz="1600" dirty="0" err="1">
                <a:solidFill>
                  <a:prstClr val="black"/>
                </a:solidFill>
                <a:latin typeface="Arial Narrow" panose="020B0606020202030204" pitchFamily="34" charset="0"/>
                <a:cs typeface="Arial" charset="0"/>
              </a:rPr>
              <a:t>Kristologi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tradisional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gereja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berasal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PB,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tindakan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teologi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gereja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pengertian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filsafat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sesungguhnya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menuliskan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kisah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awal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berdirinya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gereja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berkaitan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(4)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hal</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unik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juruselamat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juga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agama-agama lain.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menegaskan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keselamatan</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bawah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kolong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langit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Nama-Nya (KPR 4:12). (5)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secara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luas</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memasuki</a:t>
            </a:r>
            <a:r>
              <a:rPr lang="en-US" sz="1600" dirty="0">
                <a:solidFill>
                  <a:prstClr val="black"/>
                </a:solidFill>
                <a:latin typeface="Arial Narrow" panose="020B0606020202030204" pitchFamily="34" charset="0"/>
                <a:cs typeface="Arial" charset="0"/>
              </a:rPr>
              <a:t> dunia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artinya</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dunia </a:t>
            </a:r>
            <a:r>
              <a:rPr lang="en-US" sz="1600" dirty="0" err="1">
                <a:solidFill>
                  <a:prstClr val="black"/>
                </a:solidFill>
                <a:latin typeface="Arial Narrow" panose="020B0606020202030204" pitchFamily="34" charset="0"/>
                <a:cs typeface="Arial" charset="0"/>
              </a:rPr>
              <a:t>serta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berkarya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menyatakan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Anak</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daging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bersama-sama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immanuel</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DEMITOLOGI DAN SIMBOLISME PADA INKARNASI LOGOS </a:t>
            </a:r>
            <a:br>
              <a:rPr lang="pt-BR" sz="2400" b="1" dirty="0">
                <a:latin typeface="Arial Narrow" panose="020B0606020202030204" pitchFamily="34" charset="0"/>
              </a:rPr>
            </a:br>
            <a:r>
              <a:rPr lang="pt-BR" sz="2400" b="1" dirty="0">
                <a:latin typeface="Arial Narrow" panose="020B0606020202030204" pitchFamily="34" charset="0"/>
              </a:rPr>
              <a:t>(NON ALKITABIAH)</a:t>
            </a:r>
          </a:p>
        </p:txBody>
      </p:sp>
    </p:spTree>
    <p:extLst>
      <p:ext uri="{BB962C8B-B14F-4D97-AF65-F5344CB8AC3E}">
        <p14:creationId xmlns:p14="http://schemas.microsoft.com/office/powerpoint/2010/main" val="257416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Tanggapan</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atas</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pemikiran</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Demitologi</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dan</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Simbolisme</a:t>
            </a:r>
            <a:r>
              <a:rPr lang="en-US" sz="1600" dirty="0">
                <a:solidFill>
                  <a:prstClr val="black"/>
                </a:solidFill>
                <a:latin typeface="Arial Narrow" panose="020B0606020202030204" pitchFamily="34" charset="0"/>
                <a:cs typeface="Arial" charset="0"/>
              </a:rPr>
              <a:t>: (1)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bertentangan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paradoks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pernah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meniadakan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-Allah-an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mengambil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rupa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ditambahkan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Atribut-atribut</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pernah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hilang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ketika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(2) </a:t>
            </a:r>
            <a:r>
              <a:rPr lang="en-US" sz="1600" dirty="0" err="1">
                <a:solidFill>
                  <a:prstClr val="black"/>
                </a:solidFill>
                <a:latin typeface="Arial Narrow" panose="020B0606020202030204" pitchFamily="34" charset="0"/>
                <a:cs typeface="Arial" charset="0"/>
              </a:rPr>
              <a:t>Kristologi</a:t>
            </a:r>
            <a:r>
              <a:rPr lang="en-US" sz="1600" dirty="0">
                <a:solidFill>
                  <a:prstClr val="black"/>
                </a:solidFill>
                <a:latin typeface="Arial Narrow" panose="020B0606020202030204" pitchFamily="34" charset="0"/>
                <a:cs typeface="Arial" charset="0"/>
              </a:rPr>
              <a:t> PB </a:t>
            </a:r>
            <a:r>
              <a:rPr lang="en-US" sz="1600" dirty="0" err="1">
                <a:solidFill>
                  <a:prstClr val="black"/>
                </a:solidFill>
                <a:latin typeface="Arial Narrow" panose="020B0606020202030204" pitchFamily="34" charset="0"/>
                <a:cs typeface="Arial" charset="0"/>
              </a:rPr>
              <a:t>harus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kembali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iman</a:t>
            </a:r>
            <a:r>
              <a:rPr lang="en-US" sz="1600" dirty="0">
                <a:solidFill>
                  <a:prstClr val="black"/>
                </a:solidFill>
                <a:latin typeface="Arial Narrow" panose="020B0606020202030204" pitchFamily="34" charset="0"/>
                <a:cs typeface="Arial" charset="0"/>
              </a:rPr>
              <a:t> para </a:t>
            </a:r>
            <a:r>
              <a:rPr lang="en-US" sz="1600" dirty="0" err="1">
                <a:solidFill>
                  <a:prstClr val="black"/>
                </a:solidFill>
                <a:latin typeface="Arial Narrow" panose="020B0606020202030204" pitchFamily="34" charset="0"/>
                <a:cs typeface="Arial" charset="0"/>
              </a:rPr>
              <a:t>rasul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mungkin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agama lain,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berulang-ulang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melakukannya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Anak</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satu-satunya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a:t>
            </a:r>
            <a:r>
              <a:rPr lang="en-US" sz="1600" dirty="0">
                <a:solidFill>
                  <a:prstClr val="black"/>
                </a:solidFill>
                <a:latin typeface="Arial Narrow" panose="020B0606020202030204" pitchFamily="34" charset="0"/>
                <a:cs typeface="Arial" charset="0"/>
              </a:rPr>
              <a:t> kali </a:t>
            </a:r>
            <a:r>
              <a:rPr lang="en-US" sz="1600" dirty="0" err="1">
                <a:solidFill>
                  <a:prstClr val="black"/>
                </a:solidFill>
                <a:latin typeface="Arial Narrow" panose="020B0606020202030204" pitchFamily="34" charset="0"/>
                <a:cs typeface="Arial" charset="0"/>
              </a:rPr>
              <a:t>terjadi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(3) </a:t>
            </a:r>
            <a:r>
              <a:rPr lang="en-US" sz="1600" dirty="0" err="1">
                <a:solidFill>
                  <a:prstClr val="black"/>
                </a:solidFill>
                <a:latin typeface="Arial Narrow" panose="020B0606020202030204" pitchFamily="34" charset="0"/>
                <a:cs typeface="Arial" charset="0"/>
              </a:rPr>
              <a:t>Penolakan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gereja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mula-mula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ditolak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oleh</a:t>
            </a:r>
            <a:r>
              <a:rPr lang="en-US" sz="1600" dirty="0">
                <a:solidFill>
                  <a:prstClr val="black"/>
                </a:solidFill>
                <a:latin typeface="Arial Narrow" panose="020B0606020202030204" pitchFamily="34" charset="0"/>
                <a:cs typeface="Arial" charset="0"/>
              </a:rPr>
              <a:t> orang </a:t>
            </a:r>
            <a:r>
              <a:rPr lang="en-US" sz="1600" dirty="0" err="1">
                <a:solidFill>
                  <a:prstClr val="black"/>
                </a:solidFill>
                <a:latin typeface="Arial Narrow" panose="020B0606020202030204" pitchFamily="34" charset="0"/>
                <a:cs typeface="Arial" charset="0"/>
              </a:rPr>
              <a:t>Yahudi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mengaku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setara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Bapa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mengadakan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mujizat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Sabat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mengampuni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dosa</a:t>
            </a:r>
            <a:r>
              <a:rPr lang="en-US" sz="1600" dirty="0">
                <a:solidFill>
                  <a:prstClr val="black"/>
                </a:solidFill>
                <a:latin typeface="Arial Narrow" panose="020B0606020202030204" pitchFamily="34" charset="0"/>
                <a:cs typeface="Arial" charset="0"/>
              </a:rPr>
              <a:t>. (4) </a:t>
            </a:r>
            <a:r>
              <a:rPr lang="en-US" sz="1600" dirty="0" err="1">
                <a:solidFill>
                  <a:prstClr val="black"/>
                </a:solidFill>
                <a:latin typeface="Arial Narrow" panose="020B0606020202030204" pitchFamily="34" charset="0"/>
                <a:cs typeface="Arial" charset="0"/>
              </a:rPr>
              <a:t>Penerimaan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anugerah</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semata-mata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Roh</a:t>
            </a:r>
            <a:r>
              <a:rPr lang="en-US" sz="1600" dirty="0">
                <a:solidFill>
                  <a:prstClr val="black"/>
                </a:solidFill>
                <a:latin typeface="Arial Narrow" panose="020B0606020202030204" pitchFamily="34" charset="0"/>
                <a:cs typeface="Arial" charset="0"/>
              </a:rPr>
              <a:t> Kudus </a:t>
            </a:r>
            <a:r>
              <a:rPr lang="en-US" sz="1600" dirty="0" err="1">
                <a:solidFill>
                  <a:prstClr val="black"/>
                </a:solidFill>
                <a:latin typeface="Arial Narrow" panose="020B0606020202030204" pitchFamily="34" charset="0"/>
                <a:cs typeface="Arial" charset="0"/>
              </a:rPr>
              <a:t>melahirkan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baru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umat</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beriman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diwahyukan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mengajarkan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tentang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fakta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realistis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keselamatan</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DEMITOLOGI DAN SIMBOLISME PADA INKARNASI LOGOS </a:t>
            </a:r>
            <a:br>
              <a:rPr lang="pt-BR" sz="2400" b="1" dirty="0">
                <a:latin typeface="Arial Narrow" panose="020B0606020202030204" pitchFamily="34" charset="0"/>
              </a:rPr>
            </a:br>
            <a:r>
              <a:rPr lang="pt-BR" sz="2400" b="1" dirty="0">
                <a:latin typeface="Arial Narrow" panose="020B0606020202030204" pitchFamily="34" charset="0"/>
              </a:rPr>
              <a:t>(NON ALKITABIAH</a:t>
            </a:r>
          </a:p>
        </p:txBody>
      </p:sp>
    </p:spTree>
    <p:extLst>
      <p:ext uri="{BB962C8B-B14F-4D97-AF65-F5344CB8AC3E}">
        <p14:creationId xmlns:p14="http://schemas.microsoft.com/office/powerpoint/2010/main" val="8206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Narrow" panose="020B0606020202030204" pitchFamily="34" charset="0"/>
              </a:rPr>
              <a:t>SUMBER BUKU</a:t>
            </a:r>
          </a:p>
        </p:txBody>
      </p:sp>
      <p:sp>
        <p:nvSpPr>
          <p:cNvPr id="3" name="Content Placeholder 2"/>
          <p:cNvSpPr>
            <a:spLocks noGrp="1"/>
          </p:cNvSpPr>
          <p:nvPr>
            <p:ph idx="1"/>
          </p:nvPr>
        </p:nvSpPr>
        <p:spPr/>
        <p:txBody>
          <a:bodyPr anchor="t">
            <a:normAutofit/>
          </a:bodyPr>
          <a:lstStyle/>
          <a:p>
            <a:pPr marL="0" lvl="0" indent="0" algn="just">
              <a:spcBef>
                <a:spcPts val="600"/>
              </a:spcBef>
              <a:buNone/>
            </a:pPr>
            <a:r>
              <a:rPr lang="en-US" sz="2000" b="1" dirty="0" err="1">
                <a:latin typeface="Arial Narrow" panose="020B0606020202030204" pitchFamily="34" charset="0"/>
              </a:rPr>
              <a:t>Buku</a:t>
            </a:r>
            <a:r>
              <a:rPr lang="en-US" sz="2000" b="1" dirty="0">
                <a:latin typeface="Arial Narrow" panose="020B0606020202030204" pitchFamily="34" charset="0"/>
              </a:rPr>
              <a:t> </a:t>
            </a:r>
            <a:r>
              <a:rPr lang="en-US" sz="2000" b="1" dirty="0" err="1">
                <a:latin typeface="Arial Narrow" panose="020B0606020202030204" pitchFamily="34" charset="0"/>
              </a:rPr>
              <a:t>Wajib</a:t>
            </a:r>
            <a:endParaRPr lang="en-US" sz="2000" b="1" dirty="0">
              <a:latin typeface="Arial Narrow" panose="020B0606020202030204" pitchFamily="34" charset="0"/>
            </a:endParaRPr>
          </a:p>
          <a:p>
            <a:pPr algn="just">
              <a:spcBef>
                <a:spcPts val="600"/>
              </a:spcBef>
              <a:buFont typeface="Wingdings" panose="05000000000000000000" pitchFamily="2" charset="2"/>
              <a:buChar char="§"/>
            </a:pPr>
            <a:r>
              <a:rPr lang="en-US" sz="1800" dirty="0">
                <a:latin typeface="Arial Narrow" panose="020B0606020202030204" pitchFamily="34" charset="0"/>
              </a:rPr>
              <a:t>Herman Bavinck, </a:t>
            </a:r>
            <a:r>
              <a:rPr lang="en-US" sz="1800" i="1" dirty="0" err="1">
                <a:latin typeface="Arial Narrow" panose="020B0606020202030204" pitchFamily="34" charset="0"/>
              </a:rPr>
              <a:t>Dogmatika</a:t>
            </a:r>
            <a:r>
              <a:rPr lang="en-US" sz="1800" i="1" dirty="0">
                <a:latin typeface="Arial Narrow" panose="020B0606020202030204" pitchFamily="34" charset="0"/>
              </a:rPr>
              <a:t> Reformed – </a:t>
            </a:r>
            <a:r>
              <a:rPr lang="en-US" sz="1800" i="1" dirty="0" err="1">
                <a:latin typeface="Arial Narrow" panose="020B0606020202030204" pitchFamily="34" charset="0"/>
              </a:rPr>
              <a:t>Jilid</a:t>
            </a:r>
            <a:r>
              <a:rPr lang="en-US" sz="1800" i="1" dirty="0">
                <a:latin typeface="Arial Narrow" panose="020B0606020202030204" pitchFamily="34" charset="0"/>
              </a:rPr>
              <a:t> 3: </a:t>
            </a:r>
            <a:r>
              <a:rPr lang="en-US" sz="1800" i="1" dirty="0" err="1">
                <a:latin typeface="Arial Narrow" panose="020B0606020202030204" pitchFamily="34" charset="0"/>
              </a:rPr>
              <a:t>Dosa</a:t>
            </a:r>
            <a:r>
              <a:rPr lang="en-US" sz="1800" i="1" dirty="0">
                <a:latin typeface="Arial Narrow" panose="020B0606020202030204" pitchFamily="34" charset="0"/>
              </a:rPr>
              <a:t> </a:t>
            </a:r>
            <a:r>
              <a:rPr lang="en-US" sz="1800" i="1" dirty="0" err="1">
                <a:latin typeface="Arial Narrow" panose="020B0606020202030204" pitchFamily="34" charset="0"/>
              </a:rPr>
              <a:t>dan</a:t>
            </a:r>
            <a:r>
              <a:rPr lang="en-US" sz="1800" i="1" dirty="0">
                <a:latin typeface="Arial Narrow" panose="020B0606020202030204" pitchFamily="34" charset="0"/>
              </a:rPr>
              <a:t> </a:t>
            </a:r>
            <a:r>
              <a:rPr lang="en-US" sz="1800" i="1" dirty="0" err="1">
                <a:latin typeface="Arial Narrow" panose="020B0606020202030204" pitchFamily="34" charset="0"/>
              </a:rPr>
              <a:t>Keselamatan</a:t>
            </a:r>
            <a:r>
              <a:rPr lang="en-US" sz="1800" i="1" dirty="0">
                <a:latin typeface="Arial Narrow" panose="020B0606020202030204" pitchFamily="34" charset="0"/>
              </a:rPr>
              <a:t> di </a:t>
            </a:r>
            <a:r>
              <a:rPr lang="en-US" sz="1800" i="1" dirty="0" err="1">
                <a:latin typeface="Arial Narrow" panose="020B0606020202030204" pitchFamily="34" charset="0"/>
              </a:rPr>
              <a:t>dalam</a:t>
            </a:r>
            <a:r>
              <a:rPr lang="en-US" sz="1800" i="1" dirty="0">
                <a:latin typeface="Arial Narrow" panose="020B0606020202030204" pitchFamily="34" charset="0"/>
              </a:rPr>
              <a:t> </a:t>
            </a:r>
            <a:r>
              <a:rPr lang="en-US" sz="1800" i="1" dirty="0" err="1">
                <a:latin typeface="Arial Narrow" panose="020B0606020202030204" pitchFamily="34" charset="0"/>
              </a:rPr>
              <a:t>Kristus</a:t>
            </a:r>
            <a:r>
              <a:rPr lang="en-US" sz="1800" dirty="0">
                <a:latin typeface="Arial Narrow" panose="020B0606020202030204" pitchFamily="34" charset="0"/>
              </a:rPr>
              <a:t>, </a:t>
            </a:r>
            <a:r>
              <a:rPr lang="en-US" sz="1800" dirty="0" err="1">
                <a:latin typeface="Arial Narrow" panose="020B0606020202030204" pitchFamily="34" charset="0"/>
              </a:rPr>
              <a:t>terjemahan</a:t>
            </a:r>
            <a:r>
              <a:rPr lang="en-US" sz="1800" dirty="0">
                <a:latin typeface="Arial Narrow" panose="020B0606020202030204" pitchFamily="34" charset="0"/>
              </a:rPr>
              <a:t> </a:t>
            </a:r>
            <a:r>
              <a:rPr lang="en-US" sz="1800" dirty="0" err="1">
                <a:latin typeface="Arial Narrow" panose="020B0606020202030204" pitchFamily="34" charset="0"/>
              </a:rPr>
              <a:t>Ichwei</a:t>
            </a:r>
            <a:r>
              <a:rPr lang="en-US" sz="1800" dirty="0">
                <a:latin typeface="Arial Narrow" panose="020B0606020202030204" pitchFamily="34" charset="0"/>
              </a:rPr>
              <a:t> G. Indra </a:t>
            </a:r>
            <a:r>
              <a:rPr lang="en-US" sz="1800" dirty="0" err="1">
                <a:latin typeface="Arial Narrow" panose="020B0606020202030204" pitchFamily="34" charset="0"/>
              </a:rPr>
              <a:t>dan</a:t>
            </a:r>
            <a:r>
              <a:rPr lang="en-US" sz="1800" dirty="0">
                <a:latin typeface="Arial Narrow" panose="020B0606020202030204" pitchFamily="34" charset="0"/>
              </a:rPr>
              <a:t> </a:t>
            </a:r>
            <a:r>
              <a:rPr lang="en-US" sz="1800" dirty="0" err="1">
                <a:latin typeface="Arial Narrow" panose="020B0606020202030204" pitchFamily="34" charset="0"/>
              </a:rPr>
              <a:t>Irwan</a:t>
            </a:r>
            <a:r>
              <a:rPr lang="en-US" sz="1800" dirty="0">
                <a:latin typeface="Arial Narrow" panose="020B0606020202030204" pitchFamily="34" charset="0"/>
              </a:rPr>
              <a:t> </a:t>
            </a:r>
            <a:r>
              <a:rPr lang="en-US" sz="1800" dirty="0" err="1">
                <a:latin typeface="Arial Narrow" panose="020B0606020202030204" pitchFamily="34" charset="0"/>
              </a:rPr>
              <a:t>Tjulianto</a:t>
            </a:r>
            <a:r>
              <a:rPr lang="en-US" sz="1800" dirty="0">
                <a:latin typeface="Arial Narrow" panose="020B0606020202030204" pitchFamily="34" charset="0"/>
              </a:rPr>
              <a:t> (Surabaya: Momentum, 2016), </a:t>
            </a:r>
            <a:r>
              <a:rPr lang="de-DE" sz="1800" dirty="0">
                <a:latin typeface="Arial Narrow" panose="020B0606020202030204" pitchFamily="34" charset="0"/>
              </a:rPr>
              <a:t>Bag.II, Bab 6, hlm.287-395.</a:t>
            </a:r>
            <a:endParaRPr lang="en-US" sz="1800" dirty="0">
              <a:latin typeface="Arial Narrow" panose="020B0606020202030204" pitchFamily="34" charset="0"/>
            </a:endParaRPr>
          </a:p>
          <a:p>
            <a:pPr algn="just">
              <a:spcBef>
                <a:spcPts val="600"/>
              </a:spcBef>
              <a:buFont typeface="Wingdings" panose="05000000000000000000" pitchFamily="2" charset="2"/>
              <a:buChar char="§"/>
            </a:pPr>
            <a:r>
              <a:rPr lang="en-US" sz="1800" dirty="0">
                <a:latin typeface="Arial Narrow" panose="020B0606020202030204" pitchFamily="34" charset="0"/>
              </a:rPr>
              <a:t>Louis </a:t>
            </a:r>
            <a:r>
              <a:rPr lang="en-US" sz="1800" dirty="0" err="1">
                <a:latin typeface="Arial Narrow" panose="020B0606020202030204" pitchFamily="34" charset="0"/>
              </a:rPr>
              <a:t>Berkhof</a:t>
            </a:r>
            <a:r>
              <a:rPr lang="en-US" sz="1800" dirty="0">
                <a:latin typeface="Arial Narrow" panose="020B0606020202030204" pitchFamily="34" charset="0"/>
              </a:rPr>
              <a:t>, </a:t>
            </a:r>
            <a:r>
              <a:rPr lang="en-US" sz="1800" i="1" dirty="0" err="1">
                <a:latin typeface="Arial Narrow" panose="020B0606020202030204" pitchFamily="34" charset="0"/>
              </a:rPr>
              <a:t>Teologi</a:t>
            </a:r>
            <a:r>
              <a:rPr lang="en-US" sz="1800" i="1" dirty="0">
                <a:latin typeface="Arial Narrow" panose="020B0606020202030204" pitchFamily="34" charset="0"/>
              </a:rPr>
              <a:t> </a:t>
            </a:r>
            <a:r>
              <a:rPr lang="en-US" sz="1800" i="1" dirty="0" err="1">
                <a:latin typeface="Arial Narrow" panose="020B0606020202030204" pitchFamily="34" charset="0"/>
              </a:rPr>
              <a:t>Sistematika</a:t>
            </a:r>
            <a:r>
              <a:rPr lang="en-US" sz="1800" i="1" dirty="0">
                <a:latin typeface="Arial Narrow" panose="020B0606020202030204" pitchFamily="34" charset="0"/>
              </a:rPr>
              <a:t>: </a:t>
            </a:r>
            <a:r>
              <a:rPr lang="en-US" sz="1800" i="1" dirty="0" err="1">
                <a:latin typeface="Arial Narrow" panose="020B0606020202030204" pitchFamily="34" charset="0"/>
              </a:rPr>
              <a:t>Doktrin</a:t>
            </a:r>
            <a:r>
              <a:rPr lang="en-US" sz="1800" i="1" dirty="0">
                <a:latin typeface="Arial Narrow" panose="020B0606020202030204" pitchFamily="34" charset="0"/>
              </a:rPr>
              <a:t> </a:t>
            </a:r>
            <a:r>
              <a:rPr lang="en-US" sz="1800" i="1" dirty="0" err="1">
                <a:latin typeface="Arial Narrow" panose="020B0606020202030204" pitchFamily="34" charset="0"/>
              </a:rPr>
              <a:t>Manusia</a:t>
            </a:r>
            <a:r>
              <a:rPr lang="en-US" sz="1800" i="1" dirty="0">
                <a:latin typeface="Arial Narrow" panose="020B0606020202030204" pitchFamily="34" charset="0"/>
              </a:rPr>
              <a:t> </a:t>
            </a:r>
            <a:r>
              <a:rPr lang="en-US" sz="1800" dirty="0">
                <a:latin typeface="Arial Narrow" panose="020B0606020202030204" pitchFamily="34" charset="0"/>
              </a:rPr>
              <a:t>(Surabaya: Momentum, 2012), </a:t>
            </a:r>
            <a:r>
              <a:rPr lang="da-DK" sz="1800" dirty="0">
                <a:latin typeface="Arial Narrow" panose="020B0606020202030204" pitchFamily="34" charset="0"/>
              </a:rPr>
              <a:t>Bag. 3, Bab 1-4, hlm.177-238.</a:t>
            </a:r>
          </a:p>
          <a:p>
            <a:pPr algn="just">
              <a:spcBef>
                <a:spcPts val="600"/>
              </a:spcBef>
              <a:buFont typeface="Wingdings" panose="05000000000000000000" pitchFamily="2" charset="2"/>
              <a:buChar char="§"/>
            </a:pPr>
            <a:r>
              <a:rPr lang="da-DK" sz="1800" dirty="0">
                <a:latin typeface="Arial Narrow" panose="020B0606020202030204" pitchFamily="34" charset="0"/>
              </a:rPr>
              <a:t>Millard J. Erickson, </a:t>
            </a:r>
            <a:r>
              <a:rPr lang="da-DK" sz="1800" i="1" dirty="0">
                <a:latin typeface="Arial Narrow" panose="020B0606020202030204" pitchFamily="34" charset="0"/>
              </a:rPr>
              <a:t>Teologi Kristen Volume 2 </a:t>
            </a:r>
            <a:r>
              <a:rPr lang="da-DK" sz="1800" dirty="0">
                <a:latin typeface="Arial Narrow" panose="020B0606020202030204" pitchFamily="34" charset="0"/>
              </a:rPr>
              <a:t>(Malang: Gandum Mas, 20030), Bag.7, Bab 31, hlm.289-316; Bab 34, hlm.371-390.</a:t>
            </a:r>
          </a:p>
          <a:p>
            <a:pPr algn="just">
              <a:spcBef>
                <a:spcPts val="600"/>
              </a:spcBef>
              <a:buFont typeface="Wingdings" panose="05000000000000000000" pitchFamily="2" charset="2"/>
              <a:buChar char="§"/>
            </a:pPr>
            <a:r>
              <a:rPr lang="en-US" sz="1800" dirty="0">
                <a:latin typeface="Arial Narrow" panose="020B0606020202030204" pitchFamily="34" charset="0"/>
              </a:rPr>
              <a:t>Wayne G. </a:t>
            </a:r>
            <a:r>
              <a:rPr lang="en-US" sz="1800">
                <a:latin typeface="Arial Narrow" panose="020B0606020202030204" pitchFamily="34" charset="0"/>
              </a:rPr>
              <a:t>Grudem</a:t>
            </a:r>
            <a:r>
              <a:rPr lang="en-US" sz="1800" dirty="0">
                <a:latin typeface="Arial Narrow" panose="020B0606020202030204" pitchFamily="34" charset="0"/>
              </a:rPr>
              <a:t>, </a:t>
            </a:r>
            <a:r>
              <a:rPr lang="en-US" sz="1800" i="1" dirty="0">
                <a:latin typeface="Arial Narrow" panose="020B0606020202030204" pitchFamily="34" charset="0"/>
              </a:rPr>
              <a:t>Systematic Theology: An Introduction To Biblical Doctrine</a:t>
            </a:r>
            <a:r>
              <a:rPr lang="en-US" sz="1800" dirty="0">
                <a:latin typeface="Arial Narrow" panose="020B0606020202030204" pitchFamily="34" charset="0"/>
              </a:rPr>
              <a:t> (Downers Grove, Illinois: InterVarsity Press,1994), </a:t>
            </a:r>
            <a:r>
              <a:rPr lang="da-DK" sz="1800" dirty="0">
                <a:latin typeface="Arial Narrow" panose="020B0606020202030204" pitchFamily="34" charset="0"/>
              </a:rPr>
              <a:t>Ch. 26, p.456-491.</a:t>
            </a:r>
          </a:p>
        </p:txBody>
      </p:sp>
    </p:spTree>
    <p:extLst>
      <p:ext uri="{BB962C8B-B14F-4D97-AF65-F5344CB8AC3E}">
        <p14:creationId xmlns:p14="http://schemas.microsoft.com/office/powerpoint/2010/main" val="32373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mj-lt"/>
              <a:buAutoNum type="arabicPeriod"/>
            </a:pPr>
            <a:r>
              <a:rPr lang="en-US" sz="1600" dirty="0" err="1">
                <a:solidFill>
                  <a:prstClr val="black"/>
                </a:solidFill>
                <a:latin typeface="Arial Narrow" panose="020B0606020202030204" pitchFamily="34" charset="0"/>
                <a:cs typeface="Arial" charset="0"/>
              </a:rPr>
              <a:t>Perjanjian</a:t>
            </a:r>
            <a:r>
              <a:rPr lang="en-US" sz="1600" dirty="0">
                <a:solidFill>
                  <a:prstClr val="black"/>
                </a:solidFill>
                <a:latin typeface="Arial Narrow" panose="020B0606020202030204" pitchFamily="34" charset="0"/>
                <a:cs typeface="Arial" charset="0"/>
              </a:rPr>
              <a:t> Lama </a:t>
            </a:r>
            <a:r>
              <a:rPr lang="en-US" sz="1600" dirty="0" err="1">
                <a:solidFill>
                  <a:prstClr val="black"/>
                </a:solidFill>
                <a:latin typeface="Arial Narrow" panose="020B0606020202030204" pitchFamily="34" charset="0"/>
                <a:cs typeface="Arial" charset="0"/>
              </a:rPr>
              <a:t>menubuatkan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menjanjikan</a:t>
            </a:r>
            <a:r>
              <a:rPr lang="en-US" sz="1600"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kedatangan</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Mesias</a:t>
            </a:r>
            <a:r>
              <a:rPr lang="en-US" sz="1600" b="1"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melalui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hamba</a:t>
            </a:r>
            <a:r>
              <a:rPr lang="en-US" sz="1600" dirty="0">
                <a:solidFill>
                  <a:prstClr val="black"/>
                </a:solidFill>
                <a:latin typeface="Arial Narrow" panose="020B0606020202030204" pitchFamily="34" charset="0"/>
                <a:cs typeface="Arial" charset="0"/>
              </a:rPr>
              <a:t>-</a:t>
            </a:r>
            <a:r>
              <a:rPr lang="en-US" sz="1600" dirty="0" err="1">
                <a:solidFill>
                  <a:prstClr val="black"/>
                </a:solidFill>
                <a:latin typeface="Arial Narrow" panose="020B0606020202030204" pitchFamily="34" charset="0"/>
                <a:cs typeface="Arial" charset="0"/>
              </a:rPr>
              <a:t>hamba</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Perjanjian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Baru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menuliskan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penggenapan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nubuat</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telah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diteguhkan</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kesaksian</a:t>
            </a:r>
            <a:r>
              <a:rPr lang="en-US" sz="1600" dirty="0">
                <a:solidFill>
                  <a:prstClr val="black"/>
                </a:solidFill>
                <a:latin typeface="Arial Narrow" panose="020B0606020202030204" pitchFamily="34" charset="0"/>
                <a:cs typeface="Arial" charset="0"/>
              </a:rPr>
              <a:t> para </a:t>
            </a:r>
            <a:r>
              <a:rPr lang="en-US" sz="1600" dirty="0" err="1">
                <a:solidFill>
                  <a:prstClr val="black"/>
                </a:solidFill>
                <a:latin typeface="Arial Narrow" panose="020B0606020202030204" pitchFamily="34" charset="0"/>
                <a:cs typeface="Arial" charset="0"/>
              </a:rPr>
              <a:t>rasul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gereja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mula-mula</a:t>
            </a:r>
            <a:r>
              <a:rPr lang="en-US" sz="1600" dirty="0">
                <a:solidFill>
                  <a:prstClr val="black"/>
                </a:solidFill>
                <a:latin typeface="Arial Narrow" panose="020B0606020202030204" pitchFamily="34" charset="0"/>
                <a:cs typeface="Arial" charset="0"/>
              </a:rPr>
              <a:t>. </a:t>
            </a:r>
          </a:p>
          <a:p>
            <a:pPr marL="269875" indent="-269875" algn="just">
              <a:spcBef>
                <a:spcPts val="600"/>
              </a:spcBef>
              <a:buFont typeface="+mj-lt"/>
              <a:buAutoNum type="arabicPeriod"/>
            </a:pPr>
            <a:r>
              <a:rPr lang="en-US" sz="1600" dirty="0">
                <a:solidFill>
                  <a:prstClr val="black"/>
                </a:solidFill>
                <a:latin typeface="Arial Narrow" panose="020B0606020202030204" pitchFamily="34" charset="0"/>
                <a:cs typeface="Arial" charset="0"/>
              </a:rPr>
              <a:t>Pusat </a:t>
            </a:r>
            <a:r>
              <a:rPr lang="en-US" sz="1600" dirty="0" err="1">
                <a:solidFill>
                  <a:prstClr val="black"/>
                </a:solidFill>
                <a:latin typeface="Arial Narrow" panose="020B0606020202030204" pitchFamily="34" charset="0"/>
                <a:cs typeface="Arial" charset="0"/>
              </a:rPr>
              <a:t>pemberitaan</a:t>
            </a:r>
            <a:r>
              <a:rPr lang="en-US" sz="1600"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Injil</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adalah</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Pribadi</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dan</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karya</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setiap</a:t>
            </a:r>
            <a:r>
              <a:rPr lang="en-US" sz="1600" dirty="0">
                <a:solidFill>
                  <a:prstClr val="black"/>
                </a:solidFill>
                <a:latin typeface="Arial Narrow" panose="020B0606020202030204" pitchFamily="34" charset="0"/>
                <a:cs typeface="Arial" charset="0"/>
              </a:rPr>
              <a:t> orang </a:t>
            </a:r>
            <a:r>
              <a:rPr lang="en-US" sz="1600" dirty="0" err="1">
                <a:solidFill>
                  <a:prstClr val="black"/>
                </a:solidFill>
                <a:latin typeface="Arial Narrow" panose="020B0606020202030204" pitchFamily="34" charset="0"/>
                <a:cs typeface="Arial" charset="0"/>
              </a:rPr>
              <a:t>pilihan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menerima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anugerah</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percaya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mengaku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mulut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percaya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hati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Juruselamat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satu-satunya</a:t>
            </a:r>
            <a:r>
              <a:rPr lang="en-US" sz="1600" dirty="0">
                <a:solidFill>
                  <a:prstClr val="black"/>
                </a:solidFill>
                <a:latin typeface="Arial Narrow" panose="020B0606020202030204" pitchFamily="34" charset="0"/>
                <a:cs typeface="Arial" charset="0"/>
              </a:rPr>
              <a:t>” (Rm.10:9-10; Yoh.1:12; 1Yoh.5:11-13).</a:t>
            </a:r>
          </a:p>
          <a:p>
            <a:pPr marL="269875" indent="-269875" algn="just">
              <a:spcBef>
                <a:spcPts val="600"/>
              </a:spcBef>
              <a:buFont typeface="+mj-lt"/>
              <a:buAutoNum type="arabicPeriod"/>
            </a:pPr>
            <a:r>
              <a:rPr lang="en-US" sz="1600" dirty="0" err="1">
                <a:solidFill>
                  <a:prstClr val="black"/>
                </a:solidFill>
                <a:latin typeface="Arial Narrow" panose="020B0606020202030204" pitchFamily="34" charset="0"/>
                <a:cs typeface="Arial" charset="0"/>
              </a:rPr>
              <a:t>Kekeristenan</a:t>
            </a:r>
            <a:r>
              <a:rPr lang="en-US" sz="1600"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berpusat</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pada</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Pribadi</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dan</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karya</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pengetahuan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atau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pengalaman</a:t>
            </a:r>
            <a:r>
              <a:rPr lang="en-US" sz="1600" dirty="0">
                <a:solidFill>
                  <a:prstClr val="black"/>
                </a:solidFill>
                <a:latin typeface="Arial Narrow" panose="020B0606020202030204" pitchFamily="34" charset="0"/>
                <a:cs typeface="Arial" charset="0"/>
              </a:rPr>
              <a:t> para </a:t>
            </a:r>
            <a:r>
              <a:rPr lang="en-US" sz="1600" dirty="0" err="1">
                <a:solidFill>
                  <a:prstClr val="black"/>
                </a:solidFill>
                <a:latin typeface="Arial Narrow" panose="020B0606020202030204" pitchFamily="34" charset="0"/>
                <a:cs typeface="Arial" charset="0"/>
              </a:rPr>
              <a:t>rasul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bapa-bapa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gereja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para </a:t>
            </a:r>
            <a:r>
              <a:rPr lang="en-US" sz="1600" dirty="0" err="1">
                <a:solidFill>
                  <a:prstClr val="black"/>
                </a:solidFill>
                <a:latin typeface="Arial Narrow" panose="020B0606020202030204" pitchFamily="34" charset="0"/>
                <a:cs typeface="Arial" charset="0"/>
              </a:rPr>
              <a:t>teolog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sepanjang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a:t>
            </a:r>
          </a:p>
          <a:p>
            <a:pPr marL="269875" indent="-269875" algn="just">
              <a:spcBef>
                <a:spcPts val="600"/>
              </a:spcBef>
              <a:buFont typeface="+mj-lt"/>
              <a:buAutoNum type="arabicPeriod"/>
            </a:pPr>
            <a:r>
              <a:rPr lang="en-US" sz="1600" b="1" dirty="0" err="1">
                <a:solidFill>
                  <a:prstClr val="black"/>
                </a:solidFill>
                <a:latin typeface="Arial Narrow" panose="020B0606020202030204" pitchFamily="34" charset="0"/>
                <a:cs typeface="Arial" charset="0"/>
              </a:rPr>
              <a:t>Fakta</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(a) </a:t>
            </a:r>
            <a:r>
              <a:rPr lang="en-US" sz="1600" dirty="0" err="1">
                <a:solidFill>
                  <a:prstClr val="black"/>
                </a:solidFill>
                <a:latin typeface="Arial Narrow" panose="020B0606020202030204" pitchFamily="34" charset="0"/>
                <a:cs typeface="Arial" charset="0"/>
              </a:rPr>
              <a:t>perubahan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peradaban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kehadiran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di dunia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(b)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hadir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membagi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kelompok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yaitu</a:t>
            </a:r>
            <a:r>
              <a:rPr lang="en-US" sz="1600" dirty="0">
                <a:solidFill>
                  <a:prstClr val="black"/>
                </a:solidFill>
                <a:latin typeface="Arial Narrow" panose="020B0606020202030204" pitchFamily="34" charset="0"/>
                <a:cs typeface="Arial" charset="0"/>
              </a:rPr>
              <a:t> orang-orang </a:t>
            </a:r>
            <a:r>
              <a:rPr lang="en-US" sz="1600" dirty="0" err="1">
                <a:solidFill>
                  <a:prstClr val="black"/>
                </a:solidFill>
                <a:latin typeface="Arial Narrow" panose="020B0606020202030204" pitchFamily="34" charset="0"/>
                <a:cs typeface="Arial" charset="0"/>
              </a:rPr>
              <a:t>percaya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orang-orang </a:t>
            </a:r>
            <a:r>
              <a:rPr lang="en-US" sz="1600" dirty="0" err="1">
                <a:solidFill>
                  <a:prstClr val="black"/>
                </a:solidFill>
                <a:latin typeface="Arial Narrow" panose="020B0606020202030204" pitchFamily="34" charset="0"/>
                <a:cs typeface="Arial" charset="0"/>
              </a:rPr>
              <a:t>binasa</a:t>
            </a:r>
            <a:r>
              <a:rPr lang="en-US" sz="1600" dirty="0">
                <a:solidFill>
                  <a:prstClr val="black"/>
                </a:solidFill>
                <a:latin typeface="Arial Narrow" panose="020B0606020202030204" pitchFamily="34" charset="0"/>
                <a:cs typeface="Arial" charset="0"/>
              </a:rPr>
              <a:t>; (c)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disalahmengerti</a:t>
            </a:r>
            <a:r>
              <a:rPr lang="en-US" sz="1600" dirty="0">
                <a:solidFill>
                  <a:prstClr val="black"/>
                </a:solidFill>
                <a:latin typeface="Arial Narrow" panose="020B0606020202030204" pitchFamily="34" charset="0"/>
                <a:cs typeface="Arial" charset="0"/>
              </a:rPr>
              <a:t>/</a:t>
            </a:r>
            <a:r>
              <a:rPr lang="en-US" sz="1600" dirty="0" err="1">
                <a:solidFill>
                  <a:prstClr val="black"/>
                </a:solidFill>
                <a:latin typeface="Arial Narrow" panose="020B0606020202030204" pitchFamily="34" charset="0"/>
                <a:cs typeface="Arial" charset="0"/>
              </a:rPr>
              <a:t>disalahtafsir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pelbagai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budaya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kepercayaan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sekelompok</a:t>
            </a:r>
            <a:r>
              <a:rPr lang="en-US" sz="1600" dirty="0">
                <a:solidFill>
                  <a:prstClr val="black"/>
                </a:solidFill>
                <a:latin typeface="Arial Narrow" panose="020B0606020202030204" pitchFamily="34" charset="0"/>
                <a:cs typeface="Arial" charset="0"/>
              </a:rPr>
              <a:t> orang yang </a:t>
            </a:r>
            <a:r>
              <a:rPr lang="en-US" sz="1600" dirty="0" err="1">
                <a:solidFill>
                  <a:prstClr val="black"/>
                </a:solidFill>
                <a:latin typeface="Arial Narrow" panose="020B0606020202030204" pitchFamily="34" charset="0"/>
                <a:cs typeface="Arial" charset="0"/>
              </a:rPr>
              <a:t>mengaku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percaya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kepada</a:t>
            </a:r>
            <a:r>
              <a:rPr lang="en-US" sz="1600" dirty="0">
                <a:solidFill>
                  <a:prstClr val="black"/>
                </a:solidFill>
                <a:latin typeface="Arial Narrow" panose="020B0606020202030204" pitchFamily="34" charset="0"/>
                <a:cs typeface="Arial" charset="0"/>
              </a:rPr>
              <a:t>-Nya.</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PENTINGNYA PENEBUSAN KRISTUS</a:t>
            </a:r>
          </a:p>
        </p:txBody>
      </p:sp>
    </p:spTree>
    <p:extLst>
      <p:ext uri="{BB962C8B-B14F-4D97-AF65-F5344CB8AC3E}">
        <p14:creationId xmlns:p14="http://schemas.microsoft.com/office/powerpoint/2010/main" val="143654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600" dirty="0" err="1">
                <a:solidFill>
                  <a:prstClr val="black"/>
                </a:solidFill>
                <a:latin typeface="Arial Narrow" panose="020B0606020202030204" pitchFamily="34" charset="0"/>
                <a:cs typeface="Arial" charset="0"/>
              </a:rPr>
              <a:t>Perlunya</a:t>
            </a:r>
            <a:r>
              <a:rPr lang="en-US" sz="1600" dirty="0">
                <a:solidFill>
                  <a:prstClr val="black"/>
                </a:solidFill>
                <a:latin typeface="Arial Narrow" panose="020B0606020202030204" pitchFamily="34" charset="0"/>
                <a:cs typeface="Arial" charset="0"/>
              </a:rPr>
              <a:t> </a:t>
            </a:r>
            <a:r>
              <a:rPr lang="en-US" sz="1600" b="1" dirty="0">
                <a:solidFill>
                  <a:prstClr val="black"/>
                </a:solidFill>
                <a:latin typeface="Arial Narrow" panose="020B0606020202030204" pitchFamily="34" charset="0"/>
                <a:cs typeface="Arial" charset="0"/>
              </a:rPr>
              <a:t>Mediator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antara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secara</a:t>
            </a:r>
            <a:r>
              <a:rPr lang="en-US" sz="1600" dirty="0">
                <a:solidFill>
                  <a:prstClr val="black"/>
                </a:solidFill>
                <a:latin typeface="Arial Narrow" panose="020B0606020202030204" pitchFamily="34" charset="0"/>
                <a:cs typeface="Arial" charset="0"/>
              </a:rPr>
              <a:t> universal </a:t>
            </a:r>
            <a:r>
              <a:rPr lang="en-US" sz="1600" dirty="0" err="1">
                <a:solidFill>
                  <a:prstClr val="black"/>
                </a:solidFill>
                <a:latin typeface="Arial Narrow" panose="020B0606020202030204" pitchFamily="34" charset="0"/>
                <a:cs typeface="Arial" charset="0"/>
              </a:rPr>
              <a:t>ditemukan</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semua</a:t>
            </a:r>
            <a:r>
              <a:rPr lang="en-US" sz="1600" dirty="0">
                <a:solidFill>
                  <a:prstClr val="black"/>
                </a:solidFill>
                <a:latin typeface="Arial Narrow" panose="020B0606020202030204" pitchFamily="34" charset="0"/>
                <a:cs typeface="Arial" charset="0"/>
              </a:rPr>
              <a:t> agama. </a:t>
            </a:r>
            <a:r>
              <a:rPr lang="en-US" sz="1600" dirty="0" err="1">
                <a:solidFill>
                  <a:prstClr val="black"/>
                </a:solidFill>
                <a:latin typeface="Arial Narrow" panose="020B0606020202030204" pitchFamily="34" charset="0"/>
                <a:cs typeface="Arial" charset="0"/>
              </a:rPr>
              <a:t>Fenomena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disengaja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namun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berakar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kodrat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agama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sendiri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Gagasan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tentang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penyembahan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terjadi</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hampir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semua</a:t>
            </a:r>
            <a:r>
              <a:rPr lang="en-US" sz="1600" dirty="0">
                <a:solidFill>
                  <a:prstClr val="black"/>
                </a:solidFill>
                <a:latin typeface="Arial Narrow" panose="020B0606020202030204" pitchFamily="34" charset="0"/>
                <a:cs typeface="Arial" charset="0"/>
              </a:rPr>
              <a:t> agama. </a:t>
            </a:r>
          </a:p>
          <a:p>
            <a:pPr marL="236538" indent="-236538" algn="just">
              <a:spcBef>
                <a:spcPts val="600"/>
              </a:spcBef>
              <a:buFont typeface="Wingdings" panose="05000000000000000000" pitchFamily="2" charset="2"/>
              <a:buChar char="§"/>
            </a:pPr>
            <a:r>
              <a:rPr lang="en-US" sz="1600" dirty="0" err="1">
                <a:solidFill>
                  <a:prstClr val="black"/>
                </a:solidFill>
                <a:latin typeface="Arial Narrow" panose="020B0606020202030204" pitchFamily="34" charset="0"/>
                <a:cs typeface="Arial" charset="0"/>
              </a:rPr>
              <a:t>Doktrin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b="1" dirty="0">
                <a:solidFill>
                  <a:prstClr val="black"/>
                </a:solidFill>
                <a:latin typeface="Arial Narrow" panose="020B0606020202030204" pitchFamily="34" charset="0"/>
                <a:cs typeface="Arial" charset="0"/>
              </a:rPr>
              <a:t>inti </a:t>
            </a:r>
            <a:r>
              <a:rPr lang="en-US" sz="1600" b="1" dirty="0" err="1">
                <a:solidFill>
                  <a:prstClr val="black"/>
                </a:solidFill>
                <a:latin typeface="Arial Narrow" panose="020B0606020202030204" pitchFamily="34" charset="0"/>
                <a:cs typeface="Arial" charset="0"/>
              </a:rPr>
              <a:t>dari</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keseluruhan</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sistem</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dogmatika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sini</a:t>
            </a:r>
            <a:r>
              <a:rPr lang="en-US" sz="1600" dirty="0">
                <a:solidFill>
                  <a:prstClr val="black"/>
                </a:solidFill>
                <a:latin typeface="Arial Narrow" panose="020B0606020202030204" pitchFamily="34" charset="0"/>
                <a:cs typeface="Arial" charset="0"/>
              </a:rPr>
              <a:t> juga, </a:t>
            </a:r>
            <a:r>
              <a:rPr lang="en-US" sz="1600" dirty="0" err="1">
                <a:solidFill>
                  <a:prstClr val="black"/>
                </a:solidFill>
                <a:latin typeface="Arial Narrow" panose="020B0606020202030204" pitchFamily="34" charset="0"/>
                <a:cs typeface="Arial" charset="0"/>
              </a:rPr>
              <a:t>melahirkan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seluruh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kehidupan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religius</a:t>
            </a:r>
            <a:r>
              <a:rPr lang="en-US" sz="1600" dirty="0">
                <a:solidFill>
                  <a:prstClr val="black"/>
                </a:solidFill>
                <a:latin typeface="Arial Narrow" panose="020B0606020202030204" pitchFamily="34" charset="0"/>
                <a:cs typeface="Arial" charset="0"/>
              </a:rPr>
              <a:t> Kristen.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Firman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berinkarnasi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merupakan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fakta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sentral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seluruh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dunia. </a:t>
            </a:r>
            <a:r>
              <a:rPr lang="en-US" sz="1600" b="1" dirty="0" err="1">
                <a:solidFill>
                  <a:prstClr val="black"/>
                </a:solidFill>
                <a:latin typeface="Arial Narrow" panose="020B0606020202030204" pitchFamily="34" charset="0"/>
                <a:cs typeface="Arial" charset="0"/>
              </a:rPr>
              <a:t>Inkarnasi</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memiliki</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pondasi</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dalam</a:t>
            </a:r>
            <a:r>
              <a:rPr lang="en-US" sz="1600" b="1" dirty="0">
                <a:solidFill>
                  <a:prstClr val="black"/>
                </a:solidFill>
                <a:latin typeface="Arial Narrow" panose="020B0606020202030204" pitchFamily="34" charset="0"/>
                <a:cs typeface="Arial" charset="0"/>
              </a:rPr>
              <a:t> Allah </a:t>
            </a:r>
            <a:r>
              <a:rPr lang="en-US" sz="1600" b="1" dirty="0" err="1">
                <a:solidFill>
                  <a:prstClr val="black"/>
                </a:solidFill>
                <a:latin typeface="Arial Narrow" panose="020B0606020202030204" pitchFamily="34" charset="0"/>
                <a:cs typeface="Arial" charset="0"/>
              </a:rPr>
              <a:t>Tritunggal</a:t>
            </a:r>
            <a:r>
              <a:rPr lang="en-US" sz="1600" dirty="0">
                <a:solidFill>
                  <a:prstClr val="black"/>
                </a:solidFill>
                <a:latin typeface="Arial Narrow" panose="020B0606020202030204" pitchFamily="34" charset="0"/>
                <a:cs typeface="Arial" charset="0"/>
              </a:rPr>
              <a:t>. Dan </a:t>
            </a:r>
            <a:r>
              <a:rPr lang="en-US" sz="1600" dirty="0" err="1">
                <a:solidFill>
                  <a:prstClr val="black"/>
                </a:solidFill>
                <a:latin typeface="Arial Narrow" panose="020B0606020202030204" pitchFamily="34" charset="0"/>
                <a:cs typeface="Arial" charset="0"/>
              </a:rPr>
              <a:t>Trinitas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memungkinkan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eksistensi</a:t>
            </a:r>
            <a:r>
              <a:rPr lang="en-US" sz="1600" dirty="0">
                <a:solidFill>
                  <a:prstClr val="black"/>
                </a:solidFill>
                <a:latin typeface="Arial Narrow" panose="020B0606020202030204" pitchFamily="34" charset="0"/>
                <a:cs typeface="Arial" charset="0"/>
              </a:rPr>
              <a:t> mediator </a:t>
            </a:r>
            <a:r>
              <a:rPr lang="en-US" sz="1600" dirty="0" err="1">
                <a:solidFill>
                  <a:prstClr val="black"/>
                </a:solidFill>
                <a:latin typeface="Arial Narrow" panose="020B0606020202030204" pitchFamily="34" charset="0"/>
                <a:cs typeface="Arial" charset="0"/>
              </a:rPr>
              <a:t>siapa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sendiri</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mengartikulasikan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baik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kodrat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demikian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mempersatukan</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kemanusiaan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pekerjaan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seluruh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Trinitas</a:t>
            </a:r>
            <a:r>
              <a:rPr lang="en-US" sz="1600" dirty="0">
                <a:solidFill>
                  <a:prstClr val="black"/>
                </a:solidFill>
                <a:latin typeface="Arial Narrow" panose="020B0606020202030204" pitchFamily="34" charset="0"/>
                <a:cs typeface="Arial" charset="0"/>
              </a:rPr>
              <a:t>.</a:t>
            </a:r>
          </a:p>
          <a:p>
            <a:pPr marL="236538" indent="-236538" algn="just">
              <a:spcBef>
                <a:spcPts val="600"/>
              </a:spcBef>
              <a:buFont typeface="Wingdings" panose="05000000000000000000" pitchFamily="2" charset="2"/>
              <a:buChar char="§"/>
            </a:pPr>
            <a:r>
              <a:rPr lang="en-US" sz="1600" dirty="0" err="1">
                <a:solidFill>
                  <a:prstClr val="black"/>
                </a:solidFill>
                <a:latin typeface="Arial Narrow" panose="020B0606020202030204" pitchFamily="34" charset="0"/>
                <a:cs typeface="Arial" charset="0"/>
              </a:rPr>
              <a:t>Kovenan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Anugerah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berbeda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Kovenan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Kerja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memiliki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seorang</a:t>
            </a:r>
            <a:r>
              <a:rPr lang="en-US" sz="1600" dirty="0">
                <a:solidFill>
                  <a:prstClr val="black"/>
                </a:solidFill>
                <a:latin typeface="Arial Narrow" panose="020B0606020202030204" pitchFamily="34" charset="0"/>
                <a:cs typeface="Arial" charset="0"/>
              </a:rPr>
              <a:t> </a:t>
            </a:r>
            <a:r>
              <a:rPr lang="en-US" sz="1600" b="1" dirty="0">
                <a:solidFill>
                  <a:prstClr val="black"/>
                </a:solidFill>
                <a:latin typeface="Arial Narrow" panose="020B0606020202030204" pitchFamily="34" charset="0"/>
                <a:cs typeface="Arial" charset="0"/>
              </a:rPr>
              <a:t>Mediator</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hanya</a:t>
            </a:r>
            <a:r>
              <a:rPr lang="en-US" sz="1600"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mempersatukan</a:t>
            </a:r>
            <a:r>
              <a:rPr lang="en-US" sz="1600" b="1" dirty="0">
                <a:solidFill>
                  <a:prstClr val="black"/>
                </a:solidFill>
                <a:latin typeface="Arial Narrow" panose="020B0606020202030204" pitchFamily="34" charset="0"/>
                <a:cs typeface="Arial" charset="0"/>
              </a:rPr>
              <a:t> Allah </a:t>
            </a:r>
            <a:r>
              <a:rPr lang="en-US" sz="1600" b="1" dirty="0" err="1">
                <a:solidFill>
                  <a:prstClr val="black"/>
                </a:solidFill>
                <a:latin typeface="Arial Narrow" panose="020B0606020202030204" pitchFamily="34" charset="0"/>
                <a:cs typeface="Arial" charset="0"/>
              </a:rPr>
              <a:t>dan</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manusia</a:t>
            </a:r>
            <a:r>
              <a:rPr lang="en-US" sz="1600" b="1"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mendamaikan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keduanya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memulihkan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persekutuan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terputus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tentang</a:t>
            </a:r>
            <a:r>
              <a:rPr lang="en-US" sz="1600" dirty="0">
                <a:solidFill>
                  <a:prstClr val="black"/>
                </a:solidFill>
                <a:latin typeface="Arial Narrow" panose="020B0606020202030204" pitchFamily="34" charset="0"/>
                <a:cs typeface="Arial" charset="0"/>
              </a:rPr>
              <a:t> Mediator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Alkitab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sendiri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namun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didukung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dikonfirmasikan</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semua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sisi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melalui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gagasan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mengenai</a:t>
            </a:r>
            <a:r>
              <a:rPr lang="en-US" sz="1600" dirty="0">
                <a:solidFill>
                  <a:prstClr val="black"/>
                </a:solidFill>
                <a:latin typeface="Arial Narrow" panose="020B0606020202030204" pitchFamily="34" charset="0"/>
                <a:cs typeface="Arial" charset="0"/>
              </a:rPr>
              <a:t> mediator </a:t>
            </a:r>
            <a:r>
              <a:rPr lang="en-US" sz="1600" dirty="0" err="1">
                <a:solidFill>
                  <a:prstClr val="black"/>
                </a:solidFill>
                <a:latin typeface="Arial Narrow" panose="020B0606020202030204" pitchFamily="34" charset="0"/>
                <a:cs typeface="Arial" charset="0"/>
              </a:rPr>
              <a:t>semacam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semua</a:t>
            </a:r>
            <a:r>
              <a:rPr lang="en-US" sz="1600" dirty="0">
                <a:solidFill>
                  <a:prstClr val="black"/>
                </a:solidFill>
                <a:latin typeface="Arial Narrow" panose="020B0606020202030204" pitchFamily="34" charset="0"/>
                <a:cs typeface="Arial" charset="0"/>
              </a:rPr>
              <a:t> agama yang lain.</a:t>
            </a:r>
          </a:p>
          <a:p>
            <a:pPr marL="236538" indent="-236538" algn="just">
              <a:spcBef>
                <a:spcPts val="600"/>
              </a:spcBef>
              <a:buFont typeface="Wingdings" panose="05000000000000000000" pitchFamily="2" charset="2"/>
              <a:buChar char="§"/>
            </a:pP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hanya</a:t>
            </a:r>
            <a:r>
              <a:rPr lang="en-US" sz="1600" dirty="0">
                <a:solidFill>
                  <a:prstClr val="black"/>
                </a:solidFill>
                <a:latin typeface="Arial Narrow" panose="020B0606020202030204" pitchFamily="34" charset="0"/>
                <a:cs typeface="Arial" charset="0"/>
              </a:rPr>
              <a:t> </a:t>
            </a:r>
            <a:r>
              <a:rPr lang="en-US" sz="1600" b="1" dirty="0">
                <a:solidFill>
                  <a:prstClr val="black"/>
                </a:solidFill>
                <a:latin typeface="Arial Narrow" panose="020B0606020202030204" pitchFamily="34" charset="0"/>
                <a:cs typeface="Arial" charset="0"/>
              </a:rPr>
              <a:t>Mediator </a:t>
            </a:r>
            <a:r>
              <a:rPr lang="en-US" sz="1600" b="1" dirty="0" err="1">
                <a:solidFill>
                  <a:prstClr val="black"/>
                </a:solidFill>
                <a:latin typeface="Arial Narrow" panose="020B0606020202030204" pitchFamily="34" charset="0"/>
                <a:cs typeface="Arial" charset="0"/>
              </a:rPr>
              <a:t>bagi</a:t>
            </a:r>
            <a:r>
              <a:rPr lang="en-US" sz="1600" b="1" dirty="0">
                <a:solidFill>
                  <a:prstClr val="black"/>
                </a:solidFill>
                <a:latin typeface="Arial Narrow" panose="020B0606020202030204" pitchFamily="34" charset="0"/>
                <a:cs typeface="Arial" charset="0"/>
              </a:rPr>
              <a:t> orang Israel </a:t>
            </a:r>
            <a:r>
              <a:rPr lang="en-US" sz="1600" dirty="0" err="1">
                <a:solidFill>
                  <a:prstClr val="black"/>
                </a:solidFill>
                <a:latin typeface="Arial Narrow" panose="020B0606020202030204" pitchFamily="34" charset="0"/>
                <a:cs typeface="Arial" charset="0"/>
              </a:rPr>
              <a:t>saja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juga </a:t>
            </a:r>
            <a:r>
              <a:rPr lang="en-US" sz="1600" dirty="0" err="1">
                <a:solidFill>
                  <a:prstClr val="black"/>
                </a:solidFill>
                <a:latin typeface="Arial Narrow" panose="020B0606020202030204" pitchFamily="34" charset="0"/>
                <a:cs typeface="Arial" charset="0"/>
              </a:rPr>
              <a:t>dibutuhkan</a:t>
            </a:r>
            <a:r>
              <a:rPr lang="en-US" sz="1600"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bagi</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segala</a:t>
            </a:r>
            <a:r>
              <a:rPr lang="en-US" sz="1600" b="1" dirty="0">
                <a:solidFill>
                  <a:prstClr val="black"/>
                </a:solidFill>
                <a:latin typeface="Arial Narrow" panose="020B0606020202030204" pitchFamily="34" charset="0"/>
                <a:cs typeface="Arial" charset="0"/>
              </a:rPr>
              <a:t> </a:t>
            </a:r>
            <a:r>
              <a:rPr lang="en-US" sz="1600" b="1" dirty="0" err="1">
                <a:solidFill>
                  <a:prstClr val="black"/>
                </a:solidFill>
                <a:latin typeface="Arial Narrow" panose="020B0606020202030204" pitchFamily="34" charset="0"/>
                <a:cs typeface="Arial" charset="0"/>
              </a:rPr>
              <a:t>bangsa</a:t>
            </a:r>
            <a:r>
              <a:rPr lang="en-US" sz="1600" b="1" dirty="0">
                <a:solidFill>
                  <a:prstClr val="black"/>
                </a:solidFill>
                <a:latin typeface="Arial Narrow" panose="020B0606020202030204" pitchFamily="34" charset="0"/>
                <a:cs typeface="Arial" charset="0"/>
              </a:rPr>
              <a:t> </a:t>
            </a:r>
            <a:r>
              <a:rPr lang="en-US" sz="1600" dirty="0">
                <a:solidFill>
                  <a:prstClr val="black"/>
                </a:solidFill>
                <a:latin typeface="Arial Narrow" panose="020B0606020202030204" pitchFamily="34" charset="0"/>
                <a:cs typeface="Arial" charset="0"/>
              </a:rPr>
              <a:t>di dunia </a:t>
            </a:r>
            <a:r>
              <a:rPr lang="en-US" sz="1600" dirty="0" err="1">
                <a:solidFill>
                  <a:prstClr val="black"/>
                </a:solidFill>
                <a:latin typeface="Arial Narrow" panose="020B0606020202030204" pitchFamily="34" charset="0"/>
                <a:cs typeface="Arial" charset="0"/>
              </a:rPr>
              <a:t>sepanjang</a:t>
            </a:r>
            <a:r>
              <a:rPr lang="en-US" sz="1600" dirty="0">
                <a:solidFill>
                  <a:prstClr val="black"/>
                </a:solidFill>
                <a:latin typeface="Arial Narrow" panose="020B0606020202030204" pitchFamily="34" charset="0"/>
                <a:cs typeface="Arial" charset="0"/>
              </a:rPr>
              <a:t> zaman. </a:t>
            </a:r>
            <a:r>
              <a:rPr lang="en-US" sz="1600" dirty="0" err="1">
                <a:solidFill>
                  <a:prstClr val="black"/>
                </a:solidFill>
                <a:latin typeface="Arial Narrow" panose="020B0606020202030204" pitchFamily="34" charset="0"/>
                <a:cs typeface="Arial" charset="0"/>
              </a:rPr>
              <a:t>Dimana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setiap</a:t>
            </a:r>
            <a:r>
              <a:rPr lang="en-US" sz="1600" dirty="0">
                <a:solidFill>
                  <a:prstClr val="black"/>
                </a:solidFill>
                <a:latin typeface="Arial Narrow" panose="020B0606020202030204" pitchFamily="34" charset="0"/>
                <a:cs typeface="Arial" charset="0"/>
              </a:rPr>
              <a:t> orang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segala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bangsa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memiliki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suatu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pengharapan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kemenangan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atas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jahat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Menurut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Perjanjian</a:t>
            </a:r>
            <a:r>
              <a:rPr lang="en-US" sz="1600" dirty="0">
                <a:solidFill>
                  <a:prstClr val="black"/>
                </a:solidFill>
                <a:latin typeface="Arial Narrow" panose="020B0606020202030204" pitchFamily="34" charset="0"/>
                <a:cs typeface="Arial" charset="0"/>
              </a:rPr>
              <a:t> Lama </a:t>
            </a:r>
            <a:r>
              <a:rPr lang="en-US" sz="1600" dirty="0" err="1">
                <a:solidFill>
                  <a:prstClr val="black"/>
                </a:solidFill>
                <a:latin typeface="Arial Narrow" panose="020B0606020202030204" pitchFamily="34" charset="0"/>
                <a:cs typeface="Arial" charset="0"/>
              </a:rPr>
              <a:t>sendiri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janji-janji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mesianis</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diberikan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umat</a:t>
            </a:r>
            <a:r>
              <a:rPr lang="en-US" sz="1600" dirty="0">
                <a:solidFill>
                  <a:prstClr val="black"/>
                </a:solidFill>
                <a:latin typeface="Arial Narrow" panose="020B0606020202030204" pitchFamily="34" charset="0"/>
                <a:cs typeface="Arial" charset="0"/>
              </a:rPr>
              <a:t> Israel </a:t>
            </a:r>
            <a:r>
              <a:rPr lang="en-US" sz="1600" dirty="0" err="1">
                <a:solidFill>
                  <a:prstClr val="black"/>
                </a:solidFill>
                <a:latin typeface="Arial Narrow" panose="020B0606020202030204" pitchFamily="34" charset="0"/>
                <a:cs typeface="Arial" charset="0"/>
              </a:rPr>
              <a:t>secara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luas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didasarkan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janji-janji</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Tuhan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umat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secara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keseluruhan</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PERLUNYA MEDIATOR</a:t>
            </a:r>
          </a:p>
        </p:txBody>
      </p:sp>
    </p:spTree>
    <p:extLst>
      <p:ext uri="{BB962C8B-B14F-4D97-AF65-F5344CB8AC3E}">
        <p14:creationId xmlns:p14="http://schemas.microsoft.com/office/powerpoint/2010/main" val="18656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image of God as creation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800" b="1" dirty="0">
                <a:solidFill>
                  <a:prstClr val="black"/>
                </a:solidFill>
                <a:latin typeface="Arial Narrow" panose="020B0606020202030204" pitchFamily="34" charset="0"/>
                <a:cs typeface="Arial" charset="0"/>
              </a:rPr>
              <a:t>image of God as Creator</a:t>
            </a:r>
            <a:endParaRPr lang="en-US" sz="1600" b="1" dirty="0">
              <a:solidFill>
                <a:prstClr val="black"/>
              </a:solidFill>
              <a:latin typeface="Arial Narrow" panose="020B0606020202030204" pitchFamily="34" charset="0"/>
              <a:cs typeface="Arial" charset="0"/>
            </a:endParaRP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Fakta</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Dosa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kehilangan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kemuliaan</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jatuh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berada</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bawah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penghukuman</a:t>
            </a:r>
            <a:r>
              <a:rPr lang="en-US" sz="1600" dirty="0">
                <a:solidFill>
                  <a:prstClr val="black"/>
                </a:solidFill>
                <a:latin typeface="Arial Narrow" panose="020B0606020202030204" pitchFamily="34" charset="0"/>
                <a:cs typeface="Arial" charset="0"/>
              </a:rPr>
              <a:t> Allah (Rm. 3:23; 6:23; Yoh. 3:18). </a:t>
            </a:r>
            <a:r>
              <a:rPr lang="en-US" sz="1600" dirty="0" err="1">
                <a:solidFill>
                  <a:prstClr val="black"/>
                </a:solidFill>
                <a:latin typeface="Arial Narrow" panose="020B0606020202030204" pitchFamily="34" charset="0"/>
                <a:cs typeface="Arial" charset="0"/>
              </a:rPr>
              <a:t>Setiap</a:t>
            </a:r>
            <a:r>
              <a:rPr lang="en-US" sz="1600" dirty="0">
                <a:solidFill>
                  <a:prstClr val="black"/>
                </a:solidFill>
                <a:latin typeface="Arial Narrow" panose="020B0606020202030204" pitchFamily="34" charset="0"/>
                <a:cs typeface="Arial" charset="0"/>
              </a:rPr>
              <a:t> orang </a:t>
            </a:r>
            <a:r>
              <a:rPr lang="en-US" sz="1600" dirty="0" err="1">
                <a:solidFill>
                  <a:prstClr val="black"/>
                </a:solidFill>
                <a:latin typeface="Arial Narrow" panose="020B0606020202030204" pitchFamily="34" charset="0"/>
                <a:cs typeface="Arial" charset="0"/>
              </a:rPr>
              <a:t>membutuhkan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pengampunan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dosa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keselamatan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kekal</a:t>
            </a:r>
            <a:r>
              <a:rPr lang="en-US" sz="1600" dirty="0">
                <a:solidFill>
                  <a:prstClr val="black"/>
                </a:solidFill>
                <a:latin typeface="Arial Narrow" panose="020B0606020202030204" pitchFamily="34" charset="0"/>
                <a:cs typeface="Arial" charset="0"/>
              </a:rPr>
              <a:t>.</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Fakta</a:t>
            </a:r>
            <a:r>
              <a:rPr lang="en-US" sz="1800" b="1" dirty="0">
                <a:solidFill>
                  <a:prstClr val="black"/>
                </a:solidFill>
                <a:latin typeface="Arial Narrow" panose="020B0606020202030204" pitchFamily="34" charset="0"/>
                <a:cs typeface="Arial" charset="0"/>
              </a:rPr>
              <a:t> Iman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merupakan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jawaban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atas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keselamatan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pengampunan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kekal</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dapat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diperoleh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perbuatan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baik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Pertama</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menetapkan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mengutus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Anak</a:t>
            </a:r>
            <a:r>
              <a:rPr lang="en-US" sz="1600" dirty="0">
                <a:solidFill>
                  <a:prstClr val="black"/>
                </a:solidFill>
                <a:latin typeface="Arial Narrow" panose="020B0606020202030204" pitchFamily="34" charset="0"/>
                <a:cs typeface="Arial" charset="0"/>
              </a:rPr>
              <a:t>-Nya yang Tunggal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 dunia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mnyelamatkan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umat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pilihan</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Kedua</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mengadakan</a:t>
            </a:r>
            <a:r>
              <a:rPr lang="en-US" sz="1600" dirty="0">
                <a:solidFill>
                  <a:prstClr val="black"/>
                </a:solidFill>
                <a:latin typeface="Arial Narrow" panose="020B0606020202030204" pitchFamily="34" charset="0"/>
                <a:cs typeface="Arial" charset="0"/>
              </a:rPr>
              <a:t> </a:t>
            </a:r>
            <a:r>
              <a:rPr lang="en-US" sz="1600" i="1" dirty="0">
                <a:solidFill>
                  <a:prstClr val="black"/>
                </a:solidFill>
                <a:latin typeface="Arial Narrow" panose="020B0606020202030204" pitchFamily="34" charset="0"/>
                <a:cs typeface="Arial" charset="0"/>
              </a:rPr>
              <a:t>New Covenant </a:t>
            </a:r>
            <a:r>
              <a:rPr lang="en-US" sz="1600" dirty="0" err="1">
                <a:solidFill>
                  <a:prstClr val="black"/>
                </a:solidFill>
                <a:latin typeface="Arial Narrow" panose="020B0606020202030204" pitchFamily="34" charset="0"/>
                <a:cs typeface="Arial" charset="0"/>
              </a:rPr>
              <a:t>melalui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sesuai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rencana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kekal</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Ketiga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satu-satunya</a:t>
            </a:r>
            <a:r>
              <a:rPr lang="en-US" sz="1600" dirty="0">
                <a:solidFill>
                  <a:prstClr val="black"/>
                </a:solidFill>
                <a:latin typeface="Arial Narrow" panose="020B0606020202030204" pitchFamily="34" charset="0"/>
                <a:cs typeface="Arial" charset="0"/>
              </a:rPr>
              <a:t> Mediator yang </a:t>
            </a:r>
            <a:r>
              <a:rPr lang="en-US" sz="1600" dirty="0" err="1">
                <a:solidFill>
                  <a:prstClr val="black"/>
                </a:solidFill>
                <a:latin typeface="Arial Narrow" panose="020B0606020202030204" pitchFamily="34" charset="0"/>
                <a:cs typeface="Arial" charset="0"/>
              </a:rPr>
              <a:t>memulihkan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relasi</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Keempat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satu-satunya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Juruselamat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DIA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Jalan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Kebenaran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Hidup</a:t>
            </a:r>
            <a:r>
              <a:rPr lang="en-US" sz="1600" dirty="0">
                <a:solidFill>
                  <a:prstClr val="black"/>
                </a:solidFill>
                <a:latin typeface="Arial Narrow" panose="020B0606020202030204" pitchFamily="34" charset="0"/>
                <a:cs typeface="Arial" charset="0"/>
              </a:rPr>
              <a:t>.</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Signifikansi</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Doktrin</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Kristologi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Pertama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pengantara</a:t>
            </a:r>
            <a:r>
              <a:rPr lang="en-US" sz="1600" dirty="0">
                <a:solidFill>
                  <a:prstClr val="black"/>
                </a:solidFill>
                <a:latin typeface="Arial Narrow" panose="020B0606020202030204" pitchFamily="34" charset="0"/>
                <a:cs typeface="Arial" charset="0"/>
              </a:rPr>
              <a:t> covenant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penggenapan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nubuat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Perjanjian</a:t>
            </a:r>
            <a:r>
              <a:rPr lang="en-US" sz="1600" dirty="0">
                <a:solidFill>
                  <a:prstClr val="black"/>
                </a:solidFill>
                <a:latin typeface="Arial Narrow" panose="020B0606020202030204" pitchFamily="34" charset="0"/>
                <a:cs typeface="Arial" charset="0"/>
              </a:rPr>
              <a:t> Lama. </a:t>
            </a:r>
            <a:r>
              <a:rPr lang="en-US" sz="1600" dirty="0" err="1">
                <a:solidFill>
                  <a:prstClr val="black"/>
                </a:solidFill>
                <a:latin typeface="Arial Narrow" panose="020B0606020202030204" pitchFamily="34" charset="0"/>
                <a:cs typeface="Arial" charset="0"/>
              </a:rPr>
              <a:t>Kedua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membangun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hubungan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faktual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aktual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antara</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Ketiga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mengenal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siapa</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disembah</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mengenal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orang </a:t>
            </a:r>
            <a:r>
              <a:rPr lang="en-US" sz="1600" dirty="0" err="1">
                <a:solidFill>
                  <a:prstClr val="black"/>
                </a:solidFill>
                <a:latin typeface="Arial Narrow" panose="020B0606020202030204" pitchFamily="34" charset="0"/>
                <a:cs typeface="Arial" charset="0"/>
              </a:rPr>
              <a:t>berdosa</a:t>
            </a:r>
            <a:endParaRPr lang="en-US" sz="1600" dirty="0">
              <a:solidFill>
                <a:prstClr val="black"/>
              </a:solidFill>
              <a:latin typeface="Arial Narrow" panose="020B0606020202030204" pitchFamily="34" charset="0"/>
              <a:cs typeface="Arial"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KAITAN ANTARA ANTOPOLOGI DAN KRISTOLOGI</a:t>
            </a:r>
          </a:p>
        </p:txBody>
      </p:sp>
    </p:spTree>
    <p:extLst>
      <p:ext uri="{BB962C8B-B14F-4D97-AF65-F5344CB8AC3E}">
        <p14:creationId xmlns:p14="http://schemas.microsoft.com/office/powerpoint/2010/main" val="379354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Kaum</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Ebionit</a:t>
            </a:r>
            <a:r>
              <a:rPr lang="en-US" sz="1800" b="1" dirty="0">
                <a:solidFill>
                  <a:prstClr val="black"/>
                </a:solidFill>
                <a:latin typeface="Arial Narrow" panose="020B0606020202030204" pitchFamily="34" charset="0"/>
                <a:cs typeface="Arial" charset="0"/>
              </a:rPr>
              <a:t> (Kristen </a:t>
            </a:r>
            <a:r>
              <a:rPr lang="en-US" sz="1800" b="1" dirty="0" err="1">
                <a:solidFill>
                  <a:prstClr val="black"/>
                </a:solidFill>
                <a:latin typeface="Arial Narrow" panose="020B0606020202030204" pitchFamily="34" charset="0"/>
                <a:cs typeface="Arial" charset="0"/>
              </a:rPr>
              <a:t>Yahudi</a:t>
            </a:r>
            <a:r>
              <a:rPr lang="en-US" sz="1800" b="1"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menyangkal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keilahian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faham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monoteisme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menerima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percikan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sehingga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memiliki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kesempurnaan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kemanusiaannya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menyangkal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Sekte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berasal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kalangan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Yahudi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Yudaisme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Kelompok</a:t>
            </a:r>
            <a:r>
              <a:rPr lang="en-US" sz="1600" dirty="0">
                <a:solidFill>
                  <a:prstClr val="black"/>
                </a:solidFill>
                <a:latin typeface="Arial Narrow" panose="020B0606020202030204" pitchFamily="34" charset="0"/>
                <a:cs typeface="Arial" charset="0"/>
              </a:rPr>
              <a:t> Kristen </a:t>
            </a:r>
            <a:r>
              <a:rPr lang="en-US" sz="1600" dirty="0" err="1">
                <a:solidFill>
                  <a:prstClr val="black"/>
                </a:solidFill>
                <a:latin typeface="Arial Narrow" panose="020B0606020202030204" pitchFamily="34" charset="0"/>
                <a:cs typeface="Arial" charset="0"/>
              </a:rPr>
              <a:t>Yahudi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putera</a:t>
            </a:r>
            <a:r>
              <a:rPr lang="en-US" sz="1600" dirty="0">
                <a:solidFill>
                  <a:prstClr val="black"/>
                </a:solidFill>
                <a:latin typeface="Arial Narrow" panose="020B0606020202030204" pitchFamily="34" charset="0"/>
                <a:cs typeface="Arial" charset="0"/>
              </a:rPr>
              <a:t> Maria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Yusuf, </a:t>
            </a:r>
            <a:r>
              <a:rPr lang="en-US" sz="1600" dirty="0" err="1">
                <a:solidFill>
                  <a:prstClr val="black"/>
                </a:solidFill>
                <a:latin typeface="Arial Narrow" panose="020B0606020202030204" pitchFamily="34" charset="0"/>
                <a:cs typeface="Arial" charset="0"/>
              </a:rPr>
              <a:t>menggenapi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hukum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Taurat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dipilih</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Mesias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ketika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dibaptis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oleh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Roh</a:t>
            </a:r>
            <a:r>
              <a:rPr lang="en-US" sz="1600" dirty="0">
                <a:solidFill>
                  <a:prstClr val="black"/>
                </a:solidFill>
                <a:latin typeface="Arial Narrow" panose="020B0606020202030204" pitchFamily="34" charset="0"/>
                <a:cs typeface="Arial" charset="0"/>
              </a:rPr>
              <a:t> Kudus, </a:t>
            </a:r>
            <a:r>
              <a:rPr lang="en-US" sz="1600" dirty="0" err="1">
                <a:solidFill>
                  <a:prstClr val="black"/>
                </a:solidFill>
                <a:latin typeface="Arial Narrow" panose="020B0606020202030204" pitchFamily="34" charset="0"/>
                <a:cs typeface="Arial" charset="0"/>
              </a:rPr>
              <a:t>dianggap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dilahirkan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seorang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perawan</a:t>
            </a:r>
            <a:r>
              <a:rPr lang="en-US" sz="1600" dirty="0">
                <a:solidFill>
                  <a:prstClr val="black"/>
                </a:solidFill>
                <a:latin typeface="Arial Narrow" panose="020B0606020202030204" pitchFamily="34" charset="0"/>
                <a:cs typeface="Arial" charset="0"/>
              </a:rPr>
              <a:t>, pre </a:t>
            </a:r>
            <a:r>
              <a:rPr lang="en-US" sz="1600" dirty="0" err="1">
                <a:solidFill>
                  <a:prstClr val="black"/>
                </a:solidFill>
                <a:latin typeface="Arial Narrow" panose="020B0606020202030204" pitchFamily="34" charset="0"/>
                <a:cs typeface="Arial" charset="0"/>
              </a:rPr>
              <a:t>eksistensi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diakui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dikenal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lahir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berkembang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abad</a:t>
            </a:r>
            <a:r>
              <a:rPr lang="en-US" sz="1600" dirty="0">
                <a:solidFill>
                  <a:prstClr val="black"/>
                </a:solidFill>
                <a:latin typeface="Arial Narrow" panose="020B0606020202030204" pitchFamily="34" charset="0"/>
                <a:cs typeface="Arial" charset="0"/>
              </a:rPr>
              <a:t> 1-2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belum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membahas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Bapak-bapak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gereja</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menentang</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antara</a:t>
            </a:r>
            <a:r>
              <a:rPr lang="en-US" sz="1600" dirty="0">
                <a:solidFill>
                  <a:prstClr val="black"/>
                </a:solidFill>
                <a:latin typeface="Arial Narrow" panose="020B0606020202030204" pitchFamily="34" charset="0"/>
                <a:cs typeface="Arial" charset="0"/>
              </a:rPr>
              <a:t> lain: </a:t>
            </a:r>
            <a:r>
              <a:rPr lang="en-US" sz="1600" dirty="0" err="1">
                <a:solidFill>
                  <a:prstClr val="black"/>
                </a:solidFill>
                <a:latin typeface="Arial Narrow" panose="020B0606020202030204" pitchFamily="34" charset="0"/>
                <a:cs typeface="Arial" charset="0"/>
              </a:rPr>
              <a:t>Ireneus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Euisebus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Origen (Yoh.1:1; 20:2).</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Kaum</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Alogi</a:t>
            </a:r>
            <a:r>
              <a:rPr lang="en-US" sz="1800" b="1"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Logos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dianggap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menerima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kekuatan</a:t>
            </a:r>
            <a:r>
              <a:rPr lang="en-US" sz="1600" dirty="0">
                <a:solidFill>
                  <a:prstClr val="black"/>
                </a:solidFill>
                <a:latin typeface="Arial Narrow" panose="020B0606020202030204" pitchFamily="34" charset="0"/>
                <a:cs typeface="Arial" charset="0"/>
              </a:rPr>
              <a:t> supranatural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waktu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dibaptis</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sungai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Yordan</a:t>
            </a:r>
            <a:r>
              <a:rPr lang="en-US" sz="1600" dirty="0">
                <a:solidFill>
                  <a:prstClr val="black"/>
                </a:solidFill>
                <a:latin typeface="Arial Narrow" panose="020B0606020202030204" pitchFamily="34" charset="0"/>
                <a:cs typeface="Arial" charset="0"/>
              </a:rPr>
              <a:t>. </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Monarkhi</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Dinamis</a:t>
            </a:r>
            <a:r>
              <a:rPr lang="en-US" sz="1600" b="1" dirty="0">
                <a:solidFill>
                  <a:prstClr val="black"/>
                </a:solidFill>
                <a:latin typeface="Arial Narrow" panose="020B0606020202030204" pitchFamily="34" charset="0"/>
                <a:cs typeface="Arial" charset="0"/>
              </a:rPr>
              <a:t> </a:t>
            </a:r>
            <a:r>
              <a:rPr lang="en-US" sz="1600" dirty="0">
                <a:solidFill>
                  <a:prstClr val="black"/>
                </a:solidFill>
                <a:latin typeface="Arial Narrow" panose="020B0606020202030204" pitchFamily="34" charset="0"/>
                <a:cs typeface="Arial" charset="0"/>
              </a:rPr>
              <a:t>(Paulus Samosata) Logos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pemikiran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menerima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pemikiran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sehingga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perkataan</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berkuasa</a:t>
            </a:r>
            <a:r>
              <a:rPr lang="en-US" sz="1600" dirty="0">
                <a:solidFill>
                  <a:prstClr val="black"/>
                </a:solidFill>
                <a:latin typeface="Arial Narrow" panose="020B0606020202030204" pitchFamily="34" charset="0"/>
                <a:cs typeface="Arial" charset="0"/>
              </a:rPr>
              <a:t>. </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Monarkhi</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Modalistik</a:t>
            </a:r>
            <a:r>
              <a:rPr lang="en-US" sz="1800" b="1"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menyangkal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kemanusiaan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KRISTOLOGI NON ALKITABIAH SEBELUM REFORMASI</a:t>
            </a:r>
          </a:p>
        </p:txBody>
      </p:sp>
    </p:spTree>
    <p:extLst>
      <p:ext uri="{BB962C8B-B14F-4D97-AF65-F5344CB8AC3E}">
        <p14:creationId xmlns:p14="http://schemas.microsoft.com/office/powerpoint/2010/main" val="193652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Gnostik</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dualisme</a:t>
            </a:r>
            <a:r>
              <a:rPr lang="en-US" sz="1800" b="1" dirty="0">
                <a:solidFill>
                  <a:prstClr val="black"/>
                </a:solidFill>
                <a:latin typeface="Arial Narrow" panose="020B0606020202030204" pitchFamily="34" charset="0"/>
                <a:cs typeface="Arial" charset="0"/>
              </a:rPr>
              <a:t> Yunani)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merupakan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karya</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Tubuh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jahat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roh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baik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Perlu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pembebasan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roh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tubuh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ketika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masuk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tubuh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terkurung</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tubuh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harus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disalibkan</a:t>
            </a:r>
            <a:r>
              <a:rPr lang="en-US" sz="1600" dirty="0">
                <a:solidFill>
                  <a:prstClr val="black"/>
                </a:solidFill>
                <a:latin typeface="Arial Narrow" panose="020B0606020202030204" pitchFamily="34" charset="0"/>
                <a:cs typeface="Arial" charset="0"/>
              </a:rPr>
              <a:t> agar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sempurna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a:t>
            </a:r>
            <a:r>
              <a:rPr lang="en-US" sz="1600" dirty="0">
                <a:solidFill>
                  <a:prstClr val="black"/>
                </a:solidFill>
                <a:latin typeface="Arial Narrow" panose="020B0606020202030204" pitchFamily="34" charset="0"/>
                <a:cs typeface="Arial" charset="0"/>
              </a:rPr>
              <a:t> orang </a:t>
            </a:r>
            <a:r>
              <a:rPr lang="en-US" sz="1600" dirty="0" err="1">
                <a:solidFill>
                  <a:prstClr val="black"/>
                </a:solidFill>
                <a:latin typeface="Arial Narrow" panose="020B0606020202030204" pitchFamily="34" charset="0"/>
                <a:cs typeface="Arial" charset="0"/>
              </a:rPr>
              <a:t>percaya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menjelaskan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materi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tubuh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berasal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jahat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roh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bersifat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kekal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baik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Menurut</a:t>
            </a:r>
            <a:r>
              <a:rPr lang="en-US" sz="1600" dirty="0">
                <a:solidFill>
                  <a:prstClr val="black"/>
                </a:solidFill>
                <a:latin typeface="Arial Narrow" panose="020B0606020202030204" pitchFamily="34" charset="0"/>
                <a:cs typeface="Arial" charset="0"/>
              </a:rPr>
              <a:t> Henry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Gnostik</a:t>
            </a:r>
            <a:r>
              <a:rPr lang="en-US" sz="1600" dirty="0">
                <a:solidFill>
                  <a:prstClr val="black"/>
                </a:solidFill>
                <a:latin typeface="Arial Narrow" panose="020B0606020202030204" pitchFamily="34" charset="0"/>
                <a:cs typeface="Arial" charset="0"/>
              </a:rPr>
              <a:t> (a) </a:t>
            </a:r>
            <a:r>
              <a:rPr lang="en-US" sz="1600" b="1" dirty="0" err="1">
                <a:solidFill>
                  <a:prstClr val="black"/>
                </a:solidFill>
                <a:latin typeface="Arial Narrow" panose="020B0606020202030204" pitchFamily="34" charset="0"/>
                <a:cs typeface="Arial" charset="0"/>
              </a:rPr>
              <a:t>Decotism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muncul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abad</a:t>
            </a:r>
            <a:r>
              <a:rPr lang="en-US" sz="1600" dirty="0">
                <a:solidFill>
                  <a:prstClr val="black"/>
                </a:solidFill>
                <a:latin typeface="Arial Narrow" panose="020B0606020202030204" pitchFamily="34" charset="0"/>
                <a:cs typeface="Arial" charset="0"/>
              </a:rPr>
              <a:t> I, </a:t>
            </a:r>
            <a:r>
              <a:rPr lang="en-US" sz="1600" dirty="0" err="1">
                <a:solidFill>
                  <a:prstClr val="black"/>
                </a:solidFill>
                <a:latin typeface="Arial Narrow" panose="020B0606020202030204" pitchFamily="34" charset="0"/>
                <a:cs typeface="Arial" charset="0"/>
              </a:rPr>
              <a:t>menganggap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otoritas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menyangkal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kemanusiaan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seperti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karena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pengorbanan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di </a:t>
            </a:r>
            <a:r>
              <a:rPr lang="en-US" sz="1600" dirty="0" err="1">
                <a:solidFill>
                  <a:prstClr val="black"/>
                </a:solidFill>
                <a:latin typeface="Arial Narrow" panose="020B0606020202030204" pitchFamily="34" charset="0"/>
                <a:cs typeface="Arial" charset="0"/>
              </a:rPr>
              <a:t>kayu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salib</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benar-benar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terjadi</a:t>
            </a:r>
            <a:r>
              <a:rPr lang="en-US" sz="1600" dirty="0">
                <a:solidFill>
                  <a:prstClr val="black"/>
                </a:solidFill>
                <a:latin typeface="Arial Narrow" panose="020B0606020202030204" pitchFamily="34" charset="0"/>
                <a:cs typeface="Arial" charset="0"/>
              </a:rPr>
              <a:t>; (b) </a:t>
            </a:r>
            <a:r>
              <a:rPr lang="en-US" sz="1600" b="1" dirty="0" err="1">
                <a:solidFill>
                  <a:prstClr val="black"/>
                </a:solidFill>
                <a:latin typeface="Arial Narrow" panose="020B0606020202030204" pitchFamily="34" charset="0"/>
                <a:cs typeface="Arial" charset="0"/>
              </a:rPr>
              <a:t>Serthian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mengajarkan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mendatangi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tubuh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sehingga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ketika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dibaptis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mungkin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mengalami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kematian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Akar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materialisme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spritisisme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bidat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zaman </a:t>
            </a:r>
            <a:r>
              <a:rPr lang="en-US" sz="1600" dirty="0" err="1">
                <a:solidFill>
                  <a:prstClr val="black"/>
                </a:solidFill>
                <a:latin typeface="Arial Narrow" panose="020B0606020202030204" pitchFamily="34" charset="0"/>
                <a:cs typeface="Arial" charset="0"/>
              </a:rPr>
              <a:t>rasul-rasul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belum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kecuali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bapak-bapak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gereja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mencoba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menonalaknya</a:t>
            </a:r>
            <a:r>
              <a:rPr lang="en-US" sz="1600" dirty="0">
                <a:solidFill>
                  <a:prstClr val="black"/>
                </a:solidFill>
                <a:latin typeface="Arial Narrow" panose="020B0606020202030204" pitchFamily="34" charset="0"/>
                <a:cs typeface="Arial" charset="0"/>
              </a:rPr>
              <a:t>.</a:t>
            </a:r>
          </a:p>
          <a:p>
            <a:pPr marL="236538" indent="-236538" algn="just">
              <a:spcBef>
                <a:spcPts val="600"/>
              </a:spcBef>
              <a:buFont typeface="Wingdings" panose="05000000000000000000" pitchFamily="2" charset="2"/>
              <a:buChar char="§"/>
            </a:pPr>
            <a:r>
              <a:rPr lang="en-US" sz="1800" b="1" dirty="0">
                <a:solidFill>
                  <a:prstClr val="black"/>
                </a:solidFill>
                <a:latin typeface="Arial Narrow" panose="020B0606020202030204" pitchFamily="34" charset="0"/>
                <a:cs typeface="Arial" charset="0"/>
              </a:rPr>
              <a:t>Anti </a:t>
            </a:r>
            <a:r>
              <a:rPr lang="en-US" sz="1800" b="1" dirty="0" err="1">
                <a:solidFill>
                  <a:prstClr val="black"/>
                </a:solidFill>
                <a:latin typeface="Arial Narrow" panose="020B0606020202030204" pitchFamily="34" charset="0"/>
                <a:cs typeface="Arial" charset="0"/>
              </a:rPr>
              <a:t>Gnostik</a:t>
            </a:r>
            <a:r>
              <a:rPr lang="en-US" sz="1600" dirty="0">
                <a:solidFill>
                  <a:prstClr val="black"/>
                </a:solidFill>
                <a:latin typeface="Arial Narrow" panose="020B0606020202030204" pitchFamily="34" charset="0"/>
                <a:cs typeface="Arial" charset="0"/>
              </a:rPr>
              <a:t>, Alexandria </a:t>
            </a:r>
            <a:r>
              <a:rPr lang="en-US" sz="1600" dirty="0" err="1">
                <a:solidFill>
                  <a:prstClr val="black"/>
                </a:solidFill>
                <a:latin typeface="Arial Narrow" panose="020B0606020202030204" pitchFamily="34" charset="0"/>
                <a:cs typeface="Arial" charset="0"/>
              </a:rPr>
              <a:t>menganggap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lebih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rendah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Bapa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segala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Kelompok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gnostikisme</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KRISTOLOGI NON ALKITABIAH SEBELUM REFORMASI</a:t>
            </a:r>
          </a:p>
        </p:txBody>
      </p:sp>
    </p:spTree>
    <p:extLst>
      <p:ext uri="{BB962C8B-B14F-4D97-AF65-F5344CB8AC3E}">
        <p14:creationId xmlns:p14="http://schemas.microsoft.com/office/powerpoint/2010/main" val="27021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Arianisme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muncul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abad</a:t>
            </a:r>
            <a:r>
              <a:rPr lang="en-US" sz="1600" dirty="0">
                <a:solidFill>
                  <a:prstClr val="black"/>
                </a:solidFill>
                <a:latin typeface="Arial Narrow" panose="020B0606020202030204" pitchFamily="34" charset="0"/>
                <a:cs typeface="Arial" charset="0"/>
              </a:rPr>
              <a:t> ke-4 (256-360)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Alexander.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menyangkal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keilahian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Anak</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dicipta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pertama</a:t>
            </a:r>
            <a:r>
              <a:rPr lang="en-US" sz="1600" dirty="0">
                <a:solidFill>
                  <a:prstClr val="black"/>
                </a:solidFill>
                <a:latin typeface="Arial Narrow" panose="020B0606020202030204" pitchFamily="34" charset="0"/>
                <a:cs typeface="Arial" charset="0"/>
              </a:rPr>
              <a:t> kali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tertinggi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Arianus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mengutip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Origen, “Logos </a:t>
            </a:r>
            <a:r>
              <a:rPr lang="en-US" sz="1600" dirty="0" err="1">
                <a:solidFill>
                  <a:prstClr val="black"/>
                </a:solidFill>
                <a:latin typeface="Arial Narrow" panose="020B0606020202030204" pitchFamily="34" charset="0"/>
                <a:cs typeface="Arial" charset="0"/>
              </a:rPr>
              <a:t>masuk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i="1" dirty="0">
                <a:solidFill>
                  <a:prstClr val="black"/>
                </a:solidFill>
                <a:latin typeface="Arial Narrow" panose="020B0606020202030204" pitchFamily="34" charset="0"/>
                <a:cs typeface="Arial" charset="0"/>
              </a:rPr>
              <a:t>The First </a:t>
            </a:r>
            <a:r>
              <a:rPr lang="en-US" sz="1600" i="1" dirty="0" err="1">
                <a:solidFill>
                  <a:prstClr val="black"/>
                </a:solidFill>
                <a:latin typeface="Arial Narrow" panose="020B0606020202030204" pitchFamily="34" charset="0"/>
                <a:cs typeface="Arial" charset="0"/>
              </a:rPr>
              <a:t>dan</a:t>
            </a:r>
            <a:r>
              <a:rPr lang="en-US" sz="1600" i="1" dirty="0">
                <a:solidFill>
                  <a:prstClr val="black"/>
                </a:solidFill>
                <a:latin typeface="Arial Narrow" panose="020B0606020202030204" pitchFamily="34" charset="0"/>
                <a:cs typeface="Arial" charset="0"/>
              </a:rPr>
              <a:t> The Highest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keadaan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diciptakan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Konsep</a:t>
            </a:r>
            <a:r>
              <a:rPr lang="en-US" sz="1600" dirty="0">
                <a:solidFill>
                  <a:prstClr val="black"/>
                </a:solidFill>
                <a:latin typeface="Arial Narrow" panose="020B0606020202030204" pitchFamily="34" charset="0"/>
                <a:cs typeface="Arial" charset="0"/>
              </a:rPr>
              <a:t> Origen </a:t>
            </a:r>
            <a:r>
              <a:rPr lang="en-US" sz="1600" dirty="0" err="1">
                <a:solidFill>
                  <a:prstClr val="black"/>
                </a:solidFill>
                <a:latin typeface="Arial Narrow" panose="020B0606020202030204" pitchFamily="34" charset="0"/>
                <a:cs typeface="Arial" charset="0"/>
              </a:rPr>
              <a:t>dikembangkan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oleh</a:t>
            </a:r>
            <a:r>
              <a:rPr lang="en-US" sz="1600" dirty="0">
                <a:solidFill>
                  <a:prstClr val="black"/>
                </a:solidFill>
                <a:latin typeface="Arial Narrow" panose="020B0606020202030204" pitchFamily="34" charset="0"/>
                <a:cs typeface="Arial" charset="0"/>
              </a:rPr>
              <a:t> Arius,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ciptaan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utama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Dasar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pemikiran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Arianisme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Ams</a:t>
            </a:r>
            <a:r>
              <a:rPr lang="en-US" sz="1600" dirty="0">
                <a:solidFill>
                  <a:prstClr val="black"/>
                </a:solidFill>
                <a:latin typeface="Arial Narrow" panose="020B0606020202030204" pitchFamily="34" charset="0"/>
                <a:cs typeface="Arial" charset="0"/>
              </a:rPr>
              <a:t>. 8:22; Rm. 8:29; </a:t>
            </a:r>
            <a:r>
              <a:rPr lang="en-US" sz="1600" dirty="0" err="1">
                <a:solidFill>
                  <a:prstClr val="black"/>
                </a:solidFill>
                <a:latin typeface="Arial Narrow" panose="020B0606020202030204" pitchFamily="34" charset="0"/>
                <a:cs typeface="Arial" charset="0"/>
              </a:rPr>
              <a:t>Kol</a:t>
            </a:r>
            <a:r>
              <a:rPr lang="en-US" sz="1600" dirty="0">
                <a:solidFill>
                  <a:prstClr val="black"/>
                </a:solidFill>
                <a:latin typeface="Arial Narrow" panose="020B0606020202030204" pitchFamily="34" charset="0"/>
                <a:cs typeface="Arial" charset="0"/>
              </a:rPr>
              <a:t>. 1:15; </a:t>
            </a:r>
            <a:r>
              <a:rPr lang="en-US" sz="1600" dirty="0" err="1">
                <a:solidFill>
                  <a:prstClr val="black"/>
                </a:solidFill>
                <a:latin typeface="Arial Narrow" panose="020B0606020202030204" pitchFamily="34" charset="0"/>
                <a:cs typeface="Arial" charset="0"/>
              </a:rPr>
              <a:t>Ibr</a:t>
            </a:r>
            <a:r>
              <a:rPr lang="en-US" sz="1600" dirty="0">
                <a:solidFill>
                  <a:prstClr val="black"/>
                </a:solidFill>
                <a:latin typeface="Arial Narrow" panose="020B0606020202030204" pitchFamily="34" charset="0"/>
                <a:cs typeface="Arial" charset="0"/>
              </a:rPr>
              <a:t>. 3:2; Yoh. 17:3; 14:28; </a:t>
            </a:r>
            <a:r>
              <a:rPr lang="en-US" sz="1600" dirty="0" err="1">
                <a:solidFill>
                  <a:prstClr val="black"/>
                </a:solidFill>
                <a:latin typeface="Arial Narrow" panose="020B0606020202030204" pitchFamily="34" charset="0"/>
                <a:cs typeface="Arial" charset="0"/>
              </a:rPr>
              <a:t>Mrk</a:t>
            </a:r>
            <a:r>
              <a:rPr lang="en-US" sz="1600" dirty="0">
                <a:solidFill>
                  <a:prstClr val="black"/>
                </a:solidFill>
                <a:latin typeface="Arial Narrow" panose="020B0606020202030204" pitchFamily="34" charset="0"/>
                <a:cs typeface="Arial" charset="0"/>
              </a:rPr>
              <a:t>. 13:32.</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Apolhinianisme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Apolonias</a:t>
            </a:r>
            <a:r>
              <a:rPr lang="en-US" sz="1600" dirty="0">
                <a:solidFill>
                  <a:prstClr val="black"/>
                </a:solidFill>
                <a:latin typeface="Arial Narrow" panose="020B0606020202030204" pitchFamily="34" charset="0"/>
                <a:cs typeface="Arial" charset="0"/>
              </a:rPr>
              <a:t> (310-390), bishop Makedonia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mendukung</a:t>
            </a:r>
            <a:r>
              <a:rPr lang="en-US" sz="1600" dirty="0">
                <a:solidFill>
                  <a:prstClr val="black"/>
                </a:solidFill>
                <a:latin typeface="Arial Narrow" panose="020B0606020202030204" pitchFamily="34" charset="0"/>
                <a:cs typeface="Arial" charset="0"/>
              </a:rPr>
              <a:t> Athanasius </a:t>
            </a:r>
            <a:r>
              <a:rPr lang="en-US" sz="1600" dirty="0" err="1">
                <a:solidFill>
                  <a:prstClr val="black"/>
                </a:solidFill>
                <a:latin typeface="Arial Narrow" panose="020B0606020202030204" pitchFamily="34" charset="0"/>
                <a:cs typeface="Arial" charset="0"/>
              </a:rPr>
              <a:t>abad</a:t>
            </a:r>
            <a:r>
              <a:rPr lang="en-US" sz="1600" dirty="0">
                <a:solidFill>
                  <a:prstClr val="black"/>
                </a:solidFill>
                <a:latin typeface="Arial Narrow" panose="020B0606020202030204" pitchFamily="34" charset="0"/>
                <a:cs typeface="Arial" charset="0"/>
              </a:rPr>
              <a:t> ke-4. Logos </a:t>
            </a:r>
            <a:r>
              <a:rPr lang="en-US" sz="1600" dirty="0" err="1">
                <a:solidFill>
                  <a:prstClr val="black"/>
                </a:solidFill>
                <a:latin typeface="Arial Narrow" panose="020B0606020202030204" pitchFamily="34" charset="0"/>
                <a:cs typeface="Arial" charset="0"/>
              </a:rPr>
              <a:t>masuk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Roh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esensi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pikiran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diganti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masuk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tubuh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Problem </a:t>
            </a:r>
            <a:r>
              <a:rPr lang="en-US" sz="1600" dirty="0" err="1">
                <a:solidFill>
                  <a:prstClr val="black"/>
                </a:solidFill>
                <a:latin typeface="Arial Narrow" panose="020B0606020202030204" pitchFamily="34" charset="0"/>
                <a:cs typeface="Arial" charset="0"/>
              </a:rPr>
              <a:t>terletak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mind;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sempurna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Konstantinopel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78 </a:t>
            </a:r>
            <a:r>
              <a:rPr lang="en-US" sz="1600" dirty="0" err="1">
                <a:solidFill>
                  <a:prstClr val="black"/>
                </a:solidFill>
                <a:latin typeface="Arial Narrow" panose="020B0606020202030204" pitchFamily="34" charset="0"/>
                <a:cs typeface="Arial" charset="0"/>
              </a:rPr>
              <a:t>konsep</a:t>
            </a:r>
            <a:r>
              <a:rPr lang="en-US" sz="1600" dirty="0">
                <a:solidFill>
                  <a:prstClr val="black"/>
                </a:solidFill>
                <a:latin typeface="Arial Narrow" panose="020B0606020202030204" pitchFamily="34" charset="0"/>
                <a:cs typeface="Arial" charset="0"/>
              </a:rPr>
              <a:t>.</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Teologi</a:t>
            </a:r>
            <a:r>
              <a:rPr lang="en-US" sz="1800" b="1" dirty="0">
                <a:solidFill>
                  <a:prstClr val="black"/>
                </a:solidFill>
                <a:latin typeface="Arial Narrow" panose="020B0606020202030204" pitchFamily="34" charset="0"/>
                <a:cs typeface="Arial" charset="0"/>
              </a:rPr>
              <a:t> </a:t>
            </a:r>
            <a:r>
              <a:rPr lang="en-US" sz="1800" b="1" dirty="0" err="1">
                <a:solidFill>
                  <a:prstClr val="black"/>
                </a:solidFill>
                <a:latin typeface="Arial Narrow" panose="020B0606020202030204" pitchFamily="34" charset="0"/>
                <a:cs typeface="Arial" charset="0"/>
              </a:rPr>
              <a:t>Fungsional</a:t>
            </a:r>
            <a:r>
              <a:rPr lang="en-US" sz="1600" dirty="0">
                <a:solidFill>
                  <a:prstClr val="black"/>
                </a:solidFill>
                <a:latin typeface="Arial Narrow" panose="020B0606020202030204" pitchFamily="34" charset="0"/>
                <a:cs typeface="Arial" charset="0"/>
              </a:rPr>
              <a:t>, Cullman, </a:t>
            </a:r>
            <a:r>
              <a:rPr lang="en-US" sz="1600" dirty="0" err="1">
                <a:solidFill>
                  <a:prstClr val="black"/>
                </a:solidFill>
                <a:latin typeface="Arial Narrow" panose="020B0606020202030204" pitchFamily="34" charset="0"/>
                <a:cs typeface="Arial" charset="0"/>
              </a:rPr>
              <a:t>menekankan</a:t>
            </a:r>
            <a:r>
              <a:rPr lang="en-US" sz="1600" dirty="0">
                <a:solidFill>
                  <a:prstClr val="black"/>
                </a:solidFill>
                <a:latin typeface="Arial Narrow" panose="020B0606020202030204" pitchFamily="34" charset="0"/>
                <a:cs typeface="Arial" charset="0"/>
              </a:rPr>
              <a:t> (1) </a:t>
            </a:r>
            <a:r>
              <a:rPr lang="en-US" sz="1600" dirty="0" err="1">
                <a:solidFill>
                  <a:prstClr val="black"/>
                </a:solidFill>
                <a:latin typeface="Arial Narrow" panose="020B0606020202030204" pitchFamily="34" charset="0"/>
                <a:cs typeface="Arial" charset="0"/>
              </a:rPr>
              <a:t>pengenalan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karya</a:t>
            </a:r>
            <a:r>
              <a:rPr lang="en-US" sz="1600" dirty="0">
                <a:solidFill>
                  <a:prstClr val="black"/>
                </a:solidFill>
                <a:latin typeface="Arial Narrow" panose="020B0606020202030204" pitchFamily="34" charset="0"/>
                <a:cs typeface="Arial" charset="0"/>
              </a:rPr>
              <a:t>-Nya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mengabaikan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keberadaan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sebelum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inkarnasi</a:t>
            </a:r>
            <a:r>
              <a:rPr lang="en-US" sz="1600" dirty="0">
                <a:solidFill>
                  <a:prstClr val="black"/>
                </a:solidFill>
                <a:latin typeface="Arial Narrow" panose="020B0606020202030204" pitchFamily="34" charset="0"/>
                <a:cs typeface="Arial" charset="0"/>
              </a:rPr>
              <a:t> (Yoh.1:1-3); (2) </a:t>
            </a:r>
            <a:r>
              <a:rPr lang="en-US" sz="1600" dirty="0" err="1">
                <a:solidFill>
                  <a:prstClr val="black"/>
                </a:solidFill>
                <a:latin typeface="Arial Narrow" panose="020B0606020202030204" pitchFamily="34" charset="0"/>
                <a:cs typeface="Arial" charset="0"/>
              </a:rPr>
              <a:t>sifat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merupakan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permasalahan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filosofi</a:t>
            </a:r>
            <a:r>
              <a:rPr lang="en-US" sz="1600" dirty="0">
                <a:solidFill>
                  <a:prstClr val="black"/>
                </a:solidFill>
                <a:latin typeface="Arial Narrow" panose="020B0606020202030204" pitchFamily="34" charset="0"/>
                <a:cs typeface="Arial" charset="0"/>
              </a:rPr>
              <a:t> Yunani,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Yudaisme</a:t>
            </a:r>
            <a:r>
              <a:rPr lang="en-US" sz="1600" dirty="0">
                <a:solidFill>
                  <a:prstClr val="black"/>
                </a:solidFill>
                <a:latin typeface="Arial Narrow" panose="020B0606020202030204" pitchFamily="34" charset="0"/>
                <a:cs typeface="Arial" charset="0"/>
              </a:rPr>
              <a:t>; (3) </a:t>
            </a:r>
            <a:r>
              <a:rPr lang="en-US" sz="1600" dirty="0" err="1">
                <a:solidFill>
                  <a:prstClr val="black"/>
                </a:solidFill>
                <a:latin typeface="Arial Narrow" panose="020B0606020202030204" pitchFamily="34" charset="0"/>
                <a:cs typeface="Arial" charset="0"/>
              </a:rPr>
              <a:t>pemikiran</a:t>
            </a:r>
            <a:r>
              <a:rPr lang="en-US" sz="1600" dirty="0">
                <a:solidFill>
                  <a:prstClr val="black"/>
                </a:solidFill>
                <a:latin typeface="Arial Narrow" panose="020B0606020202030204" pitchFamily="34" charset="0"/>
                <a:cs typeface="Arial" charset="0"/>
              </a:rPr>
              <a:t> orang </a:t>
            </a:r>
            <a:r>
              <a:rPr lang="en-US" sz="1600" dirty="0" err="1">
                <a:solidFill>
                  <a:prstClr val="black"/>
                </a:solidFill>
                <a:latin typeface="Arial Narrow" panose="020B0606020202030204" pitchFamily="34" charset="0"/>
                <a:cs typeface="Arial" charset="0"/>
              </a:rPr>
              <a:t>Ibrani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bersifat</a:t>
            </a:r>
            <a:r>
              <a:rPr lang="en-US" sz="1600" dirty="0">
                <a:solidFill>
                  <a:prstClr val="black"/>
                </a:solidFill>
                <a:latin typeface="Arial Narrow" panose="020B0606020202030204" pitchFamily="34" charset="0"/>
                <a:cs typeface="Arial" charset="0"/>
              </a:rPr>
              <a:t> non-</a:t>
            </a:r>
            <a:r>
              <a:rPr lang="en-US" sz="1600" dirty="0" err="1">
                <a:solidFill>
                  <a:prstClr val="black"/>
                </a:solidFill>
                <a:latin typeface="Arial Narrow" panose="020B0606020202030204" pitchFamily="34" charset="0"/>
                <a:cs typeface="Arial" charset="0"/>
              </a:rPr>
              <a:t>ontologis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non-</a:t>
            </a:r>
            <a:r>
              <a:rPr lang="en-US" sz="1600" dirty="0" err="1">
                <a:solidFill>
                  <a:prstClr val="black"/>
                </a:solidFill>
                <a:latin typeface="Arial Narrow" panose="020B0606020202030204" pitchFamily="34" charset="0"/>
                <a:cs typeface="Arial" charset="0"/>
              </a:rPr>
              <a:t>teoritis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dll</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KRISTOLOGI NON ALKITABIAH SEBELUM REFORMASI</a:t>
            </a:r>
          </a:p>
        </p:txBody>
      </p:sp>
    </p:spTree>
    <p:extLst>
      <p:ext uri="{BB962C8B-B14F-4D97-AF65-F5344CB8AC3E}">
        <p14:creationId xmlns:p14="http://schemas.microsoft.com/office/powerpoint/2010/main" val="411788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Nestorianisme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disampaikan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oleh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uskup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Konstantinople</a:t>
            </a:r>
            <a:r>
              <a:rPr lang="en-US" sz="1600" dirty="0">
                <a:solidFill>
                  <a:prstClr val="black"/>
                </a:solidFill>
                <a:latin typeface="Arial Narrow" panose="020B0606020202030204" pitchFamily="34" charset="0"/>
                <a:cs typeface="Arial" charset="0"/>
              </a:rPr>
              <a:t> (428) </a:t>
            </a:r>
            <a:r>
              <a:rPr lang="en-US" sz="1600" dirty="0" err="1">
                <a:solidFill>
                  <a:prstClr val="black"/>
                </a:solidFill>
                <a:latin typeface="Arial Narrow" panose="020B0606020202030204" pitchFamily="34" charset="0"/>
                <a:cs typeface="Arial" charset="0"/>
              </a:rPr>
              <a:t>bernama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Nesthoris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mengatakan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kemanusiaan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harus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dipertahankan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memisahkan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ilahi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sehingga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mungkin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menekankan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kesatuan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kesatuan</a:t>
            </a:r>
            <a:r>
              <a:rPr lang="en-US" sz="1600" dirty="0">
                <a:solidFill>
                  <a:prstClr val="black"/>
                </a:solidFill>
                <a:latin typeface="Arial Narrow" panose="020B0606020202030204" pitchFamily="34" charset="0"/>
                <a:cs typeface="Arial" charset="0"/>
              </a:rPr>
              <a:t> moral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organik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Kemanusian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dikendalikan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oleh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a:t>
            </a:r>
            <a:r>
              <a:rPr lang="en-US" sz="1600" dirty="0">
                <a:solidFill>
                  <a:prstClr val="black"/>
                </a:solidFill>
                <a:latin typeface="Arial Narrow" panose="020B0606020202030204" pitchFamily="34" charset="0"/>
                <a:cs typeface="Arial" charset="0"/>
              </a:rPr>
              <a:t>-Allah-an-Nya.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dua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Konsep</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bertentangan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dari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Alexanderia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2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2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a:t>
            </a:r>
          </a:p>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Euthychianisme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muncul</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abad</a:t>
            </a:r>
            <a:r>
              <a:rPr lang="en-US" sz="1600" dirty="0">
                <a:solidFill>
                  <a:prstClr val="black"/>
                </a:solidFill>
                <a:latin typeface="Arial Narrow" panose="020B0606020202030204" pitchFamily="34" charset="0"/>
                <a:cs typeface="Arial" charset="0"/>
              </a:rPr>
              <a:t> ke-5, </a:t>
            </a:r>
            <a:r>
              <a:rPr lang="en-US" sz="1600" dirty="0" err="1">
                <a:solidFill>
                  <a:prstClr val="black"/>
                </a:solidFill>
                <a:latin typeface="Arial Narrow" panose="020B0606020202030204" pitchFamily="34" charset="0"/>
                <a:cs typeface="Arial" charset="0"/>
              </a:rPr>
              <a:t>kelompok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melawan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Nestorianisme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walaupun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tapi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merupakan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gabungan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pribadi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menekankan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kemanusiaan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keilahian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terjadi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ketiga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menjadi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 </a:t>
            </a:r>
            <a:r>
              <a:rPr lang="en-US" sz="1600" dirty="0" err="1">
                <a:solidFill>
                  <a:prstClr val="black"/>
                </a:solidFill>
                <a:latin typeface="Arial Narrow" panose="020B0606020202030204" pitchFamily="34" charset="0"/>
                <a:cs typeface="Arial" charset="0"/>
              </a:rPr>
              <a:t>tertion</a:t>
            </a:r>
            <a:r>
              <a:rPr lang="en-US" sz="1600" dirty="0">
                <a:solidFill>
                  <a:prstClr val="black"/>
                </a:solidFill>
                <a:latin typeface="Arial Narrow" panose="020B0606020202030204" pitchFamily="34" charset="0"/>
                <a:cs typeface="Arial" charset="0"/>
              </a:rPr>
              <a:t> quid).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disetujui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 robber synod yang </a:t>
            </a:r>
            <a:r>
              <a:rPr lang="en-US" sz="1600" dirty="0" err="1">
                <a:solidFill>
                  <a:prstClr val="black"/>
                </a:solidFill>
                <a:latin typeface="Arial Narrow" panose="020B0606020202030204" pitchFamily="34" charset="0"/>
                <a:cs typeface="Arial" charset="0"/>
              </a:rPr>
              <a:t>tidak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dipercaya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sebagai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besar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Chalcedon (451)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Eutychianisme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KRISTOLOGI NON ALKITABIAH SEBELUM REFORMASI</a:t>
            </a:r>
          </a:p>
        </p:txBody>
      </p:sp>
    </p:spTree>
    <p:extLst>
      <p:ext uri="{BB962C8B-B14F-4D97-AF65-F5344CB8AC3E}">
        <p14:creationId xmlns:p14="http://schemas.microsoft.com/office/powerpoint/2010/main" val="17511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sz="1800" b="1" dirty="0" err="1">
                <a:solidFill>
                  <a:prstClr val="black"/>
                </a:solidFill>
                <a:latin typeface="Arial Narrow" panose="020B0606020202030204" pitchFamily="34" charset="0"/>
                <a:cs typeface="Arial" charset="0"/>
              </a:rPr>
              <a:t>Nicea</a:t>
            </a:r>
            <a:r>
              <a:rPr lang="en-US" sz="1800" b="1" dirty="0">
                <a:solidFill>
                  <a:prstClr val="black"/>
                </a:solidFill>
                <a:latin typeface="Arial Narrow" panose="020B0606020202030204" pitchFamily="34" charset="0"/>
                <a:cs typeface="Arial" charset="0"/>
              </a:rPr>
              <a:t> (321). </a:t>
            </a:r>
            <a:r>
              <a:rPr lang="en-US" sz="1600" dirty="0" err="1">
                <a:solidFill>
                  <a:prstClr val="black"/>
                </a:solidFill>
                <a:latin typeface="Arial Narrow" panose="020B0606020202030204" pitchFamily="34" charset="0"/>
                <a:cs typeface="Arial" charset="0"/>
              </a:rPr>
              <a:t>Esensi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Bapa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Satu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Sederajat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kesetaraan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Anak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Bapa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diungkapkan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oleh</a:t>
            </a:r>
            <a:r>
              <a:rPr lang="en-US" sz="1600" dirty="0">
                <a:solidFill>
                  <a:prstClr val="black"/>
                </a:solidFill>
                <a:latin typeface="Arial Narrow" panose="020B0606020202030204" pitchFamily="34" charset="0"/>
                <a:cs typeface="Arial" charset="0"/>
              </a:rPr>
              <a:t> Athanasius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melawan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Arius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Yesus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itu</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ciptaan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pra-eksistensi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bukan</a:t>
            </a:r>
            <a:r>
              <a:rPr lang="en-US" sz="1600" dirty="0">
                <a:solidFill>
                  <a:prstClr val="black"/>
                </a:solidFill>
                <a:latin typeface="Arial Narrow" panose="020B0606020202030204" pitchFamily="34" charset="0"/>
                <a:cs typeface="Arial" charset="0"/>
              </a:rPr>
              <a:t> Allah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melebihi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manusia</a:t>
            </a:r>
            <a:r>
              <a:rPr lang="en-US" sz="1600" dirty="0">
                <a:solidFill>
                  <a:prstClr val="black"/>
                </a:solidFill>
                <a:latin typeface="Arial Narrow" panose="020B0606020202030204" pitchFamily="34" charset="0"/>
                <a:cs typeface="Arial" charset="0"/>
              </a:rPr>
              <a:t>. Problem </a:t>
            </a:r>
            <a:r>
              <a:rPr lang="en-US" sz="1600" dirty="0" err="1">
                <a:solidFill>
                  <a:prstClr val="black"/>
                </a:solidFill>
                <a:latin typeface="Arial Narrow" panose="020B0606020202030204" pitchFamily="34" charset="0"/>
                <a:cs typeface="Arial" charset="0"/>
              </a:rPr>
              <a:t>natur</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apakah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sama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substansinya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dengan</a:t>
            </a:r>
            <a:r>
              <a:rPr lang="en-US" sz="1600" dirty="0">
                <a:solidFill>
                  <a:prstClr val="black"/>
                </a:solidFill>
                <a:latin typeface="Arial Narrow" panose="020B0606020202030204" pitchFamily="34" charset="0"/>
                <a:cs typeface="Arial" charset="0"/>
              </a:rPr>
              <a:t> yang </a:t>
            </a:r>
            <a:r>
              <a:rPr lang="en-US" sz="1600" dirty="0" err="1">
                <a:solidFill>
                  <a:prstClr val="black"/>
                </a:solidFill>
                <a:latin typeface="Arial Narrow" panose="020B0606020202030204" pitchFamily="34" charset="0"/>
                <a:cs typeface="Arial" charset="0"/>
              </a:rPr>
              <a:t>ada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dalam</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sejarah</a:t>
            </a:r>
            <a:r>
              <a:rPr lang="en-US" sz="1600" dirty="0">
                <a:solidFill>
                  <a:prstClr val="black"/>
                </a:solidFill>
                <a:latin typeface="Arial Narrow" panose="020B0606020202030204" pitchFamily="34" charset="0"/>
                <a:cs typeface="Arial" charset="0"/>
              </a:rPr>
              <a:t> (</a:t>
            </a:r>
            <a:r>
              <a:rPr lang="en-US" sz="1600" i="1" dirty="0">
                <a:solidFill>
                  <a:prstClr val="black"/>
                </a:solidFill>
                <a:latin typeface="Arial Narrow" panose="020B0606020202030204" pitchFamily="34" charset="0"/>
                <a:cs typeface="Arial" charset="0"/>
              </a:rPr>
              <a:t>homo </a:t>
            </a:r>
            <a:r>
              <a:rPr lang="en-US" sz="1600" i="1" dirty="0" err="1">
                <a:solidFill>
                  <a:prstClr val="black"/>
                </a:solidFill>
                <a:latin typeface="Arial Narrow" panose="020B0606020202030204" pitchFamily="34" charset="0"/>
                <a:cs typeface="Arial" charset="0"/>
              </a:rPr>
              <a:t>ousios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Konsili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ini</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dihadiri</a:t>
            </a:r>
            <a:r>
              <a:rPr lang="en-US" sz="1600" dirty="0">
                <a:solidFill>
                  <a:prstClr val="black"/>
                </a:solidFill>
                <a:latin typeface="Arial Narrow" panose="020B0606020202030204" pitchFamily="34" charset="0"/>
                <a:cs typeface="Arial" charset="0"/>
              </a:rPr>
              <a:t> 300 </a:t>
            </a:r>
            <a:r>
              <a:rPr lang="en-US" sz="1600" dirty="0" err="1">
                <a:solidFill>
                  <a:prstClr val="black"/>
                </a:solidFill>
                <a:latin typeface="Arial Narrow" panose="020B0606020202030204" pitchFamily="34" charset="0"/>
                <a:cs typeface="Arial" charset="0"/>
              </a:rPr>
              <a:t>pendeta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untuk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menolak</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ajaran</a:t>
            </a:r>
            <a:r>
              <a:rPr lang="en-US" sz="1600" dirty="0">
                <a:solidFill>
                  <a:prstClr val="black"/>
                </a:solidFill>
                <a:latin typeface="Arial Narrow" panose="020B0606020202030204" pitchFamily="34" charset="0"/>
                <a:cs typeface="Arial" charset="0"/>
              </a:rPr>
              <a:t> Arius “</a:t>
            </a:r>
            <a:r>
              <a:rPr lang="en-US" sz="1600" dirty="0" err="1">
                <a:solidFill>
                  <a:prstClr val="black"/>
                </a:solidFill>
                <a:latin typeface="Arial Narrow" panose="020B0606020202030204" pitchFamily="34" charset="0"/>
                <a:cs typeface="Arial" charset="0"/>
              </a:rPr>
              <a:t>Arianisme</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bahwa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Kristus</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adalah</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ciptaan</a:t>
            </a:r>
            <a:r>
              <a:rPr lang="en-US" sz="1600" dirty="0">
                <a:solidFill>
                  <a:prstClr val="black"/>
                </a:solidFill>
                <a:latin typeface="Arial Narrow" panose="020B0606020202030204" pitchFamily="34" charset="0"/>
                <a:cs typeface="Arial" charset="0"/>
              </a:rPr>
              <a:t> Allah yang </a:t>
            </a:r>
            <a:r>
              <a:rPr lang="en-US" sz="1600" dirty="0" err="1">
                <a:solidFill>
                  <a:prstClr val="black"/>
                </a:solidFill>
                <a:latin typeface="Arial Narrow" panose="020B0606020202030204" pitchFamily="34" charset="0"/>
                <a:cs typeface="Arial" charset="0"/>
              </a:rPr>
              <a:t>pertama</a:t>
            </a:r>
            <a:r>
              <a:rPr lang="en-US" sz="1600" dirty="0">
                <a:solidFill>
                  <a:prstClr val="black"/>
                </a:solidFill>
                <a:latin typeface="Arial Narrow" panose="020B0606020202030204" pitchFamily="34" charset="0"/>
                <a:cs typeface="Arial" charset="0"/>
              </a:rPr>
              <a:t>. </a:t>
            </a:r>
          </a:p>
          <a:p>
            <a:pPr marL="636588" lvl="1" indent="-236538" algn="just">
              <a:spcBef>
                <a:spcPts val="600"/>
              </a:spcBef>
              <a:buFont typeface="Wingdings" panose="05000000000000000000" pitchFamily="2" charset="2"/>
              <a:buChar char="§"/>
            </a:pPr>
            <a:r>
              <a:rPr lang="en-US" sz="1400" dirty="0">
                <a:solidFill>
                  <a:prstClr val="black"/>
                </a:solidFill>
                <a:latin typeface="Arial Narrow" panose="020B0606020202030204" pitchFamily="34" charset="0"/>
                <a:cs typeface="Arial" charset="0"/>
              </a:rPr>
              <a:t>We believe in one God, the Father All Mighty, make of all things, visible and invisible; an in one Lord, Jesus Christ The Word [Logos of God], God from God, Light from Light; Life from Life; the Only begotten Son; First born of all creations, begotten of The Father before all ages; by whom also all things made, who for our salvation wash meet flesh, and dwelt among man, and who suffers and rose again and third day and ascended to the Father, and share again is glory in the living from the dead…We believe also in one Holy Spirit</a:t>
            </a:r>
          </a:p>
          <a:p>
            <a:pPr marL="236538" indent="-236538" algn="just">
              <a:spcBef>
                <a:spcPts val="600"/>
              </a:spcBef>
              <a:buFont typeface="Wingdings" panose="05000000000000000000" pitchFamily="2" charset="2"/>
              <a:buChar char="§"/>
            </a:pPr>
            <a:r>
              <a:rPr lang="en-US" sz="1600" dirty="0" err="1">
                <a:solidFill>
                  <a:prstClr val="black"/>
                </a:solidFill>
                <a:latin typeface="Arial Narrow" panose="020B0606020202030204" pitchFamily="34" charset="0"/>
                <a:cs typeface="Arial" charset="0"/>
              </a:rPr>
              <a:t>Berdasarkan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segala</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masukan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dan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usulan</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sedikit</a:t>
            </a:r>
            <a:r>
              <a:rPr lang="en-US" sz="1600" dirty="0">
                <a:solidFill>
                  <a:prstClr val="black"/>
                </a:solidFill>
                <a:latin typeface="Arial Narrow" panose="020B0606020202030204" pitchFamily="34" charset="0"/>
                <a:cs typeface="Arial" charset="0"/>
              </a:rPr>
              <a:t> </a:t>
            </a:r>
            <a:r>
              <a:rPr lang="en-US" sz="1600" dirty="0" err="1">
                <a:solidFill>
                  <a:prstClr val="black"/>
                </a:solidFill>
                <a:latin typeface="Arial Narrow" panose="020B0606020202030204" pitchFamily="34" charset="0"/>
                <a:cs typeface="Arial" charset="0"/>
              </a:rPr>
              <a:t>perubahan</a:t>
            </a:r>
            <a:r>
              <a:rPr lang="en-US" sz="1600" dirty="0">
                <a:solidFill>
                  <a:prstClr val="black"/>
                </a:solidFill>
                <a:latin typeface="Arial Narrow" panose="020B0606020202030204" pitchFamily="34" charset="0"/>
                <a:cs typeface="Arial" charset="0"/>
              </a:rPr>
              <a:t>: </a:t>
            </a:r>
          </a:p>
          <a:p>
            <a:pPr marL="636588" lvl="1" indent="-236538" algn="just">
              <a:spcBef>
                <a:spcPts val="600"/>
              </a:spcBef>
              <a:buFont typeface="Wingdings" panose="05000000000000000000" pitchFamily="2" charset="2"/>
              <a:buChar char="§"/>
            </a:pPr>
            <a:r>
              <a:rPr lang="en-US" sz="1400" dirty="0">
                <a:solidFill>
                  <a:prstClr val="black"/>
                </a:solidFill>
                <a:latin typeface="Arial Narrow" panose="020B0606020202030204" pitchFamily="34" charset="0"/>
                <a:cs typeface="Arial" charset="0"/>
              </a:rPr>
              <a:t>We believe in one God, the Father All Mighty, make of all things, visible and invisible; and in one Lord, Jesus Christ The Son of God, The Only begotten of the Father, that is of substance (out of the Father) The Word [Logos of God], God from God, Light from Light Truth God from Truth God; begotten not made of one substance [homo </a:t>
            </a:r>
            <a:r>
              <a:rPr lang="en-US" sz="1400" dirty="0" err="1">
                <a:solidFill>
                  <a:prstClr val="black"/>
                </a:solidFill>
                <a:latin typeface="Arial Narrow" panose="020B0606020202030204" pitchFamily="34" charset="0"/>
                <a:cs typeface="Arial" charset="0"/>
              </a:rPr>
              <a:t>ousion</a:t>
            </a:r>
            <a:r>
              <a:rPr lang="en-US" sz="1400" dirty="0">
                <a:solidFill>
                  <a:prstClr val="black"/>
                </a:solidFill>
                <a:latin typeface="Arial Narrow" panose="020B0606020202030204" pitchFamily="34" charset="0"/>
                <a:cs typeface="Arial" charset="0"/>
              </a:rPr>
              <a:t>] with the Father, through whom all thing come to me, those things in heavens and those things the word, who wash salvation, flees suffer and rose again and third day and ascended to heaven and he cause the living and dead; Life from Life; the Only begotten Son; First born of all creations, begotten of The Father before all ages; by whom also all things meet, who for our salvation wash meet flesh, and dwelt among man, and who suffers and rose again and third day and ascended to the Father, and share again is glory in the living from the dead…We believe also in one Holy Spirit.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KONSILI GEREJA TENTANG NATUR DAN PRIBADI KRISTUS</a:t>
            </a:r>
          </a:p>
        </p:txBody>
      </p:sp>
    </p:spTree>
    <p:extLst>
      <p:ext uri="{BB962C8B-B14F-4D97-AF65-F5344CB8AC3E}">
        <p14:creationId xmlns:p14="http://schemas.microsoft.com/office/powerpoint/2010/main" val="20881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Temp2_UP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Temp2_UPH</Template>
  <TotalTime>2298</TotalTime>
  <Words>3473</Words>
  <Application>Microsoft Office PowerPoint</Application>
  <PresentationFormat>On-screen Show (4:3)</PresentationFormat>
  <Paragraphs>77</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Bahnschrift</vt:lpstr>
      <vt:lpstr>Calibri</vt:lpstr>
      <vt:lpstr>Wingdings</vt:lpstr>
      <vt:lpstr>Temp2_UPH</vt:lpstr>
      <vt:lpstr>KRISTOLOGI DAN FORMULASI TEOLOGIS</vt:lpstr>
      <vt:lpstr>PENTINGNYA PENEBUSAN KRISTUS</vt:lpstr>
      <vt:lpstr>PERLUNYA MEDIATOR</vt:lpstr>
      <vt:lpstr>KAITAN ANTARA ANTOPOLOGI DAN KRISTOLOGI</vt:lpstr>
      <vt:lpstr>KRISTOLOGI NON ALKITABIAH SEBELUM REFORMASI</vt:lpstr>
      <vt:lpstr>KRISTOLOGI NON ALKITABIAH SEBELUM REFORMASI</vt:lpstr>
      <vt:lpstr>KRISTOLOGI NON ALKITABIAH SEBELUM REFORMASI</vt:lpstr>
      <vt:lpstr>KRISTOLOGI NON ALKITABIAH SEBELUM REFORMASI</vt:lpstr>
      <vt:lpstr>KONSILI GEREJA TENTANG NATUR DAN PRIBADI KRISTUS</vt:lpstr>
      <vt:lpstr>KONSILI GEREJA TENTANG NATUR DAN PRIBADI KRISTUS</vt:lpstr>
      <vt:lpstr>KONSILI GEREJA TENTANG NATUR DAN PRIBADI KRISTUS</vt:lpstr>
      <vt:lpstr>KRISTOLOGI NON ALKITABIAH SETELAH KONSILI</vt:lpstr>
      <vt:lpstr>KRISTOLOGI BERSIFAT TEOSENTRIS (SETELAH REFORMASI)</vt:lpstr>
      <vt:lpstr>KRISTOLOGI BERSIFAT ANTROPOSENTRIS (SETELAH REFORMASI)</vt:lpstr>
      <vt:lpstr>KRISTOLOGI FROM ABOVE AND BOTTOM (SETELAH REFORMASI)</vt:lpstr>
      <vt:lpstr>KRISTOLOGI PADA INKARNASI LOGOS (NON ALKITABIAH)</vt:lpstr>
      <vt:lpstr>DEMITOLOGI DAN SIMBOLISME PADA INKARNASI LOGOS  (NON ALKITABIAH)</vt:lpstr>
      <vt:lpstr>DEMITOLOGI DAN SIMBOLISME PADA INKARNASI LOGOS  (NON ALKITABIAH</vt:lpstr>
      <vt:lpstr>SUMBER BUKU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Roedy Silitonga</dc:creator>
  <cp:lastModifiedBy>ROEDY SILITONGA</cp:lastModifiedBy>
  <cp:revision>256</cp:revision>
  <dcterms:created xsi:type="dcterms:W3CDTF">2015-04-14T03:07:57Z</dcterms:created>
  <dcterms:modified xsi:type="dcterms:W3CDTF">2019-02-14T02:08:20Z</dcterms:modified>
</cp:coreProperties>
</file>