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89" r:id="rId2"/>
    <p:sldId id="355" r:id="rId3"/>
    <p:sldId id="362" r:id="rId4"/>
    <p:sldId id="363" r:id="rId5"/>
    <p:sldId id="357" r:id="rId6"/>
    <p:sldId id="356" r:id="rId7"/>
    <p:sldId id="364" r:id="rId8"/>
    <p:sldId id="365" r:id="rId9"/>
    <p:sldId id="366" r:id="rId10"/>
    <p:sldId id="36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BC454-DDE1-4AED-ACAE-F19843B999F5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689A1-CBC7-4305-81B9-543B411E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4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5562600"/>
            <a:ext cx="1447800" cy="365125"/>
          </a:xfrm>
        </p:spPr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5562600"/>
            <a:ext cx="4495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400800"/>
            <a:ext cx="1219200" cy="365125"/>
          </a:xfrm>
        </p:spPr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6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2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4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610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24840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624840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200" y="62484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65700"/>
            <a:ext cx="9144000" cy="1468020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PRIBADI DAN NATUR YESUS KRISTUS</a:t>
            </a:r>
          </a:p>
        </p:txBody>
      </p:sp>
      <p:pic>
        <p:nvPicPr>
          <p:cNvPr id="2050" name="Picture 2" descr="Hasil gambar untuk pribadi dan natur Kristus">
            <a:extLst>
              <a:ext uri="{FF2B5EF4-FFF2-40B4-BE49-F238E27FC236}">
                <a16:creationId xmlns:a16="http://schemas.microsoft.com/office/drawing/2014/main" id="{437D4463-A663-4C6E-AAE1-801AE19D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94" y="4345805"/>
            <a:ext cx="1063387" cy="10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sil gambar untuk pribadi dan natur Kristus">
            <a:extLst>
              <a:ext uri="{FF2B5EF4-FFF2-40B4-BE49-F238E27FC236}">
                <a16:creationId xmlns:a16="http://schemas.microsoft.com/office/drawing/2014/main" id="{AA18C53B-9466-48A7-A225-5361B18B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70484"/>
            <a:ext cx="1656989" cy="167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sil gambar untuk pribadi dan natur Kristus">
            <a:extLst>
              <a:ext uri="{FF2B5EF4-FFF2-40B4-BE49-F238E27FC236}">
                <a16:creationId xmlns:a16="http://schemas.microsoft.com/office/drawing/2014/main" id="{5E37D63B-9841-4C33-8E88-DB706F54E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06" y="3670484"/>
            <a:ext cx="1063387" cy="74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sil gambar untuk pribadi dan natur Kristus">
            <a:extLst>
              <a:ext uri="{FF2B5EF4-FFF2-40B4-BE49-F238E27FC236}">
                <a16:creationId xmlns:a16="http://schemas.microsoft.com/office/drawing/2014/main" id="{F6495EAD-B576-433D-81F4-AD2E48AE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07" y="3674499"/>
            <a:ext cx="1219561" cy="166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sil gambar untuk pribadi dan natur Kristus">
            <a:extLst>
              <a:ext uri="{FF2B5EF4-FFF2-40B4-BE49-F238E27FC236}">
                <a16:creationId xmlns:a16="http://schemas.microsoft.com/office/drawing/2014/main" id="{FC7D8074-7570-4719-8A9A-3E618764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4" y="1"/>
            <a:ext cx="1800225" cy="213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asil gambar untuk pribadi dan natur Kristus">
            <a:extLst>
              <a:ext uri="{FF2B5EF4-FFF2-40B4-BE49-F238E27FC236}">
                <a16:creationId xmlns:a16="http://schemas.microsoft.com/office/drawing/2014/main" id="{EE223934-3549-4C9C-AB69-55CD6FBB4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95" y="3675957"/>
            <a:ext cx="1111012" cy="167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asil gambar untuk pribadi dan natur Kristus">
            <a:extLst>
              <a:ext uri="{FF2B5EF4-FFF2-40B4-BE49-F238E27FC236}">
                <a16:creationId xmlns:a16="http://schemas.microsoft.com/office/drawing/2014/main" id="{F571EFA2-545E-4DC9-99BA-F1E443E47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75" y="3670302"/>
            <a:ext cx="1493719" cy="8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asil gambar untuk pribadi dan natur Kristus">
            <a:extLst>
              <a:ext uri="{FF2B5EF4-FFF2-40B4-BE49-F238E27FC236}">
                <a16:creationId xmlns:a16="http://schemas.microsoft.com/office/drawing/2014/main" id="{6487BBD9-BAA1-47CC-8F13-B1E15DDC8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94" y="3672176"/>
            <a:ext cx="1063387" cy="66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asil gambar untuk pribadi dan natur Kristus">
            <a:extLst>
              <a:ext uri="{FF2B5EF4-FFF2-40B4-BE49-F238E27FC236}">
                <a16:creationId xmlns:a16="http://schemas.microsoft.com/office/drawing/2014/main" id="{48F798A6-BD25-43EF-90DC-4570CF6BE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2" y="4549590"/>
            <a:ext cx="1498480" cy="79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asil gambar untuk pribadi dan natur Kristus">
            <a:extLst>
              <a:ext uri="{FF2B5EF4-FFF2-40B4-BE49-F238E27FC236}">
                <a16:creationId xmlns:a16="http://schemas.microsoft.com/office/drawing/2014/main" id="{241F72A8-2D4E-45C4-9F22-1225E3C4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-23677"/>
            <a:ext cx="2057401" cy="215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asil gambar untuk pribadi dan natur Kristus">
            <a:extLst>
              <a:ext uri="{FF2B5EF4-FFF2-40B4-BE49-F238E27FC236}">
                <a16:creationId xmlns:a16="http://schemas.microsoft.com/office/drawing/2014/main" id="{520B22EE-9C48-46C6-BB7C-D4080096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0" y="4422613"/>
            <a:ext cx="1058761" cy="90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8F60EA-BDF2-4C51-8CBF-AE463BA576CB}"/>
              </a:ext>
            </a:extLst>
          </p:cNvPr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7620000" y="3677323"/>
            <a:ext cx="1523999" cy="16763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0F6F8D-A47C-4390-9D86-61D69E426C42}"/>
              </a:ext>
            </a:extLst>
          </p:cNvPr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6324600" y="1325"/>
            <a:ext cx="2819399" cy="21281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457AF7-6BC4-4B89-A83C-E2B339C6F754}"/>
              </a:ext>
            </a:extLst>
          </p:cNvPr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-30920" y="-2453"/>
            <a:ext cx="2497893" cy="21315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FB4299-0D7E-4302-9C15-EA871B3A72F4}"/>
              </a:ext>
            </a:extLst>
          </p:cNvPr>
          <p:cNvSpPr txBox="1"/>
          <p:nvPr/>
        </p:nvSpPr>
        <p:spPr>
          <a:xfrm>
            <a:off x="152400" y="5671024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Drs. Roedy Silitonga, M.A.,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M.Th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320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69875" indent="-269875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 err="1">
                <a:latin typeface="Arial Narrow" panose="020B0606020202030204" pitchFamily="34" charset="0"/>
              </a:rPr>
              <a:t>Bukti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Alkitab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mengenai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Pribadi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. (1) </a:t>
            </a:r>
            <a:r>
              <a:rPr lang="en-US" altLang="en-US" sz="1600" dirty="0" err="1">
                <a:latin typeface="Arial Narrow" panose="020B0606020202030204" pitchFamily="34" charset="0"/>
              </a:rPr>
              <a:t>Alkitab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mengajarkan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memiliki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dua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 (Mzm.2:7; 40:7, 8; Yoh.17:1, 4, 5, 21; 3:11). (2) </a:t>
            </a:r>
            <a:r>
              <a:rPr lang="en-US" altLang="en-US" sz="1600" dirty="0" err="1">
                <a:latin typeface="Arial Narrow" panose="020B0606020202030204" pitchFamily="34" charset="0"/>
              </a:rPr>
              <a:t>Dua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sebagai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kesatuan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satu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bukan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abstrak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tetapi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konkrit</a:t>
            </a:r>
            <a:r>
              <a:rPr lang="en-US" altLang="en-US" sz="1600" dirty="0">
                <a:latin typeface="Arial Narrow" panose="020B0606020202030204" pitchFamily="34" charset="0"/>
              </a:rPr>
              <a:t> (Yoh.1:14; Rm.1:3; Gal.4:4,5; Flp.2:6-11; Gal.4:4; 9:5; 1Yoh.4:2, 3). (3) </a:t>
            </a:r>
            <a:r>
              <a:rPr lang="en-US" altLang="en-US" sz="1600" dirty="0" err="1">
                <a:latin typeface="Arial Narrow" panose="020B0606020202030204" pitchFamily="34" charset="0"/>
              </a:rPr>
              <a:t>Atribut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tindakan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ilahi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dijadikan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predikat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dengan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sebutan</a:t>
            </a:r>
            <a:r>
              <a:rPr lang="en-US" altLang="en-US" sz="1600" dirty="0">
                <a:latin typeface="Arial Narrow" panose="020B0606020202030204" pitchFamily="34" charset="0"/>
              </a:rPr>
              <a:t>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menggunakan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gelar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 (Yoh.3:13; 6:62; Rm.9:5).</a:t>
            </a:r>
          </a:p>
          <a:p>
            <a:pPr marL="269875" indent="-269875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 err="1">
                <a:latin typeface="Arial Narrow" panose="020B0606020202030204" pitchFamily="34" charset="0"/>
              </a:rPr>
              <a:t>Akibat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Unipersonalitas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: (1)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Ilahi</a:t>
            </a:r>
            <a:r>
              <a:rPr lang="en-US" altLang="en-US" sz="1600" dirty="0">
                <a:latin typeface="Arial Narrow" panose="020B0606020202030204" pitchFamily="34" charset="0"/>
              </a:rPr>
              <a:t>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berubah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sekalipun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ditambahkan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kepada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-Nya. (2) Ada </a:t>
            </a:r>
            <a:r>
              <a:rPr lang="en-US" altLang="en-US" sz="1600" dirty="0" err="1">
                <a:latin typeface="Arial Narrow" panose="020B0606020202030204" pitchFamily="34" charset="0"/>
              </a:rPr>
              <a:t>tiga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cara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komunikasi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antar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dua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sejak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inkarnasi</a:t>
            </a:r>
            <a:r>
              <a:rPr lang="en-US" altLang="en-US" sz="1600" dirty="0">
                <a:latin typeface="Arial Narrow" panose="020B0606020202030204" pitchFamily="34" charset="0"/>
              </a:rPr>
              <a:t>: (a) </a:t>
            </a:r>
            <a:r>
              <a:rPr lang="en-US" altLang="en-US" sz="1600" dirty="0" err="1">
                <a:latin typeface="Arial Narrow" panose="020B0606020202030204" pitchFamily="34" charset="0"/>
              </a:rPr>
              <a:t>komunikasi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antar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sifat</a:t>
            </a:r>
            <a:r>
              <a:rPr lang="en-US" altLang="en-US" sz="1600" dirty="0">
                <a:latin typeface="Arial Narrow" panose="020B0606020202030204" pitchFamily="34" charset="0"/>
              </a:rPr>
              <a:t>,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tak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terbatas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terbatas</a:t>
            </a:r>
            <a:r>
              <a:rPr lang="en-US" altLang="en-US" sz="1600" dirty="0">
                <a:latin typeface="Arial Narrow" panose="020B0606020202030204" pitchFamily="34" charset="0"/>
              </a:rPr>
              <a:t>; (b) </a:t>
            </a:r>
            <a:r>
              <a:rPr lang="en-US" altLang="en-US" sz="1600" dirty="0" err="1">
                <a:latin typeface="Arial Narrow" panose="020B0606020202030204" pitchFamily="34" charset="0"/>
              </a:rPr>
              <a:t>komunikasi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penyelamatan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sebagai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karya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menebus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dimana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kedua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bekerja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secara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senergi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khusus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berkarya</a:t>
            </a:r>
            <a:r>
              <a:rPr lang="en-US" altLang="en-US" sz="1600" dirty="0">
                <a:latin typeface="Arial Narrow" panose="020B0606020202030204" pitchFamily="34" charset="0"/>
              </a:rPr>
              <a:t>; (c) </a:t>
            </a:r>
            <a:r>
              <a:rPr lang="en-US" altLang="en-US" sz="1600" dirty="0" err="1">
                <a:latin typeface="Arial Narrow" panose="020B0606020202030204" pitchFamily="34" charset="0"/>
              </a:rPr>
              <a:t>anugerah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itu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dipersatukan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dengan</a:t>
            </a:r>
            <a:r>
              <a:rPr lang="en-US" altLang="en-US" sz="1600" dirty="0">
                <a:latin typeface="Arial Narrow" panose="020B0606020202030204" pitchFamily="34" charset="0"/>
              </a:rPr>
              <a:t> logos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anugerah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itu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memperbaharui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. (3)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-Allah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adalah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obyek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doa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bagi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setiap</a:t>
            </a:r>
            <a:r>
              <a:rPr lang="en-US" altLang="en-US" sz="1600" dirty="0">
                <a:latin typeface="Arial Narrow" panose="020B0606020202030204" pitchFamily="34" charset="0"/>
              </a:rPr>
              <a:t> orang </a:t>
            </a:r>
            <a:r>
              <a:rPr lang="en-US" altLang="en-US" sz="1600" dirty="0" err="1">
                <a:latin typeface="Arial Narrow" panose="020B0606020202030204" pitchFamily="34" charset="0"/>
              </a:rPr>
              <a:t>percaya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selalu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disembah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oleh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umat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Tuhan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segala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tempat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setiap</a:t>
            </a:r>
            <a:r>
              <a:rPr lang="en-US" altLang="en-US" sz="1600" dirty="0">
                <a:latin typeface="Arial Narrow" panose="020B0606020202030204" pitchFamily="34" charset="0"/>
              </a:rPr>
              <a:t> zaman.</a:t>
            </a:r>
          </a:p>
          <a:p>
            <a:pPr marL="269875" indent="-269875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en-US" sz="1600" dirty="0">
              <a:latin typeface="Arial Narrow" panose="020B0606020202030204" pitchFamily="34" charset="0"/>
            </a:endParaRPr>
          </a:p>
          <a:p>
            <a:pPr marL="269875" indent="-269875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UNIPERSONALITAS KRISTUS: SATU PRIBADI DAN DUA NATUR</a:t>
            </a:r>
          </a:p>
        </p:txBody>
      </p:sp>
    </p:spTree>
    <p:extLst>
      <p:ext uri="{BB962C8B-B14F-4D97-AF65-F5344CB8AC3E}">
        <p14:creationId xmlns:p14="http://schemas.microsoft.com/office/powerpoint/2010/main" val="220162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 Narrow" panose="020B0606020202030204" pitchFamily="34" charset="0"/>
              </a:rPr>
              <a:t>SUMBER BUKU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lvl="0" indent="0" algn="just">
              <a:spcBef>
                <a:spcPts val="600"/>
              </a:spcBef>
              <a:buNone/>
            </a:pPr>
            <a:r>
              <a:rPr lang="en-US" sz="2000" b="1" dirty="0" err="1">
                <a:latin typeface="Arial Narrow" panose="020B0606020202030204" pitchFamily="34" charset="0"/>
              </a:rPr>
              <a:t>Buku</a:t>
            </a:r>
            <a:r>
              <a:rPr lang="en-US" sz="2000" b="1" dirty="0"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latin typeface="Arial Narrow" panose="020B0606020202030204" pitchFamily="34" charset="0"/>
              </a:rPr>
              <a:t>Wajib</a:t>
            </a:r>
            <a:endParaRPr lang="en-US" sz="2000" b="1" dirty="0">
              <a:latin typeface="Arial Narrow" panose="020B0606020202030204" pitchFamily="34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rial Narrow" panose="020B0606020202030204" pitchFamily="34" charset="0"/>
              </a:rPr>
              <a:t>Herman Bavinck, </a:t>
            </a:r>
            <a:r>
              <a:rPr lang="en-US" sz="1800" i="1" dirty="0" err="1">
                <a:latin typeface="Arial Narrow" panose="020B0606020202030204" pitchFamily="34" charset="0"/>
              </a:rPr>
              <a:t>Dogmatika</a:t>
            </a:r>
            <a:r>
              <a:rPr lang="en-US" sz="1800" i="1" dirty="0">
                <a:latin typeface="Arial Narrow" panose="020B0606020202030204" pitchFamily="34" charset="0"/>
              </a:rPr>
              <a:t> Reformed – </a:t>
            </a:r>
            <a:r>
              <a:rPr lang="en-US" sz="1800" i="1" dirty="0" err="1">
                <a:latin typeface="Arial Narrow" panose="020B0606020202030204" pitchFamily="34" charset="0"/>
              </a:rPr>
              <a:t>Jilid</a:t>
            </a:r>
            <a:r>
              <a:rPr lang="en-US" sz="1800" i="1" dirty="0">
                <a:latin typeface="Arial Narrow" panose="020B0606020202030204" pitchFamily="34" charset="0"/>
              </a:rPr>
              <a:t> 3: </a:t>
            </a:r>
            <a:r>
              <a:rPr lang="en-US" sz="1800" i="1" dirty="0" err="1">
                <a:latin typeface="Arial Narrow" panose="020B0606020202030204" pitchFamily="34" charset="0"/>
              </a:rPr>
              <a:t>Dosa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i="1" dirty="0" err="1">
                <a:latin typeface="Arial Narrow" panose="020B0606020202030204" pitchFamily="34" charset="0"/>
              </a:rPr>
              <a:t>dan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i="1" dirty="0" err="1">
                <a:latin typeface="Arial Narrow" panose="020B0606020202030204" pitchFamily="34" charset="0"/>
              </a:rPr>
              <a:t>Keselamatan</a:t>
            </a:r>
            <a:r>
              <a:rPr lang="en-US" sz="1800" i="1" dirty="0">
                <a:latin typeface="Arial Narrow" panose="020B0606020202030204" pitchFamily="34" charset="0"/>
              </a:rPr>
              <a:t> di </a:t>
            </a:r>
            <a:r>
              <a:rPr lang="en-US" sz="1800" i="1" dirty="0" err="1">
                <a:latin typeface="Arial Narrow" panose="020B0606020202030204" pitchFamily="34" charset="0"/>
              </a:rPr>
              <a:t>dalam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i="1" dirty="0" err="1">
                <a:latin typeface="Arial Narrow" panose="020B0606020202030204" pitchFamily="34" charset="0"/>
              </a:rPr>
              <a:t>Kristus</a:t>
            </a:r>
            <a:r>
              <a:rPr lang="en-US" sz="1800" dirty="0"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latin typeface="Arial Narrow" panose="020B0606020202030204" pitchFamily="34" charset="0"/>
              </a:rPr>
              <a:t>terjemahan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Ichwei</a:t>
            </a:r>
            <a:r>
              <a:rPr lang="en-US" sz="1800" dirty="0">
                <a:latin typeface="Arial Narrow" panose="020B0606020202030204" pitchFamily="34" charset="0"/>
              </a:rPr>
              <a:t> G. Indra </a:t>
            </a:r>
            <a:r>
              <a:rPr lang="en-US" sz="1800" dirty="0" err="1">
                <a:latin typeface="Arial Narrow" panose="020B0606020202030204" pitchFamily="34" charset="0"/>
              </a:rPr>
              <a:t>dan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Irwan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Tjulianto</a:t>
            </a:r>
            <a:r>
              <a:rPr lang="en-US" sz="1800" dirty="0">
                <a:latin typeface="Arial Narrow" panose="020B0606020202030204" pitchFamily="34" charset="0"/>
              </a:rPr>
              <a:t> (Surabaya: Momentum, 2016), </a:t>
            </a:r>
            <a:r>
              <a:rPr lang="de-DE" sz="1800" dirty="0">
                <a:latin typeface="Arial Narrow" panose="020B0606020202030204" pitchFamily="34" charset="0"/>
              </a:rPr>
              <a:t>Bag.II, Bab 6, hlm.287-395.</a:t>
            </a:r>
            <a:endParaRPr lang="en-US" sz="1800" dirty="0">
              <a:latin typeface="Arial Narrow" panose="020B0606020202030204" pitchFamily="34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rial Narrow" panose="020B0606020202030204" pitchFamily="34" charset="0"/>
              </a:rPr>
              <a:t>Louis </a:t>
            </a:r>
            <a:r>
              <a:rPr lang="en-US" sz="1800" dirty="0" err="1">
                <a:latin typeface="Arial Narrow" panose="020B0606020202030204" pitchFamily="34" charset="0"/>
              </a:rPr>
              <a:t>Berkhof</a:t>
            </a:r>
            <a:r>
              <a:rPr lang="en-US" sz="1800" dirty="0">
                <a:latin typeface="Arial Narrow" panose="020B0606020202030204" pitchFamily="34" charset="0"/>
              </a:rPr>
              <a:t>, </a:t>
            </a:r>
            <a:r>
              <a:rPr lang="en-US" sz="1800" i="1" dirty="0" err="1">
                <a:latin typeface="Arial Narrow" panose="020B0606020202030204" pitchFamily="34" charset="0"/>
              </a:rPr>
              <a:t>Teologi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i="1" dirty="0" err="1">
                <a:latin typeface="Arial Narrow" panose="020B0606020202030204" pitchFamily="34" charset="0"/>
              </a:rPr>
              <a:t>Sistematika</a:t>
            </a:r>
            <a:r>
              <a:rPr lang="en-US" sz="1800" i="1" dirty="0">
                <a:latin typeface="Arial Narrow" panose="020B0606020202030204" pitchFamily="34" charset="0"/>
              </a:rPr>
              <a:t>: </a:t>
            </a:r>
            <a:r>
              <a:rPr lang="en-US" sz="1800" i="1" dirty="0" err="1">
                <a:latin typeface="Arial Narrow" panose="020B0606020202030204" pitchFamily="34" charset="0"/>
              </a:rPr>
              <a:t>Doktrin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i="1" dirty="0" err="1">
                <a:latin typeface="Arial Narrow" panose="020B0606020202030204" pitchFamily="34" charset="0"/>
              </a:rPr>
              <a:t>Manusia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dirty="0">
                <a:latin typeface="Arial Narrow" panose="020B0606020202030204" pitchFamily="34" charset="0"/>
              </a:rPr>
              <a:t>(Surabaya: Momentum, 2012), </a:t>
            </a:r>
            <a:r>
              <a:rPr lang="da-DK" sz="1800" dirty="0">
                <a:latin typeface="Arial Narrow" panose="020B0606020202030204" pitchFamily="34" charset="0"/>
              </a:rPr>
              <a:t>Bag. 3, Bab 1-4, hlm.177-238.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a-DK" sz="1800" dirty="0">
                <a:latin typeface="Arial Narrow" panose="020B0606020202030204" pitchFamily="34" charset="0"/>
              </a:rPr>
              <a:t>Millard J. Erickson, </a:t>
            </a:r>
            <a:r>
              <a:rPr lang="da-DK" sz="1800" i="1" dirty="0">
                <a:latin typeface="Arial Narrow" panose="020B0606020202030204" pitchFamily="34" charset="0"/>
              </a:rPr>
              <a:t>Teologi Kristen Volume 2 </a:t>
            </a:r>
            <a:r>
              <a:rPr lang="da-DK" sz="1800" dirty="0">
                <a:latin typeface="Arial Narrow" panose="020B0606020202030204" pitchFamily="34" charset="0"/>
              </a:rPr>
              <a:t>(Malang: </a:t>
            </a:r>
            <a:r>
              <a:rPr lang="da-DK" sz="1800">
                <a:latin typeface="Arial Narrow" panose="020B0606020202030204" pitchFamily="34" charset="0"/>
              </a:rPr>
              <a:t>Gandum Mas), </a:t>
            </a:r>
            <a:r>
              <a:rPr lang="da-DK" sz="1800" dirty="0">
                <a:latin typeface="Arial Narrow" panose="020B0606020202030204" pitchFamily="34" charset="0"/>
              </a:rPr>
              <a:t>20030, Bag.7, Bab 31, hlm.289-316; Bab 34, hlm.371-390.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rial Narrow" panose="020B0606020202030204" pitchFamily="34" charset="0"/>
              </a:rPr>
              <a:t>Wayne G. Grudem, </a:t>
            </a:r>
            <a:r>
              <a:rPr lang="en-US" sz="1800" i="1" dirty="0">
                <a:latin typeface="Arial Narrow" panose="020B0606020202030204" pitchFamily="34" charset="0"/>
              </a:rPr>
              <a:t>Systematic Theology: An Introduction To Biblical Doctrine</a:t>
            </a:r>
            <a:r>
              <a:rPr lang="en-US" sz="1800" dirty="0">
                <a:latin typeface="Arial Narrow" panose="020B0606020202030204" pitchFamily="34" charset="0"/>
              </a:rPr>
              <a:t> (Downers Grove, Illinois: InterVarsity Press,1994), </a:t>
            </a:r>
            <a:r>
              <a:rPr lang="da-DK" sz="1800" dirty="0">
                <a:latin typeface="Arial Narrow" panose="020B0606020202030204" pitchFamily="34" charset="0"/>
              </a:rPr>
              <a:t>Ch. 26, p.456-491.</a:t>
            </a:r>
          </a:p>
        </p:txBody>
      </p:sp>
    </p:spTree>
    <p:extLst>
      <p:ext uri="{BB962C8B-B14F-4D97-AF65-F5344CB8AC3E}">
        <p14:creationId xmlns:p14="http://schemas.microsoft.com/office/powerpoint/2010/main" val="32373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Jehoshua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(Yos.1:1; Za.3:1)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berasal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kata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Yasha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’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menyelamatkan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kata Hoshea (Bil.13:8, 16;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32:44)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penebusan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kepastian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keselamatan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jabatan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identik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Mesias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“Yang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diurapi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” (Kel.29:7; Im.4:3; Hak.9:8; 1Sam.9:16; 10;1; 1Raj.19:16; Mzm.105:15; Yes.61;1).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Pengurapan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merupakan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tanda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nampak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seseorang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menduduki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jabatan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(ii)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peneguhan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suatu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hubungan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sakral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(iii)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suatu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pencurahan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Roh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diurapi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Anak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gelar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dinubuatkan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Daniel. Vos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menggolongkan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pemakaian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empat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golongan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(a)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kedatangan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eskatologis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(b)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penderitaan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kematian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-Nya; (c)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sisi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surgawi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istimewa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;(d)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Anak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PL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ditujukan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(a)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bangsa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Israel,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4:22; (b) para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pemimpin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Israel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raja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Daud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2Sam.7:14; (c) para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malaikat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Ayb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1:6; (d) orang-orang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setia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taat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(Kej.6:2;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Mzm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3:15).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Sedangkan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PB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ditujukan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(a)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jabatan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Mesianik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(b)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keilahian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(Mat.11:27; 14:28-33; 16:16); (c)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kelahiran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(Mat. 1:18-24; Yoh. 1:13); (d)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etis-religius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(Mat.17:24-27).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600" dirty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KEILAHIAN KRISTUS</a:t>
            </a:r>
          </a:p>
        </p:txBody>
      </p:sp>
    </p:spTree>
    <p:extLst>
      <p:ext uri="{BB962C8B-B14F-4D97-AF65-F5344CB8AC3E}">
        <p14:creationId xmlns:p14="http://schemas.microsoft.com/office/powerpoint/2010/main" val="40642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Kurios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dipakai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menyebut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Septuaginta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: (a)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YHWH; (b)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pengganti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Adonai; (c)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gelar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penghormatan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Yos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3:11;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Mzm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97:5).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PB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terdapat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penerapan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: (a)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sapaan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hormat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menghargai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Mat. 8:2; 20:33; (b)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pernyataan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kepemilikan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otoritas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Mat. 21:3; 24:42; (c)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pengertian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otoritas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tertinggi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sifat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sangat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dimuliakan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Mrk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12:36, 37;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2;11; 3:4;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Kis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2:36; I Kor. 12:3;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Flp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2:11).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Raja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segala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raja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Tuan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segala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dipertuan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menyatakan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kekuasaan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langit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seluruh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mahluk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ditaklukkan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bawah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kaki-Nya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setiap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bernafas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menyembah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Nama-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lain: (a) 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Adam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Kedua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memiliki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tanpa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benih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pernah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berbuat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(b)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Anak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Domba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satu-satunya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kurban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keselamatan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kurban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pendamaian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disediakan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-Nya. (c)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Penghibur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mengingatkan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setia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menghibur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kasih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kebenaran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(d)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Penasehat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Ajaib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berbicara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kuasa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memperbarui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hidup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kehidupan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</a:t>
            </a:r>
            <a:r>
              <a:rPr lang="en-US" sz="14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  <a:endParaRPr lang="en-US" sz="1600" dirty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KEILAHIAN KRISTUS</a:t>
            </a:r>
          </a:p>
        </p:txBody>
      </p:sp>
    </p:spTree>
    <p:extLst>
      <p:ext uri="{BB962C8B-B14F-4D97-AF65-F5344CB8AC3E}">
        <p14:creationId xmlns:p14="http://schemas.microsoft.com/office/powerpoint/2010/main" val="26958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Bukti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Alkitab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Pertama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PL,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nubuat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Mesias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Ilahi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Mzm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2:6-12; 45:6,7; 110:1; Yes. 9:6;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23:6; Dan. 7:13; Mi. 5:2;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Za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13:7; Mal. 3:1;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Kedua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Surat Paulus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tulisan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Yohanes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(Yoh. 1:1-3,14,18; 2:24,25; 3:16-18,35,36; Rm. 1:7; 9:5; I Kor. 1:1-3; 2:8; Gal.2:20; 4:4;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Flp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2:6;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 1:15-20; 2:9);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Ketiga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Surat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Ibrani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Ibr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1:3; 4 – 2:9; 3:1-6);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Keempat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Injil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Sinoptik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(Mat. 5:17; 9:6; 11:1-6, 27; 14:33; 25:31;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Mrk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8:38); 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Kesaksian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(a)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Tunggal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(Mat. 11:27; 21: 37-38; 22:41-46; 24:36; 28:19); (b)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(Mat. 7:21; 10;32, 33; 11:27; 12:50; 15:13; 16:17; 18:10); (c)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Tunggal Allah (Yoh. 3:13; 5:17, 18, 19-27; 6:37-40, 57; 8:34-36; 10:17,18,30, 35); (d)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Pengampun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Mrk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2:15); (e) Hakim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menghakimi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dunia (Mat. 25:31-46); (f) TUHAN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Sabat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Mrk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2:27-28); (g) Satu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BAPA (Yoh. 10:30; 14:7-9; 8:58); (h)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Perkataan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seluruh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PL (Mat. 5:21-22; 27-28);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Memiliki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kuasa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kehidupan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kematian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(Yoh. 5:21; 11:25); (j) Ego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emi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, I am that I am “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sebagaimana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”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3:14)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KEILAHIAN KRISTUS</a:t>
            </a:r>
          </a:p>
        </p:txBody>
      </p:sp>
    </p:spTree>
    <p:extLst>
      <p:ext uri="{BB962C8B-B14F-4D97-AF65-F5344CB8AC3E}">
        <p14:creationId xmlns:p14="http://schemas.microsoft.com/office/powerpoint/2010/main" val="68300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Pengenalan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benar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Hubungan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intim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Pencipta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semesta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segala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mahluk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dimungkinkan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melalui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Penebusan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tersedia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kita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ditetapkan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kekekalan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menjadi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menderita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kayu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salib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bangkit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kubur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menggenapkan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seluruh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penebusan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bersekutu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kembali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melalui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Jalan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pendamaian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kehidupan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disediakan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Menyembah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layak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selama-lamanya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Karena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seorang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pun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seperti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satu-satu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hidup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transenden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imanen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IMPLIKASI KEILAHIAN KRISTUS</a:t>
            </a:r>
          </a:p>
        </p:txBody>
      </p:sp>
    </p:spTree>
    <p:extLst>
      <p:ext uri="{BB962C8B-B14F-4D97-AF65-F5344CB8AC3E}">
        <p14:creationId xmlns:p14="http://schemas.microsoft.com/office/powerpoint/2010/main" val="74811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Bukti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Alkitab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Kemanusiaan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Pertama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Alkitab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menolak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ajaran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Gnosticism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karena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menolak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kemanusiaan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Alkitab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menolak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ajaran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Docetism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Apollinarianism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karena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menyangkal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mengambil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menambahkan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pribadi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Kedua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Alkitab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memberi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penekanan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Akitab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menolak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penekanan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kemanusiaan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ajaran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humanitarianism,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sempurna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cenderung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mengabaikan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fakta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keilahian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–Nya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Alkitab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Menunjukkan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Kemanusiaan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Pertama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menyebut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“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”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seratus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persen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bertubuh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seperti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layaknya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(Yoh. 8:40;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Kis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2:22; Rm. 5:15; 1 Kor. 15:21).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Kedua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memiliki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esensi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tubuh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jasmani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Artinya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menjalankan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hidup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seperti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(Mat. 26:26, 28, 38;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23:46; 24:39; Yoh. 11:33;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Ibr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2:14).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Ketiga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mempunyai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kebutuhan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penderitaan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lapar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sedih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dll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2:40, 52;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Ibr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2:10, 18; 5:8).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Keempat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memilik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pengalaman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biasa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menjalani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kehidupan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seperti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layaknya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(Mat. 4:2; 8:24; 9:36;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Mrk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3:5;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22:44; Yoh. 4:6; 11:35; 12:27; 19:28, 30;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Ibr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5:7).</a:t>
            </a:r>
            <a:endParaRPr lang="en-US" sz="1600" b="1" dirty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KEMANUSIAAN KRISTUS</a:t>
            </a:r>
          </a:p>
        </p:txBody>
      </p:sp>
    </p:spTree>
    <p:extLst>
      <p:ext uri="{BB962C8B-B14F-4D97-AF65-F5344CB8AC3E}">
        <p14:creationId xmlns:p14="http://schemas.microsoft.com/office/powerpoint/2010/main" val="100960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Pembuktian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Kemanusiaan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: (1)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sejarah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kelahiran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pelayanan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penderitaan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kematian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kenaikan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terbantahkan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ditolak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oleh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siapa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pun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pun. (2)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perkataan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direkam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dipahami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sekitar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pelayanan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zaman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Ada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ratusan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saksi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kehidupan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(Yoh. 8:40; Rm. 5:15; 1 Kor. 15:21). (3)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keberadaan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tubuh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jasmani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realistis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menjelaskan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kehadiran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bukanlah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imajinasi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ilusi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(Mat. 26:26;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23:46), (4)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penderitaan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pengamalan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dicobai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hidup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sempurna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mutlak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Pribadi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kudus,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benar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pernah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berbuat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Bukti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Kemanusiaan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(1)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memiliki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kesempurnaan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natural, moral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ketidakberdosaan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karena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ikatan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esensial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Ilahi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Keadaan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dipisahkan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dicampur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(2)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Ketidakberdosaan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terbantahkan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baik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kesaksian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para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pengikut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kesaksian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para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musuh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(Luk.1:35; Yoh.8:46; 14:30; 2Kor.5:21; Ibr.4:15; 9:14; 1Ptr.2:22; 1Yoh.3:5). (3)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satu-satuanya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ideal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menjalankan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misi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secara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sempurna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Ibr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2:8, 9; 1 Kor. 15:45; 2 Kor. 3;18;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Flp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3:21).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600" dirty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600" dirty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KEMANUSIAAN KRISTUS</a:t>
            </a:r>
          </a:p>
        </p:txBody>
      </p:sp>
    </p:spTree>
    <p:extLst>
      <p:ext uri="{BB962C8B-B14F-4D97-AF65-F5344CB8AC3E}">
        <p14:creationId xmlns:p14="http://schemas.microsoft.com/office/powerpoint/2010/main" val="133926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Kematian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Yesus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mendamaikan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b="1" dirty="0">
                <a:latin typeface="Arial Narrow" panose="020B0606020202030204" pitchFamily="34" charset="0"/>
              </a:rPr>
              <a:t> Allah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Umat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Tuhan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mendapatkan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kembali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hubungan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rohani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dengan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secara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komunitas</a:t>
            </a:r>
            <a:r>
              <a:rPr lang="en-US" altLang="en-US" sz="1600" dirty="0">
                <a:latin typeface="Arial Narrow" panose="020B0606020202030204" pitchFamily="34" charset="0"/>
              </a:rPr>
              <a:t>.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menyertai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umat</a:t>
            </a:r>
            <a:r>
              <a:rPr lang="en-US" altLang="en-US" sz="1600" dirty="0">
                <a:latin typeface="Arial Narrow" panose="020B0606020202030204" pitchFamily="34" charset="0"/>
              </a:rPr>
              <a:t>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menjalankan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misi</a:t>
            </a:r>
            <a:r>
              <a:rPr lang="en-US" altLang="en-US" sz="1600" dirty="0">
                <a:latin typeface="Arial Narrow" panose="020B0606020202030204" pitchFamily="34" charset="0"/>
              </a:rPr>
              <a:t>-Nya di </a:t>
            </a:r>
            <a:r>
              <a:rPr lang="en-US" altLang="en-US" sz="1600" dirty="0" err="1">
                <a:latin typeface="Arial Narrow" panose="020B0606020202030204" pitchFamily="34" charset="0"/>
              </a:rPr>
              <a:t>bumi</a:t>
            </a:r>
            <a:r>
              <a:rPr lang="en-US" altLang="en-US" sz="1600" dirty="0">
                <a:latin typeface="Arial Narrow" panose="020B0606020202030204" pitchFamily="34" charset="0"/>
              </a:rPr>
              <a:t>.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Yesus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benar-benar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menaruh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simpati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bersyafaat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bagi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umat</a:t>
            </a:r>
            <a:r>
              <a:rPr lang="en-US" altLang="en-US" sz="1600" b="1" dirty="0">
                <a:latin typeface="Arial Narrow" panose="020B0606020202030204" pitchFamily="34" charset="0"/>
              </a:rPr>
              <a:t>-Nya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Karya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bersyafaat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bagi</a:t>
            </a:r>
            <a:r>
              <a:rPr lang="en-US" altLang="en-US" sz="1600" dirty="0">
                <a:latin typeface="Arial Narrow" panose="020B0606020202030204" pitchFamily="34" charset="0"/>
              </a:rPr>
              <a:t> orang </a:t>
            </a:r>
            <a:r>
              <a:rPr lang="en-US" altLang="en-US" sz="1600" dirty="0" err="1">
                <a:latin typeface="Arial Narrow" panose="020B0606020202030204" pitchFamily="34" charset="0"/>
              </a:rPr>
              <a:t>percaya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menyempurnakan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setiap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ibadah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doa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harapan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hadapan</a:t>
            </a:r>
            <a:r>
              <a:rPr lang="en-US" altLang="en-US" sz="1600" dirty="0">
                <a:latin typeface="Arial Narrow" panose="020B0606020202030204" pitchFamily="34" charset="0"/>
              </a:rPr>
              <a:t> Allah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mulia</a:t>
            </a:r>
            <a:r>
              <a:rPr lang="en-US" altLang="en-US" sz="1600" dirty="0">
                <a:latin typeface="Arial Narrow" panose="020B0606020202030204" pitchFamily="34" charset="0"/>
              </a:rPr>
              <a:t>.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Yesus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menyatakan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sifat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sejati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Dia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disunat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dididik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keluarga</a:t>
            </a:r>
            <a:r>
              <a:rPr lang="en-US" altLang="en-US" sz="1600" dirty="0">
                <a:latin typeface="Arial Narrow" panose="020B0606020202030204" pitchFamily="34" charset="0"/>
              </a:rPr>
              <a:t> Yusuf-Maria, </a:t>
            </a:r>
            <a:r>
              <a:rPr lang="en-US" altLang="en-US" sz="1600" dirty="0" err="1">
                <a:latin typeface="Arial Narrow" panose="020B0606020202030204" pitchFamily="34" charset="0"/>
              </a:rPr>
              <a:t>dibesarkan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budaya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Yahudi</a:t>
            </a:r>
            <a:r>
              <a:rPr lang="en-US" altLang="en-US" sz="1600" dirty="0">
                <a:latin typeface="Arial Narrow" panose="020B0606020202030204" pitchFamily="34" charset="0"/>
              </a:rPr>
              <a:t>; </a:t>
            </a:r>
            <a:r>
              <a:rPr lang="en-US" altLang="en-US" sz="1600" dirty="0" err="1">
                <a:latin typeface="Arial Narrow" panose="020B0606020202030204" pitchFamily="34" charset="0"/>
              </a:rPr>
              <a:t>usia</a:t>
            </a:r>
            <a:r>
              <a:rPr lang="en-US" altLang="en-US" sz="1600" dirty="0">
                <a:latin typeface="Arial Narrow" panose="020B0606020202030204" pitchFamily="34" charset="0"/>
              </a:rPr>
              <a:t> 12 </a:t>
            </a:r>
            <a:r>
              <a:rPr lang="en-US" altLang="en-US" sz="1600" dirty="0" err="1">
                <a:latin typeface="Arial Narrow" panose="020B0606020202030204" pitchFamily="34" charset="0"/>
              </a:rPr>
              <a:t>tahun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bawah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</a:t>
            </a:r>
            <a:r>
              <a:rPr lang="en-US" altLang="en-US" sz="1600" dirty="0">
                <a:latin typeface="Arial Narrow" panose="020B0606020202030204" pitchFamily="34" charset="0"/>
              </a:rPr>
              <a:t> Bait Allah di </a:t>
            </a:r>
            <a:r>
              <a:rPr lang="en-US" altLang="en-US" sz="1600" dirty="0" err="1">
                <a:latin typeface="Arial Narrow" panose="020B0606020202030204" pitchFamily="34" charset="0"/>
              </a:rPr>
              <a:t>Yerusalem</a:t>
            </a:r>
            <a:r>
              <a:rPr lang="en-US" altLang="en-US" sz="1600" dirty="0">
                <a:latin typeface="Arial Narrow" panose="020B0606020202030204" pitchFamily="34" charset="0"/>
              </a:rPr>
              <a:t>; </a:t>
            </a:r>
            <a:r>
              <a:rPr lang="en-US" altLang="en-US" sz="1600" dirty="0" err="1">
                <a:latin typeface="Arial Narrow" panose="020B0606020202030204" pitchFamily="34" charset="0"/>
              </a:rPr>
              <a:t>usia</a:t>
            </a:r>
            <a:r>
              <a:rPr lang="en-US" altLang="en-US" sz="1600" dirty="0">
                <a:latin typeface="Arial Narrow" panose="020B0606020202030204" pitchFamily="34" charset="0"/>
              </a:rPr>
              <a:t> 30 </a:t>
            </a:r>
            <a:r>
              <a:rPr lang="en-US" altLang="en-US" sz="1600" dirty="0" err="1">
                <a:latin typeface="Arial Narrow" panose="020B0606020202030204" pitchFamily="34" charset="0"/>
              </a:rPr>
              <a:t>tahun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menerima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baptisan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sesuai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kehendak</a:t>
            </a:r>
            <a:r>
              <a:rPr lang="en-US" altLang="en-US" sz="1600" dirty="0">
                <a:latin typeface="Arial Narrow" panose="020B0606020202030204" pitchFamily="34" charset="0"/>
              </a:rPr>
              <a:t> Allah.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Yesus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menjadi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teladan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umat</a:t>
            </a:r>
            <a:r>
              <a:rPr lang="en-US" altLang="en-US" sz="1600" b="1" dirty="0">
                <a:latin typeface="Arial Narrow" panose="020B0606020202030204" pitchFamily="34" charset="0"/>
              </a:rPr>
              <a:t>-Nya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Dia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adalah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teladan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sempurna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bercacat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cela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seorang</a:t>
            </a:r>
            <a:r>
              <a:rPr lang="en-US" altLang="en-US" sz="1600" dirty="0">
                <a:latin typeface="Arial Narrow" panose="020B0606020202030204" pitchFamily="34" charset="0"/>
              </a:rPr>
              <a:t> pun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layak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berkenan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menjadi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teladan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selain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.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Sifat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itu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baik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keadaan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itu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dibuktikan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pada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kehidupan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seorang</a:t>
            </a:r>
            <a:r>
              <a:rPr lang="en-US" altLang="en-US" sz="1600" dirty="0">
                <a:latin typeface="Arial Narrow" panose="020B0606020202030204" pitchFamily="34" charset="0"/>
              </a:rPr>
              <a:t> pun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baik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namun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hidup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kebaikan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sejati</a:t>
            </a:r>
            <a:r>
              <a:rPr lang="en-US" altLang="en-US" sz="1600" dirty="0">
                <a:latin typeface="Arial Narrow" panose="020B0606020202030204" pitchFamily="34" charset="0"/>
              </a:rPr>
              <a:t>.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>
                <a:latin typeface="Arial Narrow" panose="020B0606020202030204" pitchFamily="34" charset="0"/>
              </a:rPr>
              <a:t>Allah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transenden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secara</a:t>
            </a:r>
            <a:r>
              <a:rPr lang="en-US" altLang="en-US" sz="1600" dirty="0">
                <a:latin typeface="Arial Narrow" panose="020B0606020202030204" pitchFamily="34" charset="0"/>
              </a:rPr>
              <a:t> total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berbeda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dengan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ciptaan</a:t>
            </a:r>
            <a:r>
              <a:rPr lang="en-US" altLang="en-US" sz="1600" dirty="0">
                <a:latin typeface="Arial Narrow" panose="020B0606020202030204" pitchFamily="34" charset="0"/>
              </a:rPr>
              <a:t>-Nya. </a:t>
            </a:r>
            <a:r>
              <a:rPr lang="en-US" altLang="en-US" sz="1600" dirty="0" err="1">
                <a:latin typeface="Arial Narrow" panose="020B0606020202030204" pitchFamily="34" charset="0"/>
              </a:rPr>
              <a:t>Namun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bukan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berarti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terhampiri</a:t>
            </a:r>
            <a:r>
              <a:rPr lang="en-US" altLang="en-US" sz="1600" dirty="0">
                <a:latin typeface="Arial Narrow" panose="020B0606020202030204" pitchFamily="34" charset="0"/>
              </a:rPr>
              <a:t>. Karena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Anak</a:t>
            </a:r>
            <a:r>
              <a:rPr lang="en-US" altLang="en-US" sz="1600" b="1" dirty="0">
                <a:latin typeface="Arial Narrow" panose="020B0606020202030204" pitchFamily="34" charset="0"/>
              </a:rPr>
              <a:t> Allah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hadir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sejarah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bekerja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sejarah</a:t>
            </a:r>
            <a:r>
              <a:rPr lang="en-US" altLang="en-US" sz="1600" dirty="0">
                <a:latin typeface="Arial Narrow" panose="020B0606020202030204" pitchFamily="34" charset="0"/>
              </a:rPr>
              <a:t> (1Yoh. 1:1-3).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IMPLIKASI KEMANUSIAAN KRISTUS</a:t>
            </a:r>
          </a:p>
        </p:txBody>
      </p:sp>
    </p:spTree>
    <p:extLst>
      <p:ext uri="{BB962C8B-B14F-4D97-AF65-F5344CB8AC3E}">
        <p14:creationId xmlns:p14="http://schemas.microsoft.com/office/powerpoint/2010/main" val="42208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69875" indent="-269875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 err="1">
                <a:latin typeface="Arial Narrow" panose="020B0606020202030204" pitchFamily="34" charset="0"/>
              </a:rPr>
              <a:t>Konsili</a:t>
            </a:r>
            <a:r>
              <a:rPr lang="en-US" altLang="en-US" sz="1800" b="1" dirty="0">
                <a:latin typeface="Arial Narrow" panose="020B0606020202030204" pitchFamily="34" charset="0"/>
              </a:rPr>
              <a:t> Chalcedon (451)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itu</a:t>
            </a:r>
            <a:r>
              <a:rPr lang="en-US" altLang="en-US" sz="1600" dirty="0">
                <a:latin typeface="Arial Narrow" panose="020B0606020202030204" pitchFamily="34" charset="0"/>
              </a:rPr>
              <a:t> “</a:t>
            </a:r>
            <a:r>
              <a:rPr lang="en-US" altLang="en-US" sz="1600" dirty="0" err="1">
                <a:latin typeface="Arial Narrow" panose="020B0606020202030204" pitchFamily="34" charset="0"/>
              </a:rPr>
              <a:t>dikenal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dua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tercampur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berubah</a:t>
            </a:r>
            <a:r>
              <a:rPr lang="en-US" altLang="en-US" sz="1600" dirty="0">
                <a:latin typeface="Arial Narrow" panose="020B0606020202030204" pitchFamily="34" charset="0"/>
              </a:rPr>
              <a:t>, 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terbagi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terpisah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perbedaan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kedua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sama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sekali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disingkirkan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oleh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kesatuan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kedua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itu</a:t>
            </a:r>
            <a:r>
              <a:rPr lang="en-US" altLang="en-US" sz="1600" dirty="0">
                <a:latin typeface="Arial Narrow" panose="020B0606020202030204" pitchFamily="34" charset="0"/>
              </a:rPr>
              <a:t>; </a:t>
            </a:r>
            <a:r>
              <a:rPr lang="en-US" altLang="en-US" sz="1600" dirty="0" err="1">
                <a:latin typeface="Arial Narrow" panose="020B0606020202030204" pitchFamily="34" charset="0"/>
              </a:rPr>
              <a:t>tetapi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sifat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masing-masing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tetap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dipertahankan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bersama-sama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satu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satu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subsistensi</a:t>
            </a:r>
            <a:r>
              <a:rPr lang="en-US" altLang="en-US" sz="1600" dirty="0">
                <a:latin typeface="Arial Narrow" panose="020B0606020202030204" pitchFamily="34" charset="0"/>
              </a:rPr>
              <a:t>;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saling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terpisah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atau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terbagi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menjadi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dua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.”</a:t>
            </a:r>
          </a:p>
          <a:p>
            <a:pPr marL="269875" indent="-269875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 err="1">
                <a:latin typeface="Arial Narrow" panose="020B0606020202030204" pitchFamily="34" charset="0"/>
              </a:rPr>
              <a:t>Inkarnasi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Anak</a:t>
            </a:r>
            <a:r>
              <a:rPr lang="en-US" altLang="en-US" sz="1800" b="1" dirty="0">
                <a:latin typeface="Arial Narrow" panose="020B0606020202030204" pitchFamily="34" charset="0"/>
              </a:rPr>
              <a:t> Allah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Anak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mengambil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bagi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diri</a:t>
            </a:r>
            <a:r>
              <a:rPr lang="en-US" altLang="en-US" sz="1600" dirty="0">
                <a:latin typeface="Arial Narrow" panose="020B0606020202030204" pitchFamily="34" charset="0"/>
              </a:rPr>
              <a:t>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sendiri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kemanusiaan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kita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Kemanusiaan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Anak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ditambahkan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tanpa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mengubah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atau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mempengaruhi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keadaan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</a:t>
            </a:r>
            <a:r>
              <a:rPr lang="en-US" altLang="en-US" sz="1600" dirty="0">
                <a:latin typeface="Arial Narrow" panose="020B0606020202030204" pitchFamily="34" charset="0"/>
              </a:rPr>
              <a:t>-Allah-an-Nya. </a:t>
            </a:r>
            <a:r>
              <a:rPr lang="en-US" altLang="en-US" sz="1600" dirty="0" err="1">
                <a:latin typeface="Arial Narrow" panose="020B0606020202030204" pitchFamily="34" charset="0"/>
              </a:rPr>
              <a:t>Peristiwa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inkarnasi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adalah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misteri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melampaui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penjelasan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Sekalipun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berbagai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cara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pendekatan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untuk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mengerti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inkarnasi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Anak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menjadi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Semakin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dijelaskan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dipahami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dengan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pendekatan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semakin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terjadi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pergeseran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pengertian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makna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inkarnasi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sesungguhnya</a:t>
            </a:r>
            <a:r>
              <a:rPr lang="en-US" altLang="en-US" sz="1600" dirty="0">
                <a:latin typeface="Arial Narrow" panose="020B0606020202030204" pitchFamily="34" charset="0"/>
              </a:rPr>
              <a:t>.</a:t>
            </a:r>
          </a:p>
          <a:p>
            <a:pPr marL="269875" indent="-269875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 err="1">
                <a:latin typeface="Arial Narrow" panose="020B0606020202030204" pitchFamily="34" charset="0"/>
              </a:rPr>
              <a:t>Pribadi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dua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. (1)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adalah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seluruh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kualitas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esensial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dari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sesuatu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menjadikannya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sesuatu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itu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sebagaimana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adanya</a:t>
            </a:r>
            <a:r>
              <a:rPr lang="en-US" altLang="en-US" sz="1600" dirty="0">
                <a:latin typeface="Arial Narrow" panose="020B0606020202030204" pitchFamily="34" charset="0"/>
              </a:rPr>
              <a:t>. (2)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adalah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substansi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lengkap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diperlengkapi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dengan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pikiran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tanggung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jawab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atas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segala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tindakannya</a:t>
            </a:r>
            <a:r>
              <a:rPr lang="en-US" altLang="en-US" sz="1600" dirty="0">
                <a:latin typeface="Arial Narrow" panose="020B0606020202030204" pitchFamily="34" charset="0"/>
              </a:rPr>
              <a:t>.</a:t>
            </a:r>
          </a:p>
          <a:p>
            <a:pPr marL="269875" indent="-269875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 err="1">
                <a:latin typeface="Arial Narrow" panose="020B0606020202030204" pitchFamily="34" charset="0"/>
              </a:rPr>
              <a:t>Pernyataan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gereja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akan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Pribadi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. (1) </a:t>
            </a:r>
            <a:r>
              <a:rPr lang="en-US" altLang="en-US" sz="1600" dirty="0" err="1">
                <a:latin typeface="Arial Narrow" panose="020B0606020202030204" pitchFamily="34" charset="0"/>
              </a:rPr>
              <a:t>Hanya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satu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Pengantara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ialah</a:t>
            </a:r>
            <a:r>
              <a:rPr lang="en-US" altLang="en-US" sz="1600" dirty="0">
                <a:latin typeface="Arial Narrow" panose="020B0606020202030204" pitchFamily="34" charset="0"/>
              </a:rPr>
              <a:t> logos. (2)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membentuk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satu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. (3)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-Nya. (4)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sempurna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lengkap</a:t>
            </a:r>
            <a:r>
              <a:rPr lang="en-US" altLang="en-US" sz="1600" dirty="0">
                <a:latin typeface="Arial Narrow" panose="020B0606020202030204" pitchFamily="34" charset="0"/>
              </a:rPr>
              <a:t>. (5) Ada </a:t>
            </a:r>
            <a:r>
              <a:rPr lang="en-US" altLang="en-US" sz="1600" dirty="0" err="1">
                <a:latin typeface="Arial Narrow" panose="020B0606020202030204" pitchFamily="34" charset="0"/>
              </a:rPr>
              <a:t>kesadaran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kehendak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sebagai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-Nya. (6)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Ilahi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kekal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memiliki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ilahi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kekal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mengenakan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pada</a:t>
            </a:r>
            <a:r>
              <a:rPr lang="en-US" altLang="en-US" sz="1600" dirty="0">
                <a:latin typeface="Arial Narrow" panose="020B0606020202030204" pitchFamily="34" charset="0"/>
              </a:rPr>
              <a:t>-Nya.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UNIPERSONALITAS KRISTUS: SATU PRIBADI DAN DUA NATUR</a:t>
            </a:r>
          </a:p>
        </p:txBody>
      </p:sp>
    </p:spTree>
    <p:extLst>
      <p:ext uri="{BB962C8B-B14F-4D97-AF65-F5344CB8AC3E}">
        <p14:creationId xmlns:p14="http://schemas.microsoft.com/office/powerpoint/2010/main" val="257642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Temp2_UP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Temp2_UPH</Template>
  <TotalTime>2258</TotalTime>
  <Words>2262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Bahnschrift</vt:lpstr>
      <vt:lpstr>Calibri</vt:lpstr>
      <vt:lpstr>Wingdings</vt:lpstr>
      <vt:lpstr>Temp2_UPH</vt:lpstr>
      <vt:lpstr>PRIBADI DAN NATUR YESUS KRISTUS</vt:lpstr>
      <vt:lpstr>KEILAHIAN KRISTUS</vt:lpstr>
      <vt:lpstr>KEILAHIAN KRISTUS</vt:lpstr>
      <vt:lpstr>KEILAHIAN KRISTUS</vt:lpstr>
      <vt:lpstr>IMPLIKASI KEILAHIAN KRISTUS</vt:lpstr>
      <vt:lpstr>KEMANUSIAAN KRISTUS</vt:lpstr>
      <vt:lpstr>KEMANUSIAAN KRISTUS</vt:lpstr>
      <vt:lpstr>IMPLIKASI KEMANUSIAAN KRISTUS</vt:lpstr>
      <vt:lpstr>UNIPERSONALITAS KRISTUS: SATU PRIBADI DAN DUA NATUR</vt:lpstr>
      <vt:lpstr>UNIPERSONALITAS KRISTUS: SATU PRIBADI DAN DUA NATUR</vt:lpstr>
      <vt:lpstr>SUMBER BUKU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Roedy Silitonga</dc:creator>
  <cp:lastModifiedBy>Roedy Silitonga</cp:lastModifiedBy>
  <cp:revision>255</cp:revision>
  <dcterms:created xsi:type="dcterms:W3CDTF">2015-04-14T03:07:57Z</dcterms:created>
  <dcterms:modified xsi:type="dcterms:W3CDTF">2018-12-31T04:50:19Z</dcterms:modified>
</cp:coreProperties>
</file>