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9" r:id="rId2"/>
    <p:sldId id="355" r:id="rId3"/>
    <p:sldId id="367" r:id="rId4"/>
    <p:sldId id="368" r:id="rId5"/>
    <p:sldId id="365" r:id="rId6"/>
    <p:sldId id="366" r:id="rId7"/>
    <p:sldId id="362" r:id="rId8"/>
    <p:sldId id="369" r:id="rId9"/>
    <p:sldId id="370" r:id="rId10"/>
    <p:sldId id="371" r:id="rId11"/>
    <p:sldId id="372" r:id="rId12"/>
    <p:sldId id="373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BC454-DDE1-4AED-ACAE-F19843B999F5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89A1-CBC7-4305-81B9-543B411EC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5562600"/>
            <a:ext cx="1447800" cy="365125"/>
          </a:xfrm>
        </p:spPr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5562600"/>
            <a:ext cx="4495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125"/>
          </a:xfrm>
        </p:spPr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6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2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24840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B8C3-92E0-4AFF-82D1-B9BD89A14B20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248400"/>
            <a:ext cx="4038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248400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87A54-6667-45F2-B73A-756A019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65700"/>
            <a:ext cx="9144000" cy="1468020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KEADAAN YESUS KRISTUS</a:t>
            </a:r>
          </a:p>
        </p:txBody>
      </p:sp>
      <p:pic>
        <p:nvPicPr>
          <p:cNvPr id="2050" name="Picture 2" descr="Hasil gambar untuk pribadi dan natur Kristus">
            <a:extLst>
              <a:ext uri="{FF2B5EF4-FFF2-40B4-BE49-F238E27FC236}">
                <a16:creationId xmlns:a16="http://schemas.microsoft.com/office/drawing/2014/main" id="{437D4463-A663-4C6E-AAE1-801AE19D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94" y="4345805"/>
            <a:ext cx="1063387" cy="10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sil gambar untuk pribadi dan natur Kristus">
            <a:extLst>
              <a:ext uri="{FF2B5EF4-FFF2-40B4-BE49-F238E27FC236}">
                <a16:creationId xmlns:a16="http://schemas.microsoft.com/office/drawing/2014/main" id="{AA18C53B-9466-48A7-A225-5361B18B6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70484"/>
            <a:ext cx="1656989" cy="167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sil gambar untuk pribadi dan natur Kristus">
            <a:extLst>
              <a:ext uri="{FF2B5EF4-FFF2-40B4-BE49-F238E27FC236}">
                <a16:creationId xmlns:a16="http://schemas.microsoft.com/office/drawing/2014/main" id="{5E37D63B-9841-4C33-8E88-DB706F54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506" y="3670484"/>
            <a:ext cx="1063387" cy="74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asil gambar untuk pribadi dan natur Kristus">
            <a:extLst>
              <a:ext uri="{FF2B5EF4-FFF2-40B4-BE49-F238E27FC236}">
                <a16:creationId xmlns:a16="http://schemas.microsoft.com/office/drawing/2014/main" id="{F6495EAD-B576-433D-81F4-AD2E48AE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307" y="3674499"/>
            <a:ext cx="1219561" cy="1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sil gambar untuk pribadi dan natur Kristus">
            <a:extLst>
              <a:ext uri="{FF2B5EF4-FFF2-40B4-BE49-F238E27FC236}">
                <a16:creationId xmlns:a16="http://schemas.microsoft.com/office/drawing/2014/main" id="{FC7D8074-7570-4719-8A9A-3E618764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4" y="1"/>
            <a:ext cx="1800225" cy="21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sil gambar untuk pribadi dan natur Kristus">
            <a:extLst>
              <a:ext uri="{FF2B5EF4-FFF2-40B4-BE49-F238E27FC236}">
                <a16:creationId xmlns:a16="http://schemas.microsoft.com/office/drawing/2014/main" id="{EE223934-3549-4C9C-AB69-55CD6FBB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95" y="3675957"/>
            <a:ext cx="1111012" cy="167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asil gambar untuk pribadi dan natur Kristus">
            <a:extLst>
              <a:ext uri="{FF2B5EF4-FFF2-40B4-BE49-F238E27FC236}">
                <a16:creationId xmlns:a16="http://schemas.microsoft.com/office/drawing/2014/main" id="{F571EFA2-545E-4DC9-99BA-F1E443E47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75" y="3670302"/>
            <a:ext cx="1493719" cy="8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asil gambar untuk pribadi dan natur Kristus">
            <a:extLst>
              <a:ext uri="{FF2B5EF4-FFF2-40B4-BE49-F238E27FC236}">
                <a16:creationId xmlns:a16="http://schemas.microsoft.com/office/drawing/2014/main" id="{6487BBD9-BAA1-47CC-8F13-B1E15DDC8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94" y="3672176"/>
            <a:ext cx="1063387" cy="66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asil gambar untuk pribadi dan natur Kristus">
            <a:extLst>
              <a:ext uri="{FF2B5EF4-FFF2-40B4-BE49-F238E27FC236}">
                <a16:creationId xmlns:a16="http://schemas.microsoft.com/office/drawing/2014/main" id="{48F798A6-BD25-43EF-90DC-4570CF6BE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2" y="4549590"/>
            <a:ext cx="1498480" cy="79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asil gambar untuk pribadi dan natur Kristus">
            <a:extLst>
              <a:ext uri="{FF2B5EF4-FFF2-40B4-BE49-F238E27FC236}">
                <a16:creationId xmlns:a16="http://schemas.microsoft.com/office/drawing/2014/main" id="{241F72A8-2D4E-45C4-9F22-1225E3C4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-23677"/>
            <a:ext cx="2057401" cy="215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asil gambar untuk pribadi dan natur Kristus">
            <a:extLst>
              <a:ext uri="{FF2B5EF4-FFF2-40B4-BE49-F238E27FC236}">
                <a16:creationId xmlns:a16="http://schemas.microsoft.com/office/drawing/2014/main" id="{520B22EE-9C48-46C6-BB7C-D4080096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0" y="4422613"/>
            <a:ext cx="1058761" cy="90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8F60EA-BDF2-4C51-8CBF-AE463BA576CB}"/>
              </a:ext>
            </a:extLst>
          </p:cNvPr>
          <p:cNvPicPr>
            <a:picLocks noChangeAspect="1"/>
          </p:cNvPicPr>
          <p:nvPr/>
        </p:nvPicPr>
        <p:blipFill>
          <a:blip r:embed="rId13">
            <a:grayscl/>
          </a:blip>
          <a:stretch>
            <a:fillRect/>
          </a:stretch>
        </p:blipFill>
        <p:spPr>
          <a:xfrm>
            <a:off x="7620000" y="3677323"/>
            <a:ext cx="1523999" cy="1676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0F6F8D-A47C-4390-9D86-61D69E426C42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6324600" y="1325"/>
            <a:ext cx="2819399" cy="21281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57AF7-6BC4-4B89-A83C-E2B339C6F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-30920" y="-2453"/>
            <a:ext cx="2497893" cy="2131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FB4299-0D7E-4302-9C15-EA871B3A72F4}"/>
              </a:ext>
            </a:extLst>
          </p:cNvPr>
          <p:cNvSpPr txBox="1"/>
          <p:nvPr/>
        </p:nvSpPr>
        <p:spPr>
          <a:xfrm>
            <a:off x="152400" y="5671024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Drs. Roedy Silitonga, M.A.,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M.Th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94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 26: 64;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2:33-36; 5:31;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Ibr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10:12).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duduk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juga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Raja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semesta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(Rm.8:34; 1 Ptr.3:22; KPR 7:56).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Arti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penting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BAPA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Mzm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110:1; 1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Ptr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3:22;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7:56). Duduk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tanda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kerjasama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pemerintahan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Kerajaan Allah. Dan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aktivitas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bersifat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pemerintahan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Pekerjaan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duduk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kanan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BAPA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Raja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memerintah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melindungi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Imam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Besar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selama-lamanya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menurut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peraturan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Melkisedek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Nabi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melanjutkan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kenabian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melalui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Kudus-Nya (Yoh. 14:26; 16:7-15).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TINGKAT KEMULIAAN KRISTUS, DUDUK DI SEBELAH KANAN BAPA</a:t>
            </a:r>
          </a:p>
        </p:txBody>
      </p:sp>
    </p:spTree>
    <p:extLst>
      <p:ext uri="{BB962C8B-B14F-4D97-AF65-F5344CB8AC3E}">
        <p14:creationId xmlns:p14="http://schemas.microsoft.com/office/powerpoint/2010/main" val="26803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jasmani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menghakimi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prerogative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khusus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(Yoh.5:22-27)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menunjukkan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kehadiran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fisik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dinyatakan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dicurahkan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meneruskan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penebusan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pilihan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sepanjang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zaman.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Namun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sungguh-sungguh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nyata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sejarah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dunia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Tujuan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menghakimi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dunia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menyempurnakan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keselamatan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malaikat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tampil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hadapan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dihakimi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menurut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catatan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dimiliki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(Mat.24:3-,32; 25:31, 32).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menetapkan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kerajaan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etis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langit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baru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sempurna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TINGKAT KEMULIAAN KRISTUS, KEDATANGAN-NYA KEDUA KALI</a:t>
            </a:r>
          </a:p>
        </p:txBody>
      </p:sp>
    </p:spTree>
    <p:extLst>
      <p:ext uri="{BB962C8B-B14F-4D97-AF65-F5344CB8AC3E}">
        <p14:creationId xmlns:p14="http://schemas.microsoft.com/office/powerpoint/2010/main" val="982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Arial Narrow" panose="020B0606020202030204" pitchFamily="34" charset="0"/>
              </a:rPr>
              <a:t>Gereja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sepanjang</a:t>
            </a:r>
            <a:r>
              <a:rPr lang="en-US" altLang="en-US" sz="1600" dirty="0">
                <a:latin typeface="Arial Narrow" panose="020B0606020202030204" pitchFamily="34" charset="0"/>
              </a:rPr>
              <a:t> zaman </a:t>
            </a:r>
            <a:r>
              <a:rPr lang="en-US" altLang="en-US" sz="1600" dirty="0" err="1">
                <a:latin typeface="Arial Narrow" panose="020B0606020202030204" pitchFamily="34" charset="0"/>
              </a:rPr>
              <a:t>menanti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kedatangan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kedua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tekun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melaksanakan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mandat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kehendak</a:t>
            </a:r>
            <a:r>
              <a:rPr lang="en-US" altLang="en-US" sz="1600" dirty="0">
                <a:latin typeface="Arial Narrow" panose="020B0606020202030204" pitchFamily="34" charset="0"/>
              </a:rPr>
              <a:t>-Nya.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 Narrow" panose="020B0606020202030204" pitchFamily="34" charset="0"/>
              </a:rPr>
              <a:t>Kita </a:t>
            </a:r>
            <a:r>
              <a:rPr lang="en-US" altLang="en-US" sz="1600" dirty="0" err="1">
                <a:latin typeface="Arial Narrow" panose="020B0606020202030204" pitchFamily="34" charset="0"/>
              </a:rPr>
              <a:t>sungguh-sungguh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memuliakan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menyembah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Tuhan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b="1" dirty="0">
                <a:latin typeface="Arial Narrow" panose="020B0606020202030204" pitchFamily="34" charset="0"/>
              </a:rPr>
              <a:t>,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b="1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>
                <a:latin typeface="Arial Narrow" panose="020B0606020202030204" pitchFamily="34" charset="0"/>
              </a:rPr>
              <a:t>yang Tunggal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berjuang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memberitakan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kuasa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kebangkitan</a:t>
            </a:r>
            <a:r>
              <a:rPr lang="en-US" altLang="en-US" sz="1600" dirty="0">
                <a:latin typeface="Arial Narrow" panose="020B0606020202030204" pitchFamily="34" charset="0"/>
              </a:rPr>
              <a:t>-Nya, </a:t>
            </a:r>
            <a:r>
              <a:rPr lang="en-US" altLang="en-US" sz="1600" dirty="0" err="1">
                <a:latin typeface="Arial Narrow" panose="020B0606020202030204" pitchFamily="34" charset="0"/>
              </a:rPr>
              <a:t>kenaikan</a:t>
            </a:r>
            <a:r>
              <a:rPr lang="en-US" altLang="en-US" sz="1600" dirty="0">
                <a:latin typeface="Arial Narrow" panose="020B0606020202030204" pitchFamily="34" charset="0"/>
              </a:rPr>
              <a:t>-Nya, </a:t>
            </a:r>
            <a:r>
              <a:rPr lang="en-US" altLang="en-US" sz="1600" dirty="0" err="1">
                <a:latin typeface="Arial Narrow" panose="020B0606020202030204" pitchFamily="34" charset="0"/>
              </a:rPr>
              <a:t>keberadaan</a:t>
            </a:r>
            <a:r>
              <a:rPr lang="en-US" altLang="en-US" sz="1600" dirty="0">
                <a:latin typeface="Arial Narrow" panose="020B0606020202030204" pitchFamily="34" charset="0"/>
              </a:rPr>
              <a:t>-Nya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sorga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dimana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</a:t>
            </a:r>
            <a:r>
              <a:rPr lang="en-US" altLang="en-US" sz="1600" dirty="0">
                <a:latin typeface="Arial Narrow" panose="020B0606020202030204" pitchFamily="34" charset="0"/>
              </a:rPr>
              <a:t> duduk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sebelakah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kanan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Bapa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serta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kedatangan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kedua</a:t>
            </a:r>
            <a:r>
              <a:rPr lang="en-US" altLang="en-US" sz="1600" dirty="0">
                <a:latin typeface="Arial Narrow" panose="020B0606020202030204" pitchFamily="34" charset="0"/>
              </a:rPr>
              <a:t> kali.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 Narrow" panose="020B0606020202030204" pitchFamily="34" charset="0"/>
              </a:rPr>
              <a:t>Kita </a:t>
            </a:r>
            <a:r>
              <a:rPr lang="en-US" altLang="en-US" sz="1600" dirty="0" err="1">
                <a:latin typeface="Arial Narrow" panose="020B0606020202030204" pitchFamily="34" charset="0"/>
              </a:rPr>
              <a:t>berjuang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sungguh-sungguh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taat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memberitakan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Injil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seluruh</a:t>
            </a:r>
            <a:r>
              <a:rPr lang="en-US" altLang="en-US" sz="1600" b="1" dirty="0">
                <a:latin typeface="Arial Narrow" panose="020B0606020202030204" pitchFamily="34" charset="0"/>
              </a:rPr>
              <a:t> dunia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menyampaikan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kabar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baik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bahwa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satu-satunya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Juruselamat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Pengantara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antara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IMPLIKASI KEMULIAAN KRISTUS</a:t>
            </a:r>
          </a:p>
        </p:txBody>
      </p:sp>
    </p:spTree>
    <p:extLst>
      <p:ext uri="{BB962C8B-B14F-4D97-AF65-F5344CB8AC3E}">
        <p14:creationId xmlns:p14="http://schemas.microsoft.com/office/powerpoint/2010/main" val="16255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SUMBER BUKU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lvl="0" indent="0" algn="just">
              <a:spcBef>
                <a:spcPts val="600"/>
              </a:spcBef>
              <a:buNone/>
            </a:pPr>
            <a:r>
              <a:rPr lang="en-US" sz="2000" b="1" dirty="0" err="1">
                <a:latin typeface="Arial Narrow" panose="020B0606020202030204" pitchFamily="34" charset="0"/>
              </a:rPr>
              <a:t>Buku</a:t>
            </a:r>
            <a:r>
              <a:rPr lang="en-US" sz="2000" b="1" dirty="0"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latin typeface="Arial Narrow" panose="020B0606020202030204" pitchFamily="34" charset="0"/>
              </a:rPr>
              <a:t>Wajib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Herman Bavinck, </a:t>
            </a:r>
            <a:r>
              <a:rPr lang="en-US" sz="1800" i="1" dirty="0" err="1">
                <a:latin typeface="Arial Narrow" panose="020B0606020202030204" pitchFamily="34" charset="0"/>
              </a:rPr>
              <a:t>Dogmatika</a:t>
            </a:r>
            <a:r>
              <a:rPr lang="en-US" sz="1800" i="1" dirty="0">
                <a:latin typeface="Arial Narrow" panose="020B0606020202030204" pitchFamily="34" charset="0"/>
              </a:rPr>
              <a:t> Reformed – </a:t>
            </a:r>
            <a:r>
              <a:rPr lang="en-US" sz="1800" i="1" dirty="0" err="1">
                <a:latin typeface="Arial Narrow" panose="020B0606020202030204" pitchFamily="34" charset="0"/>
              </a:rPr>
              <a:t>Jilid</a:t>
            </a:r>
            <a:r>
              <a:rPr lang="en-US" sz="1800" i="1" dirty="0">
                <a:latin typeface="Arial Narrow" panose="020B0606020202030204" pitchFamily="34" charset="0"/>
              </a:rPr>
              <a:t> 3: </a:t>
            </a:r>
            <a:r>
              <a:rPr lang="en-US" sz="1800" i="1" dirty="0" err="1">
                <a:latin typeface="Arial Narrow" panose="020B0606020202030204" pitchFamily="34" charset="0"/>
              </a:rPr>
              <a:t>Dosa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dan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Keselamatan</a:t>
            </a:r>
            <a:r>
              <a:rPr lang="en-US" sz="1800" i="1" dirty="0">
                <a:latin typeface="Arial Narrow" panose="020B0606020202030204" pitchFamily="34" charset="0"/>
              </a:rPr>
              <a:t> di </a:t>
            </a:r>
            <a:r>
              <a:rPr lang="en-US" sz="1800" i="1" dirty="0" err="1">
                <a:latin typeface="Arial Narrow" panose="020B0606020202030204" pitchFamily="34" charset="0"/>
              </a:rPr>
              <a:t>dalam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Kristus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dirty="0" err="1">
                <a:latin typeface="Arial Narrow" panose="020B0606020202030204" pitchFamily="34" charset="0"/>
              </a:rPr>
              <a:t>terjemahan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Ichwei</a:t>
            </a:r>
            <a:r>
              <a:rPr lang="en-US" sz="1800" dirty="0">
                <a:latin typeface="Arial Narrow" panose="020B0606020202030204" pitchFamily="34" charset="0"/>
              </a:rPr>
              <a:t> G. Indra </a:t>
            </a:r>
            <a:r>
              <a:rPr lang="en-US" sz="1800" dirty="0" err="1">
                <a:latin typeface="Arial Narrow" panose="020B0606020202030204" pitchFamily="34" charset="0"/>
              </a:rPr>
              <a:t>dan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Irwan</a:t>
            </a:r>
            <a:r>
              <a:rPr lang="en-US" sz="1800" dirty="0"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latin typeface="Arial Narrow" panose="020B0606020202030204" pitchFamily="34" charset="0"/>
              </a:rPr>
              <a:t>Tjulianto</a:t>
            </a:r>
            <a:r>
              <a:rPr lang="en-US" sz="1800" dirty="0">
                <a:latin typeface="Arial Narrow" panose="020B0606020202030204" pitchFamily="34" charset="0"/>
              </a:rPr>
              <a:t> (Surabaya: Momentum, 2016), </a:t>
            </a:r>
            <a:r>
              <a:rPr lang="de-DE" sz="1800" dirty="0">
                <a:latin typeface="Arial Narrow" panose="020B0606020202030204" pitchFamily="34" charset="0"/>
              </a:rPr>
              <a:t>Bag.II, Bab 7-8, hlm.397-604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Louis </a:t>
            </a:r>
            <a:r>
              <a:rPr lang="en-US" sz="1800" dirty="0" err="1">
                <a:latin typeface="Arial Narrow" panose="020B0606020202030204" pitchFamily="34" charset="0"/>
              </a:rPr>
              <a:t>Berkhof</a:t>
            </a:r>
            <a:r>
              <a:rPr lang="en-US" sz="1800" dirty="0">
                <a:latin typeface="Arial Narrow" panose="020B0606020202030204" pitchFamily="34" charset="0"/>
              </a:rPr>
              <a:t>, </a:t>
            </a:r>
            <a:r>
              <a:rPr lang="en-US" sz="1800" i="1" dirty="0" err="1">
                <a:latin typeface="Arial Narrow" panose="020B0606020202030204" pitchFamily="34" charset="0"/>
              </a:rPr>
              <a:t>Teologi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Sistematika</a:t>
            </a:r>
            <a:r>
              <a:rPr lang="en-US" sz="1800" i="1" dirty="0">
                <a:latin typeface="Arial Narrow" panose="020B0606020202030204" pitchFamily="34" charset="0"/>
              </a:rPr>
              <a:t>: </a:t>
            </a:r>
            <a:r>
              <a:rPr lang="en-US" sz="1800" i="1" dirty="0" err="1">
                <a:latin typeface="Arial Narrow" panose="020B0606020202030204" pitchFamily="34" charset="0"/>
              </a:rPr>
              <a:t>Doktrin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i="1" dirty="0" err="1">
                <a:latin typeface="Arial Narrow" panose="020B0606020202030204" pitchFamily="34" charset="0"/>
              </a:rPr>
              <a:t>Manusia</a:t>
            </a:r>
            <a:r>
              <a:rPr lang="en-US" sz="1800" i="1" dirty="0">
                <a:latin typeface="Arial Narrow" panose="020B0606020202030204" pitchFamily="34" charset="0"/>
              </a:rPr>
              <a:t> </a:t>
            </a:r>
            <a:r>
              <a:rPr lang="en-US" sz="1800" dirty="0">
                <a:latin typeface="Arial Narrow" panose="020B0606020202030204" pitchFamily="34" charset="0"/>
              </a:rPr>
              <a:t>(Surabaya: Momentum, 2012), </a:t>
            </a:r>
            <a:r>
              <a:rPr lang="da-DK" sz="1800" dirty="0">
                <a:latin typeface="Arial Narrow" panose="020B0606020202030204" pitchFamily="34" charset="0"/>
              </a:rPr>
              <a:t>Bag.2, Bab 1-2, hlm.67-122; Bag.3, Bab 3, hlm.147-160.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a-DK" sz="1800" dirty="0">
                <a:latin typeface="Arial Narrow" panose="020B0606020202030204" pitchFamily="34" charset="0"/>
              </a:rPr>
              <a:t>Millard J. Erickson, </a:t>
            </a:r>
            <a:r>
              <a:rPr lang="da-DK" sz="1800" i="1" dirty="0">
                <a:latin typeface="Arial Narrow" panose="020B0606020202030204" pitchFamily="34" charset="0"/>
              </a:rPr>
              <a:t>Teologi Kristen Volume 2 </a:t>
            </a:r>
            <a:r>
              <a:rPr lang="da-DK" sz="1800" dirty="0">
                <a:latin typeface="Arial Narrow" panose="020B0606020202030204" pitchFamily="34" charset="0"/>
              </a:rPr>
              <a:t>(Malang: Gandum Mas, 20030), Bag.7, Bab 35, hlm.393-422.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Arial Narrow" panose="020B0606020202030204" pitchFamily="34" charset="0"/>
              </a:rPr>
              <a:t>Wayne G. Grudem, </a:t>
            </a:r>
            <a:r>
              <a:rPr lang="en-US" sz="1800" i="1" dirty="0">
                <a:latin typeface="Arial Narrow" panose="020B0606020202030204" pitchFamily="34" charset="0"/>
              </a:rPr>
              <a:t>Systematic Theology: An Introduction To Biblical Doctrine</a:t>
            </a:r>
            <a:r>
              <a:rPr lang="en-US" sz="1800" dirty="0">
                <a:latin typeface="Arial Narrow" panose="020B0606020202030204" pitchFamily="34" charset="0"/>
              </a:rPr>
              <a:t> (Downers Grove, Illinois: InterVarsity Press,1994), </a:t>
            </a:r>
            <a:r>
              <a:rPr lang="da-DK" sz="1800" dirty="0">
                <a:latin typeface="Arial Narrow" panose="020B0606020202030204" pitchFamily="34" charset="0"/>
              </a:rPr>
              <a:t>Ch. 27-28, p.492-543.</a:t>
            </a:r>
          </a:p>
        </p:txBody>
      </p:sp>
    </p:spTree>
    <p:extLst>
      <p:ext uri="{BB962C8B-B14F-4D97-AF65-F5344CB8AC3E}">
        <p14:creationId xmlns:p14="http://schemas.microsoft.com/office/powerpoint/2010/main" val="32373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Keadaan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posisi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atau</a:t>
            </a:r>
            <a:r>
              <a:rPr lang="en-US" altLang="en-US" sz="1600" dirty="0">
                <a:latin typeface="Arial Narrow" panose="020B0606020202030204" pitchFamily="34" charset="0"/>
              </a:rPr>
              <a:t> status </a:t>
            </a:r>
            <a:r>
              <a:rPr lang="en-US" altLang="en-US" sz="1600" dirty="0" err="1">
                <a:latin typeface="Arial Narrow" panose="020B0606020202030204" pitchFamily="34" charset="0"/>
              </a:rPr>
              <a:t>kehidupan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seseorang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ondisi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keberadaan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seseorang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keadaannya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karena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berada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bawah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hukum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tuntutan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keadilan</a:t>
            </a:r>
            <a:r>
              <a:rPr lang="en-US" altLang="en-US" sz="1600" dirty="0">
                <a:latin typeface="Arial Narrow" panose="020B0606020202030204" pitchFamily="34" charset="0"/>
              </a:rPr>
              <a:t> Allah. </a:t>
            </a:r>
            <a:r>
              <a:rPr lang="en-US" altLang="en-US" sz="1600" dirty="0" err="1">
                <a:latin typeface="Arial Narrow" panose="020B0606020202030204" pitchFamily="34" charset="0"/>
              </a:rPr>
              <a:t>Kehinaan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kemuliaan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tetapi</a:t>
            </a:r>
            <a:r>
              <a:rPr lang="en-US" altLang="en-US" sz="1600" dirty="0">
                <a:latin typeface="Arial Narrow" panose="020B0606020202030204" pitchFamily="34" charset="0"/>
              </a:rPr>
              <a:t> juga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Pengantara</a:t>
            </a:r>
            <a:r>
              <a:rPr lang="en-US" altLang="en-US" sz="1600" dirty="0">
                <a:latin typeface="Arial Narrow" panose="020B0606020202030204" pitchFamily="34" charset="0"/>
              </a:rPr>
              <a:t> (Yoh.17:5; 2Kor.8:9; Gal.4:4-5; Flp.2:6-11).</a:t>
            </a:r>
          </a:p>
          <a:p>
            <a:pPr marL="449263" lvl="1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>
                <a:latin typeface="Arial Narrow" panose="020B0606020202030204" pitchFamily="34" charset="0"/>
              </a:rPr>
              <a:t>Kenosis</a:t>
            </a:r>
            <a:r>
              <a:rPr lang="en-US" altLang="en-US" sz="1600" dirty="0">
                <a:latin typeface="Arial Narrow" panose="020B0606020202030204" pitchFamily="34" charset="0"/>
              </a:rPr>
              <a:t>,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tak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rela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terbatas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Pencipta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mengambil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rupa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ciptaan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masuk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kesementaraan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dicipta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</a:p>
          <a:p>
            <a:pPr marL="449263" lvl="1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Seumur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hidup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bumi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ini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menjalankan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misi</a:t>
            </a:r>
            <a:r>
              <a:rPr lang="en-US" altLang="en-US" sz="1600" b="1" dirty="0">
                <a:latin typeface="Arial Narrow" panose="020B0606020202030204" pitchFamily="34" charset="0"/>
              </a:rPr>
              <a:t>-Nya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rupa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terbatas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bergaul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orang-orang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berdosa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449263" lvl="1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dijalani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kerelaan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kesungguhan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tempat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meletakkan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kepala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</a:t>
            </a:r>
            <a:r>
              <a:rPr lang="en-US" altLang="en-US" sz="1600" dirty="0">
                <a:latin typeface="Arial Narrow" panose="020B0606020202030204" pitchFamily="34" charset="0"/>
              </a:rPr>
              <a:t> orang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cukup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mengerti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mengenai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</a:p>
          <a:p>
            <a:pPr marL="449263" lvl="1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Tapeinosis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menjalankan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misi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  <a:r>
              <a:rPr lang="en-US" altLang="en-US" sz="1600" dirty="0" err="1">
                <a:latin typeface="Arial Narrow" panose="020B0606020202030204" pitchFamily="34" charset="0"/>
              </a:rPr>
              <a:t>Subyek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tuntutan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Hukum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Taurat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kutukannya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segala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pelimpahan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dosa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449263" lvl="1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lahir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sebuah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kandang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hewan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milik</a:t>
            </a:r>
            <a:r>
              <a:rPr lang="en-US" altLang="en-US" sz="1600" dirty="0">
                <a:latin typeface="Arial Narrow" panose="020B0606020202030204" pitchFamily="34" charset="0"/>
              </a:rPr>
              <a:t> orang;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dikejar-kejar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oleh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Herodes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dibunuh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sewaktu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masih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kanak-kanak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tinggal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negeri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Mesir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dibesarkan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daerah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kelahiran</a:t>
            </a:r>
            <a:r>
              <a:rPr lang="en-US" altLang="en-US" sz="1600" dirty="0">
                <a:latin typeface="Arial Narrow" panose="020B0606020202030204" pitchFamily="34" charset="0"/>
              </a:rPr>
              <a:t>-Nya;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sampai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umur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puluhan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hidup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tukang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kayu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hidup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sederhana</a:t>
            </a:r>
            <a:r>
              <a:rPr lang="en-US" altLang="en-US" sz="1600" dirty="0">
                <a:latin typeface="Arial Narrow" panose="020B0606020202030204" pitchFamily="34" charset="0"/>
              </a:rPr>
              <a:t>; </a:t>
            </a:r>
            <a:r>
              <a:rPr lang="en-US" altLang="en-US" sz="1600" dirty="0" err="1">
                <a:latin typeface="Arial Narrow" panose="020B0606020202030204" pitchFamily="34" charset="0"/>
              </a:rPr>
              <a:t>bahkan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mati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bersama</a:t>
            </a:r>
            <a:r>
              <a:rPr lang="en-US" altLang="en-US" sz="1600" dirty="0">
                <a:latin typeface="Arial Narrow" panose="020B0606020202030204" pitchFamily="34" charset="0"/>
              </a:rPr>
              <a:t> para </a:t>
            </a:r>
            <a:r>
              <a:rPr lang="en-US" altLang="en-US" sz="1600" dirty="0" err="1">
                <a:latin typeface="Arial Narrow" panose="020B0606020202030204" pitchFamily="34" charset="0"/>
              </a:rPr>
              <a:t>penjahat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dikuburkan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kuburan</a:t>
            </a:r>
            <a:r>
              <a:rPr lang="en-US" altLang="en-US" sz="1600" dirty="0">
                <a:latin typeface="Arial Narrow" panose="020B0606020202030204" pitchFamily="34" charset="0"/>
              </a:rPr>
              <a:t> orang lain.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latin typeface="Arial Narrow" panose="020B0606020202030204" pitchFamily="34" charset="0"/>
            </a:endParaRP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KEHINAAN KRISTUS</a:t>
            </a:r>
          </a:p>
        </p:txBody>
      </p:sp>
    </p:spTree>
    <p:extLst>
      <p:ext uri="{BB962C8B-B14F-4D97-AF65-F5344CB8AC3E}">
        <p14:creationId xmlns:p14="http://schemas.microsoft.com/office/powerpoint/2010/main" val="40642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dan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Kelahiran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Kristus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600" dirty="0">
                <a:latin typeface="Arial Narrow" panose="020B0606020202030204" pitchFamily="34" charset="0"/>
              </a:rPr>
              <a:t>(Yoh. 1:14; </a:t>
            </a:r>
            <a:r>
              <a:rPr lang="en-US" altLang="en-US" sz="1600" dirty="0" err="1">
                <a:latin typeface="Arial Narrow" panose="020B0606020202030204" pitchFamily="34" charset="0"/>
              </a:rPr>
              <a:t>Flp</a:t>
            </a:r>
            <a:r>
              <a:rPr lang="en-US" altLang="en-US" sz="1600" dirty="0">
                <a:latin typeface="Arial Narrow" panose="020B0606020202030204" pitchFamily="34" charset="0"/>
              </a:rPr>
              <a:t>. 2:6-7; Gal. 4:4)</a:t>
            </a:r>
          </a:p>
          <a:p>
            <a:pPr marL="539750" indent="-23812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Subyek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ialah</a:t>
            </a:r>
            <a:r>
              <a:rPr lang="en-US" altLang="en-US" sz="1600" dirty="0">
                <a:latin typeface="Arial Narrow" panose="020B0606020202030204" pitchFamily="34" charset="0"/>
              </a:rPr>
              <a:t> Allah, </a:t>
            </a:r>
            <a:r>
              <a:rPr lang="en-US" altLang="en-US" sz="1600" dirty="0" err="1">
                <a:latin typeface="Arial Narrow" panose="020B0606020202030204" pitchFamily="34" charset="0"/>
              </a:rPr>
              <a:t>Pencipta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semesta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segala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mahluk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hidup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539750" indent="-23812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Alasan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karena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jatuh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dosa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b="1" dirty="0">
                <a:latin typeface="Arial Narrow" panose="020B0606020202030204" pitchFamily="34" charset="0"/>
              </a:rPr>
              <a:t>Allah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merencanakan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keselamatan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Keselamatan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mungkin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berasal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Keselamatan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kekal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berasal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Allah;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menjalankan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misi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melalui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inkarnasi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539750" indent="-23812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Perubahan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>
                <a:latin typeface="Arial Narrow" panose="020B0606020202030204" pitchFamily="34" charset="0"/>
              </a:rPr>
              <a:t>Logos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sejarah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dimana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mengenakan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tanpa</a:t>
            </a:r>
            <a:r>
              <a:rPr lang="en-US" altLang="en-US" sz="1600" dirty="0">
                <a:latin typeface="Arial Narrow" panose="020B0606020202030204" pitchFamily="34" charset="0"/>
              </a:rPr>
              <a:t> 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mengurangi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Ilahi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Kemanusiaan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Anak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ditambahkan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Pribadi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sehingga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mengalami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kehidupan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manusiawi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saja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berbuat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dosa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sama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sekali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539750" indent="-23812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menjadi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alamiah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dirty="0">
                <a:latin typeface="Arial Narrow" panose="020B0606020202030204" pitchFamily="34" charset="0"/>
              </a:rPr>
              <a:t>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kehamilan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kelahiran</a:t>
            </a:r>
            <a:r>
              <a:rPr lang="en-US" altLang="en-US" sz="1600" dirty="0">
                <a:latin typeface="Arial Narrow" panose="020B0606020202030204" pitchFamily="34" charset="0"/>
              </a:rPr>
              <a:t> yang supranatural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melalui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perawan</a:t>
            </a:r>
            <a:r>
              <a:rPr lang="en-US" altLang="en-US" sz="1600" dirty="0">
                <a:latin typeface="Arial Narrow" panose="020B0606020202030204" pitchFamily="34" charset="0"/>
              </a:rPr>
              <a:t> Maria.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kandungan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perawan</a:t>
            </a:r>
            <a:r>
              <a:rPr lang="en-US" altLang="en-US" sz="1600" dirty="0">
                <a:latin typeface="Arial Narrow" panose="020B0606020202030204" pitchFamily="34" charset="0"/>
              </a:rPr>
              <a:t> Maria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naungan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Roh</a:t>
            </a:r>
            <a:r>
              <a:rPr lang="en-US" altLang="en-US" sz="1600" dirty="0">
                <a:latin typeface="Arial Narrow" panose="020B0606020202030204" pitchFamily="34" charset="0"/>
              </a:rPr>
              <a:t> Kudus. Maria </a:t>
            </a:r>
            <a:r>
              <a:rPr lang="en-US" altLang="en-US" sz="1600" dirty="0" err="1">
                <a:latin typeface="Arial Narrow" panose="020B0606020202030204" pitchFamily="34" charset="0"/>
              </a:rPr>
              <a:t>tetap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perawan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sampai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melahirkan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ajaib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sebuah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kandang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hewan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Yesus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dibaringkan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palungan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dibesarkan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keluarga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sederhana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 startAt="2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800" b="1" dirty="0">
                <a:latin typeface="Arial Narrow" panose="020B0606020202030204" pitchFamily="34" charset="0"/>
              </a:rPr>
              <a:t> Sang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Juruselamat</a:t>
            </a:r>
            <a:endParaRPr lang="en-US" altLang="en-US" sz="1600" dirty="0">
              <a:latin typeface="Arial Narrow" panose="020B0606020202030204" pitchFamily="34" charset="0"/>
            </a:endParaRP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Menderita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hamba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lahir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kandang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binatang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Betlehem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keluarga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sederhana</a:t>
            </a:r>
            <a:r>
              <a:rPr lang="en-US" altLang="en-US" sz="1600" dirty="0">
                <a:latin typeface="Arial Narrow" panose="020B0606020202030204" pitchFamily="34" charset="0"/>
              </a:rPr>
              <a:t> (Luk.2). </a:t>
            </a: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jasmani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jiwa</a:t>
            </a:r>
            <a:r>
              <a:rPr lang="en-US" altLang="en-US" sz="1600" dirty="0">
                <a:latin typeface="Arial Narrow" panose="020B0606020202030204" pitchFamily="34" charset="0"/>
              </a:rPr>
              <a:t> (Luk.2:22-40; Gal.4:5). </a:t>
            </a: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berasal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pelbagai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sebab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bersifat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unik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pencobaan</a:t>
            </a:r>
            <a:r>
              <a:rPr lang="en-US" altLang="en-US" sz="1600" dirty="0">
                <a:latin typeface="Arial Narrow" panose="020B0606020202030204" pitchFamily="34" charset="0"/>
              </a:rPr>
              <a:t> (Mat.4:1-11)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KEHINAAN KRISTUS</a:t>
            </a:r>
          </a:p>
        </p:txBody>
      </p:sp>
    </p:spTree>
    <p:extLst>
      <p:ext uri="{BB962C8B-B14F-4D97-AF65-F5344CB8AC3E}">
        <p14:creationId xmlns:p14="http://schemas.microsoft.com/office/powerpoint/2010/main" val="15822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 startAt="3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Kematian</a:t>
            </a:r>
            <a:r>
              <a:rPr lang="en-US" altLang="en-US" sz="1800" b="1" dirty="0">
                <a:latin typeface="Arial Narrow" panose="020B0606020202030204" pitchFamily="34" charset="0"/>
              </a:rPr>
              <a:t> Sang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Juruselamat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dirty="0">
                <a:latin typeface="Arial Narrow" panose="020B0606020202030204" pitchFamily="34" charset="0"/>
              </a:rPr>
              <a:t>(Yoh. 14:6)</a:t>
            </a:r>
          </a:p>
          <a:p>
            <a:pPr marL="539750" lvl="1" indent="-269875" algn="just">
              <a:spcBef>
                <a:spcPts val="6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Derajat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kematian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sudut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keadilan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hukum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keterpisahan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BAPA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Roh</a:t>
            </a:r>
            <a:r>
              <a:rPr lang="en-US" altLang="en-US" sz="1600" dirty="0">
                <a:latin typeface="Arial Narrow" panose="020B0606020202030204" pitchFamily="34" charset="0"/>
              </a:rPr>
              <a:t> Kudus.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taat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sampai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mati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kayu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salib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karena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kasih</a:t>
            </a:r>
            <a:r>
              <a:rPr lang="en-US" altLang="en-US" sz="1600" dirty="0">
                <a:latin typeface="Arial Narrow" panose="020B0606020202030204" pitchFamily="34" charset="0"/>
              </a:rPr>
              <a:t>-Nya. </a:t>
            </a:r>
          </a:p>
          <a:p>
            <a:pPr marL="539750" lvl="1" indent="-269875" algn="just">
              <a:spcBef>
                <a:spcPts val="60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Sifat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yuridstik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kematian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ditolak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memiliki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nilai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kekekalan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serta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satu</a:t>
            </a:r>
            <a:r>
              <a:rPr lang="en-US" altLang="en-US" sz="1600" dirty="0">
                <a:latin typeface="Arial Narrow" panose="020B0606020202030204" pitchFamily="34" charset="0"/>
              </a:rPr>
              <a:t> kali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menyelesaikan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murka</a:t>
            </a:r>
            <a:r>
              <a:rPr lang="en-US" altLang="en-US" sz="1600" dirty="0">
                <a:latin typeface="Arial Narrow" panose="020B0606020202030204" pitchFamily="34" charset="0"/>
              </a:rPr>
              <a:t> Allah (Mat.26:68; Luk.23:37)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 startAt="3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Penguburan</a:t>
            </a:r>
            <a:r>
              <a:rPr lang="en-US" altLang="en-US" sz="1800" b="1" dirty="0">
                <a:latin typeface="Arial Narrow" panose="020B0606020202030204" pitchFamily="34" charset="0"/>
              </a:rPr>
              <a:t> Sang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Juruselamat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600" dirty="0">
                <a:latin typeface="Arial Narrow" panose="020B0606020202030204" pitchFamily="34" charset="0"/>
              </a:rPr>
              <a:t>(Rm.6:1-6; Kis.2:27-31; 13:34-35).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dikuburkan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kuburan</a:t>
            </a:r>
            <a:r>
              <a:rPr lang="en-US" altLang="en-US" sz="1600" dirty="0">
                <a:latin typeface="Arial Narrow" panose="020B0606020202030204" pitchFamily="34" charset="0"/>
              </a:rPr>
              <a:t> orang lain, </a:t>
            </a:r>
            <a:r>
              <a:rPr lang="en-US" altLang="en-US" sz="1600" dirty="0" err="1">
                <a:latin typeface="Arial Narrow" panose="020B0606020202030204" pitchFamily="34" charset="0"/>
              </a:rPr>
              <a:t>bukan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kuburan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keluarganya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Ketika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dikuburkan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dibaringkan</a:t>
            </a:r>
            <a:r>
              <a:rPr lang="en-US" altLang="en-US" sz="1600" dirty="0">
                <a:latin typeface="Arial Narrow" panose="020B0606020202030204" pitchFamily="34" charset="0"/>
              </a:rPr>
              <a:t> di </a:t>
            </a:r>
            <a:r>
              <a:rPr lang="en-US" altLang="en-US" sz="1600" dirty="0" err="1">
                <a:latin typeface="Arial Narrow" panose="020B0606020202030204" pitchFamily="34" charset="0"/>
              </a:rPr>
              <a:t>atas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batu</a:t>
            </a:r>
            <a:r>
              <a:rPr lang="en-US" altLang="en-US" sz="1600" dirty="0">
                <a:latin typeface="Arial Narrow" panose="020B0606020202030204" pitchFamily="34" charset="0"/>
              </a:rPr>
              <a:t>, di cap </a:t>
            </a:r>
            <a:r>
              <a:rPr lang="en-US" altLang="en-US" sz="1600" dirty="0" err="1">
                <a:latin typeface="Arial Narrow" panose="020B0606020202030204" pitchFamily="34" charset="0"/>
              </a:rPr>
              <a:t>stempel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kerajaan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Romawi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pasukan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serdadu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Romawi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menjaga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kuburan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 startAt="3"/>
            </a:pPr>
            <a:r>
              <a:rPr lang="en-US" altLang="en-US" sz="1800" b="1" dirty="0" err="1">
                <a:latin typeface="Arial Narrow" panose="020B0606020202030204" pitchFamily="34" charset="0"/>
              </a:rPr>
              <a:t>Juruselamat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turun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ke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dalam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kerajaan</a:t>
            </a:r>
            <a:r>
              <a:rPr lang="en-US" altLang="en-US" sz="1800" b="1" dirty="0">
                <a:latin typeface="Arial Narrow" panose="020B0606020202030204" pitchFamily="34" charset="0"/>
              </a:rPr>
              <a:t> </a:t>
            </a:r>
            <a:r>
              <a:rPr lang="en-US" altLang="en-US" sz="1800" b="1" dirty="0" err="1">
                <a:latin typeface="Arial Narrow" panose="020B0606020202030204" pitchFamily="34" charset="0"/>
              </a:rPr>
              <a:t>maut</a:t>
            </a:r>
            <a:r>
              <a:rPr lang="en-US" altLang="en-US" sz="1800" b="1" dirty="0">
                <a:latin typeface="Arial Narrow" panose="020B0606020202030204" pitchFamily="34" charset="0"/>
              </a:rPr>
              <a:t> (</a:t>
            </a:r>
            <a:r>
              <a:rPr lang="en-US" altLang="en-US" sz="1800" b="1" i="1" dirty="0">
                <a:latin typeface="Arial Narrow" panose="020B0606020202030204" pitchFamily="34" charset="0"/>
              </a:rPr>
              <a:t>Hades</a:t>
            </a:r>
            <a:r>
              <a:rPr lang="en-US" altLang="en-US" sz="1800" b="1" dirty="0">
                <a:latin typeface="Arial Narrow" panose="020B0606020202030204" pitchFamily="34" charset="0"/>
              </a:rPr>
              <a:t>)</a:t>
            </a:r>
          </a:p>
          <a:p>
            <a:pPr marL="539750" indent="-269875" algn="just">
              <a:spcBef>
                <a:spcPts val="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menegaskan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kematian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melalui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pemberitahuan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kepada</a:t>
            </a:r>
            <a:r>
              <a:rPr lang="en-US" altLang="en-US" sz="1600" dirty="0">
                <a:latin typeface="Arial Narrow" panose="020B0606020202030204" pitchFamily="34" charset="0"/>
              </a:rPr>
              <a:t> para </a:t>
            </a:r>
            <a:r>
              <a:rPr lang="en-US" altLang="en-US" sz="1600" dirty="0" err="1">
                <a:latin typeface="Arial Narrow" panose="020B0606020202030204" pitchFamily="34" charset="0"/>
              </a:rPr>
              <a:t>rasul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sebanyak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empat</a:t>
            </a:r>
            <a:r>
              <a:rPr lang="en-US" altLang="en-US" sz="1600" dirty="0">
                <a:latin typeface="Arial Narrow" panose="020B0606020202030204" pitchFamily="34" charset="0"/>
              </a:rPr>
              <a:t> kali. </a:t>
            </a:r>
          </a:p>
          <a:p>
            <a:pPr marL="539750" indent="-269875" algn="just">
              <a:spcBef>
                <a:spcPts val="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bukan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secara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harafiah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pergi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neraka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karena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Alkitab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tidak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pernah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menuliskannya</a:t>
            </a:r>
            <a:r>
              <a:rPr lang="en-US" altLang="en-US" sz="1600" dirty="0">
                <a:latin typeface="Arial Narrow" panose="020B0606020202030204" pitchFamily="34" charset="0"/>
              </a:rPr>
              <a:t> (</a:t>
            </a:r>
            <a:r>
              <a:rPr lang="en-US" altLang="en-US" sz="1600" dirty="0" err="1">
                <a:latin typeface="Arial Narrow" panose="020B0606020202030204" pitchFamily="34" charset="0"/>
              </a:rPr>
              <a:t>Ef</a:t>
            </a:r>
            <a:r>
              <a:rPr lang="en-US" altLang="en-US" sz="1600" dirty="0">
                <a:latin typeface="Arial Narrow" panose="020B0606020202030204" pitchFamily="34" charset="0"/>
              </a:rPr>
              <a:t>. 4:8-10; 1Ptr.3:18, 19; 1Ptr.4:4-6). </a:t>
            </a:r>
          </a:p>
          <a:p>
            <a:pPr marL="539750" indent="-269875" algn="just">
              <a:spcBef>
                <a:spcPts val="0"/>
              </a:spcBef>
              <a:buFont typeface="+mj-lt"/>
              <a:buAutoNum type="alphaLcPeriod"/>
            </a:pP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memproklamasikan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kemenangan</a:t>
            </a:r>
            <a:r>
              <a:rPr lang="en-US" altLang="en-US" sz="1600" dirty="0">
                <a:latin typeface="Arial Narrow" panose="020B0606020202030204" pitchFamily="34" charset="0"/>
              </a:rPr>
              <a:t>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bagi</a:t>
            </a:r>
            <a:r>
              <a:rPr lang="en-US" altLang="en-US" sz="1600" dirty="0">
                <a:latin typeface="Arial Narrow" panose="020B0606020202030204" pitchFamily="34" charset="0"/>
              </a:rPr>
              <a:t> 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percaya</a:t>
            </a:r>
            <a:r>
              <a:rPr lang="en-US" altLang="en-US" sz="1600" dirty="0">
                <a:latin typeface="Arial Narrow" panose="020B0606020202030204" pitchFamily="34" charset="0"/>
              </a:rPr>
              <a:t>  </a:t>
            </a:r>
          </a:p>
          <a:p>
            <a:pPr marL="539750" indent="-269875" algn="just">
              <a:spcBef>
                <a:spcPts val="300"/>
              </a:spcBef>
              <a:buFont typeface="+mj-lt"/>
              <a:buAutoNum type="alphaLcPeriod"/>
            </a:pPr>
            <a:endParaRPr lang="en-US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KEHINAAN KRISTUS</a:t>
            </a:r>
          </a:p>
        </p:txBody>
      </p:sp>
    </p:spTree>
    <p:extLst>
      <p:ext uri="{BB962C8B-B14F-4D97-AF65-F5344CB8AC3E}">
        <p14:creationId xmlns:p14="http://schemas.microsoft.com/office/powerpoint/2010/main" val="39119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 Narrow" panose="020B0606020202030204" pitchFamily="34" charset="0"/>
              </a:rPr>
              <a:t>Di </a:t>
            </a:r>
            <a:r>
              <a:rPr lang="en-US" altLang="en-US" sz="1600" dirty="0" err="1">
                <a:latin typeface="Arial Narrow" panose="020B0606020202030204" pitchFamily="34" charset="0"/>
              </a:rPr>
              <a:t>antara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bangsa</a:t>
            </a:r>
            <a:r>
              <a:rPr lang="en-US" altLang="en-US" sz="1600" dirty="0">
                <a:latin typeface="Arial Narrow" panose="020B0606020202030204" pitchFamily="34" charset="0"/>
              </a:rPr>
              <a:t> di dunia </a:t>
            </a:r>
            <a:r>
              <a:rPr lang="en-US" altLang="en-US" sz="1600" dirty="0" err="1">
                <a:latin typeface="Arial Narrow" panose="020B0606020202030204" pitchFamily="34" charset="0"/>
              </a:rPr>
              <a:t>ini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kita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menjumpai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pemahaman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tentang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dosa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b="1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penderitaan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semuanya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merasakan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kebutuhan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pengharapan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penebusan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Hanya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melalui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jalan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kehinaan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penebusan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bangsa-bangsa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dapat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mengalami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penebusan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sejak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awal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memiliki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beberapa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pengetahuan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tentang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diminta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entah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oleh</a:t>
            </a:r>
            <a:r>
              <a:rPr lang="en-US" altLang="en-US" sz="1600" dirty="0">
                <a:latin typeface="Arial Narrow" panose="020B0606020202030204" pitchFamily="34" charset="0"/>
              </a:rPr>
              <a:t> rasa </a:t>
            </a:r>
            <a:r>
              <a:rPr lang="en-US" altLang="en-US" sz="1600" dirty="0" err="1">
                <a:latin typeface="Arial Narrow" panose="020B0606020202030204" pitchFamily="34" charset="0"/>
              </a:rPr>
              <a:t>bersalah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atau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oleh</a:t>
            </a:r>
            <a:r>
              <a:rPr lang="en-US" altLang="en-US" sz="1600" dirty="0">
                <a:latin typeface="Arial Narrow" panose="020B0606020202030204" pitchFamily="34" charset="0"/>
              </a:rPr>
              <a:t> rasa </a:t>
            </a:r>
            <a:r>
              <a:rPr lang="en-US" altLang="en-US" sz="1600" dirty="0" err="1">
                <a:latin typeface="Arial Narrow" panose="020B0606020202030204" pitchFamily="34" charset="0"/>
              </a:rPr>
              <a:t>syukur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membawa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pengorbanan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diciptakan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menurut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gambar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kondisi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pengetahuan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kebenaran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kekudusan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sejati</a:t>
            </a:r>
            <a:r>
              <a:rPr lang="en-US" altLang="en-US" sz="1600" dirty="0">
                <a:latin typeface="Arial Narrow" panose="020B0606020202030204" pitchFamily="34" charset="0"/>
              </a:rPr>
              <a:t>. Dan </a:t>
            </a:r>
            <a:r>
              <a:rPr lang="en-US" altLang="en-US" sz="1600" dirty="0" err="1">
                <a:latin typeface="Arial Narrow" panose="020B0606020202030204" pitchFamily="34" charset="0"/>
              </a:rPr>
              <a:t>manusia</a:t>
            </a:r>
            <a:r>
              <a:rPr lang="en-US" altLang="en-US" sz="1600" dirty="0">
                <a:latin typeface="Arial Narrow" panose="020B0606020202030204" pitchFamily="34" charset="0"/>
              </a:rPr>
              <a:t>  pun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nabi</a:t>
            </a:r>
            <a:r>
              <a:rPr lang="en-US" altLang="en-US" sz="1600" dirty="0">
                <a:latin typeface="Arial Narrow" panose="020B0606020202030204" pitchFamily="34" charset="0"/>
              </a:rPr>
              <a:t>, imam,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raja,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karena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dipanggil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memuliakan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nama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Tuhan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menguduskan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dirinya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semua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kehendaki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kepada</a:t>
            </a:r>
            <a:r>
              <a:rPr lang="en-US" altLang="en-US" sz="1600" dirty="0">
                <a:latin typeface="Arial Narrow" panose="020B0606020202030204" pitchFamily="34" charset="0"/>
              </a:rPr>
              <a:t> Allah,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mengatur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mengarahkan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segala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sesuai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dengan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kehendak</a:t>
            </a:r>
            <a:r>
              <a:rPr lang="en-US" altLang="en-US" sz="1600" dirty="0">
                <a:latin typeface="Arial Narrow" panose="020B0606020202030204" pitchFamily="34" charset="0"/>
              </a:rPr>
              <a:t> Allah.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Sabat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diberi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istimewa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melayani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untuk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itu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membutuhkan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bentuk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ibadah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tertentu</a:t>
            </a:r>
            <a:r>
              <a:rPr lang="en-US" altLang="en-US" sz="1600" dirty="0">
                <a:latin typeface="Arial Narrow" panose="020B0606020202030204" pitchFamily="34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600" dirty="0" err="1">
                <a:latin typeface="Arial Narrow" panose="020B0606020202030204" pitchFamily="34" charset="0"/>
              </a:rPr>
              <a:t>Menurut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Perjanjian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Baru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kesaksian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hukum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berbeda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ini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para </a:t>
            </a:r>
            <a:r>
              <a:rPr lang="en-US" altLang="en-US" sz="1600" dirty="0" err="1">
                <a:latin typeface="Arial Narrow" panose="020B0606020202030204" pitchFamily="34" charset="0"/>
              </a:rPr>
              <a:t>nabi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berujung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Kristus</a:t>
            </a:r>
            <a:r>
              <a:rPr lang="en-US" altLang="en-US" sz="1600" dirty="0">
                <a:latin typeface="Arial Narrow" panose="020B0606020202030204" pitchFamily="34" charset="0"/>
              </a:rPr>
              <a:t>. </a:t>
            </a:r>
            <a:r>
              <a:rPr lang="en-US" altLang="en-US" sz="1600" dirty="0" err="1">
                <a:latin typeface="Arial Narrow" panose="020B0606020202030204" pitchFamily="34" charset="0"/>
              </a:rPr>
              <a:t>Keseluruhan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Perjanjian</a:t>
            </a:r>
            <a:r>
              <a:rPr lang="en-US" altLang="en-US" sz="1600" dirty="0">
                <a:latin typeface="Arial Narrow" panose="020B0606020202030204" pitchFamily="34" charset="0"/>
              </a:rPr>
              <a:t> Lama </a:t>
            </a:r>
            <a:r>
              <a:rPr lang="en-US" altLang="en-US" sz="1600" dirty="0" err="1">
                <a:latin typeface="Arial Narrow" panose="020B0606020202030204" pitchFamily="34" charset="0"/>
              </a:rPr>
              <a:t>pada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dasarnya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dipenuhi</a:t>
            </a:r>
            <a:r>
              <a:rPr lang="en-US" altLang="en-US" sz="1600" b="1" dirty="0">
                <a:latin typeface="Arial Narrow" panose="020B0606020202030204" pitchFamily="34" charset="0"/>
              </a:rPr>
              <a:t> di </a:t>
            </a:r>
            <a:r>
              <a:rPr lang="en-US" altLang="en-US" sz="1600" b="1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b="1" dirty="0">
                <a:latin typeface="Arial Narrow" panose="020B0606020202030204" pitchFamily="34" charset="0"/>
              </a:rPr>
              <a:t> Dia</a:t>
            </a:r>
            <a:r>
              <a:rPr lang="en-US" altLang="en-US" sz="1600" dirty="0">
                <a:latin typeface="Arial Narrow" panose="020B0606020202030204" pitchFamily="34" charset="0"/>
              </a:rPr>
              <a:t>.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semua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janji</a:t>
            </a:r>
            <a:r>
              <a:rPr lang="en-US" altLang="en-US" sz="1600" dirty="0">
                <a:latin typeface="Arial Narrow" panose="020B0606020202030204" pitchFamily="34" charset="0"/>
              </a:rPr>
              <a:t> Allah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ya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amin</a:t>
            </a:r>
            <a:r>
              <a:rPr lang="en-US" altLang="en-US" sz="1600" dirty="0">
                <a:latin typeface="Arial Narrow" panose="020B0606020202030204" pitchFamily="34" charset="0"/>
              </a:rPr>
              <a:t> (Rm.15:8; 2Kor.1:20). </a:t>
            </a:r>
            <a:r>
              <a:rPr lang="en-US" altLang="en-US" sz="1600" dirty="0" err="1">
                <a:latin typeface="Arial Narrow" panose="020B0606020202030204" pitchFamily="34" charset="0"/>
              </a:rPr>
              <a:t>Dia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adalah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Mesias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sejati</a:t>
            </a:r>
            <a:r>
              <a:rPr lang="en-US" altLang="en-US" sz="1600" dirty="0">
                <a:latin typeface="Arial Narrow" panose="020B0606020202030204" pitchFamily="34" charset="0"/>
              </a:rPr>
              <a:t>, raja </a:t>
            </a:r>
            <a:r>
              <a:rPr lang="en-US" altLang="en-US" sz="1600" dirty="0" err="1">
                <a:latin typeface="Arial Narrow" panose="020B0606020202030204" pitchFamily="34" charset="0"/>
              </a:rPr>
              <a:t>dari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keturunan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Daud</a:t>
            </a:r>
            <a:r>
              <a:rPr lang="en-US" altLang="en-US" sz="1600" dirty="0">
                <a:latin typeface="Arial Narrow" panose="020B0606020202030204" pitchFamily="34" charset="0"/>
              </a:rPr>
              <a:t> (Mat.2:2; 21: 5; 27: 11,37; Luk.1:32; </a:t>
            </a:r>
            <a:r>
              <a:rPr lang="en-US" altLang="en-US" sz="1600" dirty="0" err="1">
                <a:latin typeface="Arial Narrow" panose="020B0606020202030204" pitchFamily="34" charset="0"/>
              </a:rPr>
              <a:t>dll</a:t>
            </a:r>
            <a:r>
              <a:rPr lang="en-US" altLang="en-US" sz="1600" dirty="0">
                <a:latin typeface="Arial Narrow" panose="020B0606020202030204" pitchFamily="34" charset="0"/>
              </a:rPr>
              <a:t>.); </a:t>
            </a:r>
            <a:r>
              <a:rPr lang="en-US" altLang="en-US" sz="1600" dirty="0" err="1">
                <a:latin typeface="Arial Narrow" panose="020B0606020202030204" pitchFamily="34" charset="0"/>
              </a:rPr>
              <a:t>nabi</a:t>
            </a:r>
            <a:r>
              <a:rPr lang="en-US" altLang="en-US" sz="1600" dirty="0">
                <a:latin typeface="Arial Narrow" panose="020B0606020202030204" pitchFamily="34" charset="0"/>
              </a:rPr>
              <a:t>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memberitakan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kabar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baik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kepada</a:t>
            </a:r>
            <a:r>
              <a:rPr lang="en-US" altLang="en-US" sz="1600" dirty="0">
                <a:latin typeface="Arial Narrow" panose="020B0606020202030204" pitchFamily="34" charset="0"/>
              </a:rPr>
              <a:t> 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miskin</a:t>
            </a:r>
            <a:r>
              <a:rPr lang="en-US" altLang="en-US" sz="1600" dirty="0">
                <a:latin typeface="Arial Narrow" panose="020B0606020202030204" pitchFamily="34" charset="0"/>
              </a:rPr>
              <a:t> (Luk.4:17); imam yang </a:t>
            </a:r>
            <a:r>
              <a:rPr lang="en-US" altLang="en-US" sz="1600" dirty="0" err="1">
                <a:latin typeface="Arial Narrow" panose="020B0606020202030204" pitchFamily="34" charset="0"/>
              </a:rPr>
              <a:t>menurut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surat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kepada</a:t>
            </a:r>
            <a:r>
              <a:rPr lang="en-US" altLang="en-US" sz="1600" dirty="0">
                <a:latin typeface="Arial Narrow" panose="020B0606020202030204" pitchFamily="34" charset="0"/>
              </a:rPr>
              <a:t> orang </a:t>
            </a:r>
            <a:r>
              <a:rPr lang="en-US" altLang="en-US" sz="1600" dirty="0" err="1">
                <a:latin typeface="Arial Narrow" panose="020B0606020202030204" pitchFamily="34" charset="0"/>
              </a:rPr>
              <a:t>Ibrani</a:t>
            </a:r>
            <a:r>
              <a:rPr lang="en-US" altLang="en-US" sz="1600" dirty="0">
                <a:latin typeface="Arial Narrow" panose="020B0606020202030204" pitchFamily="34" charset="0"/>
              </a:rPr>
              <a:t>, di </a:t>
            </a:r>
            <a:r>
              <a:rPr lang="en-US" altLang="en-US" sz="1600" dirty="0" err="1">
                <a:latin typeface="Arial Narrow" panose="020B0606020202030204" pitchFamily="34" charset="0"/>
              </a:rPr>
              <a:t>dalam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jabatan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jabatan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pengangkatan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pengorbanan</a:t>
            </a:r>
            <a:r>
              <a:rPr lang="en-US" altLang="en-US" sz="1600" dirty="0">
                <a:latin typeface="Arial Narrow" panose="020B0606020202030204" pitchFamily="34" charset="0"/>
              </a:rPr>
              <a:t>, </a:t>
            </a:r>
            <a:r>
              <a:rPr lang="en-US" altLang="en-US" sz="1600" dirty="0" err="1">
                <a:latin typeface="Arial Narrow" panose="020B0606020202030204" pitchFamily="34" charset="0"/>
              </a:rPr>
              <a:t>dan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tempat</a:t>
            </a:r>
            <a:r>
              <a:rPr lang="en-US" altLang="en-US" sz="1600" dirty="0">
                <a:latin typeface="Arial Narrow" panose="020B0606020202030204" pitchFamily="34" charset="0"/>
              </a:rPr>
              <a:t> kudus-Nya </a:t>
            </a:r>
            <a:r>
              <a:rPr lang="en-US" altLang="en-US" sz="1600" dirty="0" err="1">
                <a:latin typeface="Arial Narrow" panose="020B0606020202030204" pitchFamily="34" charset="0"/>
              </a:rPr>
              <a:t>jauh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melebihi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imamat</a:t>
            </a:r>
            <a:r>
              <a:rPr lang="en-US" altLang="en-US" sz="1600" dirty="0">
                <a:latin typeface="Arial Narrow" panose="020B0606020202030204" pitchFamily="34" charset="0"/>
              </a:rPr>
              <a:t> </a:t>
            </a:r>
            <a:r>
              <a:rPr lang="en-US" altLang="en-US" sz="1600" dirty="0" err="1">
                <a:latin typeface="Arial Narrow" panose="020B0606020202030204" pitchFamily="34" charset="0"/>
              </a:rPr>
              <a:t>Perjanjian</a:t>
            </a:r>
            <a:r>
              <a:rPr lang="en-US" altLang="en-US" sz="1600" dirty="0">
                <a:latin typeface="Arial Narrow" panose="020B0606020202030204" pitchFamily="34" charset="0"/>
              </a:rPr>
              <a:t> Lama.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IMPLIKASI KEHINAAN KRISTUS</a:t>
            </a:r>
          </a:p>
        </p:txBody>
      </p:sp>
    </p:spTree>
    <p:extLst>
      <p:ext uri="{BB962C8B-B14F-4D97-AF65-F5344CB8AC3E}">
        <p14:creationId xmlns:p14="http://schemas.microsoft.com/office/powerpoint/2010/main" val="42208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Subyek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bangkit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Ilahi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dibutuhkan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Anak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yang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mulia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layak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karena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menanggung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murka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dimahkotai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hormat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dinyatakan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Flp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2:9-11;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16:19;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24:26; Yoh. 7:39;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2:33; Rm. 8:17).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menggenapi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tuntutan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hukum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dikenal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menyelesaikan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tugas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banyak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36538" indent="-236538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menurut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Teologi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Modern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menyingkirkan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supranatural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kehidupan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Sang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Juruselamat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PENGERTIAN AWAL KEMULIAAN KRISTUS</a:t>
            </a:r>
          </a:p>
        </p:txBody>
      </p:sp>
    </p:spTree>
    <p:extLst>
      <p:ext uri="{BB962C8B-B14F-4D97-AF65-F5344CB8AC3E}">
        <p14:creationId xmlns:p14="http://schemas.microsoft.com/office/powerpoint/2010/main" val="420286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bersifat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pernah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berubah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(Yoh. 17:3).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Ilahi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sedangkan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diawali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penderitaan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kayu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salib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22:23-24).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penciptaan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menolak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duniawi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bohong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pingsan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visi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mistik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dll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sorga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sekalipun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penjelasan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sedetail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kelahiran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-Nya. 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duduk di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sebalah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kanan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Bapa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(a)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pemenang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maut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Iblis; (b)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pendoa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syafaat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-Nya; (c)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pembela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-Nya; (d) Hakim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menghakimi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zaman; (e)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Juruselamat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pilihan</a:t>
            </a:r>
            <a:endParaRPr lang="en-US" sz="1600" dirty="0">
              <a:solidFill>
                <a:prstClr val="black"/>
              </a:solidFill>
              <a:latin typeface="Arial Narrow" panose="020B0606020202030204" pitchFamily="34" charset="0"/>
              <a:cs typeface="Arial" charset="0"/>
            </a:endParaRP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Kedatangan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secara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jasmaniah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difirmankan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sebelas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rasul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KEMULIAAN KRISTUS</a:t>
            </a:r>
          </a:p>
        </p:txBody>
      </p:sp>
    </p:spTree>
    <p:extLst>
      <p:ext uri="{BB962C8B-B14F-4D97-AF65-F5344CB8AC3E}">
        <p14:creationId xmlns:p14="http://schemas.microsoft.com/office/powerpoint/2010/main" val="2695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fakta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hidup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(1Kor.15:20; Kol.1:8; Why.1:5);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jiwa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diperbaharui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kekuatan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kesempurnaan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(1Kor.15:42-44);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tubuh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mengalami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perubahan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luar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biasa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sehingga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sulit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dikenali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 lain (Luk.24:31,36; Yoh.20:13, 19).  </a:t>
            </a:r>
          </a:p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mempunyai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tiga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arti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musuh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dikalahkan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melambangkan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umat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berkat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terkait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pembenaran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kelahiran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akhir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(Rm.4:25; 5:10; Ef.1:20). </a:t>
            </a:r>
          </a:p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Pencipta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bangkit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sendiri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kematian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melalui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kekuatan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sendiri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(Yoh.11:25).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Tritunggal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(KPR 2:24, 32; 3:26; 5:30; 1Kor.6:14; Ef.1:20; Rm.6:4; Gal.1:1; 1Ptr.1:3; Rm.8:11). </a:t>
            </a:r>
          </a:p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Doktrin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kelahiran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kembali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dikaitkan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bersifat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supranatural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mujizat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</a:p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Usaha-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usaha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untuk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menjelaskan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kenyataan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kebongongan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para murid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mengatakan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bangkit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dicuri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menjawab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saksi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sebanyak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lima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ratus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orang;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pingsan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mati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tetapi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pingsan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menjawab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mengenai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kuburan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ditutup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dijaga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ketat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oleh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Romawi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visi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para murid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mengharapkan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penglihatan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(iv)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teori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mistik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</a:p>
          <a:p>
            <a:pPr marL="269875" indent="-269875" algn="just">
              <a:spcBef>
                <a:spcPts val="300"/>
              </a:spcBef>
              <a:buFont typeface="+mj-lt"/>
              <a:buAutoNum type="arabicPeriod"/>
            </a:pP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Isi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doktrinal</a:t>
            </a:r>
            <a:r>
              <a:rPr lang="en-US" sz="18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8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fakta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historis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meyakini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kebenaran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firman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Tuhan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Kepala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ditinggikan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bangkit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dll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TINGKAT KEMULIAAN KRISTUS DALAM KEBANGKITAN-NYA</a:t>
            </a:r>
          </a:p>
        </p:txBody>
      </p:sp>
    </p:spTree>
    <p:extLst>
      <p:ext uri="{BB962C8B-B14F-4D97-AF65-F5344CB8AC3E}">
        <p14:creationId xmlns:p14="http://schemas.microsoft.com/office/powerpoint/2010/main" val="234302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EAF2-57D5-4DA5-826E-93BEFA10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626"/>
            <a:ext cx="8229600" cy="4884174"/>
          </a:xfrm>
        </p:spPr>
        <p:txBody>
          <a:bodyPr>
            <a:noAutofit/>
          </a:bodyPr>
          <a:lstStyle/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tidak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dituliskan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Alkitab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sejelas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kebangkitan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24:50-53;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Kis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1:6-11;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Mrk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16:19). 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Yesus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bumi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menuju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tinggal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mahluk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ciptaan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selalu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disebutkan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dua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berhadapan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sebagai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sebuah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(iv)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atas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naik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Lutheran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menjelaskan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perubahan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keadaan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natur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manusiawi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mencapai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kesempurnaan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i="1" strike="sngStrike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menjadi</a:t>
            </a:r>
            <a:r>
              <a:rPr lang="en-US" sz="1600" i="1" strike="sngStrike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i="1" strike="sngStrike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maha</a:t>
            </a:r>
            <a:r>
              <a:rPr lang="en-US" sz="1600" i="1" strike="sngStrike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i="1" strike="sngStrike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hadir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menarik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kehadiran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-Nya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dilihat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 dunia </a:t>
            </a:r>
          </a:p>
          <a:p>
            <a:pPr marL="269875" indent="-269875" algn="just">
              <a:spcBef>
                <a:spcPts val="600"/>
              </a:spcBef>
              <a:buFont typeface="+mj-lt"/>
              <a:buAutoNum type="arabicPeriod"/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Arti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penting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doktrinal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dari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: (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) korban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korban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Allah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dipersembahkan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kudus-Nya. BAPA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melihat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menerima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karya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pengantara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mengakui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adanya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kemuliaan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surgawi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kerajaan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rohani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universal; (ii)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nubuat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bahwa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gereja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mengalami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berada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; (iii)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kenaikan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alat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mempersiapkan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suatu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tempat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bagi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mereka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ada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Kristus</a:t>
            </a: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Arial" charset="0"/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E934A0E-6439-4912-9224-1699713B3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9086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400" b="1" dirty="0">
                <a:latin typeface="Arial Narrow" panose="020B0606020202030204" pitchFamily="34" charset="0"/>
              </a:rPr>
              <a:t>TINGKAT KEMULIAAN KRISTUS DALAM KENAIKAN-NYA</a:t>
            </a:r>
          </a:p>
        </p:txBody>
      </p:sp>
    </p:spTree>
    <p:extLst>
      <p:ext uri="{BB962C8B-B14F-4D97-AF65-F5344CB8AC3E}">
        <p14:creationId xmlns:p14="http://schemas.microsoft.com/office/powerpoint/2010/main" val="330756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Temp2_UP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Temp2_UPH</Template>
  <TotalTime>2591</TotalTime>
  <Words>2188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Bahnschrift</vt:lpstr>
      <vt:lpstr>Calibri</vt:lpstr>
      <vt:lpstr>Wingdings</vt:lpstr>
      <vt:lpstr>Temp2_UPH</vt:lpstr>
      <vt:lpstr>KEADAAN YESUS KRISTUS</vt:lpstr>
      <vt:lpstr>KEHINAAN KRISTUS</vt:lpstr>
      <vt:lpstr>KEHINAAN KRISTUS</vt:lpstr>
      <vt:lpstr>KEHINAAN KRISTUS</vt:lpstr>
      <vt:lpstr>IMPLIKASI KEHINAAN KRISTUS</vt:lpstr>
      <vt:lpstr>PENGERTIAN AWAL KEMULIAAN KRISTUS</vt:lpstr>
      <vt:lpstr>KEMULIAAN KRISTUS</vt:lpstr>
      <vt:lpstr>TINGKAT KEMULIAAN KRISTUS DALAM KEBANGKITAN-NYA</vt:lpstr>
      <vt:lpstr>TINGKAT KEMULIAAN KRISTUS DALAM KENAIKAN-NYA</vt:lpstr>
      <vt:lpstr>TINGKAT KEMULIAAN KRISTUS, DUDUK DI SEBELAH KANAN BAPA</vt:lpstr>
      <vt:lpstr>TINGKAT KEMULIAAN KRISTUS, KEDATANGAN-NYA KEDUA KALI</vt:lpstr>
      <vt:lpstr>IMPLIKASI KEMULIAAN KRISTUS</vt:lpstr>
      <vt:lpstr>SUMBER BUKU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Roedy Silitonga</dc:creator>
  <cp:lastModifiedBy>Roedy Silitonga</cp:lastModifiedBy>
  <cp:revision>267</cp:revision>
  <dcterms:created xsi:type="dcterms:W3CDTF">2015-04-14T03:07:57Z</dcterms:created>
  <dcterms:modified xsi:type="dcterms:W3CDTF">2018-12-31T04:52:24Z</dcterms:modified>
</cp:coreProperties>
</file>