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319" r:id="rId4"/>
    <p:sldId id="336" r:id="rId5"/>
    <p:sldId id="316" r:id="rId6"/>
    <p:sldId id="320" r:id="rId7"/>
    <p:sldId id="334" r:id="rId8"/>
    <p:sldId id="321" r:id="rId9"/>
    <p:sldId id="332" r:id="rId10"/>
    <p:sldId id="333" r:id="rId11"/>
    <p:sldId id="335" r:id="rId12"/>
    <p:sldId id="337" r:id="rId13"/>
    <p:sldId id="338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8AEF-9339-44B5-80DC-22058CAD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C17A3-8A9E-41EF-8FC0-E2933824E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F9EE-45C2-4731-9247-8E9648C6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A81D-BFA3-4C14-B809-B6D096AB09C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C6343-85E5-46D3-A864-022AD8A4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DA4A-7BB2-4004-92B0-7AEB91C3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1171-B3D9-4B8C-9DFB-049EF379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F22F-A612-42F6-AED4-CA942780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9C129-897A-4252-9FE3-0179B86B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01CC5-D469-49AA-8778-DA3FD7D7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A81D-BFA3-4C14-B809-B6D096AB09C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FB38-6CF1-4A9D-9405-A1AA6815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48B5-64C0-47FC-B4A1-3E1BFB85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1171-B3D9-4B8C-9DFB-049EF379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9AC8A-8A83-46F2-B810-31AFF8A12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E1423-44E2-44AA-B405-93EA9A6C5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20CF-0AB4-46B4-B240-252F9DD6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A81D-BFA3-4C14-B809-B6D096AB09C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F940-3B3E-4000-8429-AF05EAEE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57CA-6538-4DE6-AE48-BAC677CC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1171-B3D9-4B8C-9DFB-049EF379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6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D38C-E64E-4813-86E6-F8762948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5298-89AF-4789-BF2F-841DED53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C5463-E121-43E6-A662-E0BD97D5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A81D-BFA3-4C14-B809-B6D096AB09C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504F-BCEF-41EA-9A03-ED90F105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FF9E-2F1F-4EAF-92AF-2C653AF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1171-B3D9-4B8C-9DFB-049EF379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B3A0-9FE1-471D-B542-4ACFBA9F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C7D1B-C348-407D-9595-33C85D59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6797B-284F-4385-82A0-04DA2D08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A81D-BFA3-4C14-B809-B6D096AB09C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D248-DF7E-4206-AD1B-6C06F171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6524-4668-4722-B93F-0182ABA1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1171-B3D9-4B8C-9DFB-049EF379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5D84-B33D-4E9D-86C1-E5A3D85A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512D-94E8-41F8-B58A-B285069E9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49E5C-29D9-49C8-9BDE-34CE8207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332C6-7F17-4918-BC60-18276CFB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A81D-BFA3-4C14-B809-B6D096AB09C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053BB-BF5D-4636-B686-31DD100D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595AE-B5B6-43F6-BF67-16F6E80D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1171-B3D9-4B8C-9DFB-049EF379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4CAB-7F08-4858-AE57-577B8976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30E3A-9E87-4498-B4C7-0E9CC3977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86890-D897-4C65-895C-7D30D546D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75BC3-ECDD-4801-BC7B-F9D6AFB78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963EB-326A-4536-8EC2-C38FD1C74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65459-CA18-417E-9169-BF72D943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A81D-BFA3-4C14-B809-B6D096AB09C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98373-578E-49E2-922D-D05015A0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4E5F5-3A34-41A1-872F-43685D13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1171-B3D9-4B8C-9DFB-049EF379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D7A7-495D-4D99-97CF-81229CC3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3B650-7C33-483F-9A9E-B28E6137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A81D-BFA3-4C14-B809-B6D096AB09C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8E2CC-D5A8-49DE-870C-4B5D8749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E977-5FCE-4CC0-950A-7448A41F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1171-B3D9-4B8C-9DFB-049EF379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7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1B6FE-566E-4CD7-9436-7946F7DD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A81D-BFA3-4C14-B809-B6D096AB09C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F961A-968D-4E0C-BB9A-D5AC4A7E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7C14B-D549-4AA1-988D-C18FFADC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1171-B3D9-4B8C-9DFB-049EF379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B794-1795-435B-8268-6C00D2C1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0F3C-B21F-4AE5-A223-DE4D611A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457B7-9D8B-4ACF-8B7D-CF49A4D71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89008-7DB5-458C-A093-5027CBAE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A81D-BFA3-4C14-B809-B6D096AB09C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5E920-654C-44DF-93A8-A7A88AFE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76360-82F6-4FBC-8D35-CAEB008D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1171-B3D9-4B8C-9DFB-049EF379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7938-CA92-41E9-9161-0F947116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64F18-CAD4-497D-B6CD-BC11C1AD9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104B-7128-44D5-A3C8-20B1860B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7AD9-55B1-4670-B71F-DD6AEC68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A81D-BFA3-4C14-B809-B6D096AB09C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75C3F-D889-4626-8E67-71394F76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92A32-2F86-45B8-98CC-7B0526B4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1171-B3D9-4B8C-9DFB-049EF379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42CB6-AE91-465F-8676-686BFBB1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B45B-D912-4D2A-87FD-462886EF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9C9F-54CA-4BF5-97BA-5A521E774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A81D-BFA3-4C14-B809-B6D096AB09CB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C294-22FD-40BD-9A7F-BD077DC47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9380-BEC0-4106-A424-982D505B1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1171-B3D9-4B8C-9DFB-049EF379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effectualgrace.com/wp-content/uploads/2011/10/Prophet-Priest-King.jpg">
            <a:extLst>
              <a:ext uri="{FF2B5EF4-FFF2-40B4-BE49-F238E27FC236}">
                <a16:creationId xmlns:a16="http://schemas.microsoft.com/office/drawing/2014/main" id="{DC76BA95-3CBF-4A36-A1BF-8065CF3B4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2" b="437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58D369-2F87-4CD2-A398-3F2A6E951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1839"/>
            <a:ext cx="9144000" cy="2232432"/>
          </a:xfrm>
          <a:solidFill>
            <a:srgbClr val="000000">
              <a:alpha val="80000"/>
            </a:srgbClr>
          </a:solidFill>
          <a:ln w="279400" cap="sq" cmpd="thinThick">
            <a:solidFill>
              <a:srgbClr val="262626">
                <a:alpha val="89804"/>
              </a:srgbClr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dirty="0">
                <a:solidFill>
                  <a:srgbClr val="FFFFFF"/>
                </a:solidFill>
              </a:rPr>
              <a:t>Three Offices of Christ</a:t>
            </a:r>
            <a:br>
              <a:rPr lang="en-US" altLang="en-US" dirty="0">
                <a:solidFill>
                  <a:srgbClr val="FFFFFF"/>
                </a:solidFill>
              </a:rPr>
            </a:br>
            <a:r>
              <a:rPr lang="en-US" altLang="en-US" dirty="0" err="1">
                <a:solidFill>
                  <a:srgbClr val="FFFFFF"/>
                </a:solidFill>
              </a:rPr>
              <a:t>Jabatan-jabatan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Kristus</a:t>
            </a:r>
            <a:endParaRPr lang="en-US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43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lated image">
            <a:extLst>
              <a:ext uri="{FF2B5EF4-FFF2-40B4-BE49-F238E27FC236}">
                <a16:creationId xmlns:a16="http://schemas.microsoft.com/office/drawing/2014/main" id="{134993EA-D7F1-4CD4-A430-CBBB5581C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1" r="504" b="-1"/>
          <a:stretch/>
        </p:blipFill>
        <p:spPr bwMode="auto">
          <a:xfrm>
            <a:off x="20" y="10"/>
            <a:ext cx="463971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229960" y="1499616"/>
            <a:ext cx="6477626" cy="4150070"/>
          </a:xfrm>
        </p:spPr>
        <p:txBody>
          <a:bodyPr>
            <a:normAutofit/>
          </a:bodyPr>
          <a:lstStyle/>
          <a:p>
            <a:r>
              <a:rPr lang="en-US" altLang="en-US" sz="2400" dirty="0" err="1"/>
              <a:t>Kristus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sebgaai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nabi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menunjuk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kepada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karya</a:t>
            </a:r>
            <a:r>
              <a:rPr lang="en-US" altLang="en-US" sz="2400" dirty="0"/>
              <a:t>-Nya di </a:t>
            </a:r>
            <a:r>
              <a:rPr lang="en-US" altLang="en-US" sz="2400" dirty="0" err="1"/>
              <a:t>muka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bumi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tetapi</a:t>
            </a:r>
            <a:r>
              <a:rPr lang="en-US" altLang="en-US" sz="2400" dirty="0"/>
              <a:t> juga </a:t>
            </a:r>
            <a:r>
              <a:rPr lang="en-US" altLang="en-US" sz="2400" dirty="0" err="1"/>
              <a:t>tatkala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melanjutkan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tugas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tsb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hakim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aspek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eskatologis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tugas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mengajar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mukjizat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bahkan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pemberitaan</a:t>
            </a:r>
            <a:r>
              <a:rPr lang="en-US" altLang="en-US" sz="2400" dirty="0"/>
              <a:t> para </a:t>
            </a:r>
            <a:r>
              <a:rPr lang="en-US" altLang="en-US" sz="2400" dirty="0" err="1"/>
              <a:t>rasul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 err="1"/>
              <a:t>Roh</a:t>
            </a:r>
            <a:r>
              <a:rPr lang="en-US" altLang="en-US" sz="2400" dirty="0"/>
              <a:t> Kudus </a:t>
            </a:r>
            <a:r>
              <a:rPr lang="en-US" altLang="en-US" sz="2400" dirty="0" err="1"/>
              <a:t>kini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melanjutkan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tindakan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kenabian</a:t>
            </a:r>
            <a:r>
              <a:rPr lang="en-US" altLang="en-US" sz="2400" dirty="0"/>
              <a:t>-Nya.</a:t>
            </a:r>
          </a:p>
          <a:p>
            <a:r>
              <a:rPr lang="en-US" altLang="en-US" sz="2400" dirty="0" err="1"/>
              <a:t>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mengajar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kuasa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corak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pewahyuan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Baca; Ul.18:15; Kis.3:22, 23; Luk.13:33 </a:t>
            </a:r>
            <a:r>
              <a:rPr lang="en-US" altLang="en-US" sz="2400" dirty="0" err="1"/>
              <a:t>dst</a:t>
            </a:r>
            <a:r>
              <a:rPr lang="en-US" altLang="en-US" sz="2400" dirty="0"/>
              <a:t>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5B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8177464-DD2A-438D-BAC5-8E299B0E9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480060"/>
            <a:ext cx="11237976" cy="58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3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4AA0889E-5F9F-4369-9CBF-4C3AB244B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2" r="-1" b="47663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2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BE8D73A8-0FF2-4637-9614-66797899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" b="1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C4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96F75C79-021D-427A-BB4D-BBA5C9D1A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3" y="548640"/>
            <a:ext cx="11067287" cy="573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78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Three Offices of Christ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40872" y="2871982"/>
            <a:ext cx="5726974" cy="3181684"/>
          </a:xfrm>
        </p:spPr>
        <p:txBody>
          <a:bodyPr anchor="t">
            <a:normAutofit fontScale="92500"/>
          </a:bodyPr>
          <a:lstStyle/>
          <a:p>
            <a:pPr marL="285750" lvl="1" indent="-285750"/>
            <a:r>
              <a:rPr lang="en-US" sz="1600" dirty="0" err="1"/>
              <a:t>Pertama</a:t>
            </a:r>
            <a:r>
              <a:rPr lang="en-US" sz="1600" dirty="0"/>
              <a:t> kali oleh Eusebius, </a:t>
            </a:r>
            <a:r>
              <a:rPr lang="en-US" sz="1600" dirty="0" err="1"/>
              <a:t>dalm</a:t>
            </a:r>
            <a:r>
              <a:rPr lang="en-US" sz="1600" dirty="0"/>
              <a:t> “</a:t>
            </a:r>
            <a:r>
              <a:rPr lang="en-US" sz="1600" b="1" i="1" dirty="0"/>
              <a:t>Ecclesiastical History</a:t>
            </a:r>
            <a:r>
              <a:rPr lang="en-US" sz="1600" dirty="0"/>
              <a:t>”(1.3.8), yang </a:t>
            </a:r>
            <a:r>
              <a:rPr lang="en-US" sz="1600" dirty="0" err="1"/>
              <a:t>kemudian</a:t>
            </a:r>
            <a:r>
              <a:rPr lang="en-US" sz="1600" dirty="0"/>
              <a:t> di era </a:t>
            </a:r>
            <a:r>
              <a:rPr lang="en-US" sz="1600" dirty="0" err="1"/>
              <a:t>reformasi</a:t>
            </a:r>
            <a:r>
              <a:rPr lang="en-US" sz="1600" dirty="0"/>
              <a:t> </a:t>
            </a:r>
            <a:r>
              <a:rPr lang="en-US" sz="1600" dirty="0" err="1"/>
              <a:t>diperkenalakan</a:t>
            </a:r>
            <a:r>
              <a:rPr lang="en-US" sz="1600" dirty="0"/>
              <a:t> dan </a:t>
            </a:r>
            <a:r>
              <a:rPr lang="en-US" sz="1600" dirty="0" err="1"/>
              <a:t>dipopulerkan</a:t>
            </a:r>
            <a:r>
              <a:rPr lang="en-US" sz="1600" dirty="0"/>
              <a:t> oleh John Calvin ,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bukunya</a:t>
            </a:r>
            <a:r>
              <a:rPr lang="en-US" sz="1600" dirty="0"/>
              <a:t>, “</a:t>
            </a:r>
            <a:r>
              <a:rPr lang="en-US" sz="1600" b="1" i="1" dirty="0"/>
              <a:t>the Institutes</a:t>
            </a:r>
            <a:r>
              <a:rPr lang="en-US" sz="1600" dirty="0"/>
              <a:t>”</a:t>
            </a:r>
            <a:r>
              <a:rPr lang="en-US" altLang="en-US" sz="1600" dirty="0"/>
              <a:t>	</a:t>
            </a:r>
          </a:p>
          <a:p>
            <a:pPr marL="285750" lvl="1" indent="-285750"/>
            <a:r>
              <a:rPr lang="en-US" altLang="en-US" sz="1600" dirty="0" err="1"/>
              <a:t>Tiga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jabatan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dibedakan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secara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jelas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dalam</a:t>
            </a:r>
            <a:r>
              <a:rPr lang="en-US" altLang="en-US" sz="1600" dirty="0"/>
              <a:t> PL: raja, imam &amp; </a:t>
            </a:r>
            <a:r>
              <a:rPr lang="en-US" altLang="en-US" sz="1600" dirty="0" err="1"/>
              <a:t>nabi</a:t>
            </a:r>
            <a:r>
              <a:rPr lang="en-US" altLang="en-US" sz="1600" dirty="0"/>
              <a:t>.</a:t>
            </a:r>
          </a:p>
          <a:p>
            <a:pPr marL="285750" lvl="1" indent="-285750"/>
            <a:r>
              <a:rPr lang="en-US" altLang="en-US" sz="1600" dirty="0" err="1"/>
              <a:t>Yesus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Kristus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menyatukan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ketiga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jabatan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tersebut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dalam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Diri</a:t>
            </a:r>
            <a:r>
              <a:rPr lang="en-US" altLang="en-US" sz="1600" dirty="0"/>
              <a:t>-Nya &amp; </a:t>
            </a:r>
            <a:r>
              <a:rPr lang="en-US" altLang="en-US" sz="1600" dirty="0" err="1"/>
              <a:t>melalui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karya</a:t>
            </a:r>
            <a:r>
              <a:rPr lang="en-US" altLang="en-US" sz="1600" dirty="0"/>
              <a:t>-</a:t>
            </a:r>
            <a:r>
              <a:rPr lang="en-US" altLang="en-US" sz="1600" dirty="0" err="1"/>
              <a:t>karya</a:t>
            </a:r>
            <a:r>
              <a:rPr lang="en-US" altLang="en-US" sz="1600" dirty="0"/>
              <a:t>-Nya. </a:t>
            </a:r>
            <a:r>
              <a:rPr lang="en-US" altLang="en-US" sz="1600" dirty="0" err="1"/>
              <a:t>Umumnya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Kristus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dipandang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menjalankan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tiga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karya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berikut</a:t>
            </a:r>
            <a:r>
              <a:rPr lang="en-US" altLang="en-US" sz="1600" dirty="0"/>
              <a:t>:</a:t>
            </a:r>
          </a:p>
          <a:p>
            <a:pPr marL="579437" indent="-285750">
              <a:buFont typeface="Wingdings" panose="05000000000000000000" pitchFamily="2" charset="2"/>
              <a:buChar char="ü"/>
            </a:pPr>
            <a:r>
              <a:rPr lang="en-US" altLang="en-US" sz="1600" dirty="0"/>
              <a:t> Raja.</a:t>
            </a:r>
          </a:p>
          <a:p>
            <a:pPr marL="579437" indent="-285750">
              <a:buFont typeface="Wingdings" panose="05000000000000000000" pitchFamily="2" charset="2"/>
              <a:buChar char="ü"/>
            </a:pPr>
            <a:r>
              <a:rPr lang="en-US" altLang="en-US" sz="1600" dirty="0"/>
              <a:t> Nabi.</a:t>
            </a:r>
          </a:p>
          <a:p>
            <a:pPr marL="579437" indent="-285750">
              <a:buFont typeface="Wingdings" panose="05000000000000000000" pitchFamily="2" charset="2"/>
              <a:buChar char="ü"/>
            </a:pPr>
            <a:r>
              <a:rPr lang="en-US" altLang="en-US" sz="1600" dirty="0"/>
              <a:t> Imam.</a:t>
            </a:r>
          </a:p>
          <a:p>
            <a:r>
              <a:rPr lang="en-US" altLang="en-US" sz="1600" dirty="0" err="1"/>
              <a:t>Ketiganya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menyatu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dalam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satu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pribadi</a:t>
            </a:r>
            <a:r>
              <a:rPr lang="en-US" altLang="en-US" sz="1600" dirty="0"/>
              <a:t>.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67FC7E65-73D3-49BD-B6C5-EA5CEEC67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" r="9630"/>
          <a:stretch/>
        </p:blipFill>
        <p:spPr bwMode="auto"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91F0593-CB55-4586-A429-5EE282187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" r="1" b="28722"/>
          <a:stretch/>
        </p:blipFill>
        <p:spPr bwMode="auto">
          <a:xfrm>
            <a:off x="4654296" y="10"/>
            <a:ext cx="753770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E9DCA5EA-C9F1-43F7-8CD9-E7D77919E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099" y="806357"/>
            <a:ext cx="6734553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he Offices of Christ">
            <a:extLst>
              <a:ext uri="{FF2B5EF4-FFF2-40B4-BE49-F238E27FC236}">
                <a16:creationId xmlns:a16="http://schemas.microsoft.com/office/drawing/2014/main" id="{190A59B6-69FF-4296-B7E9-891F1EC2C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r="3989" b="-1"/>
          <a:stretch/>
        </p:blipFill>
        <p:spPr bwMode="auto">
          <a:xfrm>
            <a:off x="962403" y="979071"/>
            <a:ext cx="6409944" cy="458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95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01098" y="581159"/>
            <a:ext cx="5277333" cy="1325563"/>
          </a:xfrm>
        </p:spPr>
        <p:txBody>
          <a:bodyPr>
            <a:normAutofit/>
          </a:bodyPr>
          <a:lstStyle/>
          <a:p>
            <a:r>
              <a:rPr lang="en-US" altLang="en-US" sz="4800" b="1" dirty="0"/>
              <a:t>Raja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79748" y="1838158"/>
            <a:ext cx="5666772" cy="4128302"/>
          </a:xfrm>
        </p:spPr>
        <p:txBody>
          <a:bodyPr anchor="t">
            <a:noAutofit/>
          </a:bodyPr>
          <a:lstStyle/>
          <a:p>
            <a:r>
              <a:rPr lang="en-US" altLang="en-US" sz="2400" dirty="0"/>
              <a:t>Raja di </a:t>
            </a:r>
            <a:r>
              <a:rPr lang="en-US" altLang="en-US" sz="2400" dirty="0" err="1"/>
              <a:t>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segala</a:t>
            </a:r>
            <a:r>
              <a:rPr lang="en-US" altLang="en-US" sz="2400" dirty="0"/>
              <a:t> raja dan </a:t>
            </a:r>
            <a:r>
              <a:rPr lang="en-US" altLang="en-US" sz="2400" dirty="0" err="1"/>
              <a:t>Tuhan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segala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tuhan</a:t>
            </a:r>
            <a:r>
              <a:rPr lang="en-US" altLang="en-US" sz="2400" dirty="0"/>
              <a:t> (Why 19:16).</a:t>
            </a:r>
          </a:p>
          <a:p>
            <a:r>
              <a:rPr lang="en-US" altLang="en-US" sz="2400" dirty="0"/>
              <a:t>Hal </a:t>
            </a:r>
            <a:r>
              <a:rPr lang="en-US" altLang="en-US" sz="2400" dirty="0" err="1"/>
              <a:t>terpenting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raja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Kuasa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atas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rendah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 err="1"/>
              <a:t>Kristus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dipandang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Raja </a:t>
            </a:r>
            <a:r>
              <a:rPr lang="en-US" altLang="en-US" sz="2400" dirty="0" err="1"/>
              <a:t>rohaniah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gereja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 err="1"/>
              <a:t>Dia</a:t>
            </a:r>
            <a:r>
              <a:rPr lang="en-US" altLang="en-US" sz="2400" dirty="0"/>
              <a:t> juga </a:t>
            </a:r>
            <a:r>
              <a:rPr lang="en-US" altLang="en-US" sz="2400" dirty="0" err="1"/>
              <a:t>dipandang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Raja </a:t>
            </a:r>
            <a:r>
              <a:rPr lang="en-US" altLang="en-US" sz="2400" dirty="0" err="1"/>
              <a:t>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semesta</a:t>
            </a:r>
            <a:r>
              <a:rPr lang="en-US" altLang="en-US" sz="2400" dirty="0"/>
              <a:t>. </a:t>
            </a:r>
          </a:p>
          <a:p>
            <a:r>
              <a:rPr lang="en-US" altLang="en-US" sz="2400" dirty="0"/>
              <a:t>Kerajaan-Nya </a:t>
            </a:r>
            <a:r>
              <a:rPr lang="en-US" altLang="en-US" sz="2400" dirty="0" err="1"/>
              <a:t>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segala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sesuatu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selama-lamanya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Kerajaan-Nya di </a:t>
            </a:r>
            <a:r>
              <a:rPr lang="en-US" altLang="en-US" sz="2400" dirty="0" err="1"/>
              <a:t>dasarkan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kebenaran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keadilan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kekudusan</a:t>
            </a:r>
            <a:endParaRPr lang="en-US" altLang="en-US" sz="2400" dirty="0"/>
          </a:p>
        </p:txBody>
      </p:sp>
      <p:sp>
        <p:nvSpPr>
          <p:cNvPr id="20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3B8B80AD-9954-4CE4-951B-7634DEDC1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9" r="7682" b="3"/>
          <a:stretch/>
        </p:blipFill>
        <p:spPr bwMode="auto">
          <a:xfrm>
            <a:off x="6893317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0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906017" y="0"/>
            <a:ext cx="7164493" cy="901203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Jabatan</a:t>
            </a:r>
            <a:r>
              <a:rPr lang="en-US" altLang="en-US" dirty="0"/>
              <a:t> </a:t>
            </a:r>
            <a:r>
              <a:rPr lang="en-US" altLang="en-US" dirty="0" err="1"/>
              <a:t>Keimaman</a:t>
            </a:r>
            <a:endParaRPr lang="en-US" altLang="en-US" dirty="0"/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B6FC39A5-8A2C-4167-878C-DA0FEEDA9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260432"/>
            <a:ext cx="3425957" cy="433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196443" y="1260432"/>
            <a:ext cx="7723414" cy="4911768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PL: </a:t>
            </a:r>
            <a:r>
              <a:rPr lang="en-US" altLang="en-US" sz="1800" i="1" dirty="0"/>
              <a:t>kohen</a:t>
            </a:r>
            <a:r>
              <a:rPr lang="en-US" altLang="en-US" sz="1800" dirty="0"/>
              <a:t>  </a:t>
            </a:r>
            <a:r>
              <a:rPr lang="en-US" altLang="en-US" sz="1800" dirty="0" err="1"/>
              <a:t>menunjuk</a:t>
            </a:r>
            <a:r>
              <a:rPr lang="en-US" altLang="en-US" sz="1800" dirty="0"/>
              <a:t> pada </a:t>
            </a:r>
            <a:r>
              <a:rPr lang="en-US" altLang="en-US" sz="1800" dirty="0" err="1"/>
              <a:t>fungsi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sipil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maupun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dalam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fungsi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peribadahan</a:t>
            </a:r>
            <a:r>
              <a:rPr lang="en-US" altLang="en-US" sz="1800" dirty="0"/>
              <a:t>. (I Raj.4:5; II Sam.8:18; 20:26). </a:t>
            </a:r>
            <a:r>
              <a:rPr lang="en-US" altLang="en-US" sz="1800" dirty="0" err="1"/>
              <a:t>Jabatn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otoritas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atas</a:t>
            </a:r>
            <a:r>
              <a:rPr lang="en-US" altLang="en-US" sz="1800" dirty="0"/>
              <a:t> orang lain.</a:t>
            </a:r>
          </a:p>
          <a:p>
            <a:r>
              <a:rPr lang="en-US" altLang="en-US" sz="1800" dirty="0"/>
              <a:t>PB: </a:t>
            </a:r>
            <a:r>
              <a:rPr lang="en-US" altLang="en-US" sz="1800" i="1" dirty="0" err="1"/>
              <a:t>hierus</a:t>
            </a:r>
            <a:r>
              <a:rPr lang="en-US" altLang="en-US" sz="1800" i="1" dirty="0"/>
              <a:t>: </a:t>
            </a:r>
            <a:r>
              <a:rPr lang="en-US" altLang="en-US" sz="1800" dirty="0" err="1"/>
              <a:t>ia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perkasa</a:t>
            </a:r>
            <a:r>
              <a:rPr lang="en-US" altLang="en-US" sz="1800" dirty="0"/>
              <a:t>; </a:t>
            </a:r>
            <a:r>
              <a:rPr lang="en-US" altLang="en-US" sz="1800" dirty="0" err="1"/>
              <a:t>seseorang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sakral</a:t>
            </a:r>
            <a:r>
              <a:rPr lang="en-US" altLang="en-US" sz="1800" dirty="0"/>
              <a:t>; </a:t>
            </a:r>
            <a:r>
              <a:rPr lang="en-US" altLang="en-US" sz="1800" dirty="0" err="1"/>
              <a:t>seseorang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mempersembahkan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kepada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Tuhan</a:t>
            </a:r>
            <a:r>
              <a:rPr lang="en-US" altLang="en-US" sz="1800" dirty="0"/>
              <a:t>. Ibr.5:4-5 </a:t>
            </a:r>
          </a:p>
          <a:p>
            <a:r>
              <a:rPr lang="en-US" altLang="en-US" sz="1800" dirty="0" err="1"/>
              <a:t>Bertugas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menyelenggarakan</a:t>
            </a:r>
            <a:r>
              <a:rPr lang="en-US" altLang="en-US" sz="1800" dirty="0"/>
              <a:t> ritual agama.</a:t>
            </a:r>
          </a:p>
          <a:p>
            <a:r>
              <a:rPr lang="en-US" altLang="en-US" sz="1800" dirty="0"/>
              <a:t>Hal </a:t>
            </a:r>
            <a:r>
              <a:rPr lang="en-US" altLang="en-US" sz="1800" dirty="0" err="1"/>
              <a:t>penting</a:t>
            </a:r>
            <a:r>
              <a:rPr lang="en-US" altLang="en-US" sz="1800" dirty="0"/>
              <a:t> yang </a:t>
            </a:r>
            <a:r>
              <a:rPr lang="en-US" altLang="en-US" sz="1800" dirty="0" err="1"/>
              <a:t>tampak</a:t>
            </a:r>
            <a:r>
              <a:rPr lang="en-US" altLang="en-US" sz="1800" dirty="0"/>
              <a:t> pada </a:t>
            </a:r>
            <a:r>
              <a:rPr lang="en-US" altLang="en-US" sz="1800" dirty="0" err="1"/>
              <a:t>pelayanan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keimamam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adalah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kebenaran</a:t>
            </a:r>
            <a:r>
              <a:rPr lang="en-US" altLang="en-US" sz="1800" dirty="0"/>
              <a:t> &amp; </a:t>
            </a:r>
            <a:r>
              <a:rPr lang="en-US" altLang="en-US" sz="1800" dirty="0" err="1"/>
              <a:t>kesucian</a:t>
            </a:r>
            <a:r>
              <a:rPr lang="en-US" altLang="en-US" sz="1800" dirty="0"/>
              <a:t>.</a:t>
            </a:r>
          </a:p>
          <a:p>
            <a:r>
              <a:rPr lang="en-US" altLang="en-US" sz="1800" dirty="0" err="1"/>
              <a:t>Keimaman</a:t>
            </a:r>
            <a:r>
              <a:rPr lang="en-US" altLang="en-US" sz="1800" dirty="0"/>
              <a:t>-Nya </a:t>
            </a:r>
            <a:r>
              <a:rPr lang="en-US" altLang="en-US" sz="1800" dirty="0" err="1"/>
              <a:t>mengikuti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keimaman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Melkisedek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Yesus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mempersembahkan</a:t>
            </a:r>
            <a:r>
              <a:rPr lang="en-US" altLang="en-US" sz="1800" dirty="0"/>
              <a:t> korban yang </a:t>
            </a:r>
            <a:r>
              <a:rPr lang="en-US" altLang="en-US" sz="1800" dirty="0" err="1"/>
              <a:t>lengkap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bagi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dosa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Yesus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membawa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kita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dekat</a:t>
            </a:r>
            <a:r>
              <a:rPr lang="en-US" altLang="en-US" sz="1800" dirty="0"/>
              <a:t> pada Allah, </a:t>
            </a:r>
            <a:r>
              <a:rPr lang="en-US" altLang="en-US" sz="1800" dirty="0" err="1"/>
              <a:t>Yesus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sebagai</a:t>
            </a:r>
            <a:r>
              <a:rPr lang="en-US" altLang="en-US" sz="1800" dirty="0"/>
              <a:t> imam yang </a:t>
            </a:r>
            <a:r>
              <a:rPr lang="en-US" altLang="en-US" sz="1800" dirty="0" err="1"/>
              <a:t>terus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berdoa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bagi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kita</a:t>
            </a:r>
            <a:r>
              <a:rPr lang="en-US" altLang="en-US" sz="1800" dirty="0"/>
              <a:t>.</a:t>
            </a:r>
          </a:p>
          <a:p>
            <a:r>
              <a:rPr lang="en-US" altLang="en-US" sz="1800" dirty="0"/>
              <a:t>Pada </a:t>
            </a:r>
            <a:r>
              <a:rPr lang="en-US" altLang="en-US" sz="1800" dirty="0" err="1"/>
              <a:t>saat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kematian</a:t>
            </a:r>
            <a:r>
              <a:rPr lang="en-US" altLang="en-US" sz="1800" dirty="0"/>
              <a:t>-Nya, </a:t>
            </a:r>
            <a:r>
              <a:rPr lang="en-US" altLang="en-US" sz="1800" dirty="0" err="1"/>
              <a:t>tabir</a:t>
            </a:r>
            <a:r>
              <a:rPr lang="en-US" altLang="en-US" sz="1800" dirty="0"/>
              <a:t> Bait Allah </a:t>
            </a:r>
            <a:r>
              <a:rPr lang="en-US" altLang="en-US" sz="1800" dirty="0" err="1"/>
              <a:t>terbelah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menjadi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dua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sampai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bawah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Sejak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saat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itu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pembatas</a:t>
            </a:r>
            <a:r>
              <a:rPr lang="en-US" altLang="en-US" sz="1800" dirty="0"/>
              <a:t> &amp; </a:t>
            </a:r>
            <a:r>
              <a:rPr lang="en-US" altLang="en-US" sz="1800" dirty="0" err="1"/>
              <a:t>pemisah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antara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ruang</a:t>
            </a:r>
            <a:r>
              <a:rPr lang="en-US" altLang="en-US" sz="1800" dirty="0"/>
              <a:t> kudus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ruang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mahakudus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disingkirkan</a:t>
            </a:r>
            <a:r>
              <a:rPr lang="en-US" altLang="en-US" sz="1800" dirty="0"/>
              <a:t>.</a:t>
            </a:r>
          </a:p>
          <a:p>
            <a:r>
              <a:rPr lang="en-US" altLang="en-US" sz="1800" dirty="0"/>
              <a:t>Imam </a:t>
            </a:r>
            <a:r>
              <a:rPr lang="en-US" altLang="en-US" sz="1800" dirty="0" err="1"/>
              <a:t>adalah</a:t>
            </a:r>
            <a:r>
              <a:rPr lang="en-US" altLang="en-US" sz="1800" dirty="0"/>
              <a:t> wakil </a:t>
            </a:r>
            <a:r>
              <a:rPr lang="en-US" altLang="en-US" sz="1800" dirty="0" err="1"/>
              <a:t>manusia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dihadapan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Tuhan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menafsirkan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kehendak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Tuhan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menjadi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utusan</a:t>
            </a:r>
            <a:r>
              <a:rPr lang="en-US" altLang="en-US" sz="1800" dirty="0"/>
              <a:t>-Nya.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60228" y="141552"/>
            <a:ext cx="5006336" cy="1099419"/>
          </a:xfrm>
        </p:spPr>
        <p:txBody>
          <a:bodyPr>
            <a:normAutofit/>
          </a:bodyPr>
          <a:lstStyle/>
          <a:p>
            <a:r>
              <a:rPr lang="en-US" altLang="en-US" b="1" dirty="0" err="1"/>
              <a:t>Tugas</a:t>
            </a:r>
            <a:r>
              <a:rPr lang="en-US" altLang="en-US" b="1" dirty="0"/>
              <a:t> Imam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78971" y="1435067"/>
            <a:ext cx="5366657" cy="4492204"/>
          </a:xfrm>
        </p:spPr>
        <p:txBody>
          <a:bodyPr anchor="t">
            <a:normAutofit lnSpcReduction="10000"/>
          </a:bodyPr>
          <a:lstStyle/>
          <a:p>
            <a:r>
              <a:rPr lang="en-US" altLang="en-US" sz="2400" dirty="0" err="1"/>
              <a:t>Dipilih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diantara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umat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mewakili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umat</a:t>
            </a:r>
            <a:endParaRPr lang="en-US" altLang="en-US" sz="2400" dirty="0"/>
          </a:p>
          <a:p>
            <a:r>
              <a:rPr lang="en-US" altLang="en-US" sz="2400" dirty="0" err="1"/>
              <a:t>Dipilih</a:t>
            </a:r>
            <a:r>
              <a:rPr lang="en-US" altLang="en-US" sz="2400" dirty="0"/>
              <a:t> oleh </a:t>
            </a:r>
            <a:r>
              <a:rPr lang="en-US" altLang="en-US" sz="2400" dirty="0" err="1"/>
              <a:t>Tuhan</a:t>
            </a:r>
            <a:endParaRPr lang="en-US" altLang="en-US" sz="2400" dirty="0"/>
          </a:p>
          <a:p>
            <a:r>
              <a:rPr lang="en-US" altLang="en-US" sz="2400" dirty="0" err="1"/>
              <a:t>Ditetapkan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manusia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hubungan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Allah</a:t>
            </a:r>
          </a:p>
          <a:p>
            <a:r>
              <a:rPr lang="en-US" altLang="en-US" sz="2400" dirty="0" err="1"/>
              <a:t>Memberikan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persembahan</a:t>
            </a:r>
            <a:r>
              <a:rPr lang="en-US" altLang="en-US" sz="2400" dirty="0"/>
              <a:t> dan korban </a:t>
            </a:r>
            <a:r>
              <a:rPr lang="en-US" altLang="en-US" sz="2400" dirty="0" err="1"/>
              <a:t>karena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tugas</a:t>
            </a:r>
            <a:endParaRPr lang="en-US" altLang="en-US" sz="2400" dirty="0"/>
          </a:p>
          <a:p>
            <a:r>
              <a:rPr lang="en-US" altLang="en-US" sz="2400" dirty="0" err="1"/>
              <a:t>Bersyafaat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umat</a:t>
            </a:r>
            <a:r>
              <a:rPr lang="en-US" altLang="en-US" sz="2400" dirty="0"/>
              <a:t> (Ibr.7:25)</a:t>
            </a:r>
          </a:p>
          <a:p>
            <a:r>
              <a:rPr lang="en-US" altLang="en-US" sz="2400" dirty="0" err="1"/>
              <a:t>Memberkati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mereka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Tuhan</a:t>
            </a:r>
            <a:r>
              <a:rPr lang="en-US" altLang="en-US" sz="2400" dirty="0"/>
              <a:t> (Im.9:22) </a:t>
            </a:r>
          </a:p>
          <a:p>
            <a:r>
              <a:rPr lang="en-US" altLang="en-US" sz="2400" dirty="0" err="1"/>
              <a:t>Keimaman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Kristus</a:t>
            </a:r>
            <a:r>
              <a:rPr lang="en-US" altLang="en-US" sz="2400" dirty="0"/>
              <a:t>: Mzm.110:4; Za.6:13; Ibr.3:1; 4:14; 5:5; 6:20; 7:26; 8:1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43B5756E-3AE6-4F4D-893E-E3CF19522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348"/>
          <a:stretch/>
        </p:blipFill>
        <p:spPr bwMode="auto"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93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altLang="en-US">
                <a:solidFill>
                  <a:srgbClr val="FFFFFF"/>
                </a:solidFill>
              </a:rPr>
              <a:t>Jabatan Nabi</a:t>
            </a:r>
          </a:p>
        </p:txBody>
      </p:sp>
      <p:pic>
        <p:nvPicPr>
          <p:cNvPr id="11266" name="Picture 2" descr="Image result for christ the prophet">
            <a:extLst>
              <a:ext uri="{FF2B5EF4-FFF2-40B4-BE49-F238E27FC236}">
                <a16:creationId xmlns:a16="http://schemas.microsoft.com/office/drawing/2014/main" id="{8DBEEC83-A1A0-40A8-AD8D-E77399359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 bwMode="auto">
          <a:xfrm>
            <a:off x="321733" y="83950"/>
            <a:ext cx="7048192" cy="435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026498" y="636814"/>
            <a:ext cx="3419832" cy="5143500"/>
          </a:xfrm>
        </p:spPr>
        <p:txBody>
          <a:bodyPr anchor="ctr">
            <a:normAutofit/>
          </a:bodyPr>
          <a:lstStyle/>
          <a:p>
            <a:r>
              <a:rPr lang="en-US" altLang="en-US" sz="1700" dirty="0" err="1">
                <a:solidFill>
                  <a:srgbClr val="FFFFFF"/>
                </a:solidFill>
              </a:rPr>
              <a:t>Istilah</a:t>
            </a:r>
            <a:r>
              <a:rPr lang="en-US" altLang="en-US" sz="1700" dirty="0">
                <a:solidFill>
                  <a:srgbClr val="FFFFFF"/>
                </a:solidFill>
              </a:rPr>
              <a:t> yang </a:t>
            </a:r>
            <a:r>
              <a:rPr lang="en-US" altLang="en-US" sz="1700" dirty="0" err="1">
                <a:solidFill>
                  <a:srgbClr val="FFFFFF"/>
                </a:solidFill>
              </a:rPr>
              <a:t>dipaki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dalam</a:t>
            </a:r>
            <a:r>
              <a:rPr lang="en-US" altLang="en-US" sz="1700" dirty="0">
                <a:solidFill>
                  <a:srgbClr val="FFFFFF"/>
                </a:solidFill>
              </a:rPr>
              <a:t> PL: </a:t>
            </a:r>
            <a:r>
              <a:rPr lang="en-US" altLang="en-US" sz="1700" i="1" dirty="0" err="1">
                <a:solidFill>
                  <a:srgbClr val="FFFFFF"/>
                </a:solidFill>
              </a:rPr>
              <a:t>nabhi</a:t>
            </a:r>
            <a:r>
              <a:rPr lang="en-US" altLang="en-US" sz="1700" i="1" dirty="0">
                <a:solidFill>
                  <a:srgbClr val="FFFFFF"/>
                </a:solidFill>
              </a:rPr>
              <a:t>; </a:t>
            </a:r>
            <a:r>
              <a:rPr lang="en-US" altLang="en-US" sz="1700" i="1" dirty="0" err="1">
                <a:solidFill>
                  <a:srgbClr val="FFFFFF"/>
                </a:solidFill>
              </a:rPr>
              <a:t>ro’eh</a:t>
            </a:r>
            <a:r>
              <a:rPr lang="en-US" altLang="en-US" sz="1700" i="1" dirty="0">
                <a:solidFill>
                  <a:srgbClr val="FFFFFF"/>
                </a:solidFill>
              </a:rPr>
              <a:t> </a:t>
            </a:r>
            <a:r>
              <a:rPr lang="en-US" altLang="en-US" sz="1700" dirty="0">
                <a:solidFill>
                  <a:srgbClr val="FFFFFF"/>
                </a:solidFill>
              </a:rPr>
              <a:t>dan </a:t>
            </a:r>
            <a:r>
              <a:rPr lang="en-US" altLang="en-US" sz="1700" i="1" dirty="0" err="1">
                <a:solidFill>
                  <a:srgbClr val="FFFFFF"/>
                </a:solidFill>
              </a:rPr>
              <a:t>chozeh</a:t>
            </a:r>
            <a:r>
              <a:rPr lang="en-US" altLang="en-US" sz="1700" i="1" dirty="0">
                <a:solidFill>
                  <a:srgbClr val="FFFFFF"/>
                </a:solidFill>
              </a:rPr>
              <a:t>.</a:t>
            </a:r>
          </a:p>
          <a:p>
            <a:r>
              <a:rPr lang="en-US" altLang="en-US" sz="1700" dirty="0">
                <a:solidFill>
                  <a:srgbClr val="FFFFFF"/>
                </a:solidFill>
              </a:rPr>
              <a:t>Kej.7:1; Ul. 18:18</a:t>
            </a:r>
          </a:p>
          <a:p>
            <a:r>
              <a:rPr lang="en-US" altLang="en-US" sz="1700" dirty="0">
                <a:solidFill>
                  <a:srgbClr val="FFFFFF"/>
                </a:solidFill>
              </a:rPr>
              <a:t>Kata </a:t>
            </a:r>
            <a:r>
              <a:rPr lang="en-US" altLang="en-US" sz="1700" i="1" dirty="0" err="1">
                <a:solidFill>
                  <a:srgbClr val="FFFFFF"/>
                </a:solidFill>
              </a:rPr>
              <a:t>ro’eh</a:t>
            </a:r>
            <a:r>
              <a:rPr lang="en-US" altLang="en-US" sz="1700" i="1" dirty="0">
                <a:solidFill>
                  <a:srgbClr val="FFFFFF"/>
                </a:solidFill>
              </a:rPr>
              <a:t> </a:t>
            </a:r>
            <a:r>
              <a:rPr lang="en-US" altLang="en-US" sz="1700" dirty="0">
                <a:solidFill>
                  <a:srgbClr val="FFFFFF"/>
                </a:solidFill>
              </a:rPr>
              <a:t>dan </a:t>
            </a:r>
            <a:r>
              <a:rPr lang="en-US" altLang="en-US" sz="1700" i="1" dirty="0" err="1">
                <a:solidFill>
                  <a:srgbClr val="FFFFFF"/>
                </a:solidFill>
              </a:rPr>
              <a:t>chozeh</a:t>
            </a:r>
            <a:r>
              <a:rPr lang="en-US" altLang="en-US" sz="1700" i="1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bahwa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nabi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adalah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penerima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wahyu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dari</a:t>
            </a:r>
            <a:r>
              <a:rPr lang="en-US" altLang="en-US" sz="1700" dirty="0">
                <a:solidFill>
                  <a:srgbClr val="FFFFFF"/>
                </a:solidFill>
              </a:rPr>
              <a:t> Allah </a:t>
            </a:r>
            <a:r>
              <a:rPr lang="en-US" altLang="en-US" sz="1700" dirty="0" err="1">
                <a:solidFill>
                  <a:srgbClr val="FFFFFF"/>
                </a:solidFill>
              </a:rPr>
              <a:t>dalam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bentuk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visi</a:t>
            </a:r>
            <a:r>
              <a:rPr lang="en-US" altLang="en-US" sz="1700" dirty="0">
                <a:solidFill>
                  <a:srgbClr val="FFFFFF"/>
                </a:solidFill>
              </a:rPr>
              <a:t>.</a:t>
            </a:r>
          </a:p>
          <a:p>
            <a:r>
              <a:rPr lang="en-US" altLang="en-US" sz="1700" dirty="0" err="1">
                <a:solidFill>
                  <a:srgbClr val="FFFFFF"/>
                </a:solidFill>
              </a:rPr>
              <a:t>Istilah</a:t>
            </a:r>
            <a:r>
              <a:rPr lang="en-US" altLang="en-US" sz="1700" dirty="0">
                <a:solidFill>
                  <a:srgbClr val="FFFFFF"/>
                </a:solidFill>
              </a:rPr>
              <a:t> lain: </a:t>
            </a:r>
            <a:r>
              <a:rPr lang="en-US" altLang="en-US" sz="1700" dirty="0" err="1">
                <a:solidFill>
                  <a:srgbClr val="FFFFFF"/>
                </a:solidFill>
              </a:rPr>
              <a:t>manusia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dari</a:t>
            </a:r>
            <a:r>
              <a:rPr lang="en-US" altLang="en-US" sz="1700" dirty="0">
                <a:solidFill>
                  <a:srgbClr val="FFFFFF"/>
                </a:solidFill>
              </a:rPr>
              <a:t> Allah; </a:t>
            </a:r>
            <a:r>
              <a:rPr lang="en-US" altLang="en-US" sz="1700" dirty="0" err="1">
                <a:solidFill>
                  <a:srgbClr val="FFFFFF"/>
                </a:solidFill>
              </a:rPr>
              <a:t>utusan</a:t>
            </a:r>
            <a:r>
              <a:rPr lang="en-US" altLang="en-US" sz="1700" dirty="0">
                <a:solidFill>
                  <a:srgbClr val="FFFFFF"/>
                </a:solidFill>
              </a:rPr>
              <a:t> Allah dan </a:t>
            </a:r>
            <a:r>
              <a:rPr lang="en-US" altLang="en-US" sz="1700" dirty="0" err="1">
                <a:solidFill>
                  <a:srgbClr val="FFFFFF"/>
                </a:solidFill>
              </a:rPr>
              <a:t>pengawal</a:t>
            </a:r>
            <a:endParaRPr lang="en-US" altLang="en-US" sz="1700" dirty="0">
              <a:solidFill>
                <a:srgbClr val="FFFFFF"/>
              </a:solidFill>
            </a:endParaRPr>
          </a:p>
          <a:p>
            <a:r>
              <a:rPr lang="en-US" altLang="en-US" sz="1700" dirty="0">
                <a:solidFill>
                  <a:srgbClr val="FFFFFF"/>
                </a:solidFill>
              </a:rPr>
              <a:t>Nabi </a:t>
            </a:r>
            <a:r>
              <a:rPr lang="en-US" altLang="en-US" sz="1700" dirty="0" err="1">
                <a:solidFill>
                  <a:srgbClr val="FFFFFF"/>
                </a:solidFill>
              </a:rPr>
              <a:t>adalah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seorang</a:t>
            </a:r>
            <a:r>
              <a:rPr lang="en-US" altLang="en-US" sz="1700" dirty="0">
                <a:solidFill>
                  <a:srgbClr val="FFFFFF"/>
                </a:solidFill>
              </a:rPr>
              <a:t> yang </a:t>
            </a:r>
            <a:r>
              <a:rPr lang="en-US" altLang="en-US" sz="1700" dirty="0" err="1">
                <a:solidFill>
                  <a:srgbClr val="FFFFFF"/>
                </a:solidFill>
              </a:rPr>
              <a:t>berbicara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langsung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dari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Tuhan</a:t>
            </a:r>
            <a:r>
              <a:rPr lang="en-US" altLang="en-US" sz="1700" dirty="0">
                <a:solidFill>
                  <a:srgbClr val="FFFFFF"/>
                </a:solidFill>
              </a:rPr>
              <a:t>.</a:t>
            </a:r>
          </a:p>
          <a:p>
            <a:r>
              <a:rPr lang="en-US" altLang="en-US" sz="1700" dirty="0">
                <a:solidFill>
                  <a:srgbClr val="FFFFFF"/>
                </a:solidFill>
              </a:rPr>
              <a:t>Nabi </a:t>
            </a:r>
            <a:r>
              <a:rPr lang="en-US" altLang="en-US" sz="1700" dirty="0" err="1">
                <a:solidFill>
                  <a:srgbClr val="FFFFFF"/>
                </a:solidFill>
              </a:rPr>
              <a:t>memperoleh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wahyu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dari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Tuhan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melalui</a:t>
            </a:r>
            <a:r>
              <a:rPr lang="en-US" altLang="en-US" sz="1700" dirty="0">
                <a:solidFill>
                  <a:srgbClr val="FFFFFF"/>
                </a:solidFill>
              </a:rPr>
              <a:t>: </a:t>
            </a:r>
            <a:r>
              <a:rPr lang="en-US" altLang="en-US" sz="1700" dirty="0" err="1">
                <a:solidFill>
                  <a:srgbClr val="FFFFFF"/>
                </a:solidFill>
              </a:rPr>
              <a:t>mimpi</a:t>
            </a:r>
            <a:r>
              <a:rPr lang="en-US" altLang="en-US" sz="1700" dirty="0">
                <a:solidFill>
                  <a:srgbClr val="FFFFFF"/>
                </a:solidFill>
              </a:rPr>
              <a:t>, </a:t>
            </a:r>
            <a:r>
              <a:rPr lang="en-US" altLang="en-US" sz="1700" dirty="0" err="1">
                <a:solidFill>
                  <a:srgbClr val="FFFFFF"/>
                </a:solidFill>
              </a:rPr>
              <a:t>visi</a:t>
            </a:r>
            <a:r>
              <a:rPr lang="en-US" altLang="en-US" sz="1700" dirty="0">
                <a:solidFill>
                  <a:srgbClr val="FFFFFF"/>
                </a:solidFill>
              </a:rPr>
              <a:t>, </a:t>
            </a:r>
            <a:r>
              <a:rPr lang="en-US" altLang="en-US" sz="1700" dirty="0" err="1">
                <a:solidFill>
                  <a:srgbClr val="FFFFFF"/>
                </a:solidFill>
              </a:rPr>
              <a:t>Tuhan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berbicara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secara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langsung</a:t>
            </a:r>
            <a:r>
              <a:rPr lang="en-US" altLang="en-US" sz="1700" dirty="0">
                <a:solidFill>
                  <a:srgbClr val="FFFFFF"/>
                </a:solidFill>
              </a:rPr>
              <a:t> dan </a:t>
            </a:r>
            <a:r>
              <a:rPr lang="en-US" altLang="en-US" sz="1700" dirty="0" err="1">
                <a:solidFill>
                  <a:srgbClr val="FFFFFF"/>
                </a:solidFill>
              </a:rPr>
              <a:t>nabi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kemudian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menyampaikan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secara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lisan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atau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nyata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melalui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tindakan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nubuatan</a:t>
            </a:r>
            <a:r>
              <a:rPr lang="en-US" altLang="en-US" sz="1700" dirty="0">
                <a:solidFill>
                  <a:srgbClr val="FFFFFF"/>
                </a:solidFill>
              </a:rPr>
              <a:t>  </a:t>
            </a:r>
            <a:r>
              <a:rPr lang="en-US" altLang="en-US" sz="1700" dirty="0" err="1">
                <a:solidFill>
                  <a:srgbClr val="FFFFFF"/>
                </a:solidFill>
              </a:rPr>
              <a:t>kepada</a:t>
            </a:r>
            <a:r>
              <a:rPr lang="en-US" altLang="en-US" sz="1700" dirty="0">
                <a:solidFill>
                  <a:srgbClr val="FFFFFF"/>
                </a:solidFill>
              </a:rPr>
              <a:t> </a:t>
            </a:r>
            <a:r>
              <a:rPr lang="en-US" altLang="en-US" sz="1700" dirty="0" err="1">
                <a:solidFill>
                  <a:srgbClr val="FFFFFF"/>
                </a:solidFill>
              </a:rPr>
              <a:t>umat</a:t>
            </a:r>
            <a:r>
              <a:rPr lang="en-US" altLang="en-US" sz="1700" dirty="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Related image">
            <a:extLst>
              <a:ext uri="{FF2B5EF4-FFF2-40B4-BE49-F238E27FC236}">
                <a16:creationId xmlns:a16="http://schemas.microsoft.com/office/drawing/2014/main" id="{9663B19D-98F4-443D-8840-229EEF8B6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r="928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17" name="Straight Connector 1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5155379" y="1065862"/>
            <a:ext cx="6192978" cy="4726276"/>
          </a:xfrm>
        </p:spPr>
        <p:txBody>
          <a:bodyPr anchor="ctr">
            <a:normAutofit lnSpcReduction="10000"/>
          </a:bodyPr>
          <a:lstStyle/>
          <a:p>
            <a:r>
              <a:rPr lang="en-US" altLang="en-US" dirty="0" err="1">
                <a:solidFill>
                  <a:srgbClr val="FFFFFF"/>
                </a:solidFill>
              </a:rPr>
              <a:t>Tugas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nabi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adalah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mengungkapkan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kehendak</a:t>
            </a:r>
            <a:r>
              <a:rPr lang="en-US" altLang="en-US" dirty="0">
                <a:solidFill>
                  <a:srgbClr val="FFFFFF"/>
                </a:solidFill>
              </a:rPr>
              <a:t> Allah </a:t>
            </a:r>
            <a:r>
              <a:rPr lang="en-US" altLang="en-US" dirty="0" err="1">
                <a:solidFill>
                  <a:srgbClr val="FFFFFF"/>
                </a:solidFill>
              </a:rPr>
              <a:t>dalam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bentuk</a:t>
            </a:r>
            <a:r>
              <a:rPr lang="en-US" altLang="en-US" dirty="0">
                <a:solidFill>
                  <a:srgbClr val="FFFFFF"/>
                </a:solidFill>
              </a:rPr>
              <a:t> : </a:t>
            </a:r>
            <a:r>
              <a:rPr lang="en-US" altLang="en-US" dirty="0" err="1">
                <a:solidFill>
                  <a:srgbClr val="FFFFFF"/>
                </a:solidFill>
              </a:rPr>
              <a:t>perintah</a:t>
            </a:r>
            <a:r>
              <a:rPr lang="en-US" altLang="en-US" dirty="0">
                <a:solidFill>
                  <a:srgbClr val="FFFFFF"/>
                </a:solidFill>
              </a:rPr>
              <a:t>, </a:t>
            </a:r>
            <a:r>
              <a:rPr lang="en-US" altLang="en-US" dirty="0" err="1">
                <a:solidFill>
                  <a:srgbClr val="FFFFFF"/>
                </a:solidFill>
              </a:rPr>
              <a:t>peringatan</a:t>
            </a:r>
            <a:r>
              <a:rPr lang="en-US" altLang="en-US" dirty="0">
                <a:solidFill>
                  <a:srgbClr val="FFFFFF"/>
                </a:solidFill>
              </a:rPr>
              <a:t> dan </a:t>
            </a:r>
            <a:r>
              <a:rPr lang="en-US" altLang="en-US" dirty="0" err="1">
                <a:solidFill>
                  <a:srgbClr val="FFFFFF"/>
                </a:solidFill>
              </a:rPr>
              <a:t>berkat</a:t>
            </a:r>
            <a:r>
              <a:rPr lang="en-US" altLang="en-US" dirty="0">
                <a:solidFill>
                  <a:srgbClr val="FFFFFF"/>
                </a:solidFill>
              </a:rPr>
              <a:t>, </a:t>
            </a:r>
            <a:r>
              <a:rPr lang="en-US" altLang="en-US" dirty="0" err="1">
                <a:solidFill>
                  <a:srgbClr val="FFFFFF"/>
                </a:solidFill>
              </a:rPr>
              <a:t>janji-janji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pengharapan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atau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teguran</a:t>
            </a:r>
            <a:r>
              <a:rPr lang="en-US" altLang="en-US" dirty="0">
                <a:solidFill>
                  <a:srgbClr val="FFFFFF"/>
                </a:solidFill>
              </a:rPr>
              <a:t> yang </a:t>
            </a:r>
            <a:r>
              <a:rPr lang="en-US" altLang="en-US" dirty="0" err="1">
                <a:solidFill>
                  <a:srgbClr val="FFFFFF"/>
                </a:solidFill>
              </a:rPr>
              <a:t>keras</a:t>
            </a:r>
            <a:r>
              <a:rPr lang="en-US" alt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altLang="en-US" dirty="0" err="1">
                <a:solidFill>
                  <a:srgbClr val="FFFFFF"/>
                </a:solidFill>
              </a:rPr>
              <a:t>Mereka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adalah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pengamat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umat</a:t>
            </a:r>
            <a:r>
              <a:rPr lang="en-US" altLang="en-US" dirty="0">
                <a:solidFill>
                  <a:srgbClr val="FFFFFF"/>
                </a:solidFill>
              </a:rPr>
              <a:t>, </a:t>
            </a:r>
            <a:r>
              <a:rPr lang="en-US" altLang="en-US" dirty="0" err="1">
                <a:solidFill>
                  <a:srgbClr val="FFFFFF"/>
                </a:solidFill>
              </a:rPr>
              <a:t>penafsir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hukum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Tuhan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terutama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dalam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hal</a:t>
            </a:r>
            <a:r>
              <a:rPr lang="en-US" altLang="en-US" dirty="0">
                <a:solidFill>
                  <a:srgbClr val="FFFFFF"/>
                </a:solidFill>
              </a:rPr>
              <a:t> moral dan </a:t>
            </a:r>
            <a:r>
              <a:rPr lang="en-US" altLang="en-US" dirty="0" err="1">
                <a:solidFill>
                  <a:srgbClr val="FFFFFF"/>
                </a:solidFill>
              </a:rPr>
              <a:t>spritual</a:t>
            </a:r>
            <a:r>
              <a:rPr lang="en-US" alt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altLang="en-US" dirty="0" err="1">
                <a:solidFill>
                  <a:srgbClr val="FFFFFF"/>
                </a:solidFill>
              </a:rPr>
              <a:t>Tugas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mereka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menentang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formalitas</a:t>
            </a:r>
            <a:r>
              <a:rPr lang="en-US" altLang="en-US" dirty="0">
                <a:solidFill>
                  <a:srgbClr val="FFFFFF"/>
                </a:solidFill>
              </a:rPr>
              <a:t> dan </a:t>
            </a:r>
            <a:r>
              <a:rPr lang="en-US" altLang="en-US" dirty="0" err="1">
                <a:solidFill>
                  <a:srgbClr val="FFFFFF"/>
                </a:solidFill>
              </a:rPr>
              <a:t>menegaskan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esensin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kebenaran</a:t>
            </a:r>
            <a:r>
              <a:rPr lang="en-US" alt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altLang="en-US" dirty="0">
                <a:solidFill>
                  <a:srgbClr val="FFFFFF"/>
                </a:solidFill>
              </a:rPr>
              <a:t>Juga </a:t>
            </a:r>
            <a:r>
              <a:rPr lang="en-US" altLang="en-US" dirty="0" err="1">
                <a:solidFill>
                  <a:srgbClr val="FFFFFF"/>
                </a:solidFill>
              </a:rPr>
              <a:t>menyampaikan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janji-janji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Tuhan</a:t>
            </a:r>
            <a:r>
              <a:rPr lang="en-US" altLang="en-US" dirty="0">
                <a:solidFill>
                  <a:srgbClr val="FFFFFF"/>
                </a:solidFill>
              </a:rPr>
              <a:t> di masa yang </a:t>
            </a:r>
            <a:r>
              <a:rPr lang="en-US" altLang="en-US" dirty="0" err="1">
                <a:solidFill>
                  <a:srgbClr val="FFFFFF"/>
                </a:solidFill>
              </a:rPr>
              <a:t>akan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  <a:r>
              <a:rPr lang="en-US" altLang="en-US" dirty="0" err="1">
                <a:solidFill>
                  <a:srgbClr val="FFFFFF"/>
                </a:solidFill>
              </a:rPr>
              <a:t>datang</a:t>
            </a:r>
            <a:r>
              <a:rPr lang="en-US" altLang="en-US" dirty="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Three Offices of Christ Jabatan-jabatan Kristus</vt:lpstr>
      <vt:lpstr>PowerPoint Presentation</vt:lpstr>
      <vt:lpstr>Three Offices of Christ</vt:lpstr>
      <vt:lpstr>PowerPoint Presentation</vt:lpstr>
      <vt:lpstr>Raja</vt:lpstr>
      <vt:lpstr>Jabatan Keimaman</vt:lpstr>
      <vt:lpstr>Tugas Imam</vt:lpstr>
      <vt:lpstr>Jabatan Nabi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Offices of Christ Munus Triplex</dc:title>
  <dc:creator>Ferdinandus Butarbutar</dc:creator>
  <cp:lastModifiedBy>Ferdinandus Butarbutar</cp:lastModifiedBy>
  <cp:revision>4</cp:revision>
  <cp:lastPrinted>2019-03-05T05:09:09Z</cp:lastPrinted>
  <dcterms:created xsi:type="dcterms:W3CDTF">2019-03-05T05:04:42Z</dcterms:created>
  <dcterms:modified xsi:type="dcterms:W3CDTF">2020-01-10T03:15:12Z</dcterms:modified>
</cp:coreProperties>
</file>