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99" r:id="rId2"/>
    <p:sldId id="355" r:id="rId3"/>
    <p:sldId id="386" r:id="rId4"/>
    <p:sldId id="389" r:id="rId5"/>
    <p:sldId id="387" r:id="rId6"/>
    <p:sldId id="368" r:id="rId7"/>
    <p:sldId id="393" r:id="rId8"/>
    <p:sldId id="394" r:id="rId9"/>
    <p:sldId id="385" r:id="rId10"/>
    <p:sldId id="395" r:id="rId11"/>
    <p:sldId id="390" r:id="rId12"/>
    <p:sldId id="391" r:id="rId13"/>
    <p:sldId id="25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ABC454-DDE1-4AED-ACAE-F19843B999F5}" type="datetimeFigureOut">
              <a:rPr lang="en-US" smtClean="0"/>
              <a:t>1/9/2020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8689A1-CBC7-4305-81B9-543B411EC727}" type="slidenum">
              <a:rPr lang="en-US" smtClean="0"/>
              <a:t>‹#›</a:t>
            </a:fld>
            <a:endParaRPr lang="en-US"/>
          </a:p>
        </p:txBody>
      </p:sp>
    </p:spTree>
    <p:extLst>
      <p:ext uri="{BB962C8B-B14F-4D97-AF65-F5344CB8AC3E}">
        <p14:creationId xmlns:p14="http://schemas.microsoft.com/office/powerpoint/2010/main" val="919443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1600200"/>
          </a:xfrm>
        </p:spPr>
        <p:txBody>
          <a:bodyPr/>
          <a:lstStyle/>
          <a:p>
            <a:r>
              <a:rPr lang="en-US"/>
              <a:t>Click to edit Master title style</a:t>
            </a:r>
          </a:p>
        </p:txBody>
      </p:sp>
      <p:sp>
        <p:nvSpPr>
          <p:cNvPr id="3" name="Subtitle 2"/>
          <p:cNvSpPr>
            <a:spLocks noGrp="1"/>
          </p:cNvSpPr>
          <p:nvPr>
            <p:ph type="subTitle" idx="1"/>
          </p:nvPr>
        </p:nvSpPr>
        <p:spPr>
          <a:xfrm>
            <a:off x="1295400" y="3124200"/>
            <a:ext cx="6400800" cy="1752600"/>
          </a:xfrm>
        </p:spPr>
        <p:txBody>
          <a:bodyPr/>
          <a:lstStyle>
            <a:lvl1pPr marL="0" indent="0" algn="ctr">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200" y="5562600"/>
            <a:ext cx="1447800" cy="365125"/>
          </a:xfrm>
        </p:spPr>
        <p:txBody>
          <a:bodyPr/>
          <a:lstStyle/>
          <a:p>
            <a:fld id="{9F2BB8C3-92E0-4AFF-82D1-B9BD89A14B20}" type="datetimeFigureOut">
              <a:rPr lang="en-US" smtClean="0"/>
              <a:t>1/9/2020</a:t>
            </a:fld>
            <a:endParaRPr lang="en-US"/>
          </a:p>
        </p:txBody>
      </p:sp>
      <p:sp>
        <p:nvSpPr>
          <p:cNvPr id="5" name="Footer Placeholder 4"/>
          <p:cNvSpPr>
            <a:spLocks noGrp="1"/>
          </p:cNvSpPr>
          <p:nvPr>
            <p:ph type="ftr" sz="quarter" idx="11"/>
          </p:nvPr>
        </p:nvSpPr>
        <p:spPr>
          <a:xfrm>
            <a:off x="1600200" y="5562600"/>
            <a:ext cx="4495800" cy="365125"/>
          </a:xfrm>
        </p:spPr>
        <p:txBody>
          <a:bodyPr/>
          <a:lstStyle/>
          <a:p>
            <a:endParaRPr lang="en-US" dirty="0"/>
          </a:p>
        </p:txBody>
      </p:sp>
      <p:sp>
        <p:nvSpPr>
          <p:cNvPr id="6" name="Slide Number Placeholder 5"/>
          <p:cNvSpPr>
            <a:spLocks noGrp="1"/>
          </p:cNvSpPr>
          <p:nvPr>
            <p:ph type="sldNum" sz="quarter" idx="12"/>
          </p:nvPr>
        </p:nvSpPr>
        <p:spPr>
          <a:xfrm>
            <a:off x="7848600" y="6400800"/>
            <a:ext cx="1219200" cy="365125"/>
          </a:xfrm>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1980804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2BB8C3-92E0-4AFF-82D1-B9BD89A14B20}"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604761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2BB8C3-92E0-4AFF-82D1-B9BD89A14B20}"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1597722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2BB8C3-92E0-4AFF-82D1-B9BD89A14B20}"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206795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2BB8C3-92E0-4AFF-82D1-B9BD89A14B20}"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1294726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F2BB8C3-92E0-4AFF-82D1-B9BD89A14B20}"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1258723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F2BB8C3-92E0-4AFF-82D1-B9BD89A14B20}" type="datetimeFigureOut">
              <a:rPr lang="en-US" smtClean="0"/>
              <a:t>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2905743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F2BB8C3-92E0-4AFF-82D1-B9BD89A14B20}" type="datetimeFigureOut">
              <a:rPr lang="en-US" smtClean="0"/>
              <a:t>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1324599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2BB8C3-92E0-4AFF-82D1-B9BD89A14B20}" type="datetimeFigureOut">
              <a:rPr lang="en-US" smtClean="0"/>
              <a:t>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4099150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2BB8C3-92E0-4AFF-82D1-B9BD89A14B20}"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85741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2BB8C3-92E0-4AFF-82D1-B9BD89A14B20}"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3837704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6200"/>
            <a:ext cx="82296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143000"/>
            <a:ext cx="8610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52400" y="6248400"/>
            <a:ext cx="1447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2BB8C3-92E0-4AFF-82D1-B9BD89A14B20}" type="datetimeFigureOut">
              <a:rPr lang="en-US" smtClean="0"/>
              <a:t>1/9/2020</a:t>
            </a:fld>
            <a:endParaRPr lang="en-US"/>
          </a:p>
        </p:txBody>
      </p:sp>
      <p:sp>
        <p:nvSpPr>
          <p:cNvPr id="5" name="Footer Placeholder 4"/>
          <p:cNvSpPr>
            <a:spLocks noGrp="1"/>
          </p:cNvSpPr>
          <p:nvPr>
            <p:ph type="ftr" sz="quarter" idx="3"/>
          </p:nvPr>
        </p:nvSpPr>
        <p:spPr>
          <a:xfrm>
            <a:off x="1676400" y="6248400"/>
            <a:ext cx="4038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791200" y="6248400"/>
            <a:ext cx="11430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E87A54-6667-45F2-B73A-756A01918E06}" type="slidenum">
              <a:rPr lang="en-US" smtClean="0"/>
              <a:t>‹#›</a:t>
            </a:fld>
            <a:endParaRPr lang="en-US"/>
          </a:p>
        </p:txBody>
      </p:sp>
    </p:spTree>
    <p:extLst>
      <p:ext uri="{BB962C8B-B14F-4D97-AF65-F5344CB8AC3E}">
        <p14:creationId xmlns:p14="http://schemas.microsoft.com/office/powerpoint/2010/main" val="4233922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9E5B559-4BCE-497F-BFA2-494B17358510}"/>
              </a:ext>
            </a:extLst>
          </p:cNvPr>
          <p:cNvPicPr>
            <a:picLocks noChangeAspect="1"/>
          </p:cNvPicPr>
          <p:nvPr/>
        </p:nvPicPr>
        <p:blipFill>
          <a:blip r:embed="rId3">
            <a:grayscl/>
          </a:blip>
          <a:stretch>
            <a:fillRect/>
          </a:stretch>
        </p:blipFill>
        <p:spPr>
          <a:xfrm>
            <a:off x="3810000" y="1"/>
            <a:ext cx="4267200" cy="2499610"/>
          </a:xfrm>
          <a:prstGeom prst="rect">
            <a:avLst/>
          </a:prstGeom>
        </p:spPr>
      </p:pic>
      <p:pic>
        <p:nvPicPr>
          <p:cNvPr id="5" name="Picture 4">
            <a:extLst>
              <a:ext uri="{FF2B5EF4-FFF2-40B4-BE49-F238E27FC236}">
                <a16:creationId xmlns:a16="http://schemas.microsoft.com/office/drawing/2014/main" id="{7424B8D8-4739-4ADF-83A7-A1BE1CEAAA41}"/>
              </a:ext>
            </a:extLst>
          </p:cNvPr>
          <p:cNvPicPr>
            <a:picLocks noChangeAspect="1"/>
          </p:cNvPicPr>
          <p:nvPr/>
        </p:nvPicPr>
        <p:blipFill>
          <a:blip r:embed="rId4">
            <a:grayscl/>
          </a:blip>
          <a:stretch>
            <a:fillRect/>
          </a:stretch>
        </p:blipFill>
        <p:spPr>
          <a:xfrm>
            <a:off x="8077200" y="2498"/>
            <a:ext cx="1066800" cy="5338372"/>
          </a:xfrm>
          <a:prstGeom prst="rect">
            <a:avLst/>
          </a:prstGeom>
        </p:spPr>
      </p:pic>
      <p:grpSp>
        <p:nvGrpSpPr>
          <p:cNvPr id="9" name="Group 8">
            <a:extLst>
              <a:ext uri="{FF2B5EF4-FFF2-40B4-BE49-F238E27FC236}">
                <a16:creationId xmlns:a16="http://schemas.microsoft.com/office/drawing/2014/main" id="{769F7FC9-16C8-4C28-B67F-FF785DCAA538}"/>
              </a:ext>
            </a:extLst>
          </p:cNvPr>
          <p:cNvGrpSpPr/>
          <p:nvPr/>
        </p:nvGrpSpPr>
        <p:grpSpPr>
          <a:xfrm>
            <a:off x="22484" y="2338466"/>
            <a:ext cx="3787516" cy="3002405"/>
            <a:chOff x="22484" y="2499611"/>
            <a:chExt cx="3787516" cy="2841260"/>
          </a:xfrm>
        </p:grpSpPr>
        <p:pic>
          <p:nvPicPr>
            <p:cNvPr id="7" name="Picture 6">
              <a:extLst>
                <a:ext uri="{FF2B5EF4-FFF2-40B4-BE49-F238E27FC236}">
                  <a16:creationId xmlns:a16="http://schemas.microsoft.com/office/drawing/2014/main" id="{F97DCA59-A0FE-474E-8623-E7C1F7E5EA5E}"/>
                </a:ext>
              </a:extLst>
            </p:cNvPr>
            <p:cNvPicPr>
              <a:picLocks noChangeAspect="1"/>
            </p:cNvPicPr>
            <p:nvPr/>
          </p:nvPicPr>
          <p:blipFill>
            <a:blip r:embed="rId5">
              <a:grayscl/>
            </a:blip>
            <a:stretch>
              <a:fillRect/>
            </a:stretch>
          </p:blipFill>
          <p:spPr>
            <a:xfrm>
              <a:off x="22484" y="2499611"/>
              <a:ext cx="3787516" cy="2841260"/>
            </a:xfrm>
            <a:prstGeom prst="rect">
              <a:avLst/>
            </a:prstGeom>
          </p:spPr>
        </p:pic>
        <p:pic>
          <p:nvPicPr>
            <p:cNvPr id="8" name="Picture 7">
              <a:extLst>
                <a:ext uri="{FF2B5EF4-FFF2-40B4-BE49-F238E27FC236}">
                  <a16:creationId xmlns:a16="http://schemas.microsoft.com/office/drawing/2014/main" id="{5D864C64-4CA6-4A61-8BD5-0B40A4FDEE34}"/>
                </a:ext>
              </a:extLst>
            </p:cNvPr>
            <p:cNvPicPr>
              <a:picLocks noChangeAspect="1"/>
            </p:cNvPicPr>
            <p:nvPr/>
          </p:nvPicPr>
          <p:blipFill>
            <a:blip r:embed="rId6">
              <a:grayscl/>
            </a:blip>
            <a:stretch>
              <a:fillRect/>
            </a:stretch>
          </p:blipFill>
          <p:spPr>
            <a:xfrm>
              <a:off x="2021172" y="3276600"/>
              <a:ext cx="1179228" cy="997470"/>
            </a:xfrm>
            <a:prstGeom prst="rect">
              <a:avLst/>
            </a:prstGeom>
          </p:spPr>
        </p:pic>
      </p:grpSp>
      <p:pic>
        <p:nvPicPr>
          <p:cNvPr id="1026" name="Picture 2" descr="Hasil gambar untuk repentance">
            <a:extLst>
              <a:ext uri="{FF2B5EF4-FFF2-40B4-BE49-F238E27FC236}">
                <a16:creationId xmlns:a16="http://schemas.microsoft.com/office/drawing/2014/main" id="{793799F4-8508-4403-B62E-F82727974326}"/>
              </a:ext>
            </a:extLst>
          </p:cNvPr>
          <p:cNvPicPr>
            <a:picLocks noChangeAspect="1" noChangeArrowheads="1"/>
          </p:cNvPicPr>
          <p:nvPr/>
        </p:nvPicPr>
        <p:blipFill>
          <a:blip r:embed="rId7" cstate="print">
            <a:grayscl/>
            <a:extLst>
              <a:ext uri="{28A0092B-C50C-407E-A947-70E740481C1C}">
                <a14:useLocalDpi xmlns:a14="http://schemas.microsoft.com/office/drawing/2010/main" val="0"/>
              </a:ext>
            </a:extLst>
          </a:blip>
          <a:srcRect/>
          <a:stretch>
            <a:fillRect/>
          </a:stretch>
        </p:blipFill>
        <p:spPr bwMode="auto">
          <a:xfrm>
            <a:off x="3810000" y="2499611"/>
            <a:ext cx="1981200" cy="28412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asil gambar untuk new life in christ">
            <a:extLst>
              <a:ext uri="{FF2B5EF4-FFF2-40B4-BE49-F238E27FC236}">
                <a16:creationId xmlns:a16="http://schemas.microsoft.com/office/drawing/2014/main" id="{FDF523D6-4ED2-4FC7-A8BA-0C1E40D802B0}"/>
              </a:ext>
            </a:extLst>
          </p:cNvPr>
          <p:cNvPicPr>
            <a:picLocks noChangeAspect="1" noChangeArrowheads="1"/>
          </p:cNvPicPr>
          <p:nvPr/>
        </p:nvPicPr>
        <p:blipFill>
          <a:blip r:embed="rId8">
            <a:grayscl/>
            <a:extLst>
              <a:ext uri="{28A0092B-C50C-407E-A947-70E740481C1C}">
                <a14:useLocalDpi xmlns:a14="http://schemas.microsoft.com/office/drawing/2010/main" val="0"/>
              </a:ext>
            </a:extLst>
          </a:blip>
          <a:srcRect/>
          <a:stretch>
            <a:fillRect/>
          </a:stretch>
        </p:blipFill>
        <p:spPr bwMode="auto">
          <a:xfrm>
            <a:off x="0" y="3200400"/>
            <a:ext cx="1179228" cy="107367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asil gambar untuk kesetiaan Kristus">
            <a:extLst>
              <a:ext uri="{FF2B5EF4-FFF2-40B4-BE49-F238E27FC236}">
                <a16:creationId xmlns:a16="http://schemas.microsoft.com/office/drawing/2014/main" id="{52C685AE-4313-46C8-B147-31D84F2935A4}"/>
              </a:ext>
            </a:extLst>
          </p:cNvPr>
          <p:cNvPicPr>
            <a:picLocks noChangeAspect="1" noChangeArrowheads="1"/>
          </p:cNvPicPr>
          <p:nvPr/>
        </p:nvPicPr>
        <p:blipFill>
          <a:blip r:embed="rId9">
            <a:grayscl/>
            <a:extLst>
              <a:ext uri="{28A0092B-C50C-407E-A947-70E740481C1C}">
                <a14:useLocalDpi xmlns:a14="http://schemas.microsoft.com/office/drawing/2010/main" val="0"/>
              </a:ext>
            </a:extLst>
          </a:blip>
          <a:srcRect/>
          <a:stretch>
            <a:fillRect/>
          </a:stretch>
        </p:blipFill>
        <p:spPr bwMode="auto">
          <a:xfrm>
            <a:off x="0" y="-11243"/>
            <a:ext cx="3810000" cy="234970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7DDDED8F-8348-45B6-A72D-873EBACABF40}"/>
              </a:ext>
            </a:extLst>
          </p:cNvPr>
          <p:cNvSpPr txBox="1"/>
          <p:nvPr/>
        </p:nvSpPr>
        <p:spPr>
          <a:xfrm>
            <a:off x="152400" y="5671024"/>
            <a:ext cx="3331361"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Bahnschrift" panose="020B0502040204020203" pitchFamily="34" charset="0"/>
                <a:ea typeface="+mn-ea"/>
                <a:cs typeface="+mn-cs"/>
              </a:rPr>
              <a:t>Drs. Roedy Silitonga, M.A.,</a:t>
            </a:r>
            <a:r>
              <a:rPr kumimoji="0" lang="en-US" sz="1800" b="0" i="0" u="none" strike="noStrike" kern="1200" cap="none" spc="0" normalizeH="0" baseline="0" noProof="0" dirty="0" err="1">
                <a:ln>
                  <a:noFill/>
                </a:ln>
                <a:solidFill>
                  <a:prstClr val="white"/>
                </a:solidFill>
                <a:effectLst/>
                <a:uLnTx/>
                <a:uFillTx/>
                <a:latin typeface="Bahnschrift" panose="020B0502040204020203" pitchFamily="34" charset="0"/>
                <a:ea typeface="+mn-ea"/>
                <a:cs typeface="+mn-cs"/>
              </a:rPr>
              <a:t>M.Th</a:t>
            </a:r>
            <a:r>
              <a:rPr kumimoji="0" lang="en-US" sz="1800" b="0" i="0" u="none" strike="noStrike" kern="1200" cap="none" spc="0" normalizeH="0" baseline="0" noProof="0" dirty="0">
                <a:ln>
                  <a:noFill/>
                </a:ln>
                <a:solidFill>
                  <a:prstClr val="white"/>
                </a:solidFill>
                <a:effectLst/>
                <a:uLnTx/>
                <a:uFillTx/>
                <a:latin typeface="Bahnschrift" panose="020B0502040204020203" pitchFamily="34" charset="0"/>
                <a:ea typeface="+mn-ea"/>
                <a:cs typeface="+mn-cs"/>
              </a:rPr>
              <a:t>.</a:t>
            </a:r>
          </a:p>
        </p:txBody>
      </p:sp>
      <p:sp>
        <p:nvSpPr>
          <p:cNvPr id="2" name="Title 1"/>
          <p:cNvSpPr>
            <a:spLocks noGrp="1"/>
          </p:cNvSpPr>
          <p:nvPr>
            <p:ph type="ctrTitle"/>
          </p:nvPr>
        </p:nvSpPr>
        <p:spPr>
          <a:xfrm>
            <a:off x="11242" y="424507"/>
            <a:ext cx="9121516" cy="1489761"/>
          </a:xfrm>
        </p:spPr>
        <p:txBody>
          <a:bodyPr>
            <a:noAutofit/>
          </a:bodyPr>
          <a:lstStyle/>
          <a:p>
            <a:r>
              <a:rPr lang="en-US" sz="4000" b="1" dirty="0">
                <a:solidFill>
                  <a:srgbClr val="FF0000"/>
                </a:solidFill>
                <a:effectLst>
                  <a:outerShdw blurRad="38100" dist="38100" dir="2700000" algn="tl">
                    <a:srgbClr val="000000">
                      <a:alpha val="43137"/>
                    </a:srgbClr>
                  </a:outerShdw>
                </a:effectLst>
                <a:latin typeface="Arial Narrow" panose="020B0606020202030204" pitchFamily="34" charset="0"/>
              </a:rPr>
              <a:t>KESELAMATAN DAN SUBSTANSI PENEBUSAN DALAM KRISTUS</a:t>
            </a:r>
            <a:endParaRPr lang="en-US" sz="3200" b="1" dirty="0">
              <a:solidFill>
                <a:srgbClr val="FF0000"/>
              </a:solidFill>
              <a:effectLst>
                <a:outerShdw blurRad="38100" dist="38100" dir="2700000" algn="tl">
                  <a:srgbClr val="000000">
                    <a:alpha val="43137"/>
                  </a:srgbClr>
                </a:outerShdw>
              </a:effectLst>
              <a:latin typeface="Arial Narrow" panose="020B0606020202030204" pitchFamily="34" charset="0"/>
            </a:endParaRPr>
          </a:p>
        </p:txBody>
      </p:sp>
    </p:spTree>
    <p:extLst>
      <p:ext uri="{BB962C8B-B14F-4D97-AF65-F5344CB8AC3E}">
        <p14:creationId xmlns:p14="http://schemas.microsoft.com/office/powerpoint/2010/main" val="1338139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69875" indent="-269875" algn="just">
              <a:spcBef>
                <a:spcPts val="600"/>
              </a:spcBef>
              <a:buFont typeface="Wingdings" pitchFamily="2" charset="2"/>
              <a:buChar char="§"/>
            </a:pPr>
            <a:r>
              <a:rPr lang="sv-SE" altLang="en-US" sz="1800" b="1" dirty="0">
                <a:latin typeface="Arial Narrow" panose="020B0606020202030204" pitchFamily="34" charset="0"/>
              </a:rPr>
              <a:t>T.U.L.I.P </a:t>
            </a:r>
            <a:r>
              <a:rPr lang="sv-SE" altLang="en-US" sz="1600" dirty="0">
                <a:latin typeface="Arial Narrow" panose="020B0606020202030204" pitchFamily="34" charset="0"/>
              </a:rPr>
              <a:t>regenerasi merupakan suatu karya yang monergistik dan bukan synergistik. Regenerasi bukanlah hasil, kerja sama Allah dan manusia, melainkan karya Allah semata. Segala sesuatu yang telah dikatakan mengenai kondisi natural manusia yang telah, jatuh ke dalam dosa, mengenai panggilan efektif dan mengenai cara Allah meregenerasi umat-Nya mendukung penegasan bahwa anugerah yang memberikan regenerasi kepada kita adalah memang tidak dapat ditolak.</a:t>
            </a:r>
          </a:p>
          <a:p>
            <a:pPr marL="269875" indent="-269875" algn="just">
              <a:spcBef>
                <a:spcPts val="600"/>
              </a:spcBef>
              <a:buFont typeface="Wingdings" pitchFamily="2" charset="2"/>
              <a:buChar char="§"/>
            </a:pPr>
            <a:r>
              <a:rPr lang="sv-SE" altLang="en-US" sz="1800" b="1" dirty="0">
                <a:latin typeface="Arial Narrow" panose="020B0606020202030204" pitchFamily="34" charset="0"/>
              </a:rPr>
              <a:t>Alasannya</a:t>
            </a:r>
            <a:r>
              <a:rPr lang="sv-SE" altLang="en-US" sz="1600" dirty="0">
                <a:latin typeface="Arial Narrow" panose="020B0606020202030204" pitchFamily="34" charset="0"/>
              </a:rPr>
              <a:t>: (a) karena secara natur kita mati di dalam dosa, maka kehendak kita perlu diperbaharui sehingga kita dapat kembali melayani Allah sebagaimana seharusnya. Dengan demikian, sebenarnya tindakan Allah di dalam meregenerasikan kita bukanlah pelanggaran terhadap kehendak kita; (b) Memang anugerah Allah dapat ditolak, tetapi tidak akan dapat ditolak oleh mereka yang telah Allah pilih di dalam Kriitus sebelum dunia dijadikan untuk diselamatkan. Cornelius Plantinga, "Tidak seorang pun yang pada akhirnya dapat tidak tunduk kepada anugerah Allah. Tidak ada yang dapat menyamai ketahanan Allah. Setiap orang yang telah dipilih, akan datang ... untuk 'menyerah dan mengakui batrwalilah adalah Allah."</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PEMAHAMAN TENTANG TULIP</a:t>
            </a:r>
          </a:p>
        </p:txBody>
      </p:sp>
    </p:spTree>
    <p:extLst>
      <p:ext uri="{BB962C8B-B14F-4D97-AF65-F5344CB8AC3E}">
        <p14:creationId xmlns:p14="http://schemas.microsoft.com/office/powerpoint/2010/main" val="4137287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69875" indent="-269875" algn="just">
              <a:spcBef>
                <a:spcPts val="600"/>
              </a:spcBef>
              <a:buFont typeface="Wingdings" pitchFamily="2" charset="2"/>
              <a:buChar char="§"/>
            </a:pPr>
            <a:r>
              <a:rPr lang="sv-SE" altLang="en-US" sz="1600" dirty="0">
                <a:latin typeface="Arial Narrow" panose="020B0606020202030204" pitchFamily="34" charset="0"/>
              </a:rPr>
              <a:t>Roh Kudus adalah satu-satunya </a:t>
            </a:r>
            <a:r>
              <a:rPr lang="sv-SE" altLang="en-US" sz="1600" b="1" dirty="0">
                <a:latin typeface="Arial Narrow" panose="020B0606020202030204" pitchFamily="34" charset="0"/>
              </a:rPr>
              <a:t>Pelaku efesien dalam penerapan penebusan </a:t>
            </a:r>
            <a:r>
              <a:rPr lang="sv-SE" altLang="en-US" sz="1600" dirty="0">
                <a:latin typeface="Arial Narrow" panose="020B0606020202030204" pitchFamily="34" charset="0"/>
              </a:rPr>
              <a:t>(Ti.3:5; Gal.5:25; Yoh.6:63; 14:7; Rm.8:9; 1Kor.3:16; 2Tim.1:14)</a:t>
            </a:r>
          </a:p>
          <a:p>
            <a:pPr marL="269875" indent="-269875" algn="just">
              <a:spcBef>
                <a:spcPts val="600"/>
              </a:spcBef>
              <a:buFont typeface="Wingdings" pitchFamily="2" charset="2"/>
              <a:buChar char="§"/>
            </a:pPr>
            <a:r>
              <a:rPr lang="sv-SE" altLang="en-US" sz="1600" dirty="0">
                <a:latin typeface="Arial Narrow" panose="020B0606020202030204" pitchFamily="34" charset="0"/>
              </a:rPr>
              <a:t>Roh Kudus </a:t>
            </a:r>
            <a:r>
              <a:rPr lang="sv-SE" altLang="en-US" sz="1600" b="1" dirty="0">
                <a:latin typeface="Arial Narrow" panose="020B0606020202030204" pitchFamily="34" charset="0"/>
              </a:rPr>
              <a:t>menyatukan orang pilihan dengan Kristus </a:t>
            </a:r>
            <a:r>
              <a:rPr lang="sv-SE" altLang="en-US" sz="1600" dirty="0">
                <a:latin typeface="Arial Narrow" panose="020B0606020202030204" pitchFamily="34" charset="0"/>
              </a:rPr>
              <a:t>(1Kor.12:13)</a:t>
            </a:r>
          </a:p>
          <a:p>
            <a:pPr marL="269875" indent="-269875" algn="just">
              <a:spcBef>
                <a:spcPts val="600"/>
              </a:spcBef>
              <a:buFont typeface="Wingdings" pitchFamily="2" charset="2"/>
              <a:buChar char="§"/>
            </a:pPr>
            <a:r>
              <a:rPr lang="sv-SE" altLang="en-US" sz="1600" dirty="0">
                <a:latin typeface="Arial Narrow" panose="020B0606020202030204" pitchFamily="34" charset="0"/>
              </a:rPr>
              <a:t>Roh Kudus berkarya melakukan </a:t>
            </a:r>
            <a:r>
              <a:rPr lang="sv-SE" altLang="en-US" sz="1600" b="1" dirty="0">
                <a:latin typeface="Arial Narrow" panose="020B0606020202030204" pitchFamily="34" charset="0"/>
              </a:rPr>
              <a:t>regenerasi</a:t>
            </a:r>
            <a:r>
              <a:rPr lang="sv-SE" altLang="en-US" sz="1600" dirty="0">
                <a:latin typeface="Arial Narrow" panose="020B0606020202030204" pitchFamily="34" charset="0"/>
              </a:rPr>
              <a:t> (Yoh.3:1-8)</a:t>
            </a:r>
          </a:p>
          <a:p>
            <a:pPr marL="269875" indent="-269875" algn="just">
              <a:spcBef>
                <a:spcPts val="600"/>
              </a:spcBef>
              <a:buFont typeface="Wingdings" pitchFamily="2" charset="2"/>
              <a:buChar char="§"/>
            </a:pPr>
            <a:r>
              <a:rPr lang="sv-SE" altLang="en-US" sz="1600" dirty="0">
                <a:latin typeface="Arial Narrow" panose="020B0606020202030204" pitchFamily="34" charset="0"/>
              </a:rPr>
              <a:t>Roh Kudus memimpin orang pilihan untuk melakukan konversi, yakni: </a:t>
            </a:r>
            <a:r>
              <a:rPr lang="sv-SE" altLang="en-US" sz="1600" b="1" dirty="0">
                <a:latin typeface="Arial Narrow" panose="020B0606020202030204" pitchFamily="34" charset="0"/>
              </a:rPr>
              <a:t>pertobatan dan iman</a:t>
            </a:r>
          </a:p>
          <a:p>
            <a:pPr marL="269875" indent="-269875" algn="just">
              <a:spcBef>
                <a:spcPts val="600"/>
              </a:spcBef>
              <a:buFont typeface="Wingdings" pitchFamily="2" charset="2"/>
              <a:buChar char="§"/>
            </a:pPr>
            <a:r>
              <a:rPr lang="sv-SE" altLang="en-US" sz="1600" dirty="0">
                <a:latin typeface="Arial Narrow" panose="020B0606020202030204" pitchFamily="34" charset="0"/>
              </a:rPr>
              <a:t>Roh Kudus memberikan </a:t>
            </a:r>
            <a:r>
              <a:rPr lang="sv-SE" altLang="en-US" sz="1600" b="1" dirty="0">
                <a:latin typeface="Arial Narrow" panose="020B0606020202030204" pitchFamily="34" charset="0"/>
              </a:rPr>
              <a:t>karunia iman </a:t>
            </a:r>
            <a:r>
              <a:rPr lang="sv-SE" altLang="en-US" sz="1600" dirty="0">
                <a:latin typeface="Arial Narrow" panose="020B0606020202030204" pitchFamily="34" charset="0"/>
              </a:rPr>
              <a:t>(1 Kor.2:8-12; 12:3)</a:t>
            </a:r>
          </a:p>
          <a:p>
            <a:pPr marL="269875" indent="-269875" algn="just">
              <a:spcBef>
                <a:spcPts val="600"/>
              </a:spcBef>
              <a:buFont typeface="Wingdings" pitchFamily="2" charset="2"/>
              <a:buChar char="§"/>
            </a:pPr>
            <a:r>
              <a:rPr lang="sv-SE" altLang="en-US" sz="1600" dirty="0">
                <a:latin typeface="Arial Narrow" panose="020B0606020202030204" pitchFamily="34" charset="0"/>
              </a:rPr>
              <a:t>Roh Kudus memberikan </a:t>
            </a:r>
            <a:r>
              <a:rPr lang="sv-SE" altLang="en-US" sz="1600" b="1" dirty="0">
                <a:latin typeface="Arial Narrow" panose="020B0606020202030204" pitchFamily="34" charset="0"/>
              </a:rPr>
              <a:t>jaminan keselamatan </a:t>
            </a:r>
            <a:r>
              <a:rPr lang="sv-SE" altLang="en-US" sz="1600" dirty="0">
                <a:latin typeface="Arial Narrow" panose="020B0606020202030204" pitchFamily="34" charset="0"/>
              </a:rPr>
              <a:t>(Rm.8:16)</a:t>
            </a:r>
          </a:p>
          <a:p>
            <a:pPr marL="269875" indent="-269875" algn="just">
              <a:spcBef>
                <a:spcPts val="600"/>
              </a:spcBef>
              <a:buFont typeface="Wingdings" pitchFamily="2" charset="2"/>
              <a:buChar char="§"/>
            </a:pPr>
            <a:r>
              <a:rPr lang="sv-SE" altLang="en-US" sz="1600" dirty="0">
                <a:latin typeface="Arial Narrow" panose="020B0606020202030204" pitchFamily="34" charset="0"/>
              </a:rPr>
              <a:t>Roh Kudus memberikan </a:t>
            </a:r>
            <a:r>
              <a:rPr lang="sv-SE" altLang="en-US" sz="1600" b="1" dirty="0">
                <a:latin typeface="Arial Narrow" panose="020B0606020202030204" pitchFamily="34" charset="0"/>
              </a:rPr>
              <a:t>pembenaran</a:t>
            </a:r>
            <a:r>
              <a:rPr lang="sv-SE" altLang="en-US" sz="1600" dirty="0">
                <a:latin typeface="Arial Narrow" panose="020B0606020202030204" pitchFamily="34" charset="0"/>
              </a:rPr>
              <a:t> (1Kor.6:11)</a:t>
            </a:r>
          </a:p>
          <a:p>
            <a:pPr marL="269875" indent="-269875" algn="just">
              <a:spcBef>
                <a:spcPts val="600"/>
              </a:spcBef>
              <a:buFont typeface="Wingdings" pitchFamily="2" charset="2"/>
              <a:buChar char="§"/>
            </a:pPr>
            <a:r>
              <a:rPr lang="sv-SE" altLang="en-US" sz="1600" dirty="0">
                <a:latin typeface="Arial Narrow" panose="020B0606020202030204" pitchFamily="34" charset="0"/>
              </a:rPr>
              <a:t>Roh Kudus </a:t>
            </a:r>
            <a:r>
              <a:rPr lang="sv-SE" altLang="en-US" sz="1600" b="1" dirty="0">
                <a:latin typeface="Arial Narrow" panose="020B0606020202030204" pitchFamily="34" charset="0"/>
              </a:rPr>
              <a:t>pengapdosian</a:t>
            </a:r>
            <a:r>
              <a:rPr lang="sv-SE" altLang="en-US" sz="1600" dirty="0">
                <a:latin typeface="Arial Narrow" panose="020B0606020202030204" pitchFamily="34" charset="0"/>
              </a:rPr>
              <a:t> menjadi anak-anak Allah (Gal.4:4-6; Rm.8:14-15)</a:t>
            </a:r>
          </a:p>
          <a:p>
            <a:pPr marL="269875" indent="-269875" algn="just">
              <a:spcBef>
                <a:spcPts val="600"/>
              </a:spcBef>
              <a:buFont typeface="Wingdings" pitchFamily="2" charset="2"/>
              <a:buChar char="§"/>
            </a:pPr>
            <a:r>
              <a:rPr lang="sv-SE" altLang="en-US" sz="1600" dirty="0">
                <a:latin typeface="Arial Narrow" panose="020B0606020202030204" pitchFamily="34" charset="0"/>
              </a:rPr>
              <a:t>Roh Kudus melakukan </a:t>
            </a:r>
            <a:r>
              <a:rPr lang="sv-SE" altLang="en-US" sz="1600" b="1" dirty="0">
                <a:latin typeface="Arial Narrow" panose="020B0606020202030204" pitchFamily="34" charset="0"/>
              </a:rPr>
              <a:t>pengudusan</a:t>
            </a:r>
            <a:r>
              <a:rPr lang="sv-SE" altLang="en-US" sz="1600" dirty="0">
                <a:latin typeface="Arial Narrow" panose="020B0606020202030204" pitchFamily="34" charset="0"/>
              </a:rPr>
              <a:t> (2Tes.2:13; Rm.15:16)</a:t>
            </a:r>
          </a:p>
          <a:p>
            <a:pPr marL="269875" indent="-269875" algn="just">
              <a:spcBef>
                <a:spcPts val="600"/>
              </a:spcBef>
              <a:buFont typeface="Wingdings" pitchFamily="2" charset="2"/>
              <a:buChar char="§"/>
            </a:pPr>
            <a:r>
              <a:rPr lang="sv-SE" altLang="en-US" sz="1600" dirty="0">
                <a:latin typeface="Arial Narrow" panose="020B0606020202030204" pitchFamily="34" charset="0"/>
              </a:rPr>
              <a:t>Roh Kudus terlibat di dalam </a:t>
            </a:r>
            <a:r>
              <a:rPr lang="sv-SE" altLang="en-US" sz="1600" b="1" dirty="0">
                <a:latin typeface="Arial Narrow" panose="020B0606020202030204" pitchFamily="34" charset="0"/>
              </a:rPr>
              <a:t>pemeliharaan atau ketekunan orang pilihan </a:t>
            </a:r>
            <a:r>
              <a:rPr lang="sv-SE" altLang="en-US" sz="1600" dirty="0">
                <a:latin typeface="Arial Narrow" panose="020B0606020202030204" pitchFamily="34" charset="0"/>
              </a:rPr>
              <a:t>di dalam iman (Ef.4:30)</a:t>
            </a:r>
          </a:p>
          <a:p>
            <a:pPr marL="269875" indent="-269875" algn="just">
              <a:spcBef>
                <a:spcPts val="600"/>
              </a:spcBef>
              <a:buFont typeface="Wingdings" pitchFamily="2" charset="2"/>
              <a:buChar char="§"/>
            </a:pPr>
            <a:r>
              <a:rPr lang="sv-SE" altLang="en-US" sz="1600" dirty="0">
                <a:latin typeface="Arial Narrow" panose="020B0606020202030204" pitchFamily="34" charset="0"/>
              </a:rPr>
              <a:t>Roh Kudus juga </a:t>
            </a:r>
            <a:r>
              <a:rPr lang="sv-SE" altLang="en-US" sz="1600" b="1" dirty="0">
                <a:latin typeface="Arial Narrow" panose="020B0606020202030204" pitchFamily="34" charset="0"/>
              </a:rPr>
              <a:t>memeteraikan</a:t>
            </a:r>
            <a:r>
              <a:rPr lang="sv-SE" altLang="en-US" sz="1600" dirty="0">
                <a:latin typeface="Arial Narrow" panose="020B0606020202030204" pitchFamily="34" charset="0"/>
              </a:rPr>
              <a:t> “arrabon” keselamatan (2Kor.1:22; 5:5)</a:t>
            </a:r>
            <a:endParaRPr lang="sv-SE" altLang="en-US" sz="1400" dirty="0">
              <a:latin typeface="Arial Narrow" panose="020B0606020202030204" pitchFamily="34" charset="0"/>
            </a:endParaRP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KARYA ROH KUDUS MENERAPKAN KESELAMATAN</a:t>
            </a:r>
          </a:p>
        </p:txBody>
      </p:sp>
    </p:spTree>
    <p:extLst>
      <p:ext uri="{BB962C8B-B14F-4D97-AF65-F5344CB8AC3E}">
        <p14:creationId xmlns:p14="http://schemas.microsoft.com/office/powerpoint/2010/main" val="34552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 calcmode="lin" valueType="num">
                                      <p:cBhvr additive="base">
                                        <p:cTn id="6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 calcmode="lin" valueType="num">
                                      <p:cBhvr additive="base">
                                        <p:cTn id="7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69875" indent="-269875" algn="just">
              <a:spcBef>
                <a:spcPts val="600"/>
              </a:spcBef>
              <a:buFont typeface="Wingdings" pitchFamily="2" charset="2"/>
              <a:buChar char="§"/>
            </a:pPr>
            <a:r>
              <a:rPr lang="sv-SE" altLang="en-US" sz="1600" b="1" dirty="0">
                <a:latin typeface="Arial Narrow" panose="020B0606020202030204" pitchFamily="34" charset="0"/>
              </a:rPr>
              <a:t>Pengakuan Iman Westminster</a:t>
            </a:r>
            <a:r>
              <a:rPr lang="sv-SE" altLang="en-US" sz="1600" dirty="0">
                <a:latin typeface="Arial Narrow" panose="020B0606020202030204" pitchFamily="34" charset="0"/>
              </a:rPr>
              <a:t>, Roh Kudus adalah “satu-satunya Pelaku efisien dalam penerapan penebusan” (Ti.3:5; Gal.5:25; Yoh.6:63)</a:t>
            </a:r>
          </a:p>
          <a:p>
            <a:pPr marL="269875" indent="-269875" algn="just">
              <a:spcBef>
                <a:spcPts val="600"/>
              </a:spcBef>
              <a:buFont typeface="Wingdings" pitchFamily="2" charset="2"/>
              <a:buChar char="§"/>
            </a:pPr>
            <a:r>
              <a:rPr lang="sv-SE" altLang="en-US" sz="1600" dirty="0">
                <a:latin typeface="Arial Narrow" panose="020B0606020202030204" pitchFamily="34" charset="0"/>
              </a:rPr>
              <a:t>Peran utama Roh Kudus dalam proses keselamatan kita adalah menyatukan kita dengan Kristus (1Kor.12:13; 2Kor.3:17; Rm.8:9; 1Ptr.1:11)</a:t>
            </a:r>
          </a:p>
          <a:p>
            <a:pPr marL="269875" indent="-269875" algn="just">
              <a:spcBef>
                <a:spcPts val="600"/>
              </a:spcBef>
              <a:buFont typeface="Wingdings" pitchFamily="2" charset="2"/>
              <a:buChar char="§"/>
            </a:pPr>
            <a:r>
              <a:rPr lang="sv-SE" altLang="en-US" sz="1600" dirty="0">
                <a:latin typeface="Arial Narrow" panose="020B0606020202030204" pitchFamily="34" charset="0"/>
              </a:rPr>
              <a:t>Roh Kudus memberikan kepada kita </a:t>
            </a:r>
            <a:r>
              <a:rPr lang="sv-SE" altLang="en-US" sz="1600" b="1" dirty="0">
                <a:latin typeface="Arial Narrow" panose="020B0606020202030204" pitchFamily="34" charset="0"/>
              </a:rPr>
              <a:t>jaminan keselamatan </a:t>
            </a:r>
            <a:r>
              <a:rPr lang="sv-SE" altLang="en-US" sz="1600" dirty="0">
                <a:latin typeface="Arial Narrow" panose="020B0606020202030204" pitchFamily="34" charset="0"/>
              </a:rPr>
              <a:t>(Rm.8:16; 1Kor.6:11; Gal.4:4-6; Rm.8:15)</a:t>
            </a:r>
          </a:p>
          <a:p>
            <a:pPr marL="269875" indent="-269875" algn="just">
              <a:spcBef>
                <a:spcPts val="600"/>
              </a:spcBef>
              <a:buFont typeface="Wingdings" pitchFamily="2" charset="2"/>
              <a:buChar char="§"/>
            </a:pPr>
            <a:r>
              <a:rPr lang="sv-SE" altLang="en-US" sz="1600" dirty="0">
                <a:latin typeface="Arial Narrow" panose="020B0606020202030204" pitchFamily="34" charset="0"/>
              </a:rPr>
              <a:t>Roh Kudus memberikan </a:t>
            </a:r>
            <a:r>
              <a:rPr lang="sv-SE" altLang="en-US" sz="1600" b="1" dirty="0">
                <a:latin typeface="Arial Narrow" panose="020B0606020202030204" pitchFamily="34" charset="0"/>
              </a:rPr>
              <a:t>karunia-karunia Roh untuk pelayanan </a:t>
            </a:r>
            <a:r>
              <a:rPr lang="sv-SE" altLang="en-US" sz="1600" dirty="0">
                <a:latin typeface="Arial Narrow" panose="020B0606020202030204" pitchFamily="34" charset="0"/>
              </a:rPr>
              <a:t>dan buah Roh sebagai dasar dari pemakaian karunia-karunia Roh (1Kor.12; Gal.5:22-23)</a:t>
            </a:r>
          </a:p>
          <a:p>
            <a:pPr marL="269875" indent="-269875" algn="just">
              <a:spcBef>
                <a:spcPts val="600"/>
              </a:spcBef>
              <a:buFont typeface="Wingdings" pitchFamily="2" charset="2"/>
              <a:buChar char="§"/>
            </a:pPr>
            <a:r>
              <a:rPr lang="sv-SE" altLang="en-US" sz="1600" dirty="0">
                <a:latin typeface="Arial Narrow" panose="020B0606020202030204" pitchFamily="34" charset="0"/>
              </a:rPr>
              <a:t>Dalam proses keselamatan, </a:t>
            </a:r>
            <a:r>
              <a:rPr lang="sv-SE" altLang="en-US" sz="1600" b="1" dirty="0">
                <a:latin typeface="Arial Narrow" panose="020B0606020202030204" pitchFamily="34" charset="0"/>
              </a:rPr>
              <a:t>Kristus membaptis dengan Roh Kudus </a:t>
            </a:r>
            <a:r>
              <a:rPr lang="sv-SE" altLang="en-US" sz="1600" dirty="0">
                <a:latin typeface="Arial Narrow" panose="020B0606020202030204" pitchFamily="34" charset="0"/>
              </a:rPr>
              <a:t>dan kita akan dipenuhi oleh Roh (Mat.3:11; Luk.3:16; Rm.8:9; Ef.5:18).</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KARYA ROH KUDUS MENERAPKAN KESELAMATAN</a:t>
            </a:r>
          </a:p>
        </p:txBody>
      </p:sp>
    </p:spTree>
    <p:extLst>
      <p:ext uri="{BB962C8B-B14F-4D97-AF65-F5344CB8AC3E}">
        <p14:creationId xmlns:p14="http://schemas.microsoft.com/office/powerpoint/2010/main" val="2909170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Arial Narrow" panose="020B0606020202030204" pitchFamily="34" charset="0"/>
              </a:rPr>
              <a:t>SUMBER BUKU</a:t>
            </a:r>
          </a:p>
        </p:txBody>
      </p:sp>
      <p:sp>
        <p:nvSpPr>
          <p:cNvPr id="3" name="Content Placeholder 2"/>
          <p:cNvSpPr>
            <a:spLocks noGrp="1"/>
          </p:cNvSpPr>
          <p:nvPr>
            <p:ph idx="1"/>
          </p:nvPr>
        </p:nvSpPr>
        <p:spPr/>
        <p:txBody>
          <a:bodyPr anchor="t">
            <a:normAutofit/>
          </a:bodyPr>
          <a:lstStyle/>
          <a:p>
            <a:pPr marL="0" lvl="0" indent="0" algn="just">
              <a:spcBef>
                <a:spcPts val="600"/>
              </a:spcBef>
              <a:buNone/>
            </a:pPr>
            <a:r>
              <a:rPr lang="en-US" sz="2000" b="1" dirty="0" err="1">
                <a:latin typeface="Arial Narrow" panose="020B0606020202030204" pitchFamily="34" charset="0"/>
              </a:rPr>
              <a:t>Buku</a:t>
            </a:r>
            <a:r>
              <a:rPr lang="en-US" sz="2000" b="1" dirty="0">
                <a:latin typeface="Arial Narrow" panose="020B0606020202030204" pitchFamily="34" charset="0"/>
              </a:rPr>
              <a:t> </a:t>
            </a:r>
            <a:r>
              <a:rPr lang="en-US" sz="2000" b="1" dirty="0" err="1">
                <a:latin typeface="Arial Narrow" panose="020B0606020202030204" pitchFamily="34" charset="0"/>
              </a:rPr>
              <a:t>Wajib</a:t>
            </a:r>
            <a:endParaRPr lang="en-US" sz="2000" b="1" dirty="0">
              <a:latin typeface="Arial Narrow" panose="020B0606020202030204" pitchFamily="34" charset="0"/>
            </a:endParaRPr>
          </a:p>
          <a:p>
            <a:pPr algn="just">
              <a:spcBef>
                <a:spcPts val="600"/>
              </a:spcBef>
              <a:buFont typeface="Wingdings" panose="05000000000000000000" pitchFamily="2" charset="2"/>
              <a:buChar char="§"/>
            </a:pPr>
            <a:r>
              <a:rPr lang="en-US" sz="1800" dirty="0">
                <a:latin typeface="Arial Narrow" panose="020B0606020202030204" pitchFamily="34" charset="0"/>
              </a:rPr>
              <a:t>Anthony A. </a:t>
            </a:r>
            <a:r>
              <a:rPr lang="en-US" sz="1800" dirty="0" err="1">
                <a:latin typeface="Arial Narrow" panose="020B0606020202030204" pitchFamily="34" charset="0"/>
              </a:rPr>
              <a:t>Hoekema</a:t>
            </a:r>
            <a:r>
              <a:rPr lang="en-US" sz="1800" dirty="0">
                <a:latin typeface="Arial Narrow" panose="020B0606020202030204" pitchFamily="34" charset="0"/>
              </a:rPr>
              <a:t>, </a:t>
            </a:r>
            <a:r>
              <a:rPr lang="en-US" sz="1800" i="1" dirty="0" err="1">
                <a:latin typeface="Arial Narrow" panose="020B0606020202030204" pitchFamily="34" charset="0"/>
              </a:rPr>
              <a:t>Diselamatkan</a:t>
            </a:r>
            <a:r>
              <a:rPr lang="en-US" sz="1800" i="1" dirty="0">
                <a:latin typeface="Arial Narrow" panose="020B0606020202030204" pitchFamily="34" charset="0"/>
              </a:rPr>
              <a:t> </a:t>
            </a:r>
            <a:r>
              <a:rPr lang="en-US" sz="1800" i="1" dirty="0" err="1">
                <a:latin typeface="Arial Narrow" panose="020B0606020202030204" pitchFamily="34" charset="0"/>
              </a:rPr>
              <a:t>oleh</a:t>
            </a:r>
            <a:r>
              <a:rPr lang="en-US" sz="1800" i="1" dirty="0">
                <a:latin typeface="Arial Narrow" panose="020B0606020202030204" pitchFamily="34" charset="0"/>
              </a:rPr>
              <a:t> </a:t>
            </a:r>
            <a:r>
              <a:rPr lang="en-US" sz="1800" i="1" dirty="0" err="1">
                <a:latin typeface="Arial Narrow" panose="020B0606020202030204" pitchFamily="34" charset="0"/>
              </a:rPr>
              <a:t>Anugerah</a:t>
            </a:r>
            <a:r>
              <a:rPr lang="en-US" sz="1800" i="1" dirty="0">
                <a:latin typeface="Arial Narrow" panose="020B0606020202030204" pitchFamily="34" charset="0"/>
              </a:rPr>
              <a:t> </a:t>
            </a:r>
            <a:r>
              <a:rPr lang="en-US" sz="1800" dirty="0">
                <a:latin typeface="Arial Narrow" panose="020B0606020202030204" pitchFamily="34" charset="0"/>
              </a:rPr>
              <a:t>(Surabaya: Momentum, 2006), Bab 4-6, hlm.69-120.</a:t>
            </a:r>
          </a:p>
          <a:p>
            <a:pPr algn="just">
              <a:spcBef>
                <a:spcPts val="600"/>
              </a:spcBef>
              <a:buFont typeface="Wingdings" panose="05000000000000000000" pitchFamily="2" charset="2"/>
              <a:buChar char="§"/>
            </a:pPr>
            <a:r>
              <a:rPr lang="en-US" sz="1800" dirty="0">
                <a:latin typeface="Arial Narrow" panose="020B0606020202030204" pitchFamily="34" charset="0"/>
              </a:rPr>
              <a:t>Louis </a:t>
            </a:r>
            <a:r>
              <a:rPr lang="en-US" sz="1800" dirty="0" err="1">
                <a:latin typeface="Arial Narrow" panose="020B0606020202030204" pitchFamily="34" charset="0"/>
              </a:rPr>
              <a:t>Berkhof</a:t>
            </a:r>
            <a:r>
              <a:rPr lang="en-US" sz="1800" dirty="0">
                <a:latin typeface="Arial Narrow" panose="020B0606020202030204" pitchFamily="34" charset="0"/>
              </a:rPr>
              <a:t>, </a:t>
            </a:r>
            <a:r>
              <a:rPr lang="en-US" sz="1800" i="1" dirty="0" err="1">
                <a:latin typeface="Arial Narrow" panose="020B0606020202030204" pitchFamily="34" charset="0"/>
              </a:rPr>
              <a:t>Teologi</a:t>
            </a:r>
            <a:r>
              <a:rPr lang="en-US" sz="1800" i="1" dirty="0">
                <a:latin typeface="Arial Narrow" panose="020B0606020202030204" pitchFamily="34" charset="0"/>
              </a:rPr>
              <a:t> </a:t>
            </a:r>
            <a:r>
              <a:rPr lang="en-US" sz="1800" i="1" dirty="0" err="1">
                <a:latin typeface="Arial Narrow" panose="020B0606020202030204" pitchFamily="34" charset="0"/>
              </a:rPr>
              <a:t>Sistematika</a:t>
            </a:r>
            <a:r>
              <a:rPr lang="en-US" sz="1800" i="1" dirty="0">
                <a:latin typeface="Arial Narrow" panose="020B0606020202030204" pitchFamily="34" charset="0"/>
              </a:rPr>
              <a:t>: </a:t>
            </a:r>
            <a:r>
              <a:rPr lang="en-US" sz="1800" i="1" dirty="0" err="1">
                <a:latin typeface="Arial Narrow" panose="020B0606020202030204" pitchFamily="34" charset="0"/>
              </a:rPr>
              <a:t>Doktrin</a:t>
            </a:r>
            <a:r>
              <a:rPr lang="en-US" sz="1800" i="1" dirty="0">
                <a:latin typeface="Arial Narrow" panose="020B0606020202030204" pitchFamily="34" charset="0"/>
              </a:rPr>
              <a:t> </a:t>
            </a:r>
            <a:r>
              <a:rPr lang="en-US" sz="1800" i="1" dirty="0" err="1">
                <a:latin typeface="Arial Narrow" panose="020B0606020202030204" pitchFamily="34" charset="0"/>
              </a:rPr>
              <a:t>Keselamatan</a:t>
            </a:r>
            <a:r>
              <a:rPr lang="en-US" sz="1800" i="1" dirty="0">
                <a:latin typeface="Arial Narrow" panose="020B0606020202030204" pitchFamily="34" charset="0"/>
              </a:rPr>
              <a:t> </a:t>
            </a:r>
            <a:r>
              <a:rPr lang="en-US" sz="1800" dirty="0">
                <a:latin typeface="Arial Narrow" panose="020B0606020202030204" pitchFamily="34" charset="0"/>
              </a:rPr>
              <a:t>(Surabaya: Momentum, 2012), </a:t>
            </a:r>
            <a:r>
              <a:rPr lang="nl-NL" sz="1800" dirty="0">
                <a:latin typeface="Arial Narrow" panose="020B0606020202030204" pitchFamily="34" charset="0"/>
              </a:rPr>
              <a:t>Vol.4: 2009, Bab 1-2, hlm.5-42.</a:t>
            </a:r>
          </a:p>
          <a:p>
            <a:pPr algn="just">
              <a:spcBef>
                <a:spcPts val="600"/>
              </a:spcBef>
              <a:buFont typeface="Wingdings" panose="05000000000000000000" pitchFamily="2" charset="2"/>
              <a:buChar char="§"/>
            </a:pPr>
            <a:r>
              <a:rPr lang="da-DK" sz="1800" dirty="0">
                <a:latin typeface="Arial Narrow" panose="020B0606020202030204" pitchFamily="34" charset="0"/>
              </a:rPr>
              <a:t>Edwin H. Palmer, Lima Pokok Calvinisme (Surabaya: Momentum, 2012), Bab 1 – 3.</a:t>
            </a:r>
          </a:p>
          <a:p>
            <a:pPr algn="just">
              <a:spcBef>
                <a:spcPts val="600"/>
              </a:spcBef>
              <a:buFont typeface="Wingdings" panose="05000000000000000000" pitchFamily="2" charset="2"/>
              <a:buChar char="§"/>
            </a:pPr>
            <a:r>
              <a:rPr lang="da-DK" sz="1800" dirty="0">
                <a:latin typeface="Arial Narrow" panose="020B0606020202030204" pitchFamily="34" charset="0"/>
              </a:rPr>
              <a:t>G.J. Baan, TULIP: Lima Pokok Calvinisme (Surabaya: Momentum, 2012).</a:t>
            </a:r>
          </a:p>
          <a:p>
            <a:pPr algn="just">
              <a:spcBef>
                <a:spcPts val="600"/>
              </a:spcBef>
              <a:buFont typeface="Wingdings" panose="05000000000000000000" pitchFamily="2" charset="2"/>
              <a:buChar char="§"/>
            </a:pPr>
            <a:r>
              <a:rPr lang="da-DK" sz="1800" dirty="0">
                <a:latin typeface="Arial Narrow" panose="020B0606020202030204" pitchFamily="34" charset="0"/>
              </a:rPr>
              <a:t>Herman Bavinck, </a:t>
            </a:r>
            <a:r>
              <a:rPr lang="da-DK" sz="1800" i="1" dirty="0">
                <a:latin typeface="Arial Narrow" panose="020B0606020202030204" pitchFamily="34" charset="0"/>
              </a:rPr>
              <a:t>Dogmatika Reformed – Jilid 3: Dosa dan Keselamatan di dalam Kristus</a:t>
            </a:r>
            <a:r>
              <a:rPr lang="da-DK" sz="1800" dirty="0">
                <a:latin typeface="Arial Narrow" panose="020B0606020202030204" pitchFamily="34" charset="0"/>
              </a:rPr>
              <a:t>, terjemahan Ichwei G. Indra dan Irwan Tjulianto (Surabaya: Momentum, 2016), Bag.II, Bab 9, hlm.605-752.</a:t>
            </a:r>
          </a:p>
        </p:txBody>
      </p:sp>
    </p:spTree>
    <p:extLst>
      <p:ext uri="{BB962C8B-B14F-4D97-AF65-F5344CB8AC3E}">
        <p14:creationId xmlns:p14="http://schemas.microsoft.com/office/powerpoint/2010/main" val="3237383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36538" indent="-236538" algn="just">
              <a:spcBef>
                <a:spcPts val="600"/>
              </a:spcBef>
              <a:buFont typeface="Wingdings" panose="05000000000000000000" pitchFamily="2" charset="2"/>
              <a:buChar char="§"/>
            </a:pPr>
            <a:r>
              <a:rPr lang="en-US" altLang="en-US" sz="1800" b="1" dirty="0" err="1">
                <a:latin typeface="Arial Narrow" panose="020B0606020202030204" pitchFamily="34" charset="0"/>
              </a:rPr>
              <a:t>Mengapa</a:t>
            </a:r>
            <a:r>
              <a:rPr lang="en-US" altLang="en-US" sz="1800" b="1" dirty="0">
                <a:latin typeface="Arial Narrow" panose="020B0606020202030204" pitchFamily="34" charset="0"/>
              </a:rPr>
              <a:t> </a:t>
            </a:r>
            <a:r>
              <a:rPr lang="en-US" altLang="en-US" sz="1800" b="1" dirty="0" err="1">
                <a:latin typeface="Arial Narrow" panose="020B0606020202030204" pitchFamily="34" charset="0"/>
              </a:rPr>
              <a:t>Manusia</a:t>
            </a:r>
            <a:r>
              <a:rPr lang="en-US" altLang="en-US" sz="1800" b="1" dirty="0">
                <a:latin typeface="Arial Narrow" panose="020B0606020202030204" pitchFamily="34" charset="0"/>
              </a:rPr>
              <a:t> </a:t>
            </a:r>
            <a:r>
              <a:rPr lang="en-US" altLang="en-US" sz="1800" b="1" dirty="0" err="1">
                <a:latin typeface="Arial Narrow" panose="020B0606020202030204" pitchFamily="34" charset="0"/>
              </a:rPr>
              <a:t>membutuhkan</a:t>
            </a:r>
            <a:r>
              <a:rPr lang="en-US" altLang="en-US" sz="1800" b="1" dirty="0">
                <a:latin typeface="Arial Narrow" panose="020B0606020202030204" pitchFamily="34" charset="0"/>
              </a:rPr>
              <a:t> </a:t>
            </a:r>
            <a:r>
              <a:rPr lang="en-US" altLang="en-US" sz="1800" b="1" dirty="0" err="1">
                <a:latin typeface="Arial Narrow" panose="020B0606020202030204" pitchFamily="34" charset="0"/>
              </a:rPr>
              <a:t>Keselamatan</a:t>
            </a:r>
            <a:r>
              <a:rPr lang="en-US" altLang="en-US" sz="1600" dirty="0">
                <a:latin typeface="Arial Narrow" panose="020B0606020202030204" pitchFamily="34" charset="0"/>
              </a:rPr>
              <a:t>: (1) Karena </a:t>
            </a:r>
            <a:r>
              <a:rPr lang="en-US" altLang="en-US" sz="1600" dirty="0" err="1">
                <a:latin typeface="Arial Narrow" panose="020B0606020202030204" pitchFamily="34" charset="0"/>
              </a:rPr>
              <a:t>manusia</a:t>
            </a:r>
            <a:r>
              <a:rPr lang="en-US" altLang="en-US" sz="1600" dirty="0">
                <a:latin typeface="Arial Narrow" panose="020B0606020202030204" pitchFamily="34" charset="0"/>
              </a:rPr>
              <a:t> </a:t>
            </a:r>
            <a:r>
              <a:rPr lang="en-US" altLang="en-US" sz="1600" dirty="0" err="1">
                <a:latin typeface="Arial Narrow" panose="020B0606020202030204" pitchFamily="34" charset="0"/>
              </a:rPr>
              <a:t>sudah</a:t>
            </a:r>
            <a:r>
              <a:rPr lang="en-US" altLang="en-US" sz="1600" dirty="0">
                <a:latin typeface="Arial Narrow" panose="020B0606020202030204" pitchFamily="34" charset="0"/>
              </a:rPr>
              <a:t> </a:t>
            </a:r>
            <a:r>
              <a:rPr lang="en-US" altLang="en-US" sz="1600" dirty="0" err="1">
                <a:latin typeface="Arial Narrow" panose="020B0606020202030204" pitchFamily="34" charset="0"/>
              </a:rPr>
              <a:t>berdosa</a:t>
            </a:r>
            <a:r>
              <a:rPr lang="en-US" altLang="en-US" sz="1600" dirty="0">
                <a:latin typeface="Arial Narrow" panose="020B0606020202030204" pitchFamily="34" charset="0"/>
              </a:rPr>
              <a:t> </a:t>
            </a:r>
            <a:r>
              <a:rPr lang="en-US" altLang="en-US" sz="1600" dirty="0" err="1">
                <a:latin typeface="Arial Narrow" panose="020B0606020202030204" pitchFamily="34" charset="0"/>
              </a:rPr>
              <a:t>kepada</a:t>
            </a:r>
            <a:r>
              <a:rPr lang="en-US" altLang="en-US" sz="1600" dirty="0">
                <a:latin typeface="Arial Narrow" panose="020B0606020202030204" pitchFamily="34" charset="0"/>
              </a:rPr>
              <a:t> Allah </a:t>
            </a:r>
            <a:r>
              <a:rPr lang="en-US" altLang="en-US" sz="1600" dirty="0" err="1">
                <a:latin typeface="Arial Narrow" panose="020B0606020202030204" pitchFamily="34" charset="0"/>
              </a:rPr>
              <a:t>atas</a:t>
            </a:r>
            <a:r>
              <a:rPr lang="en-US" altLang="en-US" sz="1600" dirty="0">
                <a:latin typeface="Arial Narrow" panose="020B0606020202030204" pitchFamily="34" charset="0"/>
              </a:rPr>
              <a:t> </a:t>
            </a:r>
            <a:r>
              <a:rPr lang="en-US" altLang="en-US" sz="1600" dirty="0" err="1">
                <a:latin typeface="Arial Narrow" panose="020B0606020202030204" pitchFamily="34" charset="0"/>
              </a:rPr>
              <a:t>keinginannya</a:t>
            </a:r>
            <a:r>
              <a:rPr lang="en-US" altLang="en-US" sz="1600" dirty="0">
                <a:latin typeface="Arial Narrow" panose="020B0606020202030204" pitchFamily="34" charset="0"/>
              </a:rPr>
              <a:t> </a:t>
            </a:r>
            <a:r>
              <a:rPr lang="en-US" altLang="en-US" sz="1600" dirty="0" err="1">
                <a:latin typeface="Arial Narrow" panose="020B0606020202030204" pitchFamily="34" charset="0"/>
              </a:rPr>
              <a:t>sendiri</a:t>
            </a:r>
            <a:r>
              <a:rPr lang="en-US" altLang="en-US" sz="1600" dirty="0">
                <a:latin typeface="Arial Narrow" panose="020B0606020202030204" pitchFamily="34" charset="0"/>
              </a:rPr>
              <a:t> </a:t>
            </a:r>
            <a:r>
              <a:rPr lang="en-US" altLang="en-US" sz="1600" dirty="0" err="1">
                <a:latin typeface="Arial Narrow" panose="020B0606020202030204" pitchFamily="34" charset="0"/>
              </a:rPr>
              <a:t>dan</a:t>
            </a:r>
            <a:r>
              <a:rPr lang="en-US" altLang="en-US" sz="1600" dirty="0">
                <a:latin typeface="Arial Narrow" panose="020B0606020202030204" pitchFamily="34" charset="0"/>
              </a:rPr>
              <a:t> </a:t>
            </a:r>
            <a:r>
              <a:rPr lang="en-US" altLang="en-US" sz="1600" dirty="0" err="1">
                <a:latin typeface="Arial Narrow" panose="020B0606020202030204" pitchFamily="34" charset="0"/>
              </a:rPr>
              <a:t>manusia</a:t>
            </a:r>
            <a:r>
              <a:rPr lang="en-US" altLang="en-US" sz="1600" dirty="0">
                <a:latin typeface="Arial Narrow" panose="020B0606020202030204" pitchFamily="34" charset="0"/>
              </a:rPr>
              <a:t> </a:t>
            </a:r>
            <a:r>
              <a:rPr lang="en-US" altLang="en-US" sz="1600" dirty="0" err="1">
                <a:latin typeface="Arial Narrow" panose="020B0606020202030204" pitchFamily="34" charset="0"/>
              </a:rPr>
              <a:t>tidak</a:t>
            </a:r>
            <a:r>
              <a:rPr lang="en-US" altLang="en-US" sz="1600" dirty="0">
                <a:latin typeface="Arial Narrow" panose="020B0606020202030204" pitchFamily="34" charset="0"/>
              </a:rPr>
              <a:t> </a:t>
            </a:r>
            <a:r>
              <a:rPr lang="en-US" altLang="en-US" sz="1600" dirty="0" err="1">
                <a:latin typeface="Arial Narrow" panose="020B0606020202030204" pitchFamily="34" charset="0"/>
              </a:rPr>
              <a:t>mampu</a:t>
            </a:r>
            <a:r>
              <a:rPr lang="en-US" altLang="en-US" sz="1600" dirty="0">
                <a:latin typeface="Arial Narrow" panose="020B0606020202030204" pitchFamily="34" charset="0"/>
              </a:rPr>
              <a:t> total </a:t>
            </a:r>
            <a:r>
              <a:rPr lang="en-US" altLang="en-US" sz="1600" dirty="0" err="1">
                <a:latin typeface="Arial Narrow" panose="020B0606020202030204" pitchFamily="34" charset="0"/>
              </a:rPr>
              <a:t>mencari</a:t>
            </a:r>
            <a:r>
              <a:rPr lang="en-US" altLang="en-US" sz="1600" dirty="0">
                <a:latin typeface="Arial Narrow" panose="020B0606020202030204" pitchFamily="34" charset="0"/>
              </a:rPr>
              <a:t> Allah, </a:t>
            </a:r>
            <a:r>
              <a:rPr lang="en-US" altLang="en-US" sz="1600" dirty="0" err="1">
                <a:latin typeface="Arial Narrow" panose="020B0606020202030204" pitchFamily="34" charset="0"/>
              </a:rPr>
              <a:t>tidak</a:t>
            </a:r>
            <a:r>
              <a:rPr lang="en-US" altLang="en-US" sz="1600" dirty="0">
                <a:latin typeface="Arial Narrow" panose="020B0606020202030204" pitchFamily="34" charset="0"/>
              </a:rPr>
              <a:t> </a:t>
            </a:r>
            <a:r>
              <a:rPr lang="en-US" altLang="en-US" sz="1600" dirty="0" err="1">
                <a:latin typeface="Arial Narrow" panose="020B0606020202030204" pitchFamily="34" charset="0"/>
              </a:rPr>
              <a:t>mau</a:t>
            </a:r>
            <a:r>
              <a:rPr lang="en-US" altLang="en-US" sz="1600" dirty="0">
                <a:latin typeface="Arial Narrow" panose="020B0606020202030204" pitchFamily="34" charset="0"/>
              </a:rPr>
              <a:t> </a:t>
            </a:r>
            <a:r>
              <a:rPr lang="en-US" altLang="en-US" sz="1600" dirty="0" err="1">
                <a:latin typeface="Arial Narrow" panose="020B0606020202030204" pitchFamily="34" charset="0"/>
              </a:rPr>
              <a:t>menyembah</a:t>
            </a:r>
            <a:r>
              <a:rPr lang="en-US" altLang="en-US" sz="1600" dirty="0">
                <a:latin typeface="Arial Narrow" panose="020B0606020202030204" pitchFamily="34" charset="0"/>
              </a:rPr>
              <a:t> Allah yang </a:t>
            </a:r>
            <a:r>
              <a:rPr lang="en-US" altLang="en-US" sz="1600" dirty="0" err="1">
                <a:latin typeface="Arial Narrow" panose="020B0606020202030204" pitchFamily="34" charset="0"/>
              </a:rPr>
              <a:t>benar</a:t>
            </a:r>
            <a:r>
              <a:rPr lang="en-US" altLang="en-US" sz="1600" dirty="0">
                <a:latin typeface="Arial Narrow" panose="020B0606020202030204" pitchFamily="34" charset="0"/>
              </a:rPr>
              <a:t>, </a:t>
            </a:r>
            <a:r>
              <a:rPr lang="en-US" altLang="en-US" sz="1600" dirty="0" err="1">
                <a:latin typeface="Arial Narrow" panose="020B0606020202030204" pitchFamily="34" charset="0"/>
              </a:rPr>
              <a:t>dan</a:t>
            </a:r>
            <a:r>
              <a:rPr lang="en-US" altLang="en-US" sz="1600" dirty="0">
                <a:latin typeface="Arial Narrow" panose="020B0606020202030204" pitchFamily="34" charset="0"/>
              </a:rPr>
              <a:t> </a:t>
            </a:r>
            <a:r>
              <a:rPr lang="en-US" altLang="en-US" sz="1600" dirty="0" err="1">
                <a:latin typeface="Arial Narrow" panose="020B0606020202030204" pitchFamily="34" charset="0"/>
              </a:rPr>
              <a:t>segala</a:t>
            </a:r>
            <a:r>
              <a:rPr lang="en-US" altLang="en-US" sz="1600" dirty="0">
                <a:latin typeface="Arial Narrow" panose="020B0606020202030204" pitchFamily="34" charset="0"/>
              </a:rPr>
              <a:t> </a:t>
            </a:r>
            <a:r>
              <a:rPr lang="en-US" altLang="en-US" sz="1600" dirty="0" err="1">
                <a:latin typeface="Arial Narrow" panose="020B0606020202030204" pitchFamily="34" charset="0"/>
              </a:rPr>
              <a:t>kebaikannya</a:t>
            </a:r>
            <a:r>
              <a:rPr lang="en-US" altLang="en-US" sz="1600" dirty="0">
                <a:latin typeface="Arial Narrow" panose="020B0606020202030204" pitchFamily="34" charset="0"/>
              </a:rPr>
              <a:t> </a:t>
            </a:r>
            <a:r>
              <a:rPr lang="en-US" altLang="en-US" sz="1600" dirty="0" err="1">
                <a:latin typeface="Arial Narrow" panose="020B0606020202030204" pitchFamily="34" charset="0"/>
              </a:rPr>
              <a:t>tidak</a:t>
            </a:r>
            <a:r>
              <a:rPr lang="en-US" altLang="en-US" sz="1600" dirty="0">
                <a:latin typeface="Arial Narrow" panose="020B0606020202030204" pitchFamily="34" charset="0"/>
              </a:rPr>
              <a:t> </a:t>
            </a:r>
            <a:r>
              <a:rPr lang="en-US" altLang="en-US" sz="1600" dirty="0" err="1">
                <a:latin typeface="Arial Narrow" panose="020B0606020202030204" pitchFamily="34" charset="0"/>
              </a:rPr>
              <a:t>dapat</a:t>
            </a:r>
            <a:r>
              <a:rPr lang="en-US" altLang="en-US" sz="1600" dirty="0">
                <a:latin typeface="Arial Narrow" panose="020B0606020202030204" pitchFamily="34" charset="0"/>
              </a:rPr>
              <a:t> </a:t>
            </a:r>
            <a:r>
              <a:rPr lang="en-US" altLang="en-US" sz="1600" dirty="0" err="1">
                <a:latin typeface="Arial Narrow" panose="020B0606020202030204" pitchFamily="34" charset="0"/>
              </a:rPr>
              <a:t>menebus</a:t>
            </a:r>
            <a:r>
              <a:rPr lang="en-US" altLang="en-US" sz="1600" dirty="0">
                <a:latin typeface="Arial Narrow" panose="020B0606020202030204" pitchFamily="34" charset="0"/>
              </a:rPr>
              <a:t> </a:t>
            </a:r>
            <a:r>
              <a:rPr lang="en-US" altLang="en-US" sz="1600" dirty="0" err="1">
                <a:latin typeface="Arial Narrow" panose="020B0606020202030204" pitchFamily="34" charset="0"/>
              </a:rPr>
              <a:t>dosa-dosanya</a:t>
            </a:r>
            <a:r>
              <a:rPr lang="en-US" altLang="en-US" sz="1600" dirty="0">
                <a:latin typeface="Arial Narrow" panose="020B0606020202030204" pitchFamily="34" charset="0"/>
              </a:rPr>
              <a:t>. (2) Karena Allah </a:t>
            </a:r>
            <a:r>
              <a:rPr lang="en-US" altLang="en-US" sz="1600" dirty="0" err="1">
                <a:latin typeface="Arial Narrow" panose="020B0606020202030204" pitchFamily="34" charset="0"/>
              </a:rPr>
              <a:t>menghendaki</a:t>
            </a:r>
            <a:r>
              <a:rPr lang="en-US" altLang="en-US" sz="1600" dirty="0">
                <a:latin typeface="Arial Narrow" panose="020B0606020202030204" pitchFamily="34" charset="0"/>
              </a:rPr>
              <a:t> </a:t>
            </a:r>
            <a:r>
              <a:rPr lang="en-US" altLang="en-US" sz="1600" dirty="0" err="1">
                <a:latin typeface="Arial Narrow" panose="020B0606020202030204" pitchFamily="34" charset="0"/>
              </a:rPr>
              <a:t>umat</a:t>
            </a:r>
            <a:r>
              <a:rPr lang="en-US" altLang="en-US" sz="1600" dirty="0">
                <a:latin typeface="Arial Narrow" panose="020B0606020202030204" pitchFamily="34" charset="0"/>
              </a:rPr>
              <a:t> </a:t>
            </a:r>
            <a:r>
              <a:rPr lang="en-US" altLang="en-US" sz="1600" dirty="0" err="1">
                <a:latin typeface="Arial Narrow" panose="020B0606020202030204" pitchFamily="34" charset="0"/>
              </a:rPr>
              <a:t>pilihan</a:t>
            </a:r>
            <a:r>
              <a:rPr lang="en-US" altLang="en-US" sz="1600" dirty="0">
                <a:latin typeface="Arial Narrow" panose="020B0606020202030204" pitchFamily="34" charset="0"/>
              </a:rPr>
              <a:t>-Nya </a:t>
            </a:r>
            <a:r>
              <a:rPr lang="en-US" altLang="en-US" sz="1600" dirty="0" err="1">
                <a:latin typeface="Arial Narrow" panose="020B0606020202030204" pitchFamily="34" charset="0"/>
              </a:rPr>
              <a:t>beroleh</a:t>
            </a:r>
            <a:r>
              <a:rPr lang="en-US" altLang="en-US" sz="1600" dirty="0">
                <a:latin typeface="Arial Narrow" panose="020B0606020202030204" pitchFamily="34" charset="0"/>
              </a:rPr>
              <a:t> </a:t>
            </a:r>
            <a:r>
              <a:rPr lang="en-US" altLang="en-US" sz="1600" dirty="0" err="1">
                <a:latin typeface="Arial Narrow" panose="020B0606020202030204" pitchFamily="34" charset="0"/>
              </a:rPr>
              <a:t>keselamatan</a:t>
            </a:r>
            <a:r>
              <a:rPr lang="en-US" altLang="en-US" sz="1600" dirty="0">
                <a:latin typeface="Arial Narrow" panose="020B0606020202030204" pitchFamily="34" charset="0"/>
              </a:rPr>
              <a:t> </a:t>
            </a:r>
            <a:r>
              <a:rPr lang="en-US" altLang="en-US" sz="1600" dirty="0" err="1">
                <a:latin typeface="Arial Narrow" panose="020B0606020202030204" pitchFamily="34" charset="0"/>
              </a:rPr>
              <a:t>dari</a:t>
            </a:r>
            <a:r>
              <a:rPr lang="en-US" altLang="en-US" sz="1600" dirty="0">
                <a:latin typeface="Arial Narrow" panose="020B0606020202030204" pitchFamily="34" charset="0"/>
              </a:rPr>
              <a:t> </a:t>
            </a:r>
            <a:r>
              <a:rPr lang="en-US" altLang="en-US" sz="1600" dirty="0" err="1">
                <a:latin typeface="Arial Narrow" panose="020B0606020202030204" pitchFamily="34" charset="0"/>
              </a:rPr>
              <a:t>murka</a:t>
            </a:r>
            <a:r>
              <a:rPr lang="en-US" altLang="en-US" sz="1600" dirty="0">
                <a:latin typeface="Arial Narrow" panose="020B0606020202030204" pitchFamily="34" charset="0"/>
              </a:rPr>
              <a:t>-Nya, </a:t>
            </a:r>
            <a:r>
              <a:rPr lang="en-US" altLang="en-US" sz="1600" dirty="0" err="1">
                <a:latin typeface="Arial Narrow" panose="020B0606020202030204" pitchFamily="34" charset="0"/>
              </a:rPr>
              <a:t>kematian</a:t>
            </a:r>
            <a:r>
              <a:rPr lang="en-US" altLang="en-US" sz="1600" dirty="0">
                <a:latin typeface="Arial Narrow" panose="020B0606020202030204" pitchFamily="34" charset="0"/>
              </a:rPr>
              <a:t>, </a:t>
            </a:r>
            <a:r>
              <a:rPr lang="en-US" altLang="en-US" sz="1600" dirty="0" err="1">
                <a:latin typeface="Arial Narrow" panose="020B0606020202030204" pitchFamily="34" charset="0"/>
              </a:rPr>
              <a:t>dan</a:t>
            </a:r>
            <a:r>
              <a:rPr lang="en-US" altLang="en-US" sz="1600" dirty="0">
                <a:latin typeface="Arial Narrow" panose="020B0606020202030204" pitchFamily="34" charset="0"/>
              </a:rPr>
              <a:t> </a:t>
            </a:r>
            <a:r>
              <a:rPr lang="en-US" altLang="en-US" sz="1600" dirty="0" err="1">
                <a:latin typeface="Arial Narrow" panose="020B0606020202030204" pitchFamily="34" charset="0"/>
              </a:rPr>
              <a:t>kebinasaan</a:t>
            </a:r>
            <a:r>
              <a:rPr lang="en-US" altLang="en-US" sz="1600" dirty="0">
                <a:latin typeface="Arial Narrow" panose="020B0606020202030204" pitchFamily="34" charset="0"/>
              </a:rPr>
              <a:t> </a:t>
            </a:r>
            <a:r>
              <a:rPr lang="en-US" altLang="en-US" sz="1600" dirty="0" err="1">
                <a:latin typeface="Arial Narrow" panose="020B0606020202030204" pitchFamily="34" charset="0"/>
              </a:rPr>
              <a:t>berdasarkan</a:t>
            </a:r>
            <a:r>
              <a:rPr lang="en-US" altLang="en-US" sz="1600" dirty="0">
                <a:latin typeface="Arial Narrow" panose="020B0606020202030204" pitchFamily="34" charset="0"/>
              </a:rPr>
              <a:t> </a:t>
            </a:r>
            <a:r>
              <a:rPr lang="en-US" altLang="en-US" sz="1600" dirty="0" err="1">
                <a:latin typeface="Arial Narrow" panose="020B0606020202030204" pitchFamily="34" charset="0"/>
              </a:rPr>
              <a:t>ketetapan</a:t>
            </a:r>
            <a:r>
              <a:rPr lang="en-US" altLang="en-US" sz="1600" dirty="0">
                <a:latin typeface="Arial Narrow" panose="020B0606020202030204" pitchFamily="34" charset="0"/>
              </a:rPr>
              <a:t> Allah </a:t>
            </a:r>
            <a:r>
              <a:rPr lang="en-US" altLang="en-US" sz="1600" dirty="0" err="1">
                <a:latin typeface="Arial Narrow" panose="020B0606020202030204" pitchFamily="34" charset="0"/>
              </a:rPr>
              <a:t>Tritunggal</a:t>
            </a:r>
            <a:r>
              <a:rPr lang="en-US" altLang="en-US" sz="1600" dirty="0">
                <a:latin typeface="Arial Narrow" panose="020B0606020202030204" pitchFamily="34" charset="0"/>
              </a:rPr>
              <a:t> yang </a:t>
            </a:r>
            <a:r>
              <a:rPr lang="en-US" altLang="en-US" sz="1600" dirty="0" err="1">
                <a:latin typeface="Arial Narrow" panose="020B0606020202030204" pitchFamily="34" charset="0"/>
              </a:rPr>
              <a:t>digenapkan</a:t>
            </a:r>
            <a:r>
              <a:rPr lang="en-US" altLang="en-US" sz="1600" dirty="0">
                <a:latin typeface="Arial Narrow" panose="020B0606020202030204" pitchFamily="34" charset="0"/>
              </a:rPr>
              <a:t>-Nya </a:t>
            </a:r>
            <a:r>
              <a:rPr lang="en-US" altLang="en-US" sz="1600" dirty="0" err="1">
                <a:latin typeface="Arial Narrow" panose="020B0606020202030204" pitchFamily="34" charset="0"/>
              </a:rPr>
              <a:t>melalui</a:t>
            </a:r>
            <a:r>
              <a:rPr lang="en-US" altLang="en-US" sz="1600" dirty="0">
                <a:latin typeface="Arial Narrow" panose="020B0606020202030204" pitchFamily="34" charset="0"/>
              </a:rPr>
              <a:t> </a:t>
            </a:r>
            <a:r>
              <a:rPr lang="en-US" altLang="en-US" sz="1600" dirty="0" err="1">
                <a:latin typeface="Arial Narrow" panose="020B0606020202030204" pitchFamily="34" charset="0"/>
              </a:rPr>
              <a:t>secara</a:t>
            </a:r>
            <a:r>
              <a:rPr lang="en-US" altLang="en-US" sz="1600" dirty="0">
                <a:latin typeface="Arial Narrow" panose="020B0606020202030204" pitchFamily="34" charset="0"/>
              </a:rPr>
              <a:t> </a:t>
            </a:r>
            <a:r>
              <a:rPr lang="en-US" altLang="en-US" sz="1600" dirty="0" err="1">
                <a:latin typeface="Arial Narrow" panose="020B0606020202030204" pitchFamily="34" charset="0"/>
              </a:rPr>
              <a:t>keselamatan</a:t>
            </a:r>
            <a:r>
              <a:rPr lang="en-US" altLang="en-US" sz="1600" dirty="0">
                <a:latin typeface="Arial Narrow" panose="020B0606020202030204" pitchFamily="34" charset="0"/>
              </a:rPr>
              <a:t> </a:t>
            </a:r>
            <a:r>
              <a:rPr lang="en-US" altLang="en-US" sz="1600" dirty="0" err="1">
                <a:latin typeface="Arial Narrow" panose="020B0606020202030204" pitchFamily="34" charset="0"/>
              </a:rPr>
              <a:t>sepanjang</a:t>
            </a:r>
            <a:r>
              <a:rPr lang="en-US" altLang="en-US" sz="1600" dirty="0">
                <a:latin typeface="Arial Narrow" panose="020B0606020202030204" pitchFamily="34" charset="0"/>
              </a:rPr>
              <a:t> </a:t>
            </a:r>
            <a:r>
              <a:rPr lang="en-US" altLang="en-US" sz="1600" dirty="0" err="1">
                <a:latin typeface="Arial Narrow" panose="020B0606020202030204" pitchFamily="34" charset="0"/>
              </a:rPr>
              <a:t>sejarah</a:t>
            </a:r>
            <a:r>
              <a:rPr lang="en-US" altLang="en-US" sz="1600" dirty="0">
                <a:latin typeface="Arial Narrow" panose="020B0606020202030204" pitchFamily="34" charset="0"/>
              </a:rPr>
              <a:t> </a:t>
            </a:r>
            <a:r>
              <a:rPr lang="en-US" altLang="en-US" sz="1600" dirty="0" err="1">
                <a:latin typeface="Arial Narrow" panose="020B0606020202030204" pitchFamily="34" charset="0"/>
              </a:rPr>
              <a:t>manusia</a:t>
            </a:r>
            <a:r>
              <a:rPr lang="en-US" altLang="en-US" sz="1600" dirty="0">
                <a:latin typeface="Arial Narrow" panose="020B0606020202030204" pitchFamily="34" charset="0"/>
              </a:rPr>
              <a:t> di </a:t>
            </a:r>
            <a:r>
              <a:rPr lang="en-US" altLang="en-US" sz="1600" dirty="0" err="1">
                <a:latin typeface="Arial Narrow" panose="020B0606020202030204" pitchFamily="34" charset="0"/>
              </a:rPr>
              <a:t>bumi</a:t>
            </a:r>
            <a:r>
              <a:rPr lang="en-US" altLang="en-US" sz="1600" dirty="0">
                <a:latin typeface="Arial Narrow" panose="020B0606020202030204" pitchFamily="34" charset="0"/>
              </a:rPr>
              <a:t>.</a:t>
            </a:r>
          </a:p>
          <a:p>
            <a:pPr marL="236538" indent="-236538" algn="just">
              <a:spcBef>
                <a:spcPts val="600"/>
              </a:spcBef>
              <a:buFont typeface="Wingdings" panose="05000000000000000000" pitchFamily="2" charset="2"/>
              <a:buChar char="§"/>
            </a:pPr>
            <a:r>
              <a:rPr lang="en-US" altLang="en-US" sz="1800" b="1" dirty="0" err="1">
                <a:latin typeface="Arial Narrow" panose="020B0606020202030204" pitchFamily="34" charset="0"/>
              </a:rPr>
              <a:t>Orientasi</a:t>
            </a:r>
            <a:r>
              <a:rPr lang="en-US" altLang="en-US" sz="1800" b="1" dirty="0">
                <a:latin typeface="Arial Narrow" panose="020B0606020202030204" pitchFamily="34" charset="0"/>
              </a:rPr>
              <a:t> </a:t>
            </a:r>
            <a:r>
              <a:rPr lang="en-US" altLang="en-US" sz="1800" b="1" dirty="0" err="1">
                <a:latin typeface="Arial Narrow" panose="020B0606020202030204" pitchFamily="34" charset="0"/>
              </a:rPr>
              <a:t>doktrin</a:t>
            </a:r>
            <a:r>
              <a:rPr lang="en-US" altLang="en-US" sz="1800" b="1" dirty="0">
                <a:latin typeface="Arial Narrow" panose="020B0606020202030204" pitchFamily="34" charset="0"/>
              </a:rPr>
              <a:t> </a:t>
            </a:r>
            <a:r>
              <a:rPr lang="en-US" altLang="en-US" sz="1800" b="1" dirty="0" err="1">
                <a:latin typeface="Arial Narrow" panose="020B0606020202030204" pitchFamily="34" charset="0"/>
              </a:rPr>
              <a:t>Keselamatan</a:t>
            </a:r>
            <a:r>
              <a:rPr lang="en-US" altLang="en-US" sz="1600" dirty="0">
                <a:latin typeface="Arial Narrow" panose="020B0606020202030204" pitchFamily="34" charset="0"/>
              </a:rPr>
              <a:t>. (1) </a:t>
            </a:r>
            <a:r>
              <a:rPr lang="en-US" altLang="en-US" sz="1600" dirty="0" err="1">
                <a:latin typeface="Arial Narrow" panose="020B0606020202030204" pitchFamily="34" charset="0"/>
              </a:rPr>
              <a:t>Melalui</a:t>
            </a:r>
            <a:r>
              <a:rPr lang="en-US" altLang="en-US" sz="1600" dirty="0">
                <a:latin typeface="Arial Narrow" panose="020B0606020202030204" pitchFamily="34" charset="0"/>
              </a:rPr>
              <a:t> </a:t>
            </a:r>
            <a:r>
              <a:rPr lang="en-US" altLang="en-US" sz="1600" dirty="0" err="1">
                <a:latin typeface="Arial Narrow" panose="020B0606020202030204" pitchFamily="34" charset="0"/>
              </a:rPr>
              <a:t>ketaatan</a:t>
            </a:r>
            <a:r>
              <a:rPr lang="en-US" altLang="en-US" sz="1600" dirty="0">
                <a:latin typeface="Arial Narrow" panose="020B0606020202030204" pitchFamily="34" charset="0"/>
              </a:rPr>
              <a:t> </a:t>
            </a:r>
            <a:r>
              <a:rPr lang="en-US" altLang="en-US" sz="1600" dirty="0" err="1">
                <a:latin typeface="Arial Narrow" panose="020B0606020202030204" pitchFamily="34" charset="0"/>
              </a:rPr>
              <a:t>Anak</a:t>
            </a:r>
            <a:r>
              <a:rPr lang="en-US" altLang="en-US" sz="1600" dirty="0">
                <a:latin typeface="Arial Narrow" panose="020B0606020202030204" pitchFamily="34" charset="0"/>
              </a:rPr>
              <a:t> Allah yang Tunggal yang </a:t>
            </a:r>
            <a:r>
              <a:rPr lang="en-US" altLang="en-US" sz="1600" dirty="0" err="1">
                <a:latin typeface="Arial Narrow" panose="020B0606020202030204" pitchFamily="34" charset="0"/>
              </a:rPr>
              <a:t>mutlak</a:t>
            </a:r>
            <a:r>
              <a:rPr lang="en-US" altLang="en-US" sz="1600" dirty="0">
                <a:latin typeface="Arial Narrow" panose="020B0606020202030204" pitchFamily="34" charset="0"/>
              </a:rPr>
              <a:t> </a:t>
            </a:r>
            <a:r>
              <a:rPr lang="en-US" altLang="en-US" sz="1600" dirty="0" err="1">
                <a:latin typeface="Arial Narrow" panose="020B0606020202030204" pitchFamily="34" charset="0"/>
              </a:rPr>
              <a:t>kepada</a:t>
            </a:r>
            <a:r>
              <a:rPr lang="en-US" altLang="en-US" sz="1600" dirty="0">
                <a:latin typeface="Arial Narrow" panose="020B0606020202030204" pitchFamily="34" charset="0"/>
              </a:rPr>
              <a:t> </a:t>
            </a:r>
            <a:r>
              <a:rPr lang="en-US" altLang="en-US" sz="1600" dirty="0" err="1">
                <a:latin typeface="Arial Narrow" panose="020B0606020202030204" pitchFamily="34" charset="0"/>
              </a:rPr>
              <a:t>Bapa</a:t>
            </a:r>
            <a:r>
              <a:rPr lang="en-US" altLang="en-US" sz="1600" dirty="0">
                <a:latin typeface="Arial Narrow" panose="020B0606020202030204" pitchFamily="34" charset="0"/>
              </a:rPr>
              <a:t>; (2) Dan </a:t>
            </a:r>
            <a:r>
              <a:rPr lang="en-US" altLang="en-US" sz="1600" dirty="0" err="1">
                <a:latin typeface="Arial Narrow" panose="020B0606020202030204" pitchFamily="34" charset="0"/>
              </a:rPr>
              <a:t>melalui</a:t>
            </a:r>
            <a:r>
              <a:rPr lang="en-US" altLang="en-US" sz="1600" dirty="0">
                <a:latin typeface="Arial Narrow" panose="020B0606020202030204" pitchFamily="34" charset="0"/>
              </a:rPr>
              <a:t> </a:t>
            </a:r>
            <a:r>
              <a:rPr lang="en-US" altLang="en-US" sz="1600" dirty="0" err="1">
                <a:latin typeface="Arial Narrow" panose="020B0606020202030204" pitchFamily="34" charset="0"/>
              </a:rPr>
              <a:t>penderitaan</a:t>
            </a:r>
            <a:r>
              <a:rPr lang="en-US" altLang="en-US" sz="1600" dirty="0">
                <a:latin typeface="Arial Narrow" panose="020B0606020202030204" pitchFamily="34" charset="0"/>
              </a:rPr>
              <a:t>-Nya, </a:t>
            </a:r>
            <a:r>
              <a:rPr lang="en-US" altLang="en-US" sz="1600" dirty="0" err="1">
                <a:latin typeface="Arial Narrow" panose="020B0606020202030204" pitchFamily="34" charset="0"/>
              </a:rPr>
              <a:t>kematian</a:t>
            </a:r>
            <a:r>
              <a:rPr lang="en-US" altLang="en-US" sz="1600" dirty="0">
                <a:latin typeface="Arial Narrow" panose="020B0606020202030204" pitchFamily="34" charset="0"/>
              </a:rPr>
              <a:t>-Nya </a:t>
            </a:r>
            <a:r>
              <a:rPr lang="en-US" altLang="en-US" sz="1600" dirty="0" err="1">
                <a:latin typeface="Arial Narrow" panose="020B0606020202030204" pitchFamily="34" charset="0"/>
              </a:rPr>
              <a:t>dan</a:t>
            </a:r>
            <a:r>
              <a:rPr lang="en-US" altLang="en-US" sz="1600" dirty="0">
                <a:latin typeface="Arial Narrow" panose="020B0606020202030204" pitchFamily="34" charset="0"/>
              </a:rPr>
              <a:t> </a:t>
            </a:r>
            <a:r>
              <a:rPr lang="en-US" altLang="en-US" sz="1600" dirty="0" err="1">
                <a:latin typeface="Arial Narrow" panose="020B0606020202030204" pitchFamily="34" charset="0"/>
              </a:rPr>
              <a:t>kebangkitan</a:t>
            </a:r>
            <a:r>
              <a:rPr lang="en-US" altLang="en-US" sz="1600" dirty="0">
                <a:latin typeface="Arial Narrow" panose="020B0606020202030204" pitchFamily="34" charset="0"/>
              </a:rPr>
              <a:t>-Nya, </a:t>
            </a:r>
            <a:r>
              <a:rPr lang="en-US" altLang="en-US" sz="1600" dirty="0" err="1">
                <a:latin typeface="Arial Narrow" panose="020B0606020202030204" pitchFamily="34" charset="0"/>
              </a:rPr>
              <a:t>Tuhan</a:t>
            </a:r>
            <a:r>
              <a:rPr lang="en-US" altLang="en-US" sz="1600" dirty="0">
                <a:latin typeface="Arial Narrow" panose="020B0606020202030204" pitchFamily="34" charset="0"/>
              </a:rPr>
              <a:t> </a:t>
            </a:r>
            <a:r>
              <a:rPr lang="en-US" altLang="en-US" sz="1600" dirty="0" err="1">
                <a:latin typeface="Arial Narrow" panose="020B0606020202030204" pitchFamily="34" charset="0"/>
              </a:rPr>
              <a:t>Yesus</a:t>
            </a:r>
            <a:r>
              <a:rPr lang="en-US" altLang="en-US" sz="1600" dirty="0">
                <a:latin typeface="Arial Narrow" panose="020B0606020202030204" pitchFamily="34" charset="0"/>
              </a:rPr>
              <a:t> </a:t>
            </a:r>
            <a:r>
              <a:rPr lang="en-US" altLang="en-US" sz="1600" dirty="0" err="1">
                <a:latin typeface="Arial Narrow" panose="020B0606020202030204" pitchFamily="34" charset="0"/>
              </a:rPr>
              <a:t>Kristus</a:t>
            </a:r>
            <a:r>
              <a:rPr lang="en-US" altLang="en-US" sz="1600" dirty="0">
                <a:latin typeface="Arial Narrow" panose="020B0606020202030204" pitchFamily="34" charset="0"/>
              </a:rPr>
              <a:t> </a:t>
            </a:r>
            <a:r>
              <a:rPr lang="en-US" altLang="en-US" sz="1600" dirty="0" err="1">
                <a:latin typeface="Arial Narrow" panose="020B0606020202030204" pitchFamily="34" charset="0"/>
              </a:rPr>
              <a:t>menghasilkan</a:t>
            </a:r>
            <a:r>
              <a:rPr lang="en-US" altLang="en-US" sz="1600" dirty="0">
                <a:latin typeface="Arial Narrow" panose="020B0606020202030204" pitchFamily="34" charset="0"/>
              </a:rPr>
              <a:t> </a:t>
            </a:r>
            <a:r>
              <a:rPr lang="en-US" altLang="en-US" sz="1600" dirty="0" err="1">
                <a:latin typeface="Arial Narrow" panose="020B0606020202030204" pitchFamily="34" charset="0"/>
              </a:rPr>
              <a:t>bagi</a:t>
            </a:r>
            <a:r>
              <a:rPr lang="en-US" altLang="en-US" sz="1600" dirty="0">
                <a:latin typeface="Arial Narrow" panose="020B0606020202030204" pitchFamily="34" charset="0"/>
              </a:rPr>
              <a:t> </a:t>
            </a:r>
            <a:r>
              <a:rPr lang="en-US" altLang="en-US" sz="1600" dirty="0" err="1">
                <a:latin typeface="Arial Narrow" panose="020B0606020202030204" pitchFamily="34" charset="0"/>
              </a:rPr>
              <a:t>kita</a:t>
            </a:r>
            <a:r>
              <a:rPr lang="en-US" altLang="en-US" sz="1600" dirty="0">
                <a:latin typeface="Arial Narrow" panose="020B0606020202030204" pitchFamily="34" charset="0"/>
              </a:rPr>
              <a:t> </a:t>
            </a:r>
            <a:r>
              <a:rPr lang="en-US" altLang="en-US" sz="1600" dirty="0" err="1">
                <a:latin typeface="Arial Narrow" panose="020B0606020202030204" pitchFamily="34" charset="0"/>
              </a:rPr>
              <a:t>keselamatan</a:t>
            </a:r>
            <a:r>
              <a:rPr lang="en-US" altLang="en-US" sz="1600" dirty="0">
                <a:latin typeface="Arial Narrow" panose="020B0606020202030204" pitchFamily="34" charset="0"/>
              </a:rPr>
              <a:t> </a:t>
            </a:r>
            <a:r>
              <a:rPr lang="en-US" altLang="en-US" sz="1600" dirty="0" err="1">
                <a:latin typeface="Arial Narrow" panose="020B0606020202030204" pitchFamily="34" charset="0"/>
              </a:rPr>
              <a:t>dari</a:t>
            </a:r>
            <a:r>
              <a:rPr lang="en-US" altLang="en-US" sz="1600" dirty="0">
                <a:latin typeface="Arial Narrow" panose="020B0606020202030204" pitchFamily="34" charset="0"/>
              </a:rPr>
              <a:t> </a:t>
            </a:r>
            <a:r>
              <a:rPr lang="en-US" altLang="en-US" sz="1600" dirty="0" err="1">
                <a:latin typeface="Arial Narrow" panose="020B0606020202030204" pitchFamily="34" charset="0"/>
              </a:rPr>
              <a:t>dosa</a:t>
            </a:r>
            <a:r>
              <a:rPr lang="en-US" altLang="en-US" sz="1600" dirty="0">
                <a:latin typeface="Arial Narrow" panose="020B0606020202030204" pitchFamily="34" charset="0"/>
              </a:rPr>
              <a:t> </a:t>
            </a:r>
            <a:r>
              <a:rPr lang="en-US" altLang="en-US" sz="1600" dirty="0" err="1">
                <a:latin typeface="Arial Narrow" panose="020B0606020202030204" pitchFamily="34" charset="0"/>
              </a:rPr>
              <a:t>dengan</a:t>
            </a:r>
            <a:r>
              <a:rPr lang="en-US" altLang="en-US" sz="1600" dirty="0">
                <a:latin typeface="Arial Narrow" panose="020B0606020202030204" pitchFamily="34" charset="0"/>
              </a:rPr>
              <a:t> </a:t>
            </a:r>
            <a:r>
              <a:rPr lang="en-US" altLang="en-US" sz="1600" dirty="0" err="1">
                <a:latin typeface="Arial Narrow" panose="020B0606020202030204" pitchFamily="34" charset="0"/>
              </a:rPr>
              <a:t>semua</a:t>
            </a:r>
            <a:r>
              <a:rPr lang="en-US" altLang="en-US" sz="1600" dirty="0">
                <a:latin typeface="Arial Narrow" panose="020B0606020202030204" pitchFamily="34" charset="0"/>
              </a:rPr>
              <a:t> </a:t>
            </a:r>
            <a:r>
              <a:rPr lang="en-US" altLang="en-US" sz="1600" dirty="0" err="1">
                <a:latin typeface="Arial Narrow" panose="020B0606020202030204" pitchFamily="34" charset="0"/>
              </a:rPr>
              <a:t>akibat</a:t>
            </a:r>
            <a:r>
              <a:rPr lang="en-US" altLang="en-US" sz="1600" dirty="0">
                <a:latin typeface="Arial Narrow" panose="020B0606020202030204" pitchFamily="34" charset="0"/>
              </a:rPr>
              <a:t> </a:t>
            </a:r>
            <a:r>
              <a:rPr lang="en-US" altLang="en-US" sz="1600" dirty="0" err="1">
                <a:latin typeface="Arial Narrow" panose="020B0606020202030204" pitchFamily="34" charset="0"/>
              </a:rPr>
              <a:t>dosa</a:t>
            </a:r>
            <a:r>
              <a:rPr lang="en-US" altLang="en-US" sz="1600" dirty="0">
                <a:latin typeface="Arial Narrow" panose="020B0606020202030204" pitchFamily="34" charset="0"/>
              </a:rPr>
              <a:t> </a:t>
            </a:r>
            <a:r>
              <a:rPr lang="en-US" altLang="en-US" sz="1600" dirty="0" err="1">
                <a:latin typeface="Arial Narrow" panose="020B0606020202030204" pitchFamily="34" charset="0"/>
              </a:rPr>
              <a:t>kita</a:t>
            </a:r>
            <a:r>
              <a:rPr lang="en-US" altLang="en-US" sz="1600" dirty="0">
                <a:latin typeface="Arial Narrow" panose="020B0606020202030204" pitchFamily="34" charset="0"/>
              </a:rPr>
              <a:t> </a:t>
            </a:r>
            <a:r>
              <a:rPr lang="en-US" altLang="en-US" sz="1600" dirty="0" err="1">
                <a:latin typeface="Arial Narrow" panose="020B0606020202030204" pitchFamily="34" charset="0"/>
              </a:rPr>
              <a:t>itu</a:t>
            </a:r>
            <a:r>
              <a:rPr lang="en-US" altLang="en-US" sz="1600" dirty="0">
                <a:latin typeface="Arial Narrow" panose="020B0606020202030204" pitchFamily="34" charset="0"/>
              </a:rPr>
              <a:t>.</a:t>
            </a:r>
          </a:p>
          <a:p>
            <a:pPr marL="236538" indent="-236538" algn="just">
              <a:spcBef>
                <a:spcPts val="600"/>
              </a:spcBef>
              <a:buFont typeface="Wingdings" panose="05000000000000000000" pitchFamily="2" charset="2"/>
              <a:buChar char="§"/>
            </a:pPr>
            <a:r>
              <a:rPr lang="en-US" altLang="en-US" sz="1800" b="1" dirty="0" err="1">
                <a:latin typeface="Arial Narrow" panose="020B0606020202030204" pitchFamily="34" charset="0"/>
              </a:rPr>
              <a:t>Doktrin</a:t>
            </a:r>
            <a:r>
              <a:rPr lang="en-US" altLang="en-US" sz="1800" b="1" dirty="0">
                <a:latin typeface="Arial Narrow" panose="020B0606020202030204" pitchFamily="34" charset="0"/>
              </a:rPr>
              <a:t> </a:t>
            </a:r>
            <a:r>
              <a:rPr lang="en-US" altLang="en-US" sz="1800" b="1" dirty="0" err="1">
                <a:latin typeface="Arial Narrow" panose="020B0606020202030204" pitchFamily="34" charset="0"/>
              </a:rPr>
              <a:t>Keselamatan</a:t>
            </a:r>
            <a:r>
              <a:rPr lang="en-US" altLang="en-US" sz="1800" b="1" dirty="0">
                <a:latin typeface="Arial Narrow" panose="020B0606020202030204" pitchFamily="34" charset="0"/>
              </a:rPr>
              <a:t> </a:t>
            </a:r>
            <a:r>
              <a:rPr lang="en-US" altLang="en-US" sz="1600" dirty="0" err="1">
                <a:latin typeface="Arial Narrow" panose="020B0606020202030204" pitchFamily="34" charset="0"/>
              </a:rPr>
              <a:t>adalah</a:t>
            </a:r>
            <a:r>
              <a:rPr lang="en-US" altLang="en-US" sz="1600" dirty="0">
                <a:latin typeface="Arial Narrow" panose="020B0606020202030204" pitchFamily="34" charset="0"/>
              </a:rPr>
              <a:t> </a:t>
            </a:r>
            <a:r>
              <a:rPr lang="en-US" altLang="en-US" sz="1600" dirty="0" err="1">
                <a:latin typeface="Arial Narrow" panose="020B0606020202030204" pitchFamily="34" charset="0"/>
              </a:rPr>
              <a:t>studi</a:t>
            </a:r>
            <a:r>
              <a:rPr lang="en-US" altLang="en-US" sz="1600" dirty="0">
                <a:latin typeface="Arial Narrow" panose="020B0606020202030204" pitchFamily="34" charset="0"/>
              </a:rPr>
              <a:t> </a:t>
            </a:r>
            <a:r>
              <a:rPr lang="en-US" altLang="en-US" sz="1600" dirty="0" err="1">
                <a:latin typeface="Arial Narrow" panose="020B0606020202030204" pitchFamily="34" charset="0"/>
              </a:rPr>
              <a:t>mengenai</a:t>
            </a:r>
            <a:r>
              <a:rPr lang="en-US" altLang="en-US" sz="1600" dirty="0">
                <a:latin typeface="Arial Narrow" panose="020B0606020202030204" pitchFamily="34" charset="0"/>
              </a:rPr>
              <a:t> </a:t>
            </a:r>
            <a:r>
              <a:rPr lang="en-US" altLang="en-US" sz="1600" dirty="0" err="1">
                <a:latin typeface="Arial Narrow" panose="020B0606020202030204" pitchFamily="34" charset="0"/>
              </a:rPr>
              <a:t>penerapan</a:t>
            </a:r>
            <a:r>
              <a:rPr lang="en-US" altLang="en-US" sz="1600" dirty="0">
                <a:latin typeface="Arial Narrow" panose="020B0606020202030204" pitchFamily="34" charset="0"/>
              </a:rPr>
              <a:t> </a:t>
            </a:r>
            <a:r>
              <a:rPr lang="en-US" altLang="en-US" sz="1600" dirty="0" err="1">
                <a:latin typeface="Arial Narrow" panose="020B0606020202030204" pitchFamily="34" charset="0"/>
              </a:rPr>
              <a:t>berkat-berkat</a:t>
            </a:r>
            <a:r>
              <a:rPr lang="en-US" altLang="en-US" sz="1600" dirty="0">
                <a:latin typeface="Arial Narrow" panose="020B0606020202030204" pitchFamily="34" charset="0"/>
              </a:rPr>
              <a:t> </a:t>
            </a:r>
            <a:r>
              <a:rPr lang="en-US" altLang="en-US" sz="1600" dirty="0" err="1">
                <a:latin typeface="Arial Narrow" panose="020B0606020202030204" pitchFamily="34" charset="0"/>
              </a:rPr>
              <a:t>keselamatan</a:t>
            </a:r>
            <a:r>
              <a:rPr lang="en-US" altLang="en-US" sz="1600" dirty="0">
                <a:latin typeface="Arial Narrow" panose="020B0606020202030204" pitchFamily="34" charset="0"/>
              </a:rPr>
              <a:t> di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diri</a:t>
            </a:r>
            <a:r>
              <a:rPr lang="en-US" altLang="en-US" sz="1600" dirty="0">
                <a:latin typeface="Arial Narrow" panose="020B0606020202030204" pitchFamily="34" charset="0"/>
              </a:rPr>
              <a:t> </a:t>
            </a:r>
            <a:r>
              <a:rPr lang="en-US" altLang="en-US" sz="1600" dirty="0" err="1">
                <a:latin typeface="Arial Narrow" panose="020B0606020202030204" pitchFamily="34" charset="0"/>
              </a:rPr>
              <a:t>umat</a:t>
            </a:r>
            <a:r>
              <a:rPr lang="en-US" altLang="en-US" sz="1600" dirty="0">
                <a:latin typeface="Arial Narrow" panose="020B0606020202030204" pitchFamily="34" charset="0"/>
              </a:rPr>
              <a:t> Allah, </a:t>
            </a:r>
            <a:r>
              <a:rPr lang="en-US" altLang="en-US" sz="1600" dirty="0" err="1">
                <a:latin typeface="Arial Narrow" panose="020B0606020202030204" pitchFamily="34" charset="0"/>
              </a:rPr>
              <a:t>dan</a:t>
            </a:r>
            <a:r>
              <a:rPr lang="en-US" altLang="en-US" sz="1600" dirty="0">
                <a:latin typeface="Arial Narrow" panose="020B0606020202030204" pitchFamily="34" charset="0"/>
              </a:rPr>
              <a:t> </a:t>
            </a:r>
            <a:r>
              <a:rPr lang="en-US" altLang="en-US" sz="1600" dirty="0" err="1">
                <a:latin typeface="Arial Narrow" panose="020B0606020202030204" pitchFamily="34" charset="0"/>
              </a:rPr>
              <a:t>pemulihan</a:t>
            </a:r>
            <a:r>
              <a:rPr lang="en-US" altLang="en-US" sz="1600" dirty="0">
                <a:latin typeface="Arial Narrow" panose="020B0606020202030204" pitchFamily="34" charset="0"/>
              </a:rPr>
              <a:t> </a:t>
            </a:r>
            <a:r>
              <a:rPr lang="en-US" altLang="en-US" sz="1600" dirty="0" err="1">
                <a:latin typeface="Arial Narrow" panose="020B0606020202030204" pitchFamily="34" charset="0"/>
              </a:rPr>
              <a:t>diri</a:t>
            </a:r>
            <a:r>
              <a:rPr lang="en-US" altLang="en-US" sz="1600" dirty="0">
                <a:latin typeface="Arial Narrow" panose="020B0606020202030204" pitchFamily="34" charset="0"/>
              </a:rPr>
              <a:t> </a:t>
            </a:r>
            <a:r>
              <a:rPr lang="en-US" altLang="en-US" sz="1600" dirty="0" err="1">
                <a:latin typeface="Arial Narrow" panose="020B0606020202030204" pitchFamily="34" charset="0"/>
              </a:rPr>
              <a:t>mereka</a:t>
            </a:r>
            <a:r>
              <a:rPr lang="en-US" altLang="en-US" sz="1600" dirty="0">
                <a:latin typeface="Arial Narrow" panose="020B0606020202030204" pitchFamily="34" charset="0"/>
              </a:rPr>
              <a:t> </a:t>
            </a:r>
            <a:r>
              <a:rPr lang="en-US" altLang="en-US" sz="1600" dirty="0" err="1">
                <a:latin typeface="Arial Narrow" panose="020B0606020202030204" pitchFamily="34" charset="0"/>
              </a:rPr>
              <a:t>sehingga</a:t>
            </a:r>
            <a:r>
              <a:rPr lang="en-US" altLang="en-US" sz="1600" dirty="0">
                <a:latin typeface="Arial Narrow" panose="020B0606020202030204" pitchFamily="34" charset="0"/>
              </a:rPr>
              <a:t> </a:t>
            </a:r>
            <a:r>
              <a:rPr lang="en-US" altLang="en-US" sz="1600" dirty="0" err="1">
                <a:latin typeface="Arial Narrow" panose="020B0606020202030204" pitchFamily="34" charset="0"/>
              </a:rPr>
              <a:t>diperkenan</a:t>
            </a:r>
            <a:r>
              <a:rPr lang="en-US" altLang="en-US" sz="1600" dirty="0">
                <a:latin typeface="Arial Narrow" panose="020B0606020202030204" pitchFamily="34" charset="0"/>
              </a:rPr>
              <a:t> </a:t>
            </a:r>
            <a:r>
              <a:rPr lang="en-US" altLang="en-US" sz="1600" dirty="0" err="1">
                <a:latin typeface="Arial Narrow" panose="020B0606020202030204" pitchFamily="34" charset="0"/>
              </a:rPr>
              <a:t>oleh</a:t>
            </a:r>
            <a:r>
              <a:rPr lang="en-US" altLang="en-US" sz="1600" dirty="0">
                <a:latin typeface="Arial Narrow" panose="020B0606020202030204" pitchFamily="34" charset="0"/>
              </a:rPr>
              <a:t> Allah </a:t>
            </a:r>
            <a:r>
              <a:rPr lang="en-US" altLang="en-US" sz="1600" dirty="0" err="1">
                <a:latin typeface="Arial Narrow" panose="020B0606020202030204" pitchFamily="34" charset="0"/>
              </a:rPr>
              <a:t>dan</a:t>
            </a:r>
            <a:r>
              <a:rPr lang="en-US" altLang="en-US" sz="1600" dirty="0">
                <a:latin typeface="Arial Narrow" panose="020B0606020202030204" pitchFamily="34" charset="0"/>
              </a:rPr>
              <a:t> </a:t>
            </a:r>
            <a:r>
              <a:rPr lang="en-US" altLang="en-US" sz="1600" dirty="0" err="1">
                <a:latin typeface="Arial Narrow" panose="020B0606020202030204" pitchFamily="34" charset="0"/>
              </a:rPr>
              <a:t>berada</a:t>
            </a:r>
            <a:r>
              <a:rPr lang="en-US" altLang="en-US" sz="1600" dirty="0">
                <a:latin typeface="Arial Narrow" panose="020B0606020202030204" pitchFamily="34" charset="0"/>
              </a:rPr>
              <a:t>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hidup</a:t>
            </a:r>
            <a:r>
              <a:rPr lang="en-US" altLang="en-US" sz="1600" dirty="0">
                <a:latin typeface="Arial Narrow" panose="020B0606020202030204" pitchFamily="34" charset="0"/>
              </a:rPr>
              <a:t> </a:t>
            </a:r>
            <a:r>
              <a:rPr lang="en-US" altLang="en-US" sz="1600" dirty="0" err="1">
                <a:latin typeface="Arial Narrow" panose="020B0606020202030204" pitchFamily="34" charset="0"/>
              </a:rPr>
              <a:t>persekutuan</a:t>
            </a:r>
            <a:r>
              <a:rPr lang="en-US" altLang="en-US" sz="1600" dirty="0">
                <a:latin typeface="Arial Narrow" panose="020B0606020202030204" pitchFamily="34" charset="0"/>
              </a:rPr>
              <a:t> </a:t>
            </a:r>
            <a:r>
              <a:rPr lang="en-US" altLang="en-US" sz="1600" dirty="0" err="1">
                <a:latin typeface="Arial Narrow" panose="020B0606020202030204" pitchFamily="34" charset="0"/>
              </a:rPr>
              <a:t>dengan</a:t>
            </a:r>
            <a:r>
              <a:rPr lang="en-US" altLang="en-US" sz="1600" dirty="0">
                <a:latin typeface="Arial Narrow" panose="020B0606020202030204" pitchFamily="34" charset="0"/>
              </a:rPr>
              <a:t> Allah di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Kristus</a:t>
            </a:r>
            <a:r>
              <a:rPr lang="en-US" altLang="en-US" sz="1600" dirty="0">
                <a:latin typeface="Arial Narrow" panose="020B0606020202030204" pitchFamily="34" charset="0"/>
              </a:rPr>
              <a:t>.</a:t>
            </a:r>
          </a:p>
          <a:p>
            <a:pPr marL="236538" indent="-236538" algn="just">
              <a:spcBef>
                <a:spcPts val="600"/>
              </a:spcBef>
              <a:buFont typeface="Wingdings" panose="05000000000000000000" pitchFamily="2" charset="2"/>
              <a:buChar char="§"/>
            </a:pPr>
            <a:endParaRPr lang="en-US" altLang="en-US" sz="1600" dirty="0">
              <a:latin typeface="Arial Narrow" panose="020B0606020202030204" pitchFamily="34" charset="0"/>
            </a:endParaRPr>
          </a:p>
          <a:p>
            <a:pPr marL="236538" indent="-236538" algn="just">
              <a:spcBef>
                <a:spcPts val="600"/>
              </a:spcBef>
              <a:buFont typeface="Wingdings" panose="05000000000000000000" pitchFamily="2" charset="2"/>
              <a:buChar char="§"/>
            </a:pPr>
            <a:endParaRPr lang="en-US" altLang="en-US" sz="1600" dirty="0">
              <a:latin typeface="Arial Narrow" panose="020B0606020202030204" pitchFamily="34" charset="0"/>
            </a:endParaRP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PENGERTIAN KESELAMATAN</a:t>
            </a:r>
          </a:p>
        </p:txBody>
      </p:sp>
    </p:spTree>
    <p:extLst>
      <p:ext uri="{BB962C8B-B14F-4D97-AF65-F5344CB8AC3E}">
        <p14:creationId xmlns:p14="http://schemas.microsoft.com/office/powerpoint/2010/main" val="4064238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36538" indent="-236538" algn="just">
              <a:spcBef>
                <a:spcPts val="600"/>
              </a:spcBef>
              <a:buFont typeface="Wingdings" panose="05000000000000000000" pitchFamily="2" charset="2"/>
              <a:buChar char="§"/>
            </a:pPr>
            <a:r>
              <a:rPr lang="en-US" altLang="en-US" sz="1600" b="1" dirty="0">
                <a:latin typeface="Arial Narrow" panose="020B0606020202030204" pitchFamily="34" charset="0"/>
              </a:rPr>
              <a:t>Inter-</a:t>
            </a:r>
            <a:r>
              <a:rPr lang="en-US" altLang="en-US" sz="1600" b="1" dirty="0" err="1">
                <a:latin typeface="Arial Narrow" panose="020B0606020202030204" pitchFamily="34" charset="0"/>
              </a:rPr>
              <a:t>relasi</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dengan</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doktrin</a:t>
            </a:r>
            <a:r>
              <a:rPr lang="en-US" altLang="en-US" sz="1600" b="1" dirty="0">
                <a:latin typeface="Arial Narrow" panose="020B0606020202030204" pitchFamily="34" charset="0"/>
              </a:rPr>
              <a:t> Allah</a:t>
            </a:r>
            <a:r>
              <a:rPr lang="en-US" altLang="en-US" sz="1600" dirty="0">
                <a:latin typeface="Arial Narrow" panose="020B0606020202030204" pitchFamily="34" charset="0"/>
              </a:rPr>
              <a:t>, </a:t>
            </a:r>
            <a:r>
              <a:rPr lang="en-US" altLang="en-US" sz="1600" dirty="0" err="1">
                <a:latin typeface="Arial Narrow" panose="020B0606020202030204" pitchFamily="34" charset="0"/>
              </a:rPr>
              <a:t>bahwa</a:t>
            </a:r>
            <a:r>
              <a:rPr lang="en-US" altLang="en-US" sz="1600" dirty="0">
                <a:latin typeface="Arial Narrow" panose="020B0606020202030204" pitchFamily="34" charset="0"/>
              </a:rPr>
              <a:t> Allah </a:t>
            </a:r>
            <a:r>
              <a:rPr lang="en-US" altLang="en-US" sz="1600" dirty="0" err="1">
                <a:latin typeface="Arial Narrow" panose="020B0606020202030204" pitchFamily="34" charset="0"/>
              </a:rPr>
              <a:t>menyelamatkan</a:t>
            </a:r>
            <a:r>
              <a:rPr lang="en-US" altLang="en-US" sz="1600" dirty="0">
                <a:latin typeface="Arial Narrow" panose="020B0606020202030204" pitchFamily="34" charset="0"/>
              </a:rPr>
              <a:t> </a:t>
            </a:r>
            <a:r>
              <a:rPr lang="en-US" altLang="en-US" sz="1600" dirty="0" err="1">
                <a:latin typeface="Arial Narrow" panose="020B0606020202030204" pitchFamily="34" charset="0"/>
              </a:rPr>
              <a:t>manusia</a:t>
            </a:r>
            <a:r>
              <a:rPr lang="en-US" altLang="en-US" sz="1600" dirty="0">
                <a:latin typeface="Arial Narrow" panose="020B0606020202030204" pitchFamily="34" charset="0"/>
              </a:rPr>
              <a:t> </a:t>
            </a:r>
            <a:r>
              <a:rPr lang="en-US" altLang="en-US" sz="1600" dirty="0" err="1">
                <a:latin typeface="Arial Narrow" panose="020B0606020202030204" pitchFamily="34" charset="0"/>
              </a:rPr>
              <a:t>dari</a:t>
            </a:r>
            <a:r>
              <a:rPr lang="en-US" altLang="en-US" sz="1600" dirty="0">
                <a:latin typeface="Arial Narrow" panose="020B0606020202030204" pitchFamily="34" charset="0"/>
              </a:rPr>
              <a:t> </a:t>
            </a:r>
            <a:r>
              <a:rPr lang="en-US" altLang="en-US" sz="1600" dirty="0" err="1">
                <a:latin typeface="Arial Narrow" panose="020B0606020202030204" pitchFamily="34" charset="0"/>
              </a:rPr>
              <a:t>dosa</a:t>
            </a:r>
            <a:r>
              <a:rPr lang="en-US" altLang="en-US" sz="1600" dirty="0">
                <a:latin typeface="Arial Narrow" panose="020B0606020202030204" pitchFamily="34" charset="0"/>
              </a:rPr>
              <a:t>; </a:t>
            </a:r>
            <a:r>
              <a:rPr lang="en-US" altLang="en-US" sz="1600" dirty="0" err="1">
                <a:latin typeface="Arial Narrow" panose="020B0606020202030204" pitchFamily="34" charset="0"/>
              </a:rPr>
              <a:t>ada</a:t>
            </a:r>
            <a:r>
              <a:rPr lang="en-US" altLang="en-US" sz="1600" dirty="0">
                <a:latin typeface="Arial Narrow" panose="020B0606020202030204" pitchFamily="34" charset="0"/>
              </a:rPr>
              <a:t> </a:t>
            </a:r>
            <a:r>
              <a:rPr lang="en-US" altLang="en-US" sz="1600" dirty="0" err="1">
                <a:latin typeface="Arial Narrow" panose="020B0606020202030204" pitchFamily="34" charset="0"/>
              </a:rPr>
              <a:t>kedaulatan</a:t>
            </a:r>
            <a:r>
              <a:rPr lang="en-US" altLang="en-US" sz="1600" dirty="0">
                <a:latin typeface="Arial Narrow" panose="020B0606020202030204" pitchFamily="34" charset="0"/>
              </a:rPr>
              <a:t> Allah </a:t>
            </a:r>
            <a:r>
              <a:rPr lang="en-US" altLang="en-US" sz="1600" dirty="0" err="1">
                <a:latin typeface="Arial Narrow" panose="020B0606020202030204" pitchFamily="34" charset="0"/>
              </a:rPr>
              <a:t>dan</a:t>
            </a:r>
            <a:r>
              <a:rPr lang="en-US" altLang="en-US" sz="1600" dirty="0">
                <a:latin typeface="Arial Narrow" panose="020B0606020202030204" pitchFamily="34" charset="0"/>
              </a:rPr>
              <a:t> </a:t>
            </a:r>
            <a:r>
              <a:rPr lang="en-US" altLang="en-US" sz="1600" dirty="0" err="1">
                <a:latin typeface="Arial Narrow" panose="020B0606020202030204" pitchFamily="34" charset="0"/>
              </a:rPr>
              <a:t>tanggung</a:t>
            </a:r>
            <a:r>
              <a:rPr lang="en-US" altLang="en-US" sz="1600" dirty="0">
                <a:latin typeface="Arial Narrow" panose="020B0606020202030204" pitchFamily="34" charset="0"/>
              </a:rPr>
              <a:t> </a:t>
            </a:r>
            <a:r>
              <a:rPr lang="en-US" altLang="en-US" sz="1600" dirty="0" err="1">
                <a:latin typeface="Arial Narrow" panose="020B0606020202030204" pitchFamily="34" charset="0"/>
              </a:rPr>
              <a:t>jawab</a:t>
            </a:r>
            <a:r>
              <a:rPr lang="en-US" altLang="en-US" sz="1600" dirty="0">
                <a:latin typeface="Arial Narrow" panose="020B0606020202030204" pitchFamily="34" charset="0"/>
              </a:rPr>
              <a:t> </a:t>
            </a:r>
            <a:r>
              <a:rPr lang="en-US" altLang="en-US" sz="1600" dirty="0" err="1">
                <a:latin typeface="Arial Narrow" panose="020B0606020202030204" pitchFamily="34" charset="0"/>
              </a:rPr>
              <a:t>manusia</a:t>
            </a:r>
            <a:endParaRPr lang="en-US" altLang="en-US" sz="1600" dirty="0">
              <a:latin typeface="Arial Narrow" panose="020B0606020202030204" pitchFamily="34" charset="0"/>
            </a:endParaRPr>
          </a:p>
          <a:p>
            <a:pPr marL="236538" indent="-236538" algn="just">
              <a:spcBef>
                <a:spcPts val="600"/>
              </a:spcBef>
              <a:buFont typeface="Wingdings" panose="05000000000000000000" pitchFamily="2" charset="2"/>
              <a:buChar char="§"/>
            </a:pPr>
            <a:r>
              <a:rPr lang="en-US" altLang="en-US" sz="1600" b="1" dirty="0">
                <a:latin typeface="Arial Narrow" panose="020B0606020202030204" pitchFamily="34" charset="0"/>
              </a:rPr>
              <a:t>Inter-</a:t>
            </a:r>
            <a:r>
              <a:rPr lang="en-US" altLang="en-US" sz="1600" b="1" dirty="0" err="1">
                <a:latin typeface="Arial Narrow" panose="020B0606020202030204" pitchFamily="34" charset="0"/>
              </a:rPr>
              <a:t>relasi</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dengan</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doktrin</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manusia</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dan</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dosa</a:t>
            </a:r>
            <a:r>
              <a:rPr lang="en-US" altLang="en-US" sz="1600" dirty="0">
                <a:latin typeface="Arial Narrow" panose="020B0606020202030204" pitchFamily="34" charset="0"/>
              </a:rPr>
              <a:t>, </a:t>
            </a:r>
            <a:r>
              <a:rPr lang="en-US" altLang="en-US" sz="1600" dirty="0" err="1">
                <a:latin typeface="Arial Narrow" panose="020B0606020202030204" pitchFamily="34" charset="0"/>
              </a:rPr>
              <a:t>bahwa</a:t>
            </a:r>
            <a:r>
              <a:rPr lang="en-US" altLang="en-US" sz="1600" dirty="0">
                <a:latin typeface="Arial Narrow" panose="020B0606020202030204" pitchFamily="34" charset="0"/>
              </a:rPr>
              <a:t> </a:t>
            </a:r>
            <a:r>
              <a:rPr lang="en-US" altLang="en-US" sz="1600" dirty="0" err="1">
                <a:latin typeface="Arial Narrow" panose="020B0606020202030204" pitchFamily="34" charset="0"/>
              </a:rPr>
              <a:t>kerusakan</a:t>
            </a:r>
            <a:r>
              <a:rPr lang="en-US" altLang="en-US" sz="1600" dirty="0">
                <a:latin typeface="Arial Narrow" panose="020B0606020202030204" pitchFamily="34" charset="0"/>
              </a:rPr>
              <a:t> total  </a:t>
            </a:r>
            <a:r>
              <a:rPr lang="en-US" altLang="en-US" sz="1600" dirty="0" err="1">
                <a:latin typeface="Arial Narrow" panose="020B0606020202030204" pitchFamily="34" charset="0"/>
              </a:rPr>
              <a:t>dan</a:t>
            </a:r>
            <a:r>
              <a:rPr lang="en-US" altLang="en-US" sz="1600" dirty="0">
                <a:latin typeface="Arial Narrow" panose="020B0606020202030204" pitchFamily="34" charset="0"/>
              </a:rPr>
              <a:t> </a:t>
            </a:r>
            <a:r>
              <a:rPr lang="en-US" altLang="en-US" sz="1600" dirty="0" err="1">
                <a:latin typeface="Arial Narrow" panose="020B0606020202030204" pitchFamily="34" charset="0"/>
              </a:rPr>
              <a:t>tidak</a:t>
            </a:r>
            <a:r>
              <a:rPr lang="en-US" altLang="en-US" sz="1600" dirty="0">
                <a:latin typeface="Arial Narrow" panose="020B0606020202030204" pitchFamily="34" charset="0"/>
              </a:rPr>
              <a:t> </a:t>
            </a:r>
            <a:r>
              <a:rPr lang="en-US" altLang="en-US" sz="1600" dirty="0" err="1">
                <a:latin typeface="Arial Narrow" panose="020B0606020202030204" pitchFamily="34" charset="0"/>
              </a:rPr>
              <a:t>mampu</a:t>
            </a:r>
            <a:r>
              <a:rPr lang="en-US" altLang="en-US" sz="1600" dirty="0">
                <a:latin typeface="Arial Narrow" panose="020B0606020202030204" pitchFamily="34" charset="0"/>
              </a:rPr>
              <a:t> total </a:t>
            </a:r>
            <a:r>
              <a:rPr lang="en-US" altLang="en-US" sz="1600" dirty="0" err="1">
                <a:latin typeface="Arial Narrow" panose="020B0606020202030204" pitchFamily="34" charset="0"/>
              </a:rPr>
              <a:t>dari</a:t>
            </a:r>
            <a:r>
              <a:rPr lang="en-US" altLang="en-US" sz="1600" dirty="0">
                <a:latin typeface="Arial Narrow" panose="020B0606020202030204" pitchFamily="34" charset="0"/>
              </a:rPr>
              <a:t> </a:t>
            </a:r>
            <a:r>
              <a:rPr lang="en-US" altLang="en-US" sz="1600" dirty="0" err="1">
                <a:latin typeface="Arial Narrow" panose="020B0606020202030204" pitchFamily="34" charset="0"/>
              </a:rPr>
              <a:t>gambar</a:t>
            </a:r>
            <a:r>
              <a:rPr lang="en-US" altLang="en-US" sz="1600" dirty="0">
                <a:latin typeface="Arial Narrow" panose="020B0606020202030204" pitchFamily="34" charset="0"/>
              </a:rPr>
              <a:t> </a:t>
            </a:r>
            <a:r>
              <a:rPr lang="en-US" altLang="en-US" sz="1600" dirty="0" err="1">
                <a:latin typeface="Arial Narrow" panose="020B0606020202030204" pitchFamily="34" charset="0"/>
              </a:rPr>
              <a:t>rupa</a:t>
            </a:r>
            <a:r>
              <a:rPr lang="en-US" altLang="en-US" sz="1600" dirty="0">
                <a:latin typeface="Arial Narrow" panose="020B0606020202030204" pitchFamily="34" charset="0"/>
              </a:rPr>
              <a:t> Allah </a:t>
            </a:r>
            <a:r>
              <a:rPr lang="en-US" altLang="en-US" sz="1600" dirty="0" err="1">
                <a:latin typeface="Arial Narrow" panose="020B0606020202030204" pitchFamily="34" charset="0"/>
              </a:rPr>
              <a:t>sehingga</a:t>
            </a:r>
            <a:r>
              <a:rPr lang="en-US" altLang="en-US" sz="1600" dirty="0">
                <a:latin typeface="Arial Narrow" panose="020B0606020202030204" pitchFamily="34" charset="0"/>
              </a:rPr>
              <a:t> </a:t>
            </a:r>
            <a:r>
              <a:rPr lang="en-US" altLang="en-US" sz="1600" dirty="0" err="1">
                <a:latin typeface="Arial Narrow" panose="020B0606020202030204" pitchFamily="34" charset="0"/>
              </a:rPr>
              <a:t>manusia</a:t>
            </a:r>
            <a:r>
              <a:rPr lang="en-US" altLang="en-US" sz="1600" dirty="0">
                <a:latin typeface="Arial Narrow" panose="020B0606020202030204" pitchFamily="34" charset="0"/>
              </a:rPr>
              <a:t> </a:t>
            </a:r>
            <a:r>
              <a:rPr lang="en-US" altLang="en-US" sz="1600" dirty="0" err="1">
                <a:latin typeface="Arial Narrow" panose="020B0606020202030204" pitchFamily="34" charset="0"/>
              </a:rPr>
              <a:t>perlu</a:t>
            </a:r>
            <a:r>
              <a:rPr lang="en-US" altLang="en-US" sz="1600" dirty="0">
                <a:latin typeface="Arial Narrow" panose="020B0606020202030204" pitchFamily="34" charset="0"/>
              </a:rPr>
              <a:t> </a:t>
            </a:r>
            <a:r>
              <a:rPr lang="en-US" altLang="en-US" sz="1600" dirty="0" err="1">
                <a:latin typeface="Arial Narrow" panose="020B0606020202030204" pitchFamily="34" charset="0"/>
              </a:rPr>
              <a:t>regenerasi</a:t>
            </a:r>
            <a:r>
              <a:rPr lang="en-US" altLang="en-US" sz="1600" dirty="0">
                <a:latin typeface="Arial Narrow" panose="020B0606020202030204" pitchFamily="34" charset="0"/>
              </a:rPr>
              <a:t>.</a:t>
            </a:r>
          </a:p>
          <a:p>
            <a:pPr marL="236538" indent="-236538" algn="just">
              <a:spcBef>
                <a:spcPts val="600"/>
              </a:spcBef>
              <a:buFont typeface="Wingdings" panose="05000000000000000000" pitchFamily="2" charset="2"/>
              <a:buChar char="§"/>
            </a:pPr>
            <a:r>
              <a:rPr lang="en-US" altLang="en-US" sz="1600" b="1" dirty="0">
                <a:latin typeface="Arial Narrow" panose="020B0606020202030204" pitchFamily="34" charset="0"/>
              </a:rPr>
              <a:t>Inter-</a:t>
            </a:r>
            <a:r>
              <a:rPr lang="en-US" altLang="en-US" sz="1600" b="1" dirty="0" err="1">
                <a:latin typeface="Arial Narrow" panose="020B0606020202030204" pitchFamily="34" charset="0"/>
              </a:rPr>
              <a:t>relasi</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dengan</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doktrin</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Kristus</a:t>
            </a:r>
            <a:r>
              <a:rPr lang="en-US" altLang="en-US" sz="1600" dirty="0">
                <a:latin typeface="Arial Narrow" panose="020B0606020202030204" pitchFamily="34" charset="0"/>
              </a:rPr>
              <a:t>, </a:t>
            </a:r>
            <a:r>
              <a:rPr lang="en-US" altLang="en-US" sz="1600" dirty="0" err="1">
                <a:latin typeface="Arial Narrow" panose="020B0606020202030204" pitchFamily="34" charset="0"/>
              </a:rPr>
              <a:t>kita</a:t>
            </a:r>
            <a:r>
              <a:rPr lang="en-US" altLang="en-US" sz="1600" dirty="0">
                <a:latin typeface="Arial Narrow" panose="020B0606020202030204" pitchFamily="34" charset="0"/>
              </a:rPr>
              <a:t> </a:t>
            </a:r>
            <a:r>
              <a:rPr lang="en-US" altLang="en-US" sz="1600" dirty="0" err="1">
                <a:latin typeface="Arial Narrow" panose="020B0606020202030204" pitchFamily="34" charset="0"/>
              </a:rPr>
              <a:t>perlu</a:t>
            </a:r>
            <a:r>
              <a:rPr lang="en-US" altLang="en-US" sz="1600" dirty="0">
                <a:latin typeface="Arial Narrow" panose="020B0606020202030204" pitchFamily="34" charset="0"/>
              </a:rPr>
              <a:t> </a:t>
            </a:r>
            <a:r>
              <a:rPr lang="en-US" altLang="en-US" sz="1600" dirty="0" err="1">
                <a:latin typeface="Arial Narrow" panose="020B0606020202030204" pitchFamily="34" charset="0"/>
              </a:rPr>
              <a:t>mengenal</a:t>
            </a:r>
            <a:r>
              <a:rPr lang="en-US" altLang="en-US" sz="1600" dirty="0">
                <a:latin typeface="Arial Narrow" panose="020B0606020202030204" pitchFamily="34" charset="0"/>
              </a:rPr>
              <a:t> </a:t>
            </a:r>
            <a:r>
              <a:rPr lang="en-US" altLang="en-US" sz="1600" dirty="0" err="1">
                <a:latin typeface="Arial Narrow" panose="020B0606020202030204" pitchFamily="34" charset="0"/>
              </a:rPr>
              <a:t>pribadi</a:t>
            </a:r>
            <a:r>
              <a:rPr lang="en-US" altLang="en-US" sz="1600" dirty="0">
                <a:latin typeface="Arial Narrow" panose="020B0606020202030204" pitchFamily="34" charset="0"/>
              </a:rPr>
              <a:t> </a:t>
            </a:r>
            <a:r>
              <a:rPr lang="en-US" altLang="en-US" sz="1600" dirty="0" err="1">
                <a:latin typeface="Arial Narrow" panose="020B0606020202030204" pitchFamily="34" charset="0"/>
              </a:rPr>
              <a:t>Kristus</a:t>
            </a:r>
            <a:r>
              <a:rPr lang="en-US" altLang="en-US" sz="1600" dirty="0">
                <a:latin typeface="Arial Narrow" panose="020B0606020202030204" pitchFamily="34" charset="0"/>
              </a:rPr>
              <a:t> </a:t>
            </a:r>
            <a:r>
              <a:rPr lang="en-US" altLang="en-US" sz="1600" dirty="0" err="1">
                <a:latin typeface="Arial Narrow" panose="020B0606020202030204" pitchFamily="34" charset="0"/>
              </a:rPr>
              <a:t>dan</a:t>
            </a:r>
            <a:r>
              <a:rPr lang="en-US" altLang="en-US" sz="1600" dirty="0">
                <a:latin typeface="Arial Narrow" panose="020B0606020202030204" pitchFamily="34" charset="0"/>
              </a:rPr>
              <a:t> </a:t>
            </a:r>
            <a:r>
              <a:rPr lang="en-US" altLang="en-US" sz="1600" dirty="0" err="1">
                <a:latin typeface="Arial Narrow" panose="020B0606020202030204" pitchFamily="34" charset="0"/>
              </a:rPr>
              <a:t>karya</a:t>
            </a:r>
            <a:r>
              <a:rPr lang="en-US" altLang="en-US" sz="1600" dirty="0">
                <a:latin typeface="Arial Narrow" panose="020B0606020202030204" pitchFamily="34" charset="0"/>
              </a:rPr>
              <a:t>-Nya, </a:t>
            </a:r>
            <a:r>
              <a:rPr lang="en-US" altLang="en-US" sz="1600" dirty="0" err="1">
                <a:latin typeface="Arial Narrow" panose="020B0606020202030204" pitchFamily="34" charset="0"/>
              </a:rPr>
              <a:t>dan</a:t>
            </a:r>
            <a:r>
              <a:rPr lang="en-US" altLang="en-US" sz="1600" dirty="0">
                <a:latin typeface="Arial Narrow" panose="020B0606020202030204" pitchFamily="34" charset="0"/>
              </a:rPr>
              <a:t> yang </a:t>
            </a:r>
            <a:r>
              <a:rPr lang="en-US" altLang="en-US" sz="1600" dirty="0" err="1">
                <a:latin typeface="Arial Narrow" panose="020B0606020202030204" pitchFamily="34" charset="0"/>
              </a:rPr>
              <a:t>memiliki</a:t>
            </a:r>
            <a:r>
              <a:rPr lang="en-US" altLang="en-US" sz="1600" dirty="0">
                <a:latin typeface="Arial Narrow" panose="020B0606020202030204" pitchFamily="34" charset="0"/>
              </a:rPr>
              <a:t> </a:t>
            </a:r>
            <a:r>
              <a:rPr lang="en-US" altLang="en-US" sz="1600" dirty="0" err="1">
                <a:latin typeface="Arial Narrow" panose="020B0606020202030204" pitchFamily="34" charset="0"/>
              </a:rPr>
              <a:t>natur</a:t>
            </a:r>
            <a:r>
              <a:rPr lang="en-US" altLang="en-US" sz="1600" dirty="0">
                <a:latin typeface="Arial Narrow" panose="020B0606020202030204" pitchFamily="34" charset="0"/>
              </a:rPr>
              <a:t> </a:t>
            </a:r>
            <a:r>
              <a:rPr lang="en-US" altLang="en-US" sz="1600" dirty="0" err="1">
                <a:latin typeface="Arial Narrow" panose="020B0606020202030204" pitchFamily="34" charset="0"/>
              </a:rPr>
              <a:t>Iahi</a:t>
            </a:r>
            <a:r>
              <a:rPr lang="en-US" altLang="en-US" sz="1600" dirty="0">
                <a:latin typeface="Arial Narrow" panose="020B0606020202030204" pitchFamily="34" charset="0"/>
              </a:rPr>
              <a:t> </a:t>
            </a:r>
            <a:r>
              <a:rPr lang="en-US" altLang="en-US" sz="1600" dirty="0" err="1">
                <a:latin typeface="Arial Narrow" panose="020B0606020202030204" pitchFamily="34" charset="0"/>
              </a:rPr>
              <a:t>dan</a:t>
            </a:r>
            <a:r>
              <a:rPr lang="en-US" altLang="en-US" sz="1600" dirty="0">
                <a:latin typeface="Arial Narrow" panose="020B0606020202030204" pitchFamily="34" charset="0"/>
              </a:rPr>
              <a:t> </a:t>
            </a:r>
            <a:r>
              <a:rPr lang="en-US" altLang="en-US" sz="1600" dirty="0" err="1">
                <a:latin typeface="Arial Narrow" panose="020B0606020202030204" pitchFamily="34" charset="0"/>
              </a:rPr>
              <a:t>natur</a:t>
            </a:r>
            <a:r>
              <a:rPr lang="en-US" altLang="en-US" sz="1600" dirty="0">
                <a:latin typeface="Arial Narrow" panose="020B0606020202030204" pitchFamily="34" charset="0"/>
              </a:rPr>
              <a:t> </a:t>
            </a:r>
            <a:r>
              <a:rPr lang="en-US" altLang="en-US" sz="1600" dirty="0" err="1">
                <a:latin typeface="Arial Narrow" panose="020B0606020202030204" pitchFamily="34" charset="0"/>
              </a:rPr>
              <a:t>manusia</a:t>
            </a:r>
            <a:r>
              <a:rPr lang="en-US" altLang="en-US" sz="1600" dirty="0">
                <a:latin typeface="Arial Narrow" panose="020B0606020202030204" pitchFamily="34" charset="0"/>
              </a:rPr>
              <a:t>.</a:t>
            </a:r>
          </a:p>
          <a:p>
            <a:pPr marL="236538" indent="-236538" algn="just">
              <a:spcBef>
                <a:spcPts val="600"/>
              </a:spcBef>
              <a:buFont typeface="Wingdings" panose="05000000000000000000" pitchFamily="2" charset="2"/>
              <a:buChar char="§"/>
            </a:pPr>
            <a:r>
              <a:rPr lang="en-US" altLang="en-US" sz="1600" b="1" dirty="0">
                <a:latin typeface="Arial Narrow" panose="020B0606020202030204" pitchFamily="34" charset="0"/>
              </a:rPr>
              <a:t>Inter-</a:t>
            </a:r>
            <a:r>
              <a:rPr lang="en-US" altLang="en-US" sz="1600" b="1" dirty="0" err="1">
                <a:latin typeface="Arial Narrow" panose="020B0606020202030204" pitchFamily="34" charset="0"/>
              </a:rPr>
              <a:t>relasi</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dengan</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doktrin</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Roh</a:t>
            </a:r>
            <a:r>
              <a:rPr lang="en-US" altLang="en-US" sz="1600" b="1" dirty="0">
                <a:latin typeface="Arial Narrow" panose="020B0606020202030204" pitchFamily="34" charset="0"/>
              </a:rPr>
              <a:t> Kudus</a:t>
            </a:r>
            <a:r>
              <a:rPr lang="en-US" altLang="en-US" sz="1600" dirty="0">
                <a:latin typeface="Arial Narrow" panose="020B0606020202030204" pitchFamily="34" charset="0"/>
              </a:rPr>
              <a:t>, </a:t>
            </a:r>
            <a:r>
              <a:rPr lang="en-US" altLang="en-US" sz="1600" dirty="0" err="1">
                <a:latin typeface="Arial Narrow" panose="020B0606020202030204" pitchFamily="34" charset="0"/>
              </a:rPr>
              <a:t>bahwa</a:t>
            </a:r>
            <a:r>
              <a:rPr lang="en-US" altLang="en-US" sz="1600" dirty="0">
                <a:latin typeface="Arial Narrow" panose="020B0606020202030204" pitchFamily="34" charset="0"/>
              </a:rPr>
              <a:t> </a:t>
            </a:r>
            <a:r>
              <a:rPr lang="en-US" altLang="en-US" sz="1600" dirty="0" err="1">
                <a:latin typeface="Arial Narrow" panose="020B0606020202030204" pitchFamily="34" charset="0"/>
              </a:rPr>
              <a:t>karya</a:t>
            </a:r>
            <a:r>
              <a:rPr lang="en-US" altLang="en-US" sz="1600" dirty="0">
                <a:latin typeface="Arial Narrow" panose="020B0606020202030204" pitchFamily="34" charset="0"/>
              </a:rPr>
              <a:t> </a:t>
            </a:r>
            <a:r>
              <a:rPr lang="en-US" altLang="en-US" sz="1600" dirty="0" err="1">
                <a:latin typeface="Arial Narrow" panose="020B0606020202030204" pitchFamily="34" charset="0"/>
              </a:rPr>
              <a:t>Roh</a:t>
            </a:r>
            <a:r>
              <a:rPr lang="en-US" altLang="en-US" sz="1600" dirty="0">
                <a:latin typeface="Arial Narrow" panose="020B0606020202030204" pitchFamily="34" charset="0"/>
              </a:rPr>
              <a:t> Kudus yang </a:t>
            </a:r>
            <a:r>
              <a:rPr lang="en-US" altLang="en-US" sz="1600" dirty="0" err="1">
                <a:latin typeface="Arial Narrow" panose="020B0606020202030204" pitchFamily="34" charset="0"/>
              </a:rPr>
              <a:t>menerapkan</a:t>
            </a:r>
            <a:r>
              <a:rPr lang="en-US" altLang="en-US" sz="1600" dirty="0">
                <a:latin typeface="Arial Narrow" panose="020B0606020202030204" pitchFamily="34" charset="0"/>
              </a:rPr>
              <a:t> </a:t>
            </a:r>
            <a:r>
              <a:rPr lang="en-US" altLang="en-US" sz="1600" dirty="0" err="1">
                <a:latin typeface="Arial Narrow" panose="020B0606020202030204" pitchFamily="34" charset="0"/>
              </a:rPr>
              <a:t>keselamatan</a:t>
            </a:r>
            <a:r>
              <a:rPr lang="en-US" altLang="en-US" sz="1600" dirty="0">
                <a:latin typeface="Arial Narrow" panose="020B0606020202030204" pitchFamily="34" charset="0"/>
              </a:rPr>
              <a:t> </a:t>
            </a:r>
            <a:r>
              <a:rPr lang="en-US" altLang="en-US" sz="1600" dirty="0" err="1">
                <a:latin typeface="Arial Narrow" panose="020B0606020202030204" pitchFamily="34" charset="0"/>
              </a:rPr>
              <a:t>dari</a:t>
            </a:r>
            <a:r>
              <a:rPr lang="en-US" altLang="en-US" sz="1600" dirty="0">
                <a:latin typeface="Arial Narrow" panose="020B0606020202030204" pitchFamily="34" charset="0"/>
              </a:rPr>
              <a:t> </a:t>
            </a:r>
            <a:r>
              <a:rPr lang="en-US" altLang="en-US" sz="1600" dirty="0" err="1">
                <a:latin typeface="Arial Narrow" panose="020B0606020202030204" pitchFamily="34" charset="0"/>
              </a:rPr>
              <a:t>Kristus</a:t>
            </a:r>
            <a:r>
              <a:rPr lang="en-US" altLang="en-US" sz="1600" dirty="0">
                <a:latin typeface="Arial Narrow" panose="020B0606020202030204" pitchFamily="34" charset="0"/>
              </a:rPr>
              <a:t> </a:t>
            </a:r>
            <a:r>
              <a:rPr lang="en-US" altLang="en-US" sz="1600" dirty="0" err="1">
                <a:latin typeface="Arial Narrow" panose="020B0606020202030204" pitchFamily="34" charset="0"/>
              </a:rPr>
              <a:t>dan</a:t>
            </a:r>
            <a:r>
              <a:rPr lang="en-US" altLang="en-US" sz="1600" dirty="0">
                <a:latin typeface="Arial Narrow" panose="020B0606020202030204" pitchFamily="34" charset="0"/>
              </a:rPr>
              <a:t> </a:t>
            </a:r>
            <a:r>
              <a:rPr lang="en-US" altLang="en-US" sz="1600" dirty="0" err="1">
                <a:latin typeface="Arial Narrow" panose="020B0606020202030204" pitchFamily="34" charset="0"/>
              </a:rPr>
              <a:t>memampukan</a:t>
            </a:r>
            <a:r>
              <a:rPr lang="en-US" altLang="en-US" sz="1600" dirty="0">
                <a:latin typeface="Arial Narrow" panose="020B0606020202030204" pitchFamily="34" charset="0"/>
              </a:rPr>
              <a:t> </a:t>
            </a:r>
            <a:r>
              <a:rPr lang="en-US" altLang="en-US" sz="1600" dirty="0" err="1">
                <a:latin typeface="Arial Narrow" panose="020B0606020202030204" pitchFamily="34" charset="0"/>
              </a:rPr>
              <a:t>kita</a:t>
            </a:r>
            <a:r>
              <a:rPr lang="en-US" altLang="en-US" sz="1600" dirty="0">
                <a:latin typeface="Arial Narrow" panose="020B0606020202030204" pitchFamily="34" charset="0"/>
              </a:rPr>
              <a:t> </a:t>
            </a:r>
            <a:r>
              <a:rPr lang="en-US" altLang="en-US" sz="1600" dirty="0" err="1">
                <a:latin typeface="Arial Narrow" panose="020B0606020202030204" pitchFamily="34" charset="0"/>
              </a:rPr>
              <a:t>bertekun</a:t>
            </a:r>
            <a:r>
              <a:rPr lang="en-US" altLang="en-US" sz="1600" dirty="0">
                <a:latin typeface="Arial Narrow" panose="020B0606020202030204" pitchFamily="34" charset="0"/>
              </a:rPr>
              <a:t>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iman</a:t>
            </a:r>
            <a:r>
              <a:rPr lang="en-US" altLang="en-US" sz="1600" dirty="0">
                <a:latin typeface="Arial Narrow" panose="020B0606020202030204" pitchFamily="34" charset="0"/>
              </a:rPr>
              <a:t>.</a:t>
            </a:r>
          </a:p>
          <a:p>
            <a:pPr marL="236538" indent="-236538" algn="just">
              <a:spcBef>
                <a:spcPts val="600"/>
              </a:spcBef>
              <a:buFont typeface="Wingdings" panose="05000000000000000000" pitchFamily="2" charset="2"/>
              <a:buChar char="§"/>
            </a:pPr>
            <a:r>
              <a:rPr lang="en-US" altLang="en-US" sz="1600" b="1" dirty="0">
                <a:latin typeface="Arial Narrow" panose="020B0606020202030204" pitchFamily="34" charset="0"/>
              </a:rPr>
              <a:t>Inter-</a:t>
            </a:r>
            <a:r>
              <a:rPr lang="en-US" altLang="en-US" sz="1600" b="1" dirty="0" err="1">
                <a:latin typeface="Arial Narrow" panose="020B0606020202030204" pitchFamily="34" charset="0"/>
              </a:rPr>
              <a:t>relasi</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dengan</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doktrin</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eskatologi</a:t>
            </a:r>
            <a:r>
              <a:rPr lang="en-US" altLang="en-US" sz="1600" dirty="0">
                <a:latin typeface="Arial Narrow" panose="020B0606020202030204" pitchFamily="34" charset="0"/>
              </a:rPr>
              <a:t>, </a:t>
            </a:r>
            <a:r>
              <a:rPr lang="en-US" altLang="en-US" sz="1600" dirty="0" err="1">
                <a:latin typeface="Arial Narrow" panose="020B0606020202030204" pitchFamily="34" charset="0"/>
              </a:rPr>
              <a:t>berkat</a:t>
            </a:r>
            <a:r>
              <a:rPr lang="en-US" altLang="en-US" sz="1600" dirty="0">
                <a:latin typeface="Arial Narrow" panose="020B0606020202030204" pitchFamily="34" charset="0"/>
              </a:rPr>
              <a:t> </a:t>
            </a:r>
            <a:r>
              <a:rPr lang="en-US" altLang="en-US" sz="1600" dirty="0" err="1">
                <a:latin typeface="Arial Narrow" panose="020B0606020202030204" pitchFamily="34" charset="0"/>
              </a:rPr>
              <a:t>keselamatan</a:t>
            </a:r>
            <a:r>
              <a:rPr lang="en-US" altLang="en-US" sz="1600" dirty="0">
                <a:latin typeface="Arial Narrow" panose="020B0606020202030204" pitchFamily="34" charset="0"/>
              </a:rPr>
              <a:t> yang </a:t>
            </a:r>
            <a:r>
              <a:rPr lang="en-US" altLang="en-US" sz="1600" dirty="0" err="1">
                <a:latin typeface="Arial Narrow" panose="020B0606020202030204" pitchFamily="34" charset="0"/>
              </a:rPr>
              <a:t>diterima</a:t>
            </a:r>
            <a:r>
              <a:rPr lang="en-US" altLang="en-US" sz="1600" dirty="0">
                <a:latin typeface="Arial Narrow" panose="020B0606020202030204" pitchFamily="34" charset="0"/>
              </a:rPr>
              <a:t> </a:t>
            </a:r>
            <a:r>
              <a:rPr lang="en-US" altLang="en-US" sz="1600" dirty="0" err="1">
                <a:latin typeface="Arial Narrow" panose="020B0606020202030204" pitchFamily="34" charset="0"/>
              </a:rPr>
              <a:t>merupakan</a:t>
            </a:r>
            <a:r>
              <a:rPr lang="en-US" altLang="en-US" sz="1600" dirty="0">
                <a:latin typeface="Arial Narrow" panose="020B0606020202030204" pitchFamily="34" charset="0"/>
              </a:rPr>
              <a:t> </a:t>
            </a:r>
            <a:r>
              <a:rPr lang="en-US" altLang="en-US" sz="1600" dirty="0" err="1">
                <a:latin typeface="Arial Narrow" panose="020B0606020202030204" pitchFamily="34" charset="0"/>
              </a:rPr>
              <a:t>aspek</a:t>
            </a:r>
            <a:r>
              <a:rPr lang="en-US" altLang="en-US" sz="1600" dirty="0">
                <a:latin typeface="Arial Narrow" panose="020B0606020202030204" pitchFamily="34" charset="0"/>
              </a:rPr>
              <a:t> </a:t>
            </a:r>
            <a:r>
              <a:rPr lang="en-US" altLang="en-US" sz="1600" dirty="0" err="1">
                <a:latin typeface="Arial Narrow" panose="020B0606020202030204" pitchFamily="34" charset="0"/>
              </a:rPr>
              <a:t>eskatologis</a:t>
            </a:r>
            <a:r>
              <a:rPr lang="en-US" altLang="en-US" sz="1600" dirty="0">
                <a:latin typeface="Arial Narrow" panose="020B0606020202030204" pitchFamily="34" charset="0"/>
              </a:rPr>
              <a:t> </a:t>
            </a:r>
            <a:r>
              <a:rPr lang="en-US" altLang="en-US" sz="1600" dirty="0" err="1">
                <a:latin typeface="Arial Narrow" panose="020B0606020202030204" pitchFamily="34" charset="0"/>
              </a:rPr>
              <a:t>dan</a:t>
            </a:r>
            <a:r>
              <a:rPr lang="en-US" altLang="en-US" sz="1600" dirty="0">
                <a:latin typeface="Arial Narrow" panose="020B0606020202030204" pitchFamily="34" charset="0"/>
              </a:rPr>
              <a:t> </a:t>
            </a:r>
            <a:r>
              <a:rPr lang="en-US" altLang="en-US" sz="1600" dirty="0" err="1">
                <a:latin typeface="Arial Narrow" panose="020B0606020202030204" pitchFamily="34" charset="0"/>
              </a:rPr>
              <a:t>direalisasikan</a:t>
            </a:r>
            <a:r>
              <a:rPr lang="en-US" altLang="en-US" sz="1600" dirty="0">
                <a:latin typeface="Arial Narrow" panose="020B0606020202030204" pitchFamily="34" charset="0"/>
              </a:rPr>
              <a:t> di masa </a:t>
            </a:r>
            <a:r>
              <a:rPr lang="en-US" altLang="en-US" sz="1600" dirty="0" err="1">
                <a:latin typeface="Arial Narrow" panose="020B0606020202030204" pitchFamily="34" charset="0"/>
              </a:rPr>
              <a:t>akan</a:t>
            </a:r>
            <a:r>
              <a:rPr lang="en-US" altLang="en-US" sz="1600" dirty="0">
                <a:latin typeface="Arial Narrow" panose="020B0606020202030204" pitchFamily="34" charset="0"/>
              </a:rPr>
              <a:t> </a:t>
            </a:r>
            <a:r>
              <a:rPr lang="en-US" altLang="en-US" sz="1600" dirty="0" err="1">
                <a:latin typeface="Arial Narrow" panose="020B0606020202030204" pitchFamily="34" charset="0"/>
              </a:rPr>
              <a:t>datang</a:t>
            </a:r>
            <a:r>
              <a:rPr lang="en-US" altLang="en-US" sz="1600" dirty="0">
                <a:latin typeface="Arial Narrow" panose="020B0606020202030204" pitchFamily="34" charset="0"/>
              </a:rPr>
              <a:t>.</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INTER-RELASI DOKTRIN KESELAMATAN DAN DOKTRIN LAIN</a:t>
            </a:r>
          </a:p>
        </p:txBody>
      </p:sp>
    </p:spTree>
    <p:extLst>
      <p:ext uri="{BB962C8B-B14F-4D97-AF65-F5344CB8AC3E}">
        <p14:creationId xmlns:p14="http://schemas.microsoft.com/office/powerpoint/2010/main" val="113887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36538" indent="-236538" algn="just">
              <a:spcBef>
                <a:spcPts val="600"/>
              </a:spcBef>
              <a:buFont typeface="Wingdings" panose="05000000000000000000" pitchFamily="2" charset="2"/>
              <a:buChar char="§"/>
            </a:pPr>
            <a:r>
              <a:rPr lang="en-US" altLang="en-US" sz="1600" dirty="0" err="1">
                <a:latin typeface="Arial Narrow" panose="020B0606020202030204" pitchFamily="34" charset="0"/>
              </a:rPr>
              <a:t>Faktor</a:t>
            </a:r>
            <a:r>
              <a:rPr lang="en-US" altLang="en-US" sz="1600" dirty="0">
                <a:latin typeface="Arial Narrow" panose="020B0606020202030204" pitchFamily="34" charset="0"/>
              </a:rPr>
              <a:t> </a:t>
            </a:r>
            <a:r>
              <a:rPr lang="en-US" altLang="en-US" sz="1600" dirty="0" err="1">
                <a:latin typeface="Arial Narrow" panose="020B0606020202030204" pitchFamily="34" charset="0"/>
              </a:rPr>
              <a:t>utama</a:t>
            </a:r>
            <a:r>
              <a:rPr lang="en-US" altLang="en-US" sz="1600" dirty="0">
                <a:latin typeface="Arial Narrow" panose="020B0606020202030204" pitchFamily="34" charset="0"/>
              </a:rPr>
              <a:t> yang </a:t>
            </a:r>
            <a:r>
              <a:rPr lang="en-US" altLang="en-US" sz="1600" dirty="0" err="1">
                <a:latin typeface="Arial Narrow" panose="020B0606020202030204" pitchFamily="34" charset="0"/>
              </a:rPr>
              <a:t>menentukan</a:t>
            </a:r>
            <a:r>
              <a:rPr lang="en-US" altLang="en-US" sz="1600" dirty="0">
                <a:latin typeface="Arial Narrow" panose="020B0606020202030204" pitchFamily="34" charset="0"/>
              </a:rPr>
              <a:t> </a:t>
            </a:r>
            <a:r>
              <a:rPr lang="en-US" altLang="en-US" sz="1600" dirty="0" err="1">
                <a:latin typeface="Arial Narrow" panose="020B0606020202030204" pitchFamily="34" charset="0"/>
              </a:rPr>
              <a:t>siapa</a:t>
            </a:r>
            <a:r>
              <a:rPr lang="en-US" altLang="en-US" sz="1600" dirty="0">
                <a:latin typeface="Arial Narrow" panose="020B0606020202030204" pitchFamily="34" charset="0"/>
              </a:rPr>
              <a:t> yang </a:t>
            </a:r>
            <a:r>
              <a:rPr lang="en-US" altLang="en-US" sz="1600" dirty="0" err="1">
                <a:latin typeface="Arial Narrow" panose="020B0606020202030204" pitchFamily="34" charset="0"/>
              </a:rPr>
              <a:t>akan</a:t>
            </a:r>
            <a:r>
              <a:rPr lang="en-US" altLang="en-US" sz="1600" dirty="0">
                <a:latin typeface="Arial Narrow" panose="020B0606020202030204" pitchFamily="34" charset="0"/>
              </a:rPr>
              <a:t> </a:t>
            </a:r>
            <a:r>
              <a:rPr lang="en-US" altLang="en-US" sz="1600" dirty="0" err="1">
                <a:latin typeface="Arial Narrow" panose="020B0606020202030204" pitchFamily="34" charset="0"/>
              </a:rPr>
              <a:t>diselamatkan</a:t>
            </a:r>
            <a:r>
              <a:rPr lang="en-US" altLang="en-US" sz="1600" dirty="0">
                <a:latin typeface="Arial Narrow" panose="020B0606020202030204" pitchFamily="34" charset="0"/>
              </a:rPr>
              <a:t> </a:t>
            </a:r>
            <a:r>
              <a:rPr lang="en-US" altLang="en-US" sz="1600" dirty="0" err="1">
                <a:latin typeface="Arial Narrow" panose="020B0606020202030204" pitchFamily="34" charset="0"/>
              </a:rPr>
              <a:t>dari</a:t>
            </a:r>
            <a:r>
              <a:rPr lang="en-US" altLang="en-US" sz="1600" dirty="0">
                <a:latin typeface="Arial Narrow" panose="020B0606020202030204" pitchFamily="34" charset="0"/>
              </a:rPr>
              <a:t> </a:t>
            </a:r>
            <a:r>
              <a:rPr lang="en-US" altLang="en-US" sz="1600" dirty="0" err="1">
                <a:latin typeface="Arial Narrow" panose="020B0606020202030204" pitchFamily="34" charset="0"/>
              </a:rPr>
              <a:t>dosa</a:t>
            </a:r>
            <a:r>
              <a:rPr lang="en-US" altLang="en-US" sz="1600" dirty="0">
                <a:latin typeface="Arial Narrow" panose="020B0606020202030204" pitchFamily="34" charset="0"/>
              </a:rPr>
              <a:t> </a:t>
            </a:r>
            <a:r>
              <a:rPr lang="en-US" altLang="en-US" sz="1600" dirty="0" err="1">
                <a:latin typeface="Arial Narrow" panose="020B0606020202030204" pitchFamily="34" charset="0"/>
              </a:rPr>
              <a:t>bukanlah</a:t>
            </a:r>
            <a:r>
              <a:rPr lang="en-US" altLang="en-US" sz="1600" dirty="0">
                <a:latin typeface="Arial Narrow" panose="020B0606020202030204" pitchFamily="34" charset="0"/>
              </a:rPr>
              <a:t> </a:t>
            </a:r>
            <a:r>
              <a:rPr lang="en-US" altLang="en-US" sz="1600" dirty="0" err="1">
                <a:latin typeface="Arial Narrow" panose="020B0606020202030204" pitchFamily="34" charset="0"/>
              </a:rPr>
              <a:t>keputusan</a:t>
            </a:r>
            <a:r>
              <a:rPr lang="en-US" altLang="en-US" sz="1600" dirty="0">
                <a:latin typeface="Arial Narrow" panose="020B0606020202030204" pitchFamily="34" charset="0"/>
              </a:rPr>
              <a:t> orang yang </a:t>
            </a:r>
            <a:r>
              <a:rPr lang="en-US" altLang="en-US" sz="1600" dirty="0" err="1">
                <a:latin typeface="Arial Narrow" panose="020B0606020202030204" pitchFamily="34" charset="0"/>
              </a:rPr>
              <a:t>bersangkutan</a:t>
            </a:r>
            <a:r>
              <a:rPr lang="en-US" altLang="en-US" sz="1600" dirty="0">
                <a:latin typeface="Arial Narrow" panose="020B0606020202030204" pitchFamily="34" charset="0"/>
              </a:rPr>
              <a:t>, </a:t>
            </a:r>
            <a:r>
              <a:rPr lang="en-US" altLang="en-US" sz="1600" dirty="0" err="1">
                <a:latin typeface="Arial Narrow" panose="020B0606020202030204" pitchFamily="34" charset="0"/>
              </a:rPr>
              <a:t>melainkan</a:t>
            </a:r>
            <a:r>
              <a:rPr lang="en-US" altLang="en-US" sz="1600" dirty="0">
                <a:latin typeface="Arial Narrow" panose="020B0606020202030204" pitchFamily="34" charset="0"/>
              </a:rPr>
              <a:t> </a:t>
            </a:r>
            <a:r>
              <a:rPr lang="en-US" altLang="en-US" sz="1600" b="1" dirty="0" err="1">
                <a:latin typeface="Arial Narrow" panose="020B0606020202030204" pitchFamily="34" charset="0"/>
              </a:rPr>
              <a:t>kedaulatan</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anugerah</a:t>
            </a:r>
            <a:r>
              <a:rPr lang="en-US" altLang="en-US" sz="1600" b="1" dirty="0">
                <a:latin typeface="Arial Narrow" panose="020B0606020202030204" pitchFamily="34" charset="0"/>
              </a:rPr>
              <a:t> Allah</a:t>
            </a:r>
            <a:r>
              <a:rPr lang="en-US" altLang="en-US" sz="1600" dirty="0">
                <a:latin typeface="Arial Narrow" panose="020B0606020202030204" pitchFamily="34" charset="0"/>
              </a:rPr>
              <a:t>.</a:t>
            </a:r>
          </a:p>
          <a:p>
            <a:pPr marL="236538" indent="-236538" algn="just">
              <a:spcBef>
                <a:spcPts val="600"/>
              </a:spcBef>
              <a:buFont typeface="Wingdings" panose="05000000000000000000" pitchFamily="2" charset="2"/>
              <a:buChar char="§"/>
            </a:pPr>
            <a:r>
              <a:rPr lang="en-US" altLang="en-US" sz="1600" dirty="0" err="1">
                <a:latin typeface="Arial Narrow" panose="020B0606020202030204" pitchFamily="34" charset="0"/>
              </a:rPr>
              <a:t>Penerapan</a:t>
            </a:r>
            <a:r>
              <a:rPr lang="en-US" altLang="en-US" sz="1600" dirty="0">
                <a:latin typeface="Arial Narrow" panose="020B0606020202030204" pitchFamily="34" charset="0"/>
              </a:rPr>
              <a:t> </a:t>
            </a:r>
            <a:r>
              <a:rPr lang="en-US" altLang="en-US" sz="1600" dirty="0" err="1">
                <a:latin typeface="Arial Narrow" panose="020B0606020202030204" pitchFamily="34" charset="0"/>
              </a:rPr>
              <a:t>keselamatan</a:t>
            </a:r>
            <a:r>
              <a:rPr lang="en-US" altLang="en-US" sz="1600" dirty="0">
                <a:latin typeface="Arial Narrow" panose="020B0606020202030204" pitchFamily="34" charset="0"/>
              </a:rPr>
              <a:t> </a:t>
            </a:r>
            <a:r>
              <a:rPr lang="en-US" altLang="en-US" sz="1600" dirty="0" err="1">
                <a:latin typeface="Arial Narrow" panose="020B0606020202030204" pitchFamily="34" charset="0"/>
              </a:rPr>
              <a:t>kepada</a:t>
            </a:r>
            <a:r>
              <a:rPr lang="en-US" altLang="en-US" sz="1600" dirty="0">
                <a:latin typeface="Arial Narrow" panose="020B0606020202030204" pitchFamily="34" charset="0"/>
              </a:rPr>
              <a:t> </a:t>
            </a:r>
            <a:r>
              <a:rPr lang="en-US" altLang="en-US" sz="1600" dirty="0" err="1">
                <a:latin typeface="Arial Narrow" panose="020B0606020202030204" pitchFamily="34" charset="0"/>
              </a:rPr>
              <a:t>umat</a:t>
            </a:r>
            <a:r>
              <a:rPr lang="en-US" altLang="en-US" sz="1600" dirty="0">
                <a:latin typeface="Arial Narrow" panose="020B0606020202030204" pitchFamily="34" charset="0"/>
              </a:rPr>
              <a:t> Allah </a:t>
            </a:r>
            <a:r>
              <a:rPr lang="en-US" altLang="en-US" sz="1600" b="1" dirty="0" err="1">
                <a:latin typeface="Arial Narrow" panose="020B0606020202030204" pitchFamily="34" charset="0"/>
              </a:rPr>
              <a:t>berakar</a:t>
            </a:r>
            <a:r>
              <a:rPr lang="en-US" altLang="en-US" sz="1600" b="1" dirty="0">
                <a:latin typeface="Arial Narrow" panose="020B0606020202030204" pitchFamily="34" charset="0"/>
              </a:rPr>
              <a:t> di </a:t>
            </a:r>
            <a:r>
              <a:rPr lang="en-US" altLang="en-US" sz="1600" b="1" dirty="0" err="1">
                <a:latin typeface="Arial Narrow" panose="020B0606020202030204" pitchFamily="34" charset="0"/>
              </a:rPr>
              <a:t>dalam</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ketetapan</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kekal</a:t>
            </a:r>
            <a:r>
              <a:rPr lang="en-US" altLang="en-US" sz="1600" b="1" dirty="0">
                <a:latin typeface="Arial Narrow" panose="020B0606020202030204" pitchFamily="34" charset="0"/>
              </a:rPr>
              <a:t> Allah</a:t>
            </a:r>
            <a:r>
              <a:rPr lang="en-US" altLang="en-US" sz="1600" dirty="0">
                <a:latin typeface="Arial Narrow" panose="020B0606020202030204" pitchFamily="34" charset="0"/>
              </a:rPr>
              <a:t>, </a:t>
            </a:r>
            <a:r>
              <a:rPr lang="en-US" altLang="en-US" sz="1600" dirty="0" err="1">
                <a:latin typeface="Arial Narrow" panose="020B0606020202030204" pitchFamily="34" charset="0"/>
              </a:rPr>
              <a:t>dimana</a:t>
            </a:r>
            <a:r>
              <a:rPr lang="en-US" altLang="en-US" sz="1600" dirty="0">
                <a:latin typeface="Arial Narrow" panose="020B0606020202030204" pitchFamily="34" charset="0"/>
              </a:rPr>
              <a:t> </a:t>
            </a:r>
            <a:r>
              <a:rPr lang="en-US" altLang="en-US" sz="1600" dirty="0" err="1">
                <a:latin typeface="Arial Narrow" panose="020B0606020202030204" pitchFamily="34" charset="0"/>
              </a:rPr>
              <a:t>berdasarkan</a:t>
            </a:r>
            <a:r>
              <a:rPr lang="en-US" altLang="en-US" sz="1600" dirty="0">
                <a:latin typeface="Arial Narrow" panose="020B0606020202030204" pitchFamily="34" charset="0"/>
              </a:rPr>
              <a:t> </a:t>
            </a:r>
            <a:r>
              <a:rPr lang="en-US" altLang="en-US" sz="1600" dirty="0" err="1">
                <a:latin typeface="Arial Narrow" panose="020B0606020202030204" pitchFamily="34" charset="0"/>
              </a:rPr>
              <a:t>itu</a:t>
            </a:r>
            <a:r>
              <a:rPr lang="en-US" altLang="en-US" sz="1600" dirty="0">
                <a:latin typeface="Arial Narrow" panose="020B0606020202030204" pitchFamily="34" charset="0"/>
              </a:rPr>
              <a:t> </a:t>
            </a:r>
            <a:r>
              <a:rPr lang="en-US" altLang="en-US" sz="1600" dirty="0" err="1">
                <a:latin typeface="Arial Narrow" panose="020B0606020202030204" pitchFamily="34" charset="0"/>
              </a:rPr>
              <a:t>Ia</a:t>
            </a:r>
            <a:r>
              <a:rPr lang="en-US" altLang="en-US" sz="1600" dirty="0">
                <a:latin typeface="Arial Narrow" panose="020B0606020202030204" pitchFamily="34" charset="0"/>
              </a:rPr>
              <a:t> </a:t>
            </a:r>
            <a:r>
              <a:rPr lang="en-US" altLang="en-US" sz="1600" dirty="0" err="1">
                <a:latin typeface="Arial Narrow" panose="020B0606020202030204" pitchFamily="34" charset="0"/>
              </a:rPr>
              <a:t>telah</a:t>
            </a:r>
            <a:r>
              <a:rPr lang="en-US" altLang="en-US" sz="1600" dirty="0">
                <a:latin typeface="Arial Narrow" panose="020B0606020202030204" pitchFamily="34" charset="0"/>
              </a:rPr>
              <a:t> </a:t>
            </a:r>
            <a:r>
              <a:rPr lang="en-US" altLang="en-US" sz="1600" dirty="0" err="1">
                <a:latin typeface="Arial Narrow" panose="020B0606020202030204" pitchFamily="34" charset="0"/>
              </a:rPr>
              <a:t>memilih</a:t>
            </a:r>
            <a:r>
              <a:rPr lang="en-US" altLang="en-US" sz="1600" dirty="0">
                <a:latin typeface="Arial Narrow" panose="020B0606020202030204" pitchFamily="34" charset="0"/>
              </a:rPr>
              <a:t> </a:t>
            </a:r>
            <a:r>
              <a:rPr lang="en-US" altLang="en-US" sz="1600" dirty="0" err="1">
                <a:latin typeface="Arial Narrow" panose="020B0606020202030204" pitchFamily="34" charset="0"/>
              </a:rPr>
              <a:t>umat</a:t>
            </a:r>
            <a:r>
              <a:rPr lang="en-US" altLang="en-US" sz="1600" dirty="0">
                <a:latin typeface="Arial Narrow" panose="020B0606020202030204" pitchFamily="34" charset="0"/>
              </a:rPr>
              <a:t>-Nya </a:t>
            </a:r>
            <a:r>
              <a:rPr lang="en-US" altLang="en-US" sz="1600" dirty="0" err="1">
                <a:latin typeface="Arial Narrow" panose="020B0606020202030204" pitchFamily="34" charset="0"/>
              </a:rPr>
              <a:t>untuk</a:t>
            </a:r>
            <a:r>
              <a:rPr lang="en-US" altLang="en-US" sz="1600" dirty="0">
                <a:latin typeface="Arial Narrow" panose="020B0606020202030204" pitchFamily="34" charset="0"/>
              </a:rPr>
              <a:t> </a:t>
            </a:r>
            <a:r>
              <a:rPr lang="en-US" altLang="en-US" sz="1600" dirty="0" err="1">
                <a:latin typeface="Arial Narrow" panose="020B0606020202030204" pitchFamily="34" charset="0"/>
              </a:rPr>
              <a:t>beroleh</a:t>
            </a:r>
            <a:r>
              <a:rPr lang="en-US" altLang="en-US" sz="1600" dirty="0">
                <a:latin typeface="Arial Narrow" panose="020B0606020202030204" pitchFamily="34" charset="0"/>
              </a:rPr>
              <a:t> </a:t>
            </a:r>
            <a:r>
              <a:rPr lang="en-US" altLang="en-US" sz="1600" dirty="0" err="1">
                <a:latin typeface="Arial Narrow" panose="020B0606020202030204" pitchFamily="34" charset="0"/>
              </a:rPr>
              <a:t>hidup</a:t>
            </a:r>
            <a:r>
              <a:rPr lang="en-US" altLang="en-US" sz="1600" dirty="0">
                <a:latin typeface="Arial Narrow" panose="020B0606020202030204" pitchFamily="34" charset="0"/>
              </a:rPr>
              <a:t> </a:t>
            </a:r>
            <a:r>
              <a:rPr lang="en-US" altLang="en-US" sz="1600" dirty="0" err="1">
                <a:latin typeface="Arial Narrow" panose="020B0606020202030204" pitchFamily="34" charset="0"/>
              </a:rPr>
              <a:t>kekal</a:t>
            </a:r>
            <a:r>
              <a:rPr lang="en-US" altLang="en-US" sz="1600" dirty="0">
                <a:latin typeface="Arial Narrow" panose="020B0606020202030204" pitchFamily="34" charset="0"/>
              </a:rPr>
              <a:t>, </a:t>
            </a:r>
            <a:r>
              <a:rPr lang="en-US" altLang="en-US" sz="1600" dirty="0" err="1">
                <a:latin typeface="Arial Narrow" panose="020B0606020202030204" pitchFamily="34" charset="0"/>
              </a:rPr>
              <a:t>bukan</a:t>
            </a:r>
            <a:r>
              <a:rPr lang="en-US" altLang="en-US" sz="1600" dirty="0">
                <a:latin typeface="Arial Narrow" panose="020B0606020202030204" pitchFamily="34" charset="0"/>
              </a:rPr>
              <a:t> </a:t>
            </a:r>
            <a:r>
              <a:rPr lang="en-US" altLang="en-US" sz="1600" dirty="0" err="1">
                <a:latin typeface="Arial Narrow" panose="020B0606020202030204" pitchFamily="34" charset="0"/>
              </a:rPr>
              <a:t>berdasarkan</a:t>
            </a:r>
            <a:r>
              <a:rPr lang="en-US" altLang="en-US" sz="1600" dirty="0">
                <a:latin typeface="Arial Narrow" panose="020B0606020202030204" pitchFamily="34" charset="0"/>
              </a:rPr>
              <a:t> </a:t>
            </a:r>
            <a:r>
              <a:rPr lang="en-US" altLang="en-US" sz="1600" dirty="0" err="1">
                <a:latin typeface="Arial Narrow" panose="020B0606020202030204" pitchFamily="34" charset="0"/>
              </a:rPr>
              <a:t>kebaikan</a:t>
            </a:r>
            <a:r>
              <a:rPr lang="en-US" altLang="en-US" sz="1600" dirty="0">
                <a:latin typeface="Arial Narrow" panose="020B0606020202030204" pitchFamily="34" charset="0"/>
              </a:rPr>
              <a:t> </a:t>
            </a:r>
            <a:r>
              <a:rPr lang="en-US" altLang="en-US" sz="1600" dirty="0" err="1">
                <a:latin typeface="Arial Narrow" panose="020B0606020202030204" pitchFamily="34" charset="0"/>
              </a:rPr>
              <a:t>manusia</a:t>
            </a:r>
            <a:r>
              <a:rPr lang="en-US" altLang="en-US" sz="1600" dirty="0">
                <a:latin typeface="Arial Narrow" panose="020B0606020202030204" pitchFamily="34" charset="0"/>
              </a:rPr>
              <a:t> </a:t>
            </a:r>
            <a:r>
              <a:rPr lang="en-US" altLang="en-US" sz="1600" dirty="0" err="1">
                <a:latin typeface="Arial Narrow" panose="020B0606020202030204" pitchFamily="34" charset="0"/>
              </a:rPr>
              <a:t>itu</a:t>
            </a:r>
            <a:r>
              <a:rPr lang="en-US" altLang="en-US" sz="1600" dirty="0">
                <a:latin typeface="Arial Narrow" panose="020B0606020202030204" pitchFamily="34" charset="0"/>
              </a:rPr>
              <a:t>, </a:t>
            </a:r>
            <a:r>
              <a:rPr lang="en-US" altLang="en-US" sz="1600" dirty="0" err="1">
                <a:latin typeface="Arial Narrow" panose="020B0606020202030204" pitchFamily="34" charset="0"/>
              </a:rPr>
              <a:t>tetapi</a:t>
            </a:r>
            <a:r>
              <a:rPr lang="en-US" altLang="en-US" sz="1600" dirty="0">
                <a:latin typeface="Arial Narrow" panose="020B0606020202030204" pitchFamily="34" charset="0"/>
              </a:rPr>
              <a:t> </a:t>
            </a:r>
            <a:r>
              <a:rPr lang="en-US" altLang="en-US" sz="1600" dirty="0" err="1">
                <a:latin typeface="Arial Narrow" panose="020B0606020202030204" pitchFamily="34" charset="0"/>
              </a:rPr>
              <a:t>semata-mata</a:t>
            </a:r>
            <a:r>
              <a:rPr lang="en-US" altLang="en-US" sz="1600" dirty="0">
                <a:latin typeface="Arial Narrow" panose="020B0606020202030204" pitchFamily="34" charset="0"/>
              </a:rPr>
              <a:t> </a:t>
            </a:r>
            <a:r>
              <a:rPr lang="en-US" altLang="en-US" sz="1600" dirty="0" err="1">
                <a:latin typeface="Arial Narrow" panose="020B0606020202030204" pitchFamily="34" charset="0"/>
              </a:rPr>
              <a:t>berdasarkan</a:t>
            </a:r>
            <a:r>
              <a:rPr lang="en-US" altLang="en-US" sz="1600" dirty="0">
                <a:latin typeface="Arial Narrow" panose="020B0606020202030204" pitchFamily="34" charset="0"/>
              </a:rPr>
              <a:t> </a:t>
            </a:r>
            <a:r>
              <a:rPr lang="en-US" altLang="en-US" sz="1600" dirty="0" err="1">
                <a:latin typeface="Arial Narrow" panose="020B0606020202030204" pitchFamily="34" charset="0"/>
              </a:rPr>
              <a:t>kerelaan</a:t>
            </a:r>
            <a:r>
              <a:rPr lang="en-US" altLang="en-US" sz="1600" dirty="0">
                <a:latin typeface="Arial Narrow" panose="020B0606020202030204" pitchFamily="34" charset="0"/>
              </a:rPr>
              <a:t> </a:t>
            </a:r>
            <a:r>
              <a:rPr lang="en-US" altLang="en-US" sz="1600" dirty="0" err="1">
                <a:latin typeface="Arial Narrow" panose="020B0606020202030204" pitchFamily="34" charset="0"/>
              </a:rPr>
              <a:t>kehendak</a:t>
            </a:r>
            <a:r>
              <a:rPr lang="en-US" altLang="en-US" sz="1600" dirty="0">
                <a:latin typeface="Arial Narrow" panose="020B0606020202030204" pitchFamily="34" charset="0"/>
              </a:rPr>
              <a:t>-Nya.</a:t>
            </a:r>
          </a:p>
          <a:p>
            <a:pPr marL="236538" indent="-236538" algn="just">
              <a:spcBef>
                <a:spcPts val="600"/>
              </a:spcBef>
              <a:buFont typeface="Wingdings" panose="05000000000000000000" pitchFamily="2" charset="2"/>
              <a:buChar char="§"/>
            </a:pPr>
            <a:r>
              <a:rPr lang="en-US" altLang="en-US" sz="1600" dirty="0" err="1">
                <a:latin typeface="Arial Narrow" panose="020B0606020202030204" pitchFamily="34" charset="0"/>
              </a:rPr>
              <a:t>Walaupun</a:t>
            </a:r>
            <a:r>
              <a:rPr lang="en-US" altLang="en-US" sz="1600" dirty="0">
                <a:latin typeface="Arial Narrow" panose="020B0606020202030204" pitchFamily="34" charset="0"/>
              </a:rPr>
              <a:t> </a:t>
            </a:r>
            <a:r>
              <a:rPr lang="en-US" altLang="en-US" sz="1600" dirty="0" err="1">
                <a:latin typeface="Arial Narrow" panose="020B0606020202030204" pitchFamily="34" charset="0"/>
              </a:rPr>
              <a:t>semua</a:t>
            </a:r>
            <a:r>
              <a:rPr lang="en-US" altLang="en-US" sz="1600" dirty="0">
                <a:latin typeface="Arial Narrow" panose="020B0606020202030204" pitchFamily="34" charset="0"/>
              </a:rPr>
              <a:t> orang yang </a:t>
            </a:r>
            <a:r>
              <a:rPr lang="en-US" altLang="en-US" sz="1600" dirty="0" err="1">
                <a:latin typeface="Arial Narrow" panose="020B0606020202030204" pitchFamily="34" charset="0"/>
              </a:rPr>
              <a:t>mendengar</a:t>
            </a:r>
            <a:r>
              <a:rPr lang="en-US" altLang="en-US" sz="1600" dirty="0">
                <a:latin typeface="Arial Narrow" panose="020B0606020202030204" pitchFamily="34" charset="0"/>
              </a:rPr>
              <a:t> </a:t>
            </a:r>
            <a:r>
              <a:rPr lang="en-US" altLang="en-US" sz="1600" dirty="0" err="1">
                <a:latin typeface="Arial Narrow" panose="020B0606020202030204" pitchFamily="34" charset="0"/>
              </a:rPr>
              <a:t>berita</a:t>
            </a:r>
            <a:r>
              <a:rPr lang="en-US" altLang="en-US" sz="1600" dirty="0">
                <a:latin typeface="Arial Narrow" panose="020B0606020202030204" pitchFamily="34" charset="0"/>
              </a:rPr>
              <a:t> </a:t>
            </a:r>
            <a:r>
              <a:rPr lang="en-US" altLang="en-US" sz="1600" dirty="0" err="1">
                <a:latin typeface="Arial Narrow" panose="020B0606020202030204" pitchFamily="34" charset="0"/>
              </a:rPr>
              <a:t>Injil</a:t>
            </a:r>
            <a:r>
              <a:rPr lang="en-US" altLang="en-US" sz="1600" dirty="0">
                <a:latin typeface="Arial Narrow" panose="020B0606020202030204" pitchFamily="34" charset="0"/>
              </a:rPr>
              <a:t> </a:t>
            </a:r>
            <a:r>
              <a:rPr lang="en-US" altLang="en-US" sz="1600" dirty="0" err="1">
                <a:latin typeface="Arial Narrow" panose="020B0606020202030204" pitchFamily="34" charset="0"/>
              </a:rPr>
              <a:t>diundang</a:t>
            </a:r>
            <a:r>
              <a:rPr lang="en-US" altLang="en-US" sz="1600" dirty="0">
                <a:latin typeface="Arial Narrow" panose="020B0606020202030204" pitchFamily="34" charset="0"/>
              </a:rPr>
              <a:t> </a:t>
            </a:r>
            <a:r>
              <a:rPr lang="en-US" altLang="en-US" sz="1600" dirty="0" err="1">
                <a:latin typeface="Arial Narrow" panose="020B0606020202030204" pitchFamily="34" charset="0"/>
              </a:rPr>
              <a:t>untuk</a:t>
            </a:r>
            <a:r>
              <a:rPr lang="en-US" altLang="en-US" sz="1600" dirty="0">
                <a:latin typeface="Arial Narrow" panose="020B0606020202030204" pitchFamily="34" charset="0"/>
              </a:rPr>
              <a:t> </a:t>
            </a:r>
            <a:r>
              <a:rPr lang="en-US" altLang="en-US" sz="1600" dirty="0" err="1">
                <a:latin typeface="Arial Narrow" panose="020B0606020202030204" pitchFamily="34" charset="0"/>
              </a:rPr>
              <a:t>menerima</a:t>
            </a:r>
            <a:r>
              <a:rPr lang="en-US" altLang="en-US" sz="1600" dirty="0">
                <a:latin typeface="Arial Narrow" panose="020B0606020202030204" pitchFamily="34" charset="0"/>
              </a:rPr>
              <a:t> </a:t>
            </a:r>
            <a:r>
              <a:rPr lang="en-US" altLang="en-US" sz="1600" dirty="0" err="1">
                <a:latin typeface="Arial Narrow" panose="020B0606020202030204" pitchFamily="34" charset="0"/>
              </a:rPr>
              <a:t>Kristus</a:t>
            </a:r>
            <a:r>
              <a:rPr lang="en-US" altLang="en-US" sz="1600" dirty="0">
                <a:latin typeface="Arial Narrow" panose="020B0606020202030204" pitchFamily="34" charset="0"/>
              </a:rPr>
              <a:t> </a:t>
            </a:r>
            <a:r>
              <a:rPr lang="en-US" altLang="en-US" sz="1600" dirty="0" err="1">
                <a:latin typeface="Arial Narrow" panose="020B0606020202030204" pitchFamily="34" charset="0"/>
              </a:rPr>
              <a:t>dan</a:t>
            </a:r>
            <a:r>
              <a:rPr lang="en-US" altLang="en-US" sz="1600" dirty="0">
                <a:latin typeface="Arial Narrow" panose="020B0606020202030204" pitchFamily="34" charset="0"/>
              </a:rPr>
              <a:t> </a:t>
            </a:r>
            <a:r>
              <a:rPr lang="en-US" altLang="en-US" sz="1600" dirty="0" err="1">
                <a:latin typeface="Arial Narrow" panose="020B0606020202030204" pitchFamily="34" charset="0"/>
              </a:rPr>
              <a:t>keselamatan</a:t>
            </a:r>
            <a:r>
              <a:rPr lang="en-US" altLang="en-US" sz="1600" dirty="0">
                <a:latin typeface="Arial Narrow" panose="020B0606020202030204" pitchFamily="34" charset="0"/>
              </a:rPr>
              <a:t>-Nya, </a:t>
            </a:r>
            <a:r>
              <a:rPr lang="en-US" altLang="en-US" sz="1600" dirty="0" err="1">
                <a:latin typeface="Arial Narrow" panose="020B0606020202030204" pitchFamily="34" charset="0"/>
              </a:rPr>
              <a:t>dan</a:t>
            </a:r>
            <a:r>
              <a:rPr lang="en-US" altLang="en-US" sz="1600" dirty="0">
                <a:latin typeface="Arial Narrow" panose="020B0606020202030204" pitchFamily="34" charset="0"/>
              </a:rPr>
              <a:t> </a:t>
            </a:r>
            <a:r>
              <a:rPr lang="en-US" altLang="en-US" sz="1600" dirty="0" err="1">
                <a:latin typeface="Arial Narrow" panose="020B0606020202030204" pitchFamily="34" charset="0"/>
              </a:rPr>
              <a:t>dengan</a:t>
            </a:r>
            <a:r>
              <a:rPr lang="en-US" altLang="en-US" sz="1600" dirty="0">
                <a:latin typeface="Arial Narrow" panose="020B0606020202030204" pitchFamily="34" charset="0"/>
              </a:rPr>
              <a:t> </a:t>
            </a:r>
            <a:r>
              <a:rPr lang="en-US" altLang="en-US" sz="1600" dirty="0" err="1">
                <a:latin typeface="Arial Narrow" panose="020B0606020202030204" pitchFamily="34" charset="0"/>
              </a:rPr>
              <a:t>sungguh-sungguh</a:t>
            </a:r>
            <a:r>
              <a:rPr lang="en-US" altLang="en-US" sz="1600" dirty="0">
                <a:latin typeface="Arial Narrow" panose="020B0606020202030204" pitchFamily="34" charset="0"/>
              </a:rPr>
              <a:t> </a:t>
            </a:r>
            <a:r>
              <a:rPr lang="en-US" altLang="en-US" sz="1600" dirty="0" err="1">
                <a:latin typeface="Arial Narrow" panose="020B0606020202030204" pitchFamily="34" charset="0"/>
              </a:rPr>
              <a:t>dipanggil</a:t>
            </a:r>
            <a:r>
              <a:rPr lang="en-US" altLang="en-US" sz="1600" dirty="0">
                <a:latin typeface="Arial Narrow" panose="020B0606020202030204" pitchFamily="34" charset="0"/>
              </a:rPr>
              <a:t> </a:t>
            </a:r>
            <a:r>
              <a:rPr lang="en-US" altLang="en-US" sz="1600" dirty="0" err="1">
                <a:latin typeface="Arial Narrow" panose="020B0606020202030204" pitchFamily="34" charset="0"/>
              </a:rPr>
              <a:t>untuk</a:t>
            </a:r>
            <a:r>
              <a:rPr lang="en-US" altLang="en-US" sz="1600" dirty="0">
                <a:latin typeface="Arial Narrow" panose="020B0606020202030204" pitchFamily="34" charset="0"/>
              </a:rPr>
              <a:t> </a:t>
            </a:r>
            <a:r>
              <a:rPr lang="en-US" altLang="en-US" sz="1600" dirty="0" err="1">
                <a:latin typeface="Arial Narrow" panose="020B0606020202030204" pitchFamily="34" charset="0"/>
              </a:rPr>
              <a:t>menerima</a:t>
            </a:r>
            <a:r>
              <a:rPr lang="en-US" altLang="en-US" sz="1600" dirty="0">
                <a:latin typeface="Arial Narrow" panose="020B0606020202030204" pitchFamily="34" charset="0"/>
              </a:rPr>
              <a:t> </a:t>
            </a:r>
            <a:r>
              <a:rPr lang="en-US" altLang="en-US" sz="1600" dirty="0" err="1">
                <a:latin typeface="Arial Narrow" panose="020B0606020202030204" pitchFamily="34" charset="0"/>
              </a:rPr>
              <a:t>anugerah</a:t>
            </a:r>
            <a:r>
              <a:rPr lang="en-US" altLang="en-US" sz="1600" dirty="0">
                <a:latin typeface="Arial Narrow" panose="020B0606020202030204" pitchFamily="34" charset="0"/>
              </a:rPr>
              <a:t> Allah yang </a:t>
            </a:r>
            <a:r>
              <a:rPr lang="en-US" altLang="en-US" sz="1600" dirty="0" err="1">
                <a:latin typeface="Arial Narrow" panose="020B0606020202030204" pitchFamily="34" charset="0"/>
              </a:rPr>
              <a:t>menyelamatkan</a:t>
            </a:r>
            <a:r>
              <a:rPr lang="en-US" altLang="en-US" sz="1600" dirty="0">
                <a:latin typeface="Arial Narrow" panose="020B0606020202030204" pitchFamily="34" charset="0"/>
              </a:rPr>
              <a:t>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arti</a:t>
            </a:r>
            <a:r>
              <a:rPr lang="en-US" altLang="en-US" sz="1600" dirty="0">
                <a:latin typeface="Arial Narrow" panose="020B0606020202030204" pitchFamily="34" charset="0"/>
              </a:rPr>
              <a:t> yang </a:t>
            </a:r>
            <a:r>
              <a:rPr lang="en-US" altLang="en-US" sz="1600" dirty="0" err="1">
                <a:latin typeface="Arial Narrow" panose="020B0606020202030204" pitchFamily="34" charset="0"/>
              </a:rPr>
              <a:t>sebenarnya</a:t>
            </a:r>
            <a:r>
              <a:rPr lang="en-US" altLang="en-US" sz="1600" dirty="0">
                <a:latin typeface="Arial Narrow" panose="020B0606020202030204" pitchFamily="34" charset="0"/>
              </a:rPr>
              <a:t> </a:t>
            </a:r>
            <a:r>
              <a:rPr lang="en-US" altLang="en-US" sz="1600" dirty="0" err="1">
                <a:latin typeface="Arial Narrow" panose="020B0606020202030204" pitchFamily="34" charset="0"/>
              </a:rPr>
              <a:t>tidak</a:t>
            </a:r>
            <a:r>
              <a:rPr lang="en-US" altLang="en-US" sz="1600" dirty="0">
                <a:latin typeface="Arial Narrow" panose="020B0606020202030204" pitchFamily="34" charset="0"/>
              </a:rPr>
              <a:t> </a:t>
            </a:r>
            <a:r>
              <a:rPr lang="en-US" altLang="en-US" sz="1600" dirty="0" err="1">
                <a:latin typeface="Arial Narrow" panose="020B0606020202030204" pitchFamily="34" charset="0"/>
              </a:rPr>
              <a:t>bersifat</a:t>
            </a:r>
            <a:r>
              <a:rPr lang="en-US" altLang="en-US" sz="1600" dirty="0">
                <a:latin typeface="Arial Narrow" panose="020B0606020202030204" pitchFamily="34" charset="0"/>
              </a:rPr>
              <a:t> universal, </a:t>
            </a:r>
            <a:r>
              <a:rPr lang="en-US" altLang="en-US" sz="1600" dirty="0" err="1">
                <a:latin typeface="Arial Narrow" panose="020B0606020202030204" pitchFamily="34" charset="0"/>
              </a:rPr>
              <a:t>tetapi</a:t>
            </a:r>
            <a:r>
              <a:rPr lang="en-US" altLang="en-US" sz="1600" dirty="0">
                <a:latin typeface="Arial Narrow" panose="020B0606020202030204" pitchFamily="34" charset="0"/>
              </a:rPr>
              <a:t> </a:t>
            </a:r>
            <a:r>
              <a:rPr lang="en-US" altLang="en-US" sz="1600" dirty="0" err="1">
                <a:latin typeface="Arial Narrow" panose="020B0606020202030204" pitchFamily="34" charset="0"/>
              </a:rPr>
              <a:t>partikuler</a:t>
            </a:r>
            <a:r>
              <a:rPr lang="en-US" altLang="en-US" sz="1600" dirty="0">
                <a:latin typeface="Arial Narrow" panose="020B0606020202030204" pitchFamily="34" charset="0"/>
              </a:rPr>
              <a:t>, </a:t>
            </a:r>
            <a:r>
              <a:rPr lang="en-US" altLang="en-US" sz="1600" dirty="0" err="1">
                <a:latin typeface="Arial Narrow" panose="020B0606020202030204" pitchFamily="34" charset="0"/>
              </a:rPr>
              <a:t>yaitu</a:t>
            </a:r>
            <a:r>
              <a:rPr lang="en-US" altLang="en-US" sz="1600" dirty="0">
                <a:latin typeface="Arial Narrow" panose="020B0606020202030204" pitchFamily="34" charset="0"/>
              </a:rPr>
              <a:t> </a:t>
            </a:r>
            <a:r>
              <a:rPr lang="en-US" altLang="en-US" sz="1600" b="1" dirty="0" err="1">
                <a:latin typeface="Arial Narrow" panose="020B0606020202030204" pitchFamily="34" charset="0"/>
              </a:rPr>
              <a:t>dikaruniakan</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hanya</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kepada</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kaum</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pilihan</a:t>
            </a:r>
            <a:r>
              <a:rPr lang="en-US" altLang="en-US" sz="1600" b="1" dirty="0">
                <a:latin typeface="Arial Narrow" panose="020B0606020202030204" pitchFamily="34" charset="0"/>
              </a:rPr>
              <a:t> Allah</a:t>
            </a:r>
            <a:r>
              <a:rPr lang="en-US" altLang="en-US" sz="1600" dirty="0">
                <a:latin typeface="Arial Narrow" panose="020B0606020202030204" pitchFamily="34" charset="0"/>
              </a:rPr>
              <a:t>.</a:t>
            </a:r>
          </a:p>
          <a:p>
            <a:pPr marL="236538" indent="-236538" algn="just">
              <a:spcBef>
                <a:spcPts val="600"/>
              </a:spcBef>
              <a:buFont typeface="Wingdings" panose="05000000000000000000" pitchFamily="2" charset="2"/>
              <a:buChar char="§"/>
            </a:pPr>
            <a:r>
              <a:rPr lang="en-US" altLang="en-US" sz="1600" dirty="0">
                <a:latin typeface="Arial Narrow" panose="020B0606020202030204" pitchFamily="34" charset="0"/>
              </a:rPr>
              <a:t>Karena </a:t>
            </a:r>
            <a:r>
              <a:rPr lang="en-US" altLang="en-US" sz="1600" dirty="0" err="1">
                <a:latin typeface="Arial Narrow" panose="020B0606020202030204" pitchFamily="34" charset="0"/>
              </a:rPr>
              <a:t>itu</a:t>
            </a:r>
            <a:r>
              <a:rPr lang="en-US" altLang="en-US" sz="1600" dirty="0">
                <a:latin typeface="Arial Narrow" panose="020B0606020202030204" pitchFamily="34" charset="0"/>
              </a:rPr>
              <a:t> </a:t>
            </a:r>
            <a:r>
              <a:rPr lang="en-US" altLang="en-US" sz="1600" dirty="0" err="1">
                <a:latin typeface="Arial Narrow" panose="020B0606020202030204" pitchFamily="34" charset="0"/>
              </a:rPr>
              <a:t>anugerah</a:t>
            </a:r>
            <a:r>
              <a:rPr lang="en-US" altLang="en-US" sz="1600" dirty="0">
                <a:latin typeface="Arial Narrow" panose="020B0606020202030204" pitchFamily="34" charset="0"/>
              </a:rPr>
              <a:t> </a:t>
            </a:r>
            <a:r>
              <a:rPr lang="en-US" altLang="en-US" sz="1600" dirty="0" err="1">
                <a:latin typeface="Arial Narrow" panose="020B0606020202030204" pitchFamily="34" charset="0"/>
              </a:rPr>
              <a:t>keselamatan</a:t>
            </a:r>
            <a:r>
              <a:rPr lang="en-US" altLang="en-US" sz="1600" dirty="0">
                <a:latin typeface="Arial Narrow" panose="020B0606020202030204" pitchFamily="34" charset="0"/>
              </a:rPr>
              <a:t> Allah </a:t>
            </a:r>
            <a:r>
              <a:rPr lang="en-US" altLang="en-US" sz="1600" dirty="0" err="1">
                <a:latin typeface="Arial Narrow" panose="020B0606020202030204" pitchFamily="34" charset="0"/>
              </a:rPr>
              <a:t>adalah</a:t>
            </a:r>
            <a:r>
              <a:rPr lang="en-US" altLang="en-US" sz="1600" dirty="0">
                <a:latin typeface="Arial Narrow" panose="020B0606020202030204" pitchFamily="34" charset="0"/>
              </a:rPr>
              <a:t> </a:t>
            </a:r>
            <a:r>
              <a:rPr lang="en-US" altLang="en-US" sz="1600" b="1" dirty="0" err="1">
                <a:latin typeface="Arial Narrow" panose="020B0606020202030204" pitchFamily="34" charset="0"/>
              </a:rPr>
              <a:t>efektif</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dan</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tidak</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akan</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hilang</a:t>
            </a:r>
            <a:r>
              <a:rPr lang="en-US" altLang="en-US" sz="1600" dirty="0">
                <a:latin typeface="Arial Narrow" panose="020B0606020202030204" pitchFamily="34" charset="0"/>
              </a:rPr>
              <a:t>.</a:t>
            </a:r>
          </a:p>
          <a:p>
            <a:pPr marL="236538" indent="-236538" algn="just">
              <a:spcBef>
                <a:spcPts val="600"/>
              </a:spcBef>
              <a:buFont typeface="Wingdings" panose="05000000000000000000" pitchFamily="2" charset="2"/>
              <a:buChar char="§"/>
            </a:pPr>
            <a:r>
              <a:rPr lang="en-US" altLang="en-US" sz="1600" dirty="0" err="1">
                <a:latin typeface="Arial Narrow" panose="020B0606020202030204" pitchFamily="34" charset="0"/>
              </a:rPr>
              <a:t>Walaupun</a:t>
            </a:r>
            <a:r>
              <a:rPr lang="en-US" altLang="en-US" sz="1600" dirty="0">
                <a:latin typeface="Arial Narrow" panose="020B0606020202030204" pitchFamily="34" charset="0"/>
              </a:rPr>
              <a:t> </a:t>
            </a:r>
            <a:r>
              <a:rPr lang="en-US" altLang="en-US" sz="1600" dirty="0" err="1">
                <a:latin typeface="Arial Narrow" panose="020B0606020202030204" pitchFamily="34" charset="0"/>
              </a:rPr>
              <a:t>penerapan</a:t>
            </a:r>
            <a:r>
              <a:rPr lang="en-US" altLang="en-US" sz="1600" dirty="0">
                <a:latin typeface="Arial Narrow" panose="020B0606020202030204" pitchFamily="34" charset="0"/>
              </a:rPr>
              <a:t> </a:t>
            </a:r>
            <a:r>
              <a:rPr lang="en-US" altLang="en-US" sz="1600" dirty="0" err="1">
                <a:latin typeface="Arial Narrow" panose="020B0606020202030204" pitchFamily="34" charset="0"/>
              </a:rPr>
              <a:t>keselamatan</a:t>
            </a:r>
            <a:r>
              <a:rPr lang="en-US" altLang="en-US" sz="1600" dirty="0">
                <a:latin typeface="Arial Narrow" panose="020B0606020202030204" pitchFamily="34" charset="0"/>
              </a:rPr>
              <a:t>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diri</a:t>
            </a:r>
            <a:r>
              <a:rPr lang="en-US" altLang="en-US" sz="1600" dirty="0">
                <a:latin typeface="Arial Narrow" panose="020B0606020202030204" pitchFamily="34" charset="0"/>
              </a:rPr>
              <a:t> </a:t>
            </a:r>
            <a:r>
              <a:rPr lang="en-US" altLang="en-US" sz="1600" dirty="0" err="1">
                <a:latin typeface="Arial Narrow" panose="020B0606020202030204" pitchFamily="34" charset="0"/>
              </a:rPr>
              <a:t>umat</a:t>
            </a:r>
            <a:r>
              <a:rPr lang="en-US" altLang="en-US" sz="1600" dirty="0">
                <a:latin typeface="Arial Narrow" panose="020B0606020202030204" pitchFamily="34" charset="0"/>
              </a:rPr>
              <a:t> Allah </a:t>
            </a:r>
            <a:r>
              <a:rPr lang="en-US" altLang="en-US" sz="1600" dirty="0" err="1">
                <a:latin typeface="Arial Narrow" panose="020B0606020202030204" pitchFamily="34" charset="0"/>
              </a:rPr>
              <a:t>meliputi</a:t>
            </a:r>
            <a:r>
              <a:rPr lang="en-US" altLang="en-US" sz="1600" dirty="0">
                <a:latin typeface="Arial Narrow" panose="020B0606020202030204" pitchFamily="34" charset="0"/>
              </a:rPr>
              <a:t> </a:t>
            </a:r>
            <a:r>
              <a:rPr lang="en-US" altLang="en-US" sz="1600" dirty="0" err="1">
                <a:latin typeface="Arial Narrow" panose="020B0606020202030204" pitchFamily="34" charset="0"/>
              </a:rPr>
              <a:t>berbagai</a:t>
            </a:r>
            <a:r>
              <a:rPr lang="en-US" altLang="en-US" sz="1600" dirty="0">
                <a:latin typeface="Arial Narrow" panose="020B0606020202030204" pitchFamily="34" charset="0"/>
              </a:rPr>
              <a:t> </a:t>
            </a:r>
            <a:r>
              <a:rPr lang="en-US" altLang="en-US" sz="1600" dirty="0" err="1">
                <a:latin typeface="Arial Narrow" panose="020B0606020202030204" pitchFamily="34" charset="0"/>
              </a:rPr>
              <a:t>aspek</a:t>
            </a:r>
            <a:r>
              <a:rPr lang="en-US" altLang="en-US" sz="1600" dirty="0">
                <a:latin typeface="Arial Narrow" panose="020B0606020202030204" pitchFamily="34" charset="0"/>
              </a:rPr>
              <a:t> </a:t>
            </a:r>
            <a:r>
              <a:rPr lang="en-US" altLang="en-US" sz="1600" dirty="0" err="1">
                <a:latin typeface="Arial Narrow" panose="020B0606020202030204" pitchFamily="34" charset="0"/>
              </a:rPr>
              <a:t>kehendak</a:t>
            </a:r>
            <a:r>
              <a:rPr lang="en-US" altLang="en-US" sz="1600" dirty="0">
                <a:latin typeface="Arial Narrow" panose="020B0606020202030204" pitchFamily="34" charset="0"/>
              </a:rPr>
              <a:t> </a:t>
            </a:r>
            <a:r>
              <a:rPr lang="en-US" altLang="en-US" sz="1600" dirty="0" err="1">
                <a:latin typeface="Arial Narrow" panose="020B0606020202030204" pitchFamily="34" charset="0"/>
              </a:rPr>
              <a:t>dan</a:t>
            </a:r>
            <a:r>
              <a:rPr lang="en-US" altLang="en-US" sz="1600" dirty="0">
                <a:latin typeface="Arial Narrow" panose="020B0606020202030204" pitchFamily="34" charset="0"/>
              </a:rPr>
              <a:t> </a:t>
            </a:r>
            <a:r>
              <a:rPr lang="en-US" altLang="en-US" sz="1600" dirty="0" err="1">
                <a:latin typeface="Arial Narrow" panose="020B0606020202030204" pitchFamily="34" charset="0"/>
              </a:rPr>
              <a:t>karya</a:t>
            </a:r>
            <a:r>
              <a:rPr lang="en-US" altLang="en-US" sz="1600" dirty="0">
                <a:latin typeface="Arial Narrow" panose="020B0606020202030204" pitchFamily="34" charset="0"/>
              </a:rPr>
              <a:t> </a:t>
            </a:r>
            <a:r>
              <a:rPr lang="en-US" altLang="en-US" sz="1600" dirty="0" err="1">
                <a:latin typeface="Arial Narrow" panose="020B0606020202030204" pitchFamily="34" charset="0"/>
              </a:rPr>
              <a:t>manusia</a:t>
            </a:r>
            <a:r>
              <a:rPr lang="en-US" altLang="en-US" sz="1600" dirty="0">
                <a:latin typeface="Arial Narrow" panose="020B0606020202030204" pitchFamily="34" charset="0"/>
              </a:rPr>
              <a:t>, </a:t>
            </a:r>
            <a:r>
              <a:rPr lang="en-US" altLang="en-US" sz="1600" dirty="0" err="1">
                <a:latin typeface="Arial Narrow" panose="020B0606020202030204" pitchFamily="34" charset="0"/>
              </a:rPr>
              <a:t>akan</a:t>
            </a:r>
            <a:r>
              <a:rPr lang="en-US" altLang="en-US" sz="1600" dirty="0">
                <a:latin typeface="Arial Narrow" panose="020B0606020202030204" pitchFamily="34" charset="0"/>
              </a:rPr>
              <a:t> </a:t>
            </a:r>
            <a:r>
              <a:rPr lang="en-US" altLang="en-US" sz="1600" dirty="0" err="1">
                <a:latin typeface="Arial Narrow" panose="020B0606020202030204" pitchFamily="34" charset="0"/>
              </a:rPr>
              <a:t>tetapi</a:t>
            </a:r>
            <a:r>
              <a:rPr lang="en-US" altLang="en-US" sz="1600" dirty="0">
                <a:latin typeface="Arial Narrow" panose="020B0606020202030204" pitchFamily="34" charset="0"/>
              </a:rPr>
              <a:t> </a:t>
            </a:r>
            <a:r>
              <a:rPr lang="en-US" altLang="en-US" sz="1600" b="1" dirty="0" err="1">
                <a:latin typeface="Arial Narrow" panose="020B0606020202030204" pitchFamily="34" charset="0"/>
              </a:rPr>
              <a:t>penerapan</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ini</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terutama</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adalah</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karya</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Roh</a:t>
            </a:r>
            <a:r>
              <a:rPr lang="en-US" altLang="en-US" sz="1600" b="1" dirty="0">
                <a:latin typeface="Arial Narrow" panose="020B0606020202030204" pitchFamily="34" charset="0"/>
              </a:rPr>
              <a:t> Kudus</a:t>
            </a:r>
            <a:r>
              <a:rPr lang="en-US" altLang="en-US" sz="1600" dirty="0">
                <a:latin typeface="Arial Narrow" panose="020B0606020202030204" pitchFamily="34" charset="0"/>
              </a:rPr>
              <a:t>.</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POSISI TEOLOGIS DOKTRIN KESELAMATAN</a:t>
            </a:r>
          </a:p>
        </p:txBody>
      </p:sp>
    </p:spTree>
    <p:extLst>
      <p:ext uri="{BB962C8B-B14F-4D97-AF65-F5344CB8AC3E}">
        <p14:creationId xmlns:p14="http://schemas.microsoft.com/office/powerpoint/2010/main" val="2806946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36538" indent="-236538" algn="just">
              <a:spcBef>
                <a:spcPts val="600"/>
              </a:spcBef>
              <a:buFont typeface="Wingdings" panose="05000000000000000000" pitchFamily="2" charset="2"/>
              <a:buChar char="§"/>
            </a:pPr>
            <a:r>
              <a:rPr lang="en-US" altLang="en-US" sz="1600" dirty="0" err="1">
                <a:latin typeface="Arial Narrow" panose="020B0606020202030204" pitchFamily="34" charset="0"/>
              </a:rPr>
              <a:t>Walaupun</a:t>
            </a:r>
            <a:r>
              <a:rPr lang="en-US" altLang="en-US" sz="1600" dirty="0">
                <a:latin typeface="Arial Narrow" panose="020B0606020202030204" pitchFamily="34" charset="0"/>
              </a:rPr>
              <a:t> Allah </a:t>
            </a:r>
            <a:r>
              <a:rPr lang="en-US" altLang="en-US" sz="1600" dirty="0" err="1">
                <a:latin typeface="Arial Narrow" panose="020B0606020202030204" pitchFamily="34" charset="0"/>
              </a:rPr>
              <a:t>harus</a:t>
            </a:r>
            <a:r>
              <a:rPr lang="en-US" altLang="en-US" sz="1600" dirty="0">
                <a:latin typeface="Arial Narrow" panose="020B0606020202030204" pitchFamily="34" charset="0"/>
              </a:rPr>
              <a:t> </a:t>
            </a:r>
            <a:r>
              <a:rPr lang="en-US" altLang="en-US" sz="1600" b="1" dirty="0" err="1">
                <a:latin typeface="Arial Narrow" panose="020B0606020202030204" pitchFamily="34" charset="0"/>
              </a:rPr>
              <a:t>meregenerasi</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manusia</a:t>
            </a:r>
            <a:r>
              <a:rPr lang="en-US" altLang="en-US" sz="1600" b="1" dirty="0">
                <a:latin typeface="Arial Narrow" panose="020B0606020202030204" pitchFamily="34" charset="0"/>
              </a:rPr>
              <a:t> </a:t>
            </a:r>
            <a:r>
              <a:rPr lang="en-US" altLang="en-US" sz="1600" dirty="0" err="1">
                <a:latin typeface="Arial Narrow" panose="020B0606020202030204" pitchFamily="34" charset="0"/>
              </a:rPr>
              <a:t>dan</a:t>
            </a:r>
            <a:r>
              <a:rPr lang="en-US" altLang="en-US" sz="1600" dirty="0">
                <a:latin typeface="Arial Narrow" panose="020B0606020202030204" pitchFamily="34" charset="0"/>
              </a:rPr>
              <a:t> </a:t>
            </a:r>
            <a:r>
              <a:rPr lang="en-US" altLang="en-US" sz="1600" dirty="0" err="1">
                <a:latin typeface="Arial Narrow" panose="020B0606020202030204" pitchFamily="34" charset="0"/>
              </a:rPr>
              <a:t>memberikan</a:t>
            </a:r>
            <a:r>
              <a:rPr lang="en-US" altLang="en-US" sz="1600" dirty="0">
                <a:latin typeface="Arial Narrow" panose="020B0606020202030204" pitchFamily="34" charset="0"/>
              </a:rPr>
              <a:t> </a:t>
            </a:r>
            <a:r>
              <a:rPr lang="en-US" altLang="en-US" sz="1600" dirty="0" err="1">
                <a:latin typeface="Arial Narrow" panose="020B0606020202030204" pitchFamily="34" charset="0"/>
              </a:rPr>
              <a:t>kepada</a:t>
            </a:r>
            <a:r>
              <a:rPr lang="en-US" altLang="en-US" sz="1600" dirty="0">
                <a:latin typeface="Arial Narrow" panose="020B0606020202030204" pitchFamily="34" charset="0"/>
              </a:rPr>
              <a:t> </a:t>
            </a:r>
            <a:r>
              <a:rPr lang="en-US" altLang="en-US" sz="1600" dirty="0" err="1">
                <a:latin typeface="Arial Narrow" panose="020B0606020202030204" pitchFamily="34" charset="0"/>
              </a:rPr>
              <a:t>mereka</a:t>
            </a:r>
            <a:r>
              <a:rPr lang="en-US" altLang="en-US" sz="1600" dirty="0">
                <a:latin typeface="Arial Narrow" panose="020B0606020202030204" pitchFamily="34" charset="0"/>
              </a:rPr>
              <a:t> </a:t>
            </a:r>
            <a:r>
              <a:rPr lang="en-US" altLang="en-US" sz="1600" b="1" dirty="0" err="1">
                <a:latin typeface="Arial Narrow" panose="020B0606020202030204" pitchFamily="34" charset="0"/>
              </a:rPr>
              <a:t>kehidupan</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baru</a:t>
            </a:r>
            <a:r>
              <a:rPr lang="en-US" altLang="en-US" sz="1600" dirty="0">
                <a:latin typeface="Arial Narrow" panose="020B0606020202030204" pitchFamily="34" charset="0"/>
              </a:rPr>
              <a:t>, </a:t>
            </a:r>
            <a:r>
              <a:rPr lang="en-US" altLang="en-US" sz="1600" dirty="0" err="1">
                <a:latin typeface="Arial Narrow" panose="020B0606020202030204" pitchFamily="34" charset="0"/>
              </a:rPr>
              <a:t>tetapi</a:t>
            </a:r>
            <a:r>
              <a:rPr lang="en-US" altLang="en-US" sz="1600" dirty="0">
                <a:latin typeface="Arial Narrow" panose="020B0606020202030204" pitchFamily="34" charset="0"/>
              </a:rPr>
              <a:t> orang-orang </a:t>
            </a:r>
            <a:r>
              <a:rPr lang="en-US" altLang="en-US" sz="1600" dirty="0" err="1">
                <a:latin typeface="Arial Narrow" panose="020B0606020202030204" pitchFamily="34" charset="0"/>
              </a:rPr>
              <a:t>percaya</a:t>
            </a:r>
            <a:r>
              <a:rPr lang="en-US" altLang="en-US" sz="1600" dirty="0">
                <a:latin typeface="Arial Narrow" panose="020B0606020202030204" pitchFamily="34" charset="0"/>
              </a:rPr>
              <a:t> </a:t>
            </a:r>
            <a:r>
              <a:rPr lang="en-US" altLang="en-US" sz="1600" dirty="0" err="1">
                <a:latin typeface="Arial Narrow" panose="020B0606020202030204" pitchFamily="34" charset="0"/>
              </a:rPr>
              <a:t>memiliki</a:t>
            </a:r>
            <a:r>
              <a:rPr lang="en-US" altLang="en-US" sz="1600" dirty="0">
                <a:latin typeface="Arial Narrow" panose="020B0606020202030204" pitchFamily="34" charset="0"/>
              </a:rPr>
              <a:t> </a:t>
            </a:r>
            <a:r>
              <a:rPr lang="en-US" altLang="en-US" sz="1600" dirty="0" err="1">
                <a:latin typeface="Arial Narrow" panose="020B0606020202030204" pitchFamily="34" charset="0"/>
              </a:rPr>
              <a:t>tanggung</a:t>
            </a:r>
            <a:r>
              <a:rPr lang="en-US" altLang="en-US" sz="1600" dirty="0">
                <a:latin typeface="Arial Narrow" panose="020B0606020202030204" pitchFamily="34" charset="0"/>
              </a:rPr>
              <a:t> </a:t>
            </a:r>
            <a:r>
              <a:rPr lang="en-US" altLang="en-US" sz="1600" dirty="0" err="1">
                <a:latin typeface="Arial Narrow" panose="020B0606020202030204" pitchFamily="34" charset="0"/>
              </a:rPr>
              <a:t>jawab</a:t>
            </a:r>
            <a:r>
              <a:rPr lang="en-US" altLang="en-US" sz="1600" dirty="0">
                <a:latin typeface="Arial Narrow" panose="020B0606020202030204" pitchFamily="34" charset="0"/>
              </a:rPr>
              <a:t> di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proses </a:t>
            </a:r>
            <a:r>
              <a:rPr lang="en-US" altLang="en-US" sz="1600" dirty="0" err="1">
                <a:latin typeface="Arial Narrow" panose="020B0606020202030204" pitchFamily="34" charset="0"/>
              </a:rPr>
              <a:t>keselamatan</a:t>
            </a:r>
            <a:r>
              <a:rPr lang="en-US" altLang="en-US" sz="1600" dirty="0">
                <a:latin typeface="Arial Narrow" panose="020B0606020202030204" pitchFamily="34" charset="0"/>
              </a:rPr>
              <a:t> </a:t>
            </a:r>
            <a:r>
              <a:rPr lang="en-US" altLang="en-US" sz="1600" dirty="0" err="1">
                <a:latin typeface="Arial Narrow" panose="020B0606020202030204" pitchFamily="34" charset="0"/>
              </a:rPr>
              <a:t>dan</a:t>
            </a:r>
            <a:r>
              <a:rPr lang="en-US" altLang="en-US" sz="1600" dirty="0">
                <a:latin typeface="Arial Narrow" panose="020B0606020202030204" pitchFamily="34" charset="0"/>
              </a:rPr>
              <a:t>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mempergunakan</a:t>
            </a:r>
            <a:r>
              <a:rPr lang="en-US" altLang="en-US" sz="1600" dirty="0">
                <a:latin typeface="Arial Narrow" panose="020B0606020202030204" pitchFamily="34" charset="0"/>
              </a:rPr>
              <a:t> </a:t>
            </a:r>
            <a:r>
              <a:rPr lang="en-US" altLang="en-US" sz="1600" dirty="0" err="1">
                <a:latin typeface="Arial Narrow" panose="020B0606020202030204" pitchFamily="34" charset="0"/>
              </a:rPr>
              <a:t>iman</a:t>
            </a:r>
            <a:r>
              <a:rPr lang="en-US" altLang="en-US" sz="1600" dirty="0">
                <a:latin typeface="Arial Narrow" panose="020B0606020202030204" pitchFamily="34" charset="0"/>
              </a:rPr>
              <a:t> </a:t>
            </a:r>
            <a:r>
              <a:rPr lang="en-US" altLang="en-US" sz="1600" dirty="0" err="1">
                <a:latin typeface="Arial Narrow" panose="020B0606020202030204" pitchFamily="34" charset="0"/>
              </a:rPr>
              <a:t>mereka</a:t>
            </a:r>
            <a:r>
              <a:rPr lang="en-US" altLang="en-US" sz="1600" dirty="0">
                <a:latin typeface="Arial Narrow" panose="020B0606020202030204" pitchFamily="34" charset="0"/>
              </a:rPr>
              <a:t>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pengudusan</a:t>
            </a:r>
            <a:r>
              <a:rPr lang="en-US" altLang="en-US" sz="1600" dirty="0">
                <a:latin typeface="Arial Narrow" panose="020B0606020202030204" pitchFamily="34" charset="0"/>
              </a:rPr>
              <a:t> </a:t>
            </a:r>
            <a:r>
              <a:rPr lang="en-US" altLang="en-US" sz="1600" dirty="0" err="1">
                <a:latin typeface="Arial Narrow" panose="020B0606020202030204" pitchFamily="34" charset="0"/>
              </a:rPr>
              <a:t>dan</a:t>
            </a:r>
            <a:r>
              <a:rPr lang="en-US" altLang="en-US" sz="1600" dirty="0">
                <a:latin typeface="Arial Narrow" panose="020B0606020202030204" pitchFamily="34" charset="0"/>
              </a:rPr>
              <a:t> </a:t>
            </a:r>
            <a:r>
              <a:rPr lang="en-US" altLang="en-US" sz="1600" dirty="0" err="1">
                <a:latin typeface="Arial Narrow" panose="020B0606020202030204" pitchFamily="34" charset="0"/>
              </a:rPr>
              <a:t>ketekunan</a:t>
            </a:r>
            <a:r>
              <a:rPr lang="en-US" altLang="en-US" sz="1600" dirty="0">
                <a:latin typeface="Arial Narrow" panose="020B0606020202030204" pitchFamily="34" charset="0"/>
              </a:rPr>
              <a:t> </a:t>
            </a:r>
            <a:r>
              <a:rPr lang="en-US" altLang="en-US" sz="1600" dirty="0" err="1">
                <a:latin typeface="Arial Narrow" panose="020B0606020202030204" pitchFamily="34" charset="0"/>
              </a:rPr>
              <a:t>mereka</a:t>
            </a:r>
            <a:r>
              <a:rPr lang="en-US" altLang="en-US" sz="1600" dirty="0">
                <a:latin typeface="Arial Narrow" panose="020B0606020202030204" pitchFamily="34" charset="0"/>
              </a:rPr>
              <a:t> (Rm.11:36; Ef.2:10; Flp.2:11-13).</a:t>
            </a:r>
          </a:p>
          <a:p>
            <a:pPr marL="236538" indent="-236538" algn="just">
              <a:spcBef>
                <a:spcPts val="600"/>
              </a:spcBef>
              <a:buFont typeface="Wingdings" panose="05000000000000000000" pitchFamily="2" charset="2"/>
              <a:buChar char="§"/>
            </a:pPr>
            <a:r>
              <a:rPr lang="en-US" altLang="en-US" sz="1600" dirty="0">
                <a:latin typeface="Arial Narrow" panose="020B0606020202030204" pitchFamily="34" charset="0"/>
              </a:rPr>
              <a:t>Di </a:t>
            </a:r>
            <a:r>
              <a:rPr lang="en-US" altLang="en-US" sz="1600" dirty="0" err="1">
                <a:latin typeface="Arial Narrow" panose="020B0606020202030204" pitchFamily="34" charset="0"/>
              </a:rPr>
              <a:t>satu</a:t>
            </a:r>
            <a:r>
              <a:rPr lang="en-US" altLang="en-US" sz="1600" dirty="0">
                <a:latin typeface="Arial Narrow" panose="020B0606020202030204" pitchFamily="34" charset="0"/>
              </a:rPr>
              <a:t> </a:t>
            </a:r>
            <a:r>
              <a:rPr lang="en-US" altLang="en-US" sz="1600" dirty="0" err="1">
                <a:latin typeface="Arial Narrow" panose="020B0606020202030204" pitchFamily="34" charset="0"/>
              </a:rPr>
              <a:t>sisi</a:t>
            </a:r>
            <a:r>
              <a:rPr lang="en-US" altLang="en-US" sz="1600" dirty="0">
                <a:latin typeface="Arial Narrow" panose="020B0606020202030204" pitchFamily="34" charset="0"/>
              </a:rPr>
              <a:t> </a:t>
            </a:r>
            <a:r>
              <a:rPr lang="en-US" altLang="en-US" sz="1600" b="1" dirty="0">
                <a:latin typeface="Arial Narrow" panose="020B0606020202030204" pitchFamily="34" charset="0"/>
              </a:rPr>
              <a:t>Allah yang </a:t>
            </a:r>
            <a:r>
              <a:rPr lang="en-US" altLang="en-US" sz="1600" b="1" dirty="0" err="1">
                <a:latin typeface="Arial Narrow" panose="020B0606020202030204" pitchFamily="34" charset="0"/>
              </a:rPr>
              <a:t>harus</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menguduskan</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kita</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secara</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keseluruhan</a:t>
            </a:r>
            <a:r>
              <a:rPr lang="en-US" altLang="en-US" sz="1600" dirty="0">
                <a:latin typeface="Arial Narrow" panose="020B0606020202030204" pitchFamily="34" charset="0"/>
              </a:rPr>
              <a:t>, </a:t>
            </a:r>
            <a:r>
              <a:rPr lang="en-US" altLang="en-US" sz="1600" dirty="0" err="1">
                <a:latin typeface="Arial Narrow" panose="020B0606020202030204" pitchFamily="34" charset="0"/>
              </a:rPr>
              <a:t>dan</a:t>
            </a:r>
            <a:r>
              <a:rPr lang="en-US" altLang="en-US" sz="1600" dirty="0">
                <a:latin typeface="Arial Narrow" panose="020B0606020202030204" pitchFamily="34" charset="0"/>
              </a:rPr>
              <a:t> di </a:t>
            </a:r>
            <a:r>
              <a:rPr lang="en-US" altLang="en-US" sz="1600" dirty="0" err="1">
                <a:latin typeface="Arial Narrow" panose="020B0606020202030204" pitchFamily="34" charset="0"/>
              </a:rPr>
              <a:t>sisi</a:t>
            </a:r>
            <a:r>
              <a:rPr lang="en-US" altLang="en-US" sz="1600" dirty="0">
                <a:latin typeface="Arial Narrow" panose="020B0606020202030204" pitchFamily="34" charset="0"/>
              </a:rPr>
              <a:t> lain </a:t>
            </a:r>
            <a:r>
              <a:rPr lang="en-US" altLang="en-US" sz="1600" b="1" dirty="0" err="1">
                <a:latin typeface="Arial Narrow" panose="020B0606020202030204" pitchFamily="34" charset="0"/>
              </a:rPr>
              <a:t>kita</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harus</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mengerjakan</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pengudusan</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dengan</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menyempurnakan</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kekudusan</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kita</a:t>
            </a:r>
            <a:r>
              <a:rPr lang="en-US" altLang="en-US" sz="1600" dirty="0">
                <a:latin typeface="Arial Narrow" panose="020B0606020202030204" pitchFamily="34" charset="0"/>
              </a:rPr>
              <a:t>.</a:t>
            </a:r>
          </a:p>
          <a:p>
            <a:pPr marL="236538" indent="-236538" algn="just">
              <a:spcBef>
                <a:spcPts val="600"/>
              </a:spcBef>
              <a:buFont typeface="Wingdings" panose="05000000000000000000" pitchFamily="2" charset="2"/>
              <a:buChar char="§"/>
            </a:pPr>
            <a:r>
              <a:rPr lang="en-US" altLang="en-US" sz="1600" b="1" dirty="0">
                <a:latin typeface="Arial Narrow" panose="020B0606020202030204" pitchFamily="34" charset="0"/>
              </a:rPr>
              <a:t>Allah </a:t>
            </a:r>
            <a:r>
              <a:rPr lang="en-US" altLang="en-US" sz="1600" b="1" dirty="0" err="1">
                <a:latin typeface="Arial Narrow" panose="020B0606020202030204" pitchFamily="34" charset="0"/>
              </a:rPr>
              <a:t>memiliki</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kedaulatan</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mutlak</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atas</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hidup</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kita</a:t>
            </a:r>
            <a:r>
              <a:rPr lang="en-US" altLang="en-US" sz="1600" dirty="0">
                <a:latin typeface="Arial Narrow" panose="020B0606020202030204" pitchFamily="34" charset="0"/>
              </a:rPr>
              <a:t>, </a:t>
            </a:r>
            <a:r>
              <a:rPr lang="en-US" altLang="en-US" sz="1600" dirty="0" err="1">
                <a:latin typeface="Arial Narrow" panose="020B0606020202030204" pitchFamily="34" charset="0"/>
              </a:rPr>
              <a:t>mengarahkannya</a:t>
            </a:r>
            <a:r>
              <a:rPr lang="en-US" altLang="en-US" sz="1600" dirty="0">
                <a:latin typeface="Arial Narrow" panose="020B0606020202030204" pitchFamily="34" charset="0"/>
              </a:rPr>
              <a:t> </a:t>
            </a:r>
            <a:r>
              <a:rPr lang="en-US" altLang="en-US" sz="1600" dirty="0" err="1">
                <a:latin typeface="Arial Narrow" panose="020B0606020202030204" pitchFamily="34" charset="0"/>
              </a:rPr>
              <a:t>sesuai</a:t>
            </a:r>
            <a:r>
              <a:rPr lang="en-US" altLang="en-US" sz="1600" dirty="0">
                <a:latin typeface="Arial Narrow" panose="020B0606020202030204" pitchFamily="34" charset="0"/>
              </a:rPr>
              <a:t> </a:t>
            </a:r>
            <a:r>
              <a:rPr lang="en-US" altLang="en-US" sz="1600" dirty="0" err="1">
                <a:latin typeface="Arial Narrow" panose="020B0606020202030204" pitchFamily="34" charset="0"/>
              </a:rPr>
              <a:t>kehendak</a:t>
            </a:r>
            <a:r>
              <a:rPr lang="en-US" altLang="en-US" sz="1600" dirty="0">
                <a:latin typeface="Arial Narrow" panose="020B0606020202030204" pitchFamily="34" charset="0"/>
              </a:rPr>
              <a:t>-Nya, </a:t>
            </a:r>
            <a:r>
              <a:rPr lang="en-US" altLang="en-US" sz="1600" dirty="0" err="1">
                <a:latin typeface="Arial Narrow" panose="020B0606020202030204" pitchFamily="34" charset="0"/>
              </a:rPr>
              <a:t>namun</a:t>
            </a:r>
            <a:r>
              <a:rPr lang="en-US" altLang="en-US" sz="1600" dirty="0">
                <a:latin typeface="Arial Narrow" panose="020B0606020202030204" pitchFamily="34" charset="0"/>
              </a:rPr>
              <a:t> </a:t>
            </a:r>
            <a:r>
              <a:rPr lang="en-US" altLang="en-US" sz="1600" dirty="0" err="1">
                <a:latin typeface="Arial Narrow" panose="020B0606020202030204" pitchFamily="34" charset="0"/>
              </a:rPr>
              <a:t>sebaliknya</a:t>
            </a:r>
            <a:r>
              <a:rPr lang="en-US" altLang="en-US" sz="1600" dirty="0">
                <a:latin typeface="Arial Narrow" panose="020B0606020202030204" pitchFamily="34" charset="0"/>
              </a:rPr>
              <a:t> </a:t>
            </a:r>
            <a:r>
              <a:rPr lang="en-US" altLang="en-US" sz="1600" dirty="0" err="1">
                <a:latin typeface="Arial Narrow" panose="020B0606020202030204" pitchFamily="34" charset="0"/>
              </a:rPr>
              <a:t>kita</a:t>
            </a:r>
            <a:r>
              <a:rPr lang="en-US" altLang="en-US" sz="1600" dirty="0">
                <a:latin typeface="Arial Narrow" panose="020B0606020202030204" pitchFamily="34" charset="0"/>
              </a:rPr>
              <a:t> juga </a:t>
            </a:r>
            <a:r>
              <a:rPr lang="en-US" altLang="en-US" sz="1600" dirty="0" err="1">
                <a:latin typeface="Arial Narrow" panose="020B0606020202030204" pitchFamily="34" charset="0"/>
              </a:rPr>
              <a:t>diharuskan</a:t>
            </a:r>
            <a:r>
              <a:rPr lang="en-US" altLang="en-US" sz="1600" dirty="0">
                <a:latin typeface="Arial Narrow" panose="020B0606020202030204" pitchFamily="34" charset="0"/>
              </a:rPr>
              <a:t> </a:t>
            </a:r>
            <a:r>
              <a:rPr lang="en-US" altLang="en-US" sz="1600" dirty="0" err="1">
                <a:latin typeface="Arial Narrow" panose="020B0606020202030204" pitchFamily="34" charset="0"/>
              </a:rPr>
              <a:t>untuk</a:t>
            </a:r>
            <a:r>
              <a:rPr lang="en-US" altLang="en-US" sz="1600" dirty="0">
                <a:latin typeface="Arial Narrow" panose="020B0606020202030204" pitchFamily="34" charset="0"/>
              </a:rPr>
              <a:t> </a:t>
            </a:r>
            <a:r>
              <a:rPr lang="en-US" altLang="en-US" sz="1600" b="1" dirty="0" err="1">
                <a:latin typeface="Arial Narrow" panose="020B0606020202030204" pitchFamily="34" charset="0"/>
              </a:rPr>
              <a:t>membuat</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keputusan</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kita</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sendiri</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dan</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harus</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bertanggung</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jawab</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atasnya</a:t>
            </a:r>
            <a:r>
              <a:rPr lang="en-US" altLang="en-US" sz="1600" dirty="0">
                <a:latin typeface="Arial Narrow" panose="020B0606020202030204" pitchFamily="34" charset="0"/>
              </a:rPr>
              <a:t>. (Ams.21:1; Ef.1:11; Rm.9:21; Yoh.3:36; Why.22:12; Luk.22:22; KPR 2:23).</a:t>
            </a:r>
          </a:p>
          <a:p>
            <a:pPr marL="236538" indent="-236538" algn="just">
              <a:spcBef>
                <a:spcPts val="600"/>
              </a:spcBef>
              <a:buFont typeface="Wingdings" panose="05000000000000000000" pitchFamily="2" charset="2"/>
              <a:buChar char="§"/>
            </a:pPr>
            <a:r>
              <a:rPr lang="en-US" altLang="en-US" sz="1600" dirty="0">
                <a:latin typeface="Arial Narrow" panose="020B0606020202030204" pitchFamily="34" charset="0"/>
              </a:rPr>
              <a:t>Kita </a:t>
            </a:r>
            <a:r>
              <a:rPr lang="en-US" altLang="en-US" sz="1600" dirty="0" err="1">
                <a:latin typeface="Arial Narrow" panose="020B0606020202030204" pitchFamily="34" charset="0"/>
              </a:rPr>
              <a:t>harus</a:t>
            </a:r>
            <a:r>
              <a:rPr lang="en-US" altLang="en-US" sz="1600" dirty="0">
                <a:latin typeface="Arial Narrow" panose="020B0606020202030204" pitchFamily="34" charset="0"/>
              </a:rPr>
              <a:t> </a:t>
            </a:r>
            <a:r>
              <a:rPr lang="en-US" altLang="en-US" sz="1600" dirty="0" err="1">
                <a:latin typeface="Arial Narrow" panose="020B0606020202030204" pitchFamily="34" charset="0"/>
              </a:rPr>
              <a:t>menegaskan</a:t>
            </a:r>
            <a:r>
              <a:rPr lang="en-US" altLang="en-US" sz="1600" dirty="0">
                <a:latin typeface="Arial Narrow" panose="020B0606020202030204" pitchFamily="34" charset="0"/>
              </a:rPr>
              <a:t> </a:t>
            </a:r>
            <a:r>
              <a:rPr lang="en-US" altLang="en-US" sz="1600" dirty="0" err="1">
                <a:latin typeface="Arial Narrow" panose="020B0606020202030204" pitchFamily="34" charset="0"/>
              </a:rPr>
              <a:t>baik</a:t>
            </a:r>
            <a:r>
              <a:rPr lang="en-US" altLang="en-US" sz="1600" dirty="0">
                <a:latin typeface="Arial Narrow" panose="020B0606020202030204" pitchFamily="34" charset="0"/>
              </a:rPr>
              <a:t> </a:t>
            </a:r>
            <a:r>
              <a:rPr lang="en-US" altLang="en-US" sz="1600" dirty="0" err="1">
                <a:latin typeface="Arial Narrow" panose="020B0606020202030204" pitchFamily="34" charset="0"/>
              </a:rPr>
              <a:t>kedaulatan</a:t>
            </a:r>
            <a:r>
              <a:rPr lang="en-US" altLang="en-US" sz="1600" dirty="0">
                <a:latin typeface="Arial Narrow" panose="020B0606020202030204" pitchFamily="34" charset="0"/>
              </a:rPr>
              <a:t> Allah </a:t>
            </a:r>
            <a:r>
              <a:rPr lang="en-US" altLang="en-US" sz="1600" dirty="0" err="1">
                <a:latin typeface="Arial Narrow" panose="020B0606020202030204" pitchFamily="34" charset="0"/>
              </a:rPr>
              <a:t>maupun</a:t>
            </a:r>
            <a:r>
              <a:rPr lang="en-US" altLang="en-US" sz="1600" dirty="0">
                <a:latin typeface="Arial Narrow" panose="020B0606020202030204" pitchFamily="34" charset="0"/>
              </a:rPr>
              <a:t> </a:t>
            </a:r>
            <a:r>
              <a:rPr lang="en-US" altLang="en-US" sz="1600" dirty="0" err="1">
                <a:latin typeface="Arial Narrow" panose="020B0606020202030204" pitchFamily="34" charset="0"/>
              </a:rPr>
              <a:t>tanggung</a:t>
            </a:r>
            <a:r>
              <a:rPr lang="en-US" altLang="en-US" sz="1600" dirty="0">
                <a:latin typeface="Arial Narrow" panose="020B0606020202030204" pitchFamily="34" charset="0"/>
              </a:rPr>
              <a:t> </a:t>
            </a:r>
            <a:r>
              <a:rPr lang="en-US" altLang="en-US" sz="1600" dirty="0" err="1">
                <a:latin typeface="Arial Narrow" panose="020B0606020202030204" pitchFamily="34" charset="0"/>
              </a:rPr>
              <a:t>jawab</a:t>
            </a:r>
            <a:r>
              <a:rPr lang="en-US" altLang="en-US" sz="1600" dirty="0">
                <a:latin typeface="Arial Narrow" panose="020B0606020202030204" pitchFamily="34" charset="0"/>
              </a:rPr>
              <a:t> </a:t>
            </a:r>
            <a:r>
              <a:rPr lang="en-US" altLang="en-US" sz="1600" dirty="0" err="1">
                <a:latin typeface="Arial Narrow" panose="020B0606020202030204" pitchFamily="34" charset="0"/>
              </a:rPr>
              <a:t>manusia</a:t>
            </a:r>
            <a:r>
              <a:rPr lang="en-US" altLang="en-US" sz="1600" dirty="0">
                <a:latin typeface="Arial Narrow" panose="020B0606020202030204" pitchFamily="34" charset="0"/>
              </a:rPr>
              <a:t>; </a:t>
            </a:r>
            <a:r>
              <a:rPr lang="en-US" altLang="en-US" sz="1600" dirty="0" err="1">
                <a:latin typeface="Arial Narrow" panose="020B0606020202030204" pitchFamily="34" charset="0"/>
              </a:rPr>
              <a:t>baik</a:t>
            </a:r>
            <a:r>
              <a:rPr lang="en-US" altLang="en-US" sz="1600" dirty="0">
                <a:latin typeface="Arial Narrow" panose="020B0606020202030204" pitchFamily="34" charset="0"/>
              </a:rPr>
              <a:t> </a:t>
            </a:r>
            <a:r>
              <a:rPr lang="en-US" altLang="en-US" sz="1600" dirty="0" err="1">
                <a:latin typeface="Arial Narrow" panose="020B0606020202030204" pitchFamily="34" charset="0"/>
              </a:rPr>
              <a:t>anugerah</a:t>
            </a:r>
            <a:r>
              <a:rPr lang="en-US" altLang="en-US" sz="1600" dirty="0">
                <a:latin typeface="Arial Narrow" panose="020B0606020202030204" pitchFamily="34" charset="0"/>
              </a:rPr>
              <a:t> Allah yang </a:t>
            </a:r>
            <a:r>
              <a:rPr lang="en-US" altLang="en-US" sz="1600" dirty="0" err="1">
                <a:latin typeface="Arial Narrow" panose="020B0606020202030204" pitchFamily="34" charset="0"/>
              </a:rPr>
              <a:t>berdaulat</a:t>
            </a:r>
            <a:r>
              <a:rPr lang="en-US" altLang="en-US" sz="1600" dirty="0">
                <a:latin typeface="Arial Narrow" panose="020B0606020202030204" pitchFamily="34" charset="0"/>
              </a:rPr>
              <a:t> </a:t>
            </a:r>
            <a:r>
              <a:rPr lang="en-US" altLang="en-US" sz="1600" dirty="0" err="1">
                <a:latin typeface="Arial Narrow" panose="020B0606020202030204" pitchFamily="34" charset="0"/>
              </a:rPr>
              <a:t>maupun</a:t>
            </a:r>
            <a:r>
              <a:rPr lang="en-US" altLang="en-US" sz="1600" dirty="0">
                <a:latin typeface="Arial Narrow" panose="020B0606020202030204" pitchFamily="34" charset="0"/>
              </a:rPr>
              <a:t> </a:t>
            </a:r>
            <a:r>
              <a:rPr lang="en-US" altLang="en-US" sz="1600" dirty="0" err="1">
                <a:latin typeface="Arial Narrow" panose="020B0606020202030204" pitchFamily="34" charset="0"/>
              </a:rPr>
              <a:t>partisipasi</a:t>
            </a:r>
            <a:r>
              <a:rPr lang="en-US" altLang="en-US" sz="1600" dirty="0">
                <a:latin typeface="Arial Narrow" panose="020B0606020202030204" pitchFamily="34" charset="0"/>
              </a:rPr>
              <a:t> </a:t>
            </a:r>
            <a:r>
              <a:rPr lang="en-US" altLang="en-US" sz="1600" dirty="0" err="1">
                <a:latin typeface="Arial Narrow" panose="020B0606020202030204" pitchFamily="34" charset="0"/>
              </a:rPr>
              <a:t>aktif</a:t>
            </a:r>
            <a:r>
              <a:rPr lang="en-US" altLang="en-US" sz="1600" dirty="0">
                <a:latin typeface="Arial Narrow" panose="020B0606020202030204" pitchFamily="34" charset="0"/>
              </a:rPr>
              <a:t> </a:t>
            </a:r>
            <a:r>
              <a:rPr lang="en-US" altLang="en-US" sz="1600" dirty="0" err="1">
                <a:latin typeface="Arial Narrow" panose="020B0606020202030204" pitchFamily="34" charset="0"/>
              </a:rPr>
              <a:t>kita</a:t>
            </a:r>
            <a:r>
              <a:rPr lang="en-US" altLang="en-US" sz="1600" dirty="0">
                <a:latin typeface="Arial Narrow" panose="020B0606020202030204" pitchFamily="34" charset="0"/>
              </a:rPr>
              <a:t> di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proses </a:t>
            </a:r>
            <a:r>
              <a:rPr lang="en-US" altLang="en-US" sz="1600" dirty="0" err="1">
                <a:latin typeface="Arial Narrow" panose="020B0606020202030204" pitchFamily="34" charset="0"/>
              </a:rPr>
              <a:t>keselamatan</a:t>
            </a:r>
            <a:r>
              <a:rPr lang="en-US" altLang="en-US" sz="1600" dirty="0">
                <a:latin typeface="Arial Narrow" panose="020B0606020202030204" pitchFamily="34" charset="0"/>
              </a:rPr>
              <a:t>.</a:t>
            </a:r>
          </a:p>
          <a:p>
            <a:pPr marL="236538" indent="-236538" algn="just">
              <a:spcBef>
                <a:spcPts val="600"/>
              </a:spcBef>
              <a:buFont typeface="Wingdings" panose="05000000000000000000" pitchFamily="2" charset="2"/>
              <a:buChar char="§"/>
            </a:pPr>
            <a:r>
              <a:rPr lang="en-US" altLang="en-US" sz="1600" dirty="0" err="1">
                <a:latin typeface="Arial Narrow" panose="020B0606020202030204" pitchFamily="34" charset="0"/>
              </a:rPr>
              <a:t>Kedaulatan</a:t>
            </a:r>
            <a:r>
              <a:rPr lang="en-US" altLang="en-US" sz="1600" dirty="0">
                <a:latin typeface="Arial Narrow" panose="020B0606020202030204" pitchFamily="34" charset="0"/>
              </a:rPr>
              <a:t> Allah </a:t>
            </a:r>
            <a:r>
              <a:rPr lang="en-US" altLang="en-US" sz="1600" dirty="0" err="1">
                <a:latin typeface="Arial Narrow" panose="020B0606020202030204" pitchFamily="34" charset="0"/>
              </a:rPr>
              <a:t>dan</a:t>
            </a:r>
            <a:r>
              <a:rPr lang="en-US" altLang="en-US" sz="1600" dirty="0">
                <a:latin typeface="Arial Narrow" panose="020B0606020202030204" pitchFamily="34" charset="0"/>
              </a:rPr>
              <a:t> </a:t>
            </a:r>
            <a:r>
              <a:rPr lang="en-US" altLang="en-US" sz="1600" dirty="0" err="1">
                <a:latin typeface="Arial Narrow" panose="020B0606020202030204" pitchFamily="34" charset="0"/>
              </a:rPr>
              <a:t>tanggung</a:t>
            </a:r>
            <a:r>
              <a:rPr lang="en-US" altLang="en-US" sz="1600" dirty="0">
                <a:latin typeface="Arial Narrow" panose="020B0606020202030204" pitchFamily="34" charset="0"/>
              </a:rPr>
              <a:t> </a:t>
            </a:r>
            <a:r>
              <a:rPr lang="en-US" altLang="en-US" sz="1600" dirty="0" err="1">
                <a:latin typeface="Arial Narrow" panose="020B0606020202030204" pitchFamily="34" charset="0"/>
              </a:rPr>
              <a:t>jawab</a:t>
            </a:r>
            <a:r>
              <a:rPr lang="en-US" altLang="en-US" sz="1600" dirty="0">
                <a:latin typeface="Arial Narrow" panose="020B0606020202030204" pitchFamily="34" charset="0"/>
              </a:rPr>
              <a:t> </a:t>
            </a:r>
            <a:r>
              <a:rPr lang="en-US" altLang="en-US" sz="1600" dirty="0" err="1">
                <a:latin typeface="Arial Narrow" panose="020B0606020202030204" pitchFamily="34" charset="0"/>
              </a:rPr>
              <a:t>manusia</a:t>
            </a:r>
            <a:r>
              <a:rPr lang="en-US" altLang="en-US" sz="1600" dirty="0">
                <a:latin typeface="Arial Narrow" panose="020B0606020202030204" pitchFamily="34" charset="0"/>
              </a:rPr>
              <a:t> </a:t>
            </a:r>
            <a:r>
              <a:rPr lang="en-US" altLang="en-US" sz="1600" dirty="0" err="1">
                <a:latin typeface="Arial Narrow" panose="020B0606020202030204" pitchFamily="34" charset="0"/>
              </a:rPr>
              <a:t>diajarkan</a:t>
            </a:r>
            <a:r>
              <a:rPr lang="en-US" altLang="en-US" sz="1600" dirty="0">
                <a:latin typeface="Arial Narrow" panose="020B0606020202030204" pitchFamily="34" charset="0"/>
              </a:rPr>
              <a:t> </a:t>
            </a:r>
            <a:r>
              <a:rPr lang="en-US" altLang="en-US" sz="1600" dirty="0" err="1">
                <a:latin typeface="Arial Narrow" panose="020B0606020202030204" pitchFamily="34" charset="0"/>
              </a:rPr>
              <a:t>secara</a:t>
            </a:r>
            <a:r>
              <a:rPr lang="en-US" altLang="en-US" sz="1600" dirty="0">
                <a:latin typeface="Arial Narrow" panose="020B0606020202030204" pitchFamily="34" charset="0"/>
              </a:rPr>
              <a:t> </a:t>
            </a:r>
            <a:r>
              <a:rPr lang="en-US" altLang="en-US" sz="1600" dirty="0" err="1">
                <a:latin typeface="Arial Narrow" panose="020B0606020202030204" pitchFamily="34" charset="0"/>
              </a:rPr>
              <a:t>berdampingan</a:t>
            </a:r>
            <a:r>
              <a:rPr lang="en-US" altLang="en-US" sz="1600" dirty="0">
                <a:latin typeface="Arial Narrow" panose="020B0606020202030204" pitchFamily="34" charset="0"/>
              </a:rPr>
              <a:t> di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Alkitab</a:t>
            </a:r>
            <a:r>
              <a:rPr lang="en-US" altLang="en-US" sz="1600" dirty="0">
                <a:latin typeface="Arial Narrow" panose="020B0606020202030204" pitchFamily="34" charset="0"/>
              </a:rPr>
              <a:t> yang </a:t>
            </a:r>
            <a:r>
              <a:rPr lang="en-US" altLang="en-US" sz="1600" dirty="0" err="1">
                <a:latin typeface="Arial Narrow" panose="020B0606020202030204" pitchFamily="34" charset="0"/>
              </a:rPr>
              <a:t>sama</a:t>
            </a:r>
            <a:r>
              <a:rPr lang="en-US" altLang="en-US" sz="1600" dirty="0">
                <a:latin typeface="Arial Narrow" panose="020B0606020202030204" pitchFamily="34" charset="0"/>
              </a:rPr>
              <a:t>; </a:t>
            </a:r>
            <a:r>
              <a:rPr lang="en-US" altLang="en-US" sz="1600" dirty="0" err="1">
                <a:latin typeface="Arial Narrow" panose="020B0606020202030204" pitchFamily="34" charset="0"/>
              </a:rPr>
              <a:t>terkadang</a:t>
            </a:r>
            <a:r>
              <a:rPr lang="en-US" altLang="en-US" sz="1600" dirty="0">
                <a:latin typeface="Arial Narrow" panose="020B0606020202030204" pitchFamily="34" charset="0"/>
              </a:rPr>
              <a:t> </a:t>
            </a:r>
            <a:r>
              <a:rPr lang="en-US" altLang="en-US" sz="1600" dirty="0" err="1">
                <a:latin typeface="Arial Narrow" panose="020B0606020202030204" pitchFamily="34" charset="0"/>
              </a:rPr>
              <a:t>bahkan</a:t>
            </a:r>
            <a:r>
              <a:rPr lang="en-US" altLang="en-US" sz="1600" dirty="0">
                <a:latin typeface="Arial Narrow" panose="020B0606020202030204" pitchFamily="34" charset="0"/>
              </a:rPr>
              <a:t> di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teks</a:t>
            </a:r>
            <a:r>
              <a:rPr lang="en-US" altLang="en-US" sz="1600" dirty="0">
                <a:latin typeface="Arial Narrow" panose="020B0606020202030204" pitchFamily="34" charset="0"/>
              </a:rPr>
              <a:t> yang </a:t>
            </a:r>
            <a:r>
              <a:rPr lang="en-US" altLang="en-US" sz="1600" dirty="0" err="1">
                <a:latin typeface="Arial Narrow" panose="020B0606020202030204" pitchFamily="34" charset="0"/>
              </a:rPr>
              <a:t>sama</a:t>
            </a:r>
            <a:r>
              <a:rPr lang="en-US" altLang="en-US" sz="1600" dirty="0">
                <a:latin typeface="Arial Narrow" panose="020B0606020202030204" pitchFamily="34" charset="0"/>
              </a:rPr>
              <a:t>. </a:t>
            </a:r>
            <a:r>
              <a:rPr lang="en-US" altLang="en-US" sz="1600" dirty="0" err="1">
                <a:latin typeface="Arial Narrow" panose="020B0606020202030204" pitchFamily="34" charset="0"/>
              </a:rPr>
              <a:t>Keduanya</a:t>
            </a:r>
            <a:r>
              <a:rPr lang="en-US" altLang="en-US" sz="1600" dirty="0">
                <a:latin typeface="Arial Narrow" panose="020B0606020202030204" pitchFamily="34" charset="0"/>
              </a:rPr>
              <a:t> </a:t>
            </a:r>
            <a:r>
              <a:rPr lang="en-US" altLang="en-US" sz="1600" dirty="0" err="1">
                <a:latin typeface="Arial Narrow" panose="020B0606020202030204" pitchFamily="34" charset="0"/>
              </a:rPr>
              <a:t>dijamin</a:t>
            </a:r>
            <a:r>
              <a:rPr lang="en-US" altLang="en-US" sz="1600" dirty="0">
                <a:latin typeface="Arial Narrow" panose="020B0606020202030204" pitchFamily="34" charset="0"/>
              </a:rPr>
              <a:t> </a:t>
            </a:r>
            <a:r>
              <a:rPr lang="en-US" altLang="en-US" sz="1600" dirty="0" err="1">
                <a:latin typeface="Arial Narrow" panose="020B0606020202030204" pitchFamily="34" charset="0"/>
              </a:rPr>
              <a:t>oleh</a:t>
            </a:r>
            <a:r>
              <a:rPr lang="en-US" altLang="en-US" sz="1600" dirty="0">
                <a:latin typeface="Arial Narrow" panose="020B0606020202030204" pitchFamily="34" charset="0"/>
              </a:rPr>
              <a:t> </a:t>
            </a:r>
            <a:r>
              <a:rPr lang="en-US" altLang="en-US" sz="1600" dirty="0" err="1">
                <a:latin typeface="Arial Narrow" panose="020B0606020202030204" pitchFamily="34" charset="0"/>
              </a:rPr>
              <a:t>otoritas</a:t>
            </a:r>
            <a:r>
              <a:rPr lang="en-US" altLang="en-US" sz="1600" dirty="0">
                <a:latin typeface="Arial Narrow" panose="020B0606020202030204" pitchFamily="34" charset="0"/>
              </a:rPr>
              <a:t> </a:t>
            </a:r>
            <a:r>
              <a:rPr lang="en-US" altLang="en-US" sz="1600" dirty="0" err="1">
                <a:latin typeface="Arial Narrow" panose="020B0606020202030204" pitchFamily="34" charset="0"/>
              </a:rPr>
              <a:t>ilahi</a:t>
            </a:r>
            <a:r>
              <a:rPr lang="en-US" altLang="en-US" sz="1600" dirty="0">
                <a:latin typeface="Arial Narrow" panose="020B0606020202030204" pitchFamily="34" charset="0"/>
              </a:rPr>
              <a:t>; </a:t>
            </a:r>
            <a:r>
              <a:rPr lang="en-US" altLang="en-US" sz="1600" dirty="0" err="1">
                <a:latin typeface="Arial Narrow" panose="020B0606020202030204" pitchFamily="34" charset="0"/>
              </a:rPr>
              <a:t>dan</a:t>
            </a:r>
            <a:r>
              <a:rPr lang="en-US" altLang="en-US" sz="1600" dirty="0">
                <a:latin typeface="Arial Narrow" panose="020B0606020202030204" pitchFamily="34" charset="0"/>
              </a:rPr>
              <a:t> </a:t>
            </a:r>
            <a:r>
              <a:rPr lang="en-US" altLang="en-US" sz="1600" dirty="0" err="1">
                <a:latin typeface="Arial Narrow" panose="020B0606020202030204" pitchFamily="34" charset="0"/>
              </a:rPr>
              <a:t>karenanya</a:t>
            </a:r>
            <a:r>
              <a:rPr lang="en-US" altLang="en-US" sz="1600" dirty="0">
                <a:latin typeface="Arial Narrow" panose="020B0606020202030204" pitchFamily="34" charset="0"/>
              </a:rPr>
              <a:t> </a:t>
            </a:r>
            <a:r>
              <a:rPr lang="en-US" altLang="en-US" sz="1600" dirty="0" err="1">
                <a:latin typeface="Arial Narrow" panose="020B0606020202030204" pitchFamily="34" charset="0"/>
              </a:rPr>
              <a:t>keduanya</a:t>
            </a:r>
            <a:r>
              <a:rPr lang="en-US" altLang="en-US" sz="1600" dirty="0">
                <a:latin typeface="Arial Narrow" panose="020B0606020202030204" pitchFamily="34" charset="0"/>
              </a:rPr>
              <a:t> </a:t>
            </a:r>
            <a:r>
              <a:rPr lang="en-US" altLang="en-US" sz="1600" dirty="0" err="1">
                <a:latin typeface="Arial Narrow" panose="020B0606020202030204" pitchFamily="34" charset="0"/>
              </a:rPr>
              <a:t>adalah</a:t>
            </a:r>
            <a:r>
              <a:rPr lang="en-US" altLang="en-US" sz="1600" dirty="0">
                <a:latin typeface="Arial Narrow" panose="020B0606020202030204" pitchFamily="34" charset="0"/>
              </a:rPr>
              <a:t> </a:t>
            </a:r>
            <a:r>
              <a:rPr lang="en-US" altLang="en-US" sz="1600" dirty="0" err="1">
                <a:latin typeface="Arial Narrow" panose="020B0606020202030204" pitchFamily="34" charset="0"/>
              </a:rPr>
              <a:t>benar</a:t>
            </a:r>
            <a:r>
              <a:rPr lang="en-US" altLang="en-US" sz="1600" dirty="0">
                <a:latin typeface="Arial Narrow" panose="020B0606020202030204" pitchFamily="34" charset="0"/>
              </a:rPr>
              <a:t>. </a:t>
            </a:r>
            <a:r>
              <a:rPr lang="en-US" altLang="en-US" sz="1600" dirty="0" err="1">
                <a:latin typeface="Arial Narrow" panose="020B0606020202030204" pitchFamily="34" charset="0"/>
              </a:rPr>
              <a:t>Maka</a:t>
            </a:r>
            <a:r>
              <a:rPr lang="en-US" altLang="en-US" sz="1600" dirty="0">
                <a:latin typeface="Arial Narrow" panose="020B0606020202030204" pitchFamily="34" charset="0"/>
              </a:rPr>
              <a:t> </a:t>
            </a:r>
            <a:r>
              <a:rPr lang="en-US" altLang="en-US" sz="1600" dirty="0" err="1">
                <a:latin typeface="Arial Narrow" panose="020B0606020202030204" pitchFamily="34" charset="0"/>
              </a:rPr>
              <a:t>sewajarnya</a:t>
            </a:r>
            <a:r>
              <a:rPr lang="en-US" altLang="en-US" sz="1600" dirty="0">
                <a:latin typeface="Arial Narrow" panose="020B0606020202030204" pitchFamily="34" charset="0"/>
              </a:rPr>
              <a:t> </a:t>
            </a:r>
            <a:r>
              <a:rPr lang="en-US" altLang="en-US" sz="1600" dirty="0" err="1">
                <a:latin typeface="Arial Narrow" panose="020B0606020202030204" pitchFamily="34" charset="0"/>
              </a:rPr>
              <a:t>jika</a:t>
            </a:r>
            <a:r>
              <a:rPr lang="en-US" altLang="en-US" sz="1600" dirty="0">
                <a:latin typeface="Arial Narrow" panose="020B0606020202030204" pitchFamily="34" charset="0"/>
              </a:rPr>
              <a:t> </a:t>
            </a:r>
            <a:r>
              <a:rPr lang="en-US" altLang="en-US" sz="1600" dirty="0" err="1">
                <a:latin typeface="Arial Narrow" panose="020B0606020202030204" pitchFamily="34" charset="0"/>
              </a:rPr>
              <a:t>keduanya</a:t>
            </a:r>
            <a:r>
              <a:rPr lang="en-US" altLang="en-US" sz="1600" dirty="0">
                <a:latin typeface="Arial Narrow" panose="020B0606020202030204" pitchFamily="34" charset="0"/>
              </a:rPr>
              <a:t> </a:t>
            </a:r>
            <a:r>
              <a:rPr lang="en-US" altLang="en-US" sz="1600" dirty="0" err="1">
                <a:latin typeface="Arial Narrow" panose="020B0606020202030204" pitchFamily="34" charset="0"/>
              </a:rPr>
              <a:t>harus</a:t>
            </a:r>
            <a:r>
              <a:rPr lang="en-US" altLang="en-US" sz="1600" dirty="0">
                <a:latin typeface="Arial Narrow" panose="020B0606020202030204" pitchFamily="34" charset="0"/>
              </a:rPr>
              <a:t> </a:t>
            </a:r>
            <a:r>
              <a:rPr lang="en-US" altLang="en-US" sz="1600" dirty="0" err="1">
                <a:latin typeface="Arial Narrow" panose="020B0606020202030204" pitchFamily="34" charset="0"/>
              </a:rPr>
              <a:t>sama-sama</a:t>
            </a:r>
            <a:r>
              <a:rPr lang="en-US" altLang="en-US" sz="1600" dirty="0">
                <a:latin typeface="Arial Narrow" panose="020B0606020202030204" pitchFamily="34" charset="0"/>
              </a:rPr>
              <a:t> </a:t>
            </a:r>
            <a:r>
              <a:rPr lang="en-US" altLang="en-US" sz="1600" dirty="0" err="1">
                <a:latin typeface="Arial Narrow" panose="020B0606020202030204" pitchFamily="34" charset="0"/>
              </a:rPr>
              <a:t>diyakini</a:t>
            </a:r>
            <a:r>
              <a:rPr lang="en-US" altLang="en-US" sz="1600" dirty="0">
                <a:latin typeface="Arial Narrow" panose="020B0606020202030204" pitchFamily="34" charset="0"/>
              </a:rPr>
              <a:t>, </a:t>
            </a:r>
            <a:r>
              <a:rPr lang="en-US" altLang="en-US" sz="1600" dirty="0" err="1">
                <a:latin typeface="Arial Narrow" panose="020B0606020202030204" pitchFamily="34" charset="0"/>
              </a:rPr>
              <a:t>dan</a:t>
            </a:r>
            <a:r>
              <a:rPr lang="en-US" altLang="en-US" sz="1600" dirty="0">
                <a:latin typeface="Arial Narrow" panose="020B0606020202030204" pitchFamily="34" charset="0"/>
              </a:rPr>
              <a:t> </a:t>
            </a:r>
            <a:r>
              <a:rPr lang="en-US" altLang="en-US" sz="1600" dirty="0" err="1">
                <a:latin typeface="Arial Narrow" panose="020B0606020202030204" pitchFamily="34" charset="0"/>
              </a:rPr>
              <a:t>tidak</a:t>
            </a:r>
            <a:r>
              <a:rPr lang="en-US" altLang="en-US" sz="1600" dirty="0">
                <a:latin typeface="Arial Narrow" panose="020B0606020202030204" pitchFamily="34" charset="0"/>
              </a:rPr>
              <a:t> </a:t>
            </a:r>
            <a:r>
              <a:rPr lang="en-US" altLang="en-US" sz="1600" dirty="0" err="1">
                <a:latin typeface="Arial Narrow" panose="020B0606020202030204" pitchFamily="34" charset="0"/>
              </a:rPr>
              <a:t>dipakai</a:t>
            </a:r>
            <a:r>
              <a:rPr lang="en-US" altLang="en-US" sz="1600" dirty="0">
                <a:latin typeface="Arial Narrow" panose="020B0606020202030204" pitchFamily="34" charset="0"/>
              </a:rPr>
              <a:t> </a:t>
            </a:r>
            <a:r>
              <a:rPr lang="en-US" altLang="en-US" sz="1600" dirty="0" err="1">
                <a:latin typeface="Arial Narrow" panose="020B0606020202030204" pitchFamily="34" charset="0"/>
              </a:rPr>
              <a:t>untuk</a:t>
            </a:r>
            <a:r>
              <a:rPr lang="en-US" altLang="en-US" sz="1600" dirty="0">
                <a:latin typeface="Arial Narrow" panose="020B0606020202030204" pitchFamily="34" charset="0"/>
              </a:rPr>
              <a:t> </a:t>
            </a:r>
            <a:r>
              <a:rPr lang="en-US" altLang="en-US" sz="1600" dirty="0" err="1">
                <a:latin typeface="Arial Narrow" panose="020B0606020202030204" pitchFamily="34" charset="0"/>
              </a:rPr>
              <a:t>saling</a:t>
            </a:r>
            <a:r>
              <a:rPr lang="en-US" altLang="en-US" sz="1600" dirty="0">
                <a:latin typeface="Arial Narrow" panose="020B0606020202030204" pitchFamily="34" charset="0"/>
              </a:rPr>
              <a:t> </a:t>
            </a:r>
            <a:r>
              <a:rPr lang="en-US" altLang="en-US" sz="1600" dirty="0" err="1">
                <a:latin typeface="Arial Narrow" panose="020B0606020202030204" pitchFamily="34" charset="0"/>
              </a:rPr>
              <a:t>menyerang</a:t>
            </a:r>
            <a:r>
              <a:rPr lang="en-US" altLang="en-US" sz="1600" dirty="0">
                <a:latin typeface="Arial Narrow" panose="020B0606020202030204" pitchFamily="34" charset="0"/>
              </a:rPr>
              <a:t>. </a:t>
            </a:r>
            <a:r>
              <a:rPr lang="en-US" altLang="en-US" sz="1600" b="1" dirty="0" err="1">
                <a:latin typeface="Arial Narrow" panose="020B0606020202030204" pitchFamily="34" charset="0"/>
              </a:rPr>
              <a:t>Manusia</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adalah</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pelaku</a:t>
            </a:r>
            <a:r>
              <a:rPr lang="en-US" altLang="en-US" sz="1600" b="1" dirty="0">
                <a:latin typeface="Arial Narrow" panose="020B0606020202030204" pitchFamily="34" charset="0"/>
              </a:rPr>
              <a:t> moral yang </a:t>
            </a:r>
            <a:r>
              <a:rPr lang="en-US" altLang="en-US" sz="1600" b="1" dirty="0" err="1">
                <a:latin typeface="Arial Narrow" panose="020B0606020202030204" pitchFamily="34" charset="0"/>
              </a:rPr>
              <a:t>bertanggung</a:t>
            </a:r>
            <a:r>
              <a:rPr lang="en-US" altLang="en-US" sz="1600" b="1" dirty="0">
                <a:latin typeface="Arial Narrow" panose="020B0606020202030204" pitchFamily="34" charset="0"/>
              </a:rPr>
              <a:t> </a:t>
            </a:r>
            <a:r>
              <a:rPr lang="en-US" altLang="en-US" sz="1600" b="1" dirty="0" err="1">
                <a:latin typeface="Arial Narrow" panose="020B0606020202030204" pitchFamily="34" charset="0"/>
              </a:rPr>
              <a:t>jawab</a:t>
            </a:r>
            <a:r>
              <a:rPr lang="en-US" altLang="en-US" sz="1600" dirty="0">
                <a:latin typeface="Arial Narrow" panose="020B0606020202030204" pitchFamily="34" charset="0"/>
              </a:rPr>
              <a:t>, </a:t>
            </a:r>
            <a:r>
              <a:rPr lang="en-US" altLang="en-US" sz="1600" dirty="0" err="1">
                <a:latin typeface="Arial Narrow" panose="020B0606020202030204" pitchFamily="34" charset="0"/>
              </a:rPr>
              <a:t>walaupun</a:t>
            </a:r>
            <a:r>
              <a:rPr lang="en-US" altLang="en-US" sz="1600" dirty="0">
                <a:latin typeface="Arial Narrow" panose="020B0606020202030204" pitchFamily="34" charset="0"/>
              </a:rPr>
              <a:t> </a:t>
            </a:r>
            <a:r>
              <a:rPr lang="en-US" altLang="en-US" sz="1600" dirty="0" err="1">
                <a:latin typeface="Arial Narrow" panose="020B0606020202030204" pitchFamily="34" charset="0"/>
              </a:rPr>
              <a:t>dia</a:t>
            </a:r>
            <a:r>
              <a:rPr lang="en-US" altLang="en-US" sz="1600" dirty="0">
                <a:latin typeface="Arial Narrow" panose="020B0606020202030204" pitchFamily="34" charset="0"/>
              </a:rPr>
              <a:t> juga </a:t>
            </a:r>
            <a:r>
              <a:rPr lang="en-US" altLang="en-US" sz="1600" dirty="0" err="1">
                <a:latin typeface="Arial Narrow" panose="020B0606020202030204" pitchFamily="34" charset="0"/>
              </a:rPr>
              <a:t>dikontrol</a:t>
            </a:r>
            <a:r>
              <a:rPr lang="en-US" altLang="en-US" sz="1600" dirty="0">
                <a:latin typeface="Arial Narrow" panose="020B0606020202030204" pitchFamily="34" charset="0"/>
              </a:rPr>
              <a:t> </a:t>
            </a:r>
            <a:r>
              <a:rPr lang="en-US" altLang="en-US" sz="1600" dirty="0" err="1">
                <a:latin typeface="Arial Narrow" panose="020B0606020202030204" pitchFamily="34" charset="0"/>
              </a:rPr>
              <a:t>oleh</a:t>
            </a:r>
            <a:r>
              <a:rPr lang="en-US" altLang="en-US" sz="1600" dirty="0">
                <a:latin typeface="Arial Narrow" panose="020B0606020202030204" pitchFamily="34" charset="0"/>
              </a:rPr>
              <a:t> Allah; </a:t>
            </a:r>
            <a:r>
              <a:rPr lang="en-US" altLang="en-US" sz="1600" dirty="0" err="1">
                <a:latin typeface="Arial Narrow" panose="020B0606020202030204" pitchFamily="34" charset="0"/>
              </a:rPr>
              <a:t>manusia</a:t>
            </a:r>
            <a:r>
              <a:rPr lang="en-US" altLang="en-US" sz="1600" dirty="0">
                <a:latin typeface="Arial Narrow" panose="020B0606020202030204" pitchFamily="34" charset="0"/>
              </a:rPr>
              <a:t> </a:t>
            </a:r>
            <a:r>
              <a:rPr lang="en-US" altLang="en-US" sz="1600" dirty="0" err="1">
                <a:latin typeface="Arial Narrow" panose="020B0606020202030204" pitchFamily="34" charset="0"/>
              </a:rPr>
              <a:t>dikontrol</a:t>
            </a:r>
            <a:r>
              <a:rPr lang="en-US" altLang="en-US" sz="1600" dirty="0">
                <a:latin typeface="Arial Narrow" panose="020B0606020202030204" pitchFamily="34" charset="0"/>
              </a:rPr>
              <a:t> </a:t>
            </a:r>
            <a:r>
              <a:rPr lang="en-US" altLang="en-US" sz="1600" dirty="0" err="1">
                <a:latin typeface="Arial Narrow" panose="020B0606020202030204" pitchFamily="34" charset="0"/>
              </a:rPr>
              <a:t>oleh</a:t>
            </a:r>
            <a:r>
              <a:rPr lang="en-US" altLang="en-US" sz="1600" dirty="0">
                <a:latin typeface="Arial Narrow" panose="020B0606020202030204" pitchFamily="34" charset="0"/>
              </a:rPr>
              <a:t> Allah </a:t>
            </a:r>
            <a:r>
              <a:rPr lang="en-US" altLang="en-US" sz="1600" dirty="0" err="1">
                <a:latin typeface="Arial Narrow" panose="020B0606020202030204" pitchFamily="34" charset="0"/>
              </a:rPr>
              <a:t>walaupun</a:t>
            </a:r>
            <a:r>
              <a:rPr lang="en-US" altLang="en-US" sz="1600" dirty="0">
                <a:latin typeface="Arial Narrow" panose="020B0606020202030204" pitchFamily="34" charset="0"/>
              </a:rPr>
              <a:t> </a:t>
            </a:r>
            <a:r>
              <a:rPr lang="en-US" altLang="en-US" sz="1600" dirty="0" err="1">
                <a:latin typeface="Arial Narrow" panose="020B0606020202030204" pitchFamily="34" charset="0"/>
              </a:rPr>
              <a:t>dia</a:t>
            </a:r>
            <a:r>
              <a:rPr lang="en-US" altLang="en-US" sz="1600" dirty="0">
                <a:latin typeface="Arial Narrow" panose="020B0606020202030204" pitchFamily="34" charset="0"/>
              </a:rPr>
              <a:t> juga </a:t>
            </a:r>
            <a:r>
              <a:rPr lang="en-US" altLang="en-US" sz="1600" dirty="0" err="1">
                <a:latin typeface="Arial Narrow" panose="020B0606020202030204" pitchFamily="34" charset="0"/>
              </a:rPr>
              <a:t>adalah</a:t>
            </a:r>
            <a:r>
              <a:rPr lang="en-US" altLang="en-US" sz="1600" dirty="0">
                <a:latin typeface="Arial Narrow" panose="020B0606020202030204" pitchFamily="34" charset="0"/>
              </a:rPr>
              <a:t> </a:t>
            </a:r>
            <a:r>
              <a:rPr lang="en-US" altLang="en-US" sz="1600" dirty="0" err="1">
                <a:latin typeface="Arial Narrow" panose="020B0606020202030204" pitchFamily="34" charset="0"/>
              </a:rPr>
              <a:t>pelaku</a:t>
            </a:r>
            <a:r>
              <a:rPr lang="en-US" altLang="en-US" sz="1600" dirty="0">
                <a:latin typeface="Arial Narrow" panose="020B0606020202030204" pitchFamily="34" charset="0"/>
              </a:rPr>
              <a:t> moral yang </a:t>
            </a:r>
            <a:r>
              <a:rPr lang="en-US" altLang="en-US" sz="1600" dirty="0" err="1">
                <a:latin typeface="Arial Narrow" panose="020B0606020202030204" pitchFamily="34" charset="0"/>
              </a:rPr>
              <a:t>bertanggung</a:t>
            </a:r>
            <a:r>
              <a:rPr lang="en-US" altLang="en-US" sz="1600" dirty="0">
                <a:latin typeface="Arial Narrow" panose="020B0606020202030204" pitchFamily="34" charset="0"/>
              </a:rPr>
              <a:t> </a:t>
            </a:r>
            <a:r>
              <a:rPr lang="en-US" altLang="en-US" sz="1600" dirty="0" err="1">
                <a:latin typeface="Arial Narrow" panose="020B0606020202030204" pitchFamily="34" charset="0"/>
              </a:rPr>
              <a:t>jawab</a:t>
            </a:r>
            <a:r>
              <a:rPr lang="en-US" altLang="en-US" sz="1600" dirty="0">
                <a:latin typeface="Arial Narrow" panose="020B0606020202030204" pitchFamily="34" charset="0"/>
              </a:rPr>
              <a:t>, </a:t>
            </a:r>
            <a:r>
              <a:rPr lang="en-US" altLang="en-US" sz="1600" dirty="0" err="1">
                <a:latin typeface="Arial Narrow" panose="020B0606020202030204" pitchFamily="34" charset="0"/>
              </a:rPr>
              <a:t>Kedaulatan</a:t>
            </a:r>
            <a:r>
              <a:rPr lang="en-US" altLang="en-US" sz="1600" dirty="0">
                <a:latin typeface="Arial Narrow" panose="020B0606020202030204" pitchFamily="34" charset="0"/>
              </a:rPr>
              <a:t> Allah </a:t>
            </a:r>
            <a:r>
              <a:rPr lang="en-US" altLang="en-US" sz="1600" dirty="0" err="1">
                <a:latin typeface="Arial Narrow" panose="020B0606020202030204" pitchFamily="34" charset="0"/>
              </a:rPr>
              <a:t>merupakan</a:t>
            </a:r>
            <a:r>
              <a:rPr lang="en-US" altLang="en-US" sz="1600" dirty="0">
                <a:latin typeface="Arial Narrow" panose="020B0606020202030204" pitchFamily="34" charset="0"/>
              </a:rPr>
              <a:t> </a:t>
            </a:r>
            <a:r>
              <a:rPr lang="en-US" altLang="en-US" sz="1600" dirty="0" err="1">
                <a:latin typeface="Arial Narrow" panose="020B0606020202030204" pitchFamily="34" charset="0"/>
              </a:rPr>
              <a:t>suatu</a:t>
            </a:r>
            <a:r>
              <a:rPr lang="en-US" altLang="en-US" sz="1600" dirty="0">
                <a:latin typeface="Arial Narrow" panose="020B0606020202030204" pitchFamily="34" charset="0"/>
              </a:rPr>
              <a:t> </a:t>
            </a:r>
            <a:r>
              <a:rPr lang="en-US" altLang="en-US" sz="1600" dirty="0" err="1">
                <a:latin typeface="Arial Narrow" panose="020B0606020202030204" pitchFamily="34" charset="0"/>
              </a:rPr>
              <a:t>realita</a:t>
            </a:r>
            <a:r>
              <a:rPr lang="en-US" altLang="en-US" sz="1600" dirty="0">
                <a:latin typeface="Arial Narrow" panose="020B0606020202030204" pitchFamily="34" charset="0"/>
              </a:rPr>
              <a:t> </a:t>
            </a:r>
            <a:r>
              <a:rPr lang="en-US" altLang="en-US" sz="1600" dirty="0" err="1">
                <a:latin typeface="Arial Narrow" panose="020B0606020202030204" pitchFamily="34" charset="0"/>
              </a:rPr>
              <a:t>dan</a:t>
            </a:r>
            <a:r>
              <a:rPr lang="en-US" altLang="en-US" sz="1600" dirty="0">
                <a:latin typeface="Arial Narrow" panose="020B0606020202030204" pitchFamily="34" charset="0"/>
              </a:rPr>
              <a:t> </a:t>
            </a:r>
            <a:r>
              <a:rPr lang="en-US" altLang="en-US" sz="1600" dirty="0" err="1">
                <a:latin typeface="Arial Narrow" panose="020B0606020202030204" pitchFamily="34" charset="0"/>
              </a:rPr>
              <a:t>tanggung</a:t>
            </a:r>
            <a:r>
              <a:rPr lang="en-US" altLang="en-US" sz="1600" dirty="0">
                <a:latin typeface="Arial Narrow" panose="020B0606020202030204" pitchFamily="34" charset="0"/>
              </a:rPr>
              <a:t> </a:t>
            </a:r>
            <a:r>
              <a:rPr lang="en-US" altLang="en-US" sz="1600" dirty="0" err="1">
                <a:latin typeface="Arial Narrow" panose="020B0606020202030204" pitchFamily="34" charset="0"/>
              </a:rPr>
              <a:t>jawab</a:t>
            </a:r>
            <a:r>
              <a:rPr lang="en-US" altLang="en-US" sz="1600" dirty="0">
                <a:latin typeface="Arial Narrow" panose="020B0606020202030204" pitchFamily="34" charset="0"/>
              </a:rPr>
              <a:t> </a:t>
            </a:r>
            <a:r>
              <a:rPr lang="en-US" altLang="en-US" sz="1600" dirty="0" err="1">
                <a:latin typeface="Arial Narrow" panose="020B0606020202030204" pitchFamily="34" charset="0"/>
              </a:rPr>
              <a:t>manusia</a:t>
            </a:r>
            <a:r>
              <a:rPr lang="en-US" altLang="en-US" sz="1600" dirty="0">
                <a:latin typeface="Arial Narrow" panose="020B0606020202030204" pitchFamily="34" charset="0"/>
              </a:rPr>
              <a:t> juga </a:t>
            </a:r>
            <a:r>
              <a:rPr lang="en-US" altLang="en-US" sz="1600" dirty="0" err="1">
                <a:latin typeface="Arial Narrow" panose="020B0606020202030204" pitchFamily="34" charset="0"/>
              </a:rPr>
              <a:t>suatu</a:t>
            </a:r>
            <a:r>
              <a:rPr lang="en-US" altLang="en-US" sz="1600" dirty="0">
                <a:latin typeface="Arial Narrow" panose="020B0606020202030204" pitchFamily="34" charset="0"/>
              </a:rPr>
              <a:t> </a:t>
            </a:r>
            <a:r>
              <a:rPr lang="en-US" altLang="en-US" sz="1600" dirty="0" err="1">
                <a:latin typeface="Arial Narrow" panose="020B0606020202030204" pitchFamily="34" charset="0"/>
              </a:rPr>
              <a:t>realita</a:t>
            </a:r>
            <a:r>
              <a:rPr lang="en-US" altLang="en-US" sz="1600" dirty="0">
                <a:latin typeface="Arial Narrow" panose="020B0606020202030204" pitchFamily="34" charset="0"/>
              </a:rPr>
              <a:t> (James I. Packer , </a:t>
            </a:r>
            <a:r>
              <a:rPr lang="en-US" altLang="en-US" sz="1600" i="1" dirty="0">
                <a:latin typeface="Arial Narrow" panose="020B0606020202030204" pitchFamily="34" charset="0"/>
              </a:rPr>
              <a:t>Evangelism and the Sovereignty of God</a:t>
            </a:r>
            <a:r>
              <a:rPr lang="en-US" altLang="en-US" sz="1600" dirty="0">
                <a:latin typeface="Arial Narrow" panose="020B0606020202030204" pitchFamily="34" charset="0"/>
              </a:rPr>
              <a:t>, </a:t>
            </a:r>
            <a:r>
              <a:rPr lang="en-US" altLang="en-US" sz="1600" dirty="0" err="1">
                <a:latin typeface="Arial Narrow" panose="020B0606020202030204" pitchFamily="34" charset="0"/>
              </a:rPr>
              <a:t>hal</a:t>
            </a:r>
            <a:r>
              <a:rPr lang="en-US" altLang="en-US" sz="1600" dirty="0">
                <a:latin typeface="Arial Narrow" panose="020B0606020202030204" pitchFamily="34" charset="0"/>
              </a:rPr>
              <a:t>. 22-23)</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ANUGERAH KESELAMATAN DAN TANGGUNG JAWAB MANUSIA</a:t>
            </a:r>
          </a:p>
        </p:txBody>
      </p:sp>
    </p:spTree>
    <p:extLst>
      <p:ext uri="{BB962C8B-B14F-4D97-AF65-F5344CB8AC3E}">
        <p14:creationId xmlns:p14="http://schemas.microsoft.com/office/powerpoint/2010/main" val="111137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69875" indent="-269875" algn="just">
              <a:spcBef>
                <a:spcPts val="600"/>
              </a:spcBef>
              <a:buFont typeface="Wingdings" pitchFamily="2" charset="2"/>
              <a:buChar char="§"/>
            </a:pPr>
            <a:r>
              <a:rPr lang="sv-SE" altLang="en-US" sz="1600" dirty="0">
                <a:latin typeface="Arial Narrow" panose="020B0606020202030204" pitchFamily="34" charset="0"/>
              </a:rPr>
              <a:t>Alkitab dengan jelas menunjuk pada kenyataan, bahwa rencana penebusan sudah tercakup dalam ketetapan kekal pemufakatan Allah Tritunggal (Ef.1:4; 3:11; 2Tes.2:13; 2Tim.1:9; Yak.2:5; 1Ptr.1:2). Di dalam melaksanakan penebusan adanya pembagian tugas, yaitu Allah </a:t>
            </a:r>
            <a:r>
              <a:rPr lang="sv-SE" altLang="en-US" sz="1600" b="1" dirty="0">
                <a:latin typeface="Arial Narrow" panose="020B0606020202030204" pitchFamily="34" charset="0"/>
              </a:rPr>
              <a:t>Bapa sebagai Organisator-Pengasal-Mula</a:t>
            </a:r>
            <a:r>
              <a:rPr lang="sv-SE" altLang="en-US" sz="1600" dirty="0">
                <a:latin typeface="Arial Narrow" panose="020B0606020202030204" pitchFamily="34" charset="0"/>
              </a:rPr>
              <a:t>, </a:t>
            </a:r>
            <a:r>
              <a:rPr lang="sv-SE" altLang="en-US" sz="1600" b="1" dirty="0">
                <a:latin typeface="Arial Narrow" panose="020B0606020202030204" pitchFamily="34" charset="0"/>
              </a:rPr>
              <a:t>Anak Allah sebagai Executor-Pelaksana</a:t>
            </a:r>
            <a:r>
              <a:rPr lang="sv-SE" altLang="en-US" sz="1600" dirty="0">
                <a:latin typeface="Arial Narrow" panose="020B0606020202030204" pitchFamily="34" charset="0"/>
              </a:rPr>
              <a:t>, dan </a:t>
            </a:r>
            <a:r>
              <a:rPr lang="sv-SE" altLang="en-US" sz="1600" b="1" dirty="0">
                <a:latin typeface="Arial Narrow" panose="020B0606020202030204" pitchFamily="34" charset="0"/>
              </a:rPr>
              <a:t>Roh Kudus sebagai Applier-Penerapan</a:t>
            </a:r>
            <a:r>
              <a:rPr lang="sv-SE" altLang="en-US" sz="1600" dirty="0">
                <a:latin typeface="Arial Narrow" panose="020B0606020202030204" pitchFamily="34" charset="0"/>
              </a:rPr>
              <a:t>. Hal ini hanya mungkin terjadi berdasarkan persetujuan sukarela diantara pribadi-pribadi Allah.</a:t>
            </a:r>
          </a:p>
          <a:p>
            <a:pPr marL="269875" indent="-269875" algn="just">
              <a:spcBef>
                <a:spcPts val="600"/>
              </a:spcBef>
              <a:buFont typeface="Wingdings" pitchFamily="2" charset="2"/>
              <a:buChar char="§"/>
            </a:pPr>
            <a:r>
              <a:rPr lang="sv-SE" altLang="en-US" sz="1600" dirty="0">
                <a:latin typeface="Arial Narrow" panose="020B0606020202030204" pitchFamily="34" charset="0"/>
              </a:rPr>
              <a:t>Alkitab tidak hanya menunjukkan bahwa rencana Allah bagi keselamatan orang berdosa adalah </a:t>
            </a:r>
            <a:r>
              <a:rPr lang="sv-SE" altLang="en-US" sz="1600" b="1" dirty="0">
                <a:latin typeface="Arial Narrow" panose="020B0606020202030204" pitchFamily="34" charset="0"/>
              </a:rPr>
              <a:t>kekal</a:t>
            </a:r>
            <a:r>
              <a:rPr lang="sv-SE" altLang="en-US" sz="1600" dirty="0">
                <a:latin typeface="Arial Narrow" panose="020B0606020202030204" pitchFamily="34" charset="0"/>
              </a:rPr>
              <a:t> (Ef.1:4; 3:9,11), tetapi juga menunjukkan bahwa perjanjian itu adalah </a:t>
            </a:r>
            <a:r>
              <a:rPr lang="sv-SE" altLang="en-US" sz="1600" b="1" dirty="0">
                <a:latin typeface="Arial Narrow" panose="020B0606020202030204" pitchFamily="34" charset="0"/>
              </a:rPr>
              <a:t>natur dari suatu perjanjian </a:t>
            </a:r>
            <a:r>
              <a:rPr lang="sv-SE" altLang="en-US" sz="1600" dirty="0">
                <a:latin typeface="Arial Narrow" panose="020B0606020202030204" pitchFamily="34" charset="0"/>
              </a:rPr>
              <a:t>yang sebenarnya. Terlihat dari ucapan Kristus tentang janji yang dibuat bagi-Nya sebelum kedatangan-Nya ke dalam dunia. Ia berulangkali menunjukkan kepada suatu </a:t>
            </a:r>
            <a:r>
              <a:rPr lang="sv-SE" altLang="en-US" sz="1600" b="1" dirty="0">
                <a:latin typeface="Arial Narrow" panose="020B0606020202030204" pitchFamily="34" charset="0"/>
              </a:rPr>
              <a:t>amanat yang telah Ia terima dari Allah Bapa </a:t>
            </a:r>
            <a:r>
              <a:rPr lang="sv-SE" altLang="en-US" sz="1600" dirty="0">
                <a:latin typeface="Arial Narrow" panose="020B0606020202030204" pitchFamily="34" charset="0"/>
              </a:rPr>
              <a:t>(Yoh.5:30,43; 6:38-40; 17:4-12). Dan Paulus menegaskan bahwa </a:t>
            </a:r>
            <a:r>
              <a:rPr lang="sv-SE" altLang="en-US" sz="1600" b="1" dirty="0">
                <a:latin typeface="Arial Narrow" panose="020B0606020202030204" pitchFamily="34" charset="0"/>
              </a:rPr>
              <a:t>Kristus adalah Kepala Perjanjian </a:t>
            </a:r>
            <a:r>
              <a:rPr lang="sv-SE" altLang="en-US" sz="1600" dirty="0">
                <a:latin typeface="Arial Narrow" panose="020B0606020202030204" pitchFamily="34" charset="0"/>
              </a:rPr>
              <a:t>itu (Rm.5:12-21; 1Kor.15:22).</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DASAR PENEBUSAN KRISTUS</a:t>
            </a:r>
          </a:p>
        </p:txBody>
      </p:sp>
    </p:spTree>
    <p:extLst>
      <p:ext uri="{BB962C8B-B14F-4D97-AF65-F5344CB8AC3E}">
        <p14:creationId xmlns:p14="http://schemas.microsoft.com/office/powerpoint/2010/main" val="136177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69875" indent="-269875" algn="just">
              <a:spcBef>
                <a:spcPts val="600"/>
              </a:spcBef>
              <a:buFont typeface="Wingdings" pitchFamily="2" charset="2"/>
              <a:buChar char="§"/>
            </a:pPr>
            <a:r>
              <a:rPr lang="sv-SE" altLang="en-US" sz="1800" b="1" dirty="0">
                <a:latin typeface="Arial Narrow" panose="020B0606020202030204" pitchFamily="34" charset="0"/>
              </a:rPr>
              <a:t>Jaminan Perjanjian </a:t>
            </a:r>
            <a:r>
              <a:rPr lang="sv-SE" altLang="en-US" sz="1600" dirty="0">
                <a:latin typeface="Arial Narrow" panose="020B0606020202030204" pitchFamily="34" charset="0"/>
              </a:rPr>
              <a:t>“...demikian pula Yesus adalah jaminan dari suatu perjanjian lebih kuat.” (Ibr.7:22). Dalam perjanjian penebusan ini Kristus mengambil alih menjadi penebusan bagi dosa-dosa umat-Nya dengan cara menanggung hukuman yang seharusnya mereka tanggung. Di sini Kristus sekaligus menjadi Jaminan dan Kepala dari Perjanjian Penebusan.</a:t>
            </a:r>
          </a:p>
          <a:p>
            <a:pPr marL="269875" indent="-269875" algn="just">
              <a:spcBef>
                <a:spcPts val="600"/>
              </a:spcBef>
              <a:buFont typeface="Wingdings" pitchFamily="2" charset="2"/>
              <a:buChar char="§"/>
            </a:pPr>
            <a:r>
              <a:rPr lang="sv-SE" altLang="en-US" sz="1800" b="1" dirty="0">
                <a:latin typeface="Arial Narrow" panose="020B0606020202030204" pitchFamily="34" charset="0"/>
              </a:rPr>
              <a:t>Karakter Perjanjian</a:t>
            </a:r>
            <a:r>
              <a:rPr lang="sv-SE" altLang="en-US" sz="1600" dirty="0">
                <a:latin typeface="Arial Narrow" panose="020B0606020202030204" pitchFamily="34" charset="0"/>
              </a:rPr>
              <a:t>, Kristus melakukannya dengan memberikan hidup kekal kepada orang berdosa melalui ketaatan-Nya, melakukan kehendak Bapa-Nya (Mrk.10:45; Flp.2:6-11).</a:t>
            </a:r>
          </a:p>
          <a:p>
            <a:pPr marL="269875" indent="-269875" algn="just">
              <a:spcBef>
                <a:spcPts val="600"/>
              </a:spcBef>
              <a:buFont typeface="Wingdings" pitchFamily="2" charset="2"/>
              <a:buChar char="§"/>
            </a:pPr>
            <a:r>
              <a:rPr lang="sv-SE" altLang="en-US" sz="1800" b="1" dirty="0">
                <a:latin typeface="Arial Narrow" panose="020B0606020202030204" pitchFamily="34" charset="0"/>
              </a:rPr>
              <a:t>Karya Kristus dalam Kovenan </a:t>
            </a:r>
            <a:r>
              <a:rPr lang="sv-SE" altLang="en-US" sz="1600" dirty="0">
                <a:latin typeface="Arial Narrow" panose="020B0606020202030204" pitchFamily="34" charset="0"/>
              </a:rPr>
              <a:t>dibatasi ketetapan pemilihan. Allah Bapa telah menetapkan Kristus sebagai Jaminan bagi umat-Nya yang dipilih dan ditetapkan dalam penebusan dan keselamatan, sebagai hasil pemufakatan penebusan (Ef.1:3-14; 2:11-22).</a:t>
            </a:r>
          </a:p>
          <a:p>
            <a:pPr marL="269875" indent="-269875" algn="just">
              <a:spcBef>
                <a:spcPts val="600"/>
              </a:spcBef>
              <a:buFont typeface="Wingdings" pitchFamily="2" charset="2"/>
              <a:buChar char="§"/>
            </a:pPr>
            <a:r>
              <a:rPr lang="sv-SE" altLang="en-US" sz="1800" b="1" dirty="0">
                <a:latin typeface="Arial Narrow" panose="020B0606020202030204" pitchFamily="34" charset="0"/>
              </a:rPr>
              <a:t>Jaminan Hubungan antara Sakramen dan Kovenan</a:t>
            </a:r>
            <a:r>
              <a:rPr lang="sv-SE" altLang="en-US" sz="1600" dirty="0">
                <a:latin typeface="Arial Narrow" panose="020B0606020202030204" pitchFamily="34" charset="0"/>
              </a:rPr>
              <a:t>. Dalam PL sakramen-sakramen itu sebagai lambang, tetapi Kristus memakainya secara langsung bagi diri-Nya untuk memenuhi semua tuntutan hukum yang harus Ia penuhi (Mat.3:15). Pada saat yang sama sakramen itu juga berfungsi sebagai meterai dari janji-janji yang telah diberikan Bapa kepada Anak (2Kor.5:21).</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KRISTUS DALAM KOVENAN PENEBUSAN</a:t>
            </a:r>
          </a:p>
        </p:txBody>
      </p:sp>
    </p:spTree>
    <p:extLst>
      <p:ext uri="{BB962C8B-B14F-4D97-AF65-F5344CB8AC3E}">
        <p14:creationId xmlns:p14="http://schemas.microsoft.com/office/powerpoint/2010/main" val="379808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69875" indent="-269875" algn="just">
              <a:spcBef>
                <a:spcPts val="600"/>
              </a:spcBef>
              <a:buFont typeface="Wingdings" pitchFamily="2" charset="2"/>
              <a:buChar char="§"/>
            </a:pPr>
            <a:r>
              <a:rPr lang="sv-SE" altLang="en-US" sz="1800" b="1" dirty="0">
                <a:latin typeface="Arial Narrow" panose="020B0606020202030204" pitchFamily="34" charset="0"/>
              </a:rPr>
              <a:t>Bapa menghendaki Anak </a:t>
            </a:r>
            <a:r>
              <a:rPr lang="sv-SE" altLang="en-US" sz="1600" dirty="0">
                <a:latin typeface="Arial Narrow" panose="020B0606020202030204" pitchFamily="34" charset="0"/>
              </a:rPr>
              <a:t>dalam kovenan ini sebagai Penjamin dan Kepala dari umat-Nya. Sebagai Adam terakhir, Ia memperbaiki dosa Adam dari mereka yang diberikan Bapa kepada-Nya. </a:t>
            </a:r>
          </a:p>
          <a:p>
            <a:pPr marL="269875" indent="-269875" algn="just">
              <a:spcBef>
                <a:spcPts val="600"/>
              </a:spcBef>
              <a:buFont typeface="Wingdings" pitchFamily="2" charset="2"/>
              <a:buChar char="§"/>
            </a:pPr>
            <a:r>
              <a:rPr lang="sv-SE" altLang="en-US" sz="1800" b="1" dirty="0">
                <a:latin typeface="Arial Narrow" panose="020B0606020202030204" pitchFamily="34" charset="0"/>
              </a:rPr>
              <a:t>Kristus harus melakukan apa yang Adam gagal lakukan</a:t>
            </a:r>
            <a:r>
              <a:rPr lang="sv-SE" altLang="en-US" sz="1600" dirty="0">
                <a:latin typeface="Arial Narrow" panose="020B0606020202030204" pitchFamily="34" charset="0"/>
              </a:rPr>
              <a:t>, memegang hukum Taurat untuk menyelamatkan kehidupan kekal bagi seluruh keturunan rohani-Nya. Tuntutan ini menyangkut: (1) Dia harus mengalami natur manusia (Gal.4:4-5; Ibr.2:10-11,14-15; 4:15); (2) Dia meletakkan diri-Nya di bawah hukum (Mat.5:17-18; Yoh.8:28-29; Gal.4:4-5; Fil.2:6-8); (3) Dia menggenapkan buah-buah kebajikan-Nya; pengampunan yang penuh dan pembaruan hidup melalui pekerjaan Roh Kudus (Yoh.16:14-15; 17:12,19-22; Ibr.2:10-13; 17:25).</a:t>
            </a:r>
          </a:p>
          <a:p>
            <a:pPr marL="269875" indent="-269875" algn="just">
              <a:spcBef>
                <a:spcPts val="600"/>
              </a:spcBef>
              <a:buFont typeface="Wingdings" pitchFamily="2" charset="2"/>
              <a:buChar char="§"/>
            </a:pPr>
            <a:r>
              <a:rPr lang="sv-SE" altLang="en-US" sz="1800" b="1" dirty="0">
                <a:latin typeface="Arial Narrow" panose="020B0606020202030204" pitchFamily="34" charset="0"/>
              </a:rPr>
              <a:t>Janji-janji Bapa</a:t>
            </a:r>
            <a:r>
              <a:rPr lang="sv-SE" altLang="en-US" sz="1600" dirty="0">
                <a:latin typeface="Arial Narrow" panose="020B0606020202030204" pitchFamily="34" charset="0"/>
              </a:rPr>
              <a:t> terkait dengan pelaksanaan tuntutan-tuntutan-Nya. Bapa menjanjikan kepada Anak semua yang diperlukan untuk menjalankan tugas-Nya yang besar dan menyeluruh. Janji-janji itu termasuk: (1) Bapa menyediakan bagi Anak, sebuah tubuh yang tanpa dosa (Luk.1:35; Ibr.10:5); (2) Bapa memperlengkapi Anak dengan karunia-karunia dan pengurapan khusus untuk melaksanakan tugas Mesianis-Nya (Yes.42:1-7; 49:8; Mzm.16:8-11; KPR 2:25-28). (3) Bapa memampukan Anak untuk menyelesaikan tugas-Nya dengan mengirim Roh Kudus untuk pembentukan tubuh rohani-Nya (gereja) dan mengajar serta membimbing gereja-Nya (Yoh.14:26; 15:26; 16:13-14; KPR 2:33). (4) Bapa menyerahkan kepada Anak semua kuasa di surga dan di bumi untuk pemerintahan-Nya atas dunia dan gereja-Nya (Mat.28:18; Ef.1:20-22; Flp.2:9-11; Ibr.2:5-9) dan segala kemuliaan Bapa kepada Anak-Nya (Yoh.17:5).</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KRISTUS DALAM KOVENAN PENEBUSAN</a:t>
            </a:r>
          </a:p>
        </p:txBody>
      </p:sp>
    </p:spTree>
    <p:extLst>
      <p:ext uri="{BB962C8B-B14F-4D97-AF65-F5344CB8AC3E}">
        <p14:creationId xmlns:p14="http://schemas.microsoft.com/office/powerpoint/2010/main" val="2370265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69875" indent="-269875" algn="just">
              <a:spcBef>
                <a:spcPts val="600"/>
              </a:spcBef>
              <a:buFont typeface="Wingdings" pitchFamily="2" charset="2"/>
              <a:buChar char="§"/>
            </a:pPr>
            <a:r>
              <a:rPr lang="sv-SE" altLang="en-US" sz="1800" b="1" dirty="0">
                <a:latin typeface="Arial Narrow" panose="020B0606020202030204" pitchFamily="34" charset="0"/>
              </a:rPr>
              <a:t>Total Depravity </a:t>
            </a:r>
            <a:r>
              <a:rPr lang="sv-SE" altLang="en-US" sz="1600" dirty="0">
                <a:latin typeface="Arial Narrow" panose="020B0606020202030204" pitchFamily="34" charset="0"/>
              </a:rPr>
              <a:t>(Kerusakan Total atau Ketidakmampuan Total). Manusia berdosa berdasarkan keinginannya sendiri dan berada pada posisi mati di hadapan Tuhan (Kej.3:1-7; 4:1-6; 6:1-6; Mat.15:19; Rm.1:18-32; 3:10-12; 3:23; 6:23)</a:t>
            </a:r>
          </a:p>
          <a:p>
            <a:pPr marL="269875" indent="-269875" algn="just">
              <a:spcBef>
                <a:spcPts val="600"/>
              </a:spcBef>
              <a:buFont typeface="Wingdings" pitchFamily="2" charset="2"/>
              <a:buChar char="§"/>
            </a:pPr>
            <a:r>
              <a:rPr lang="sv-SE" altLang="en-US" sz="1800" b="1" dirty="0">
                <a:latin typeface="Arial Narrow" panose="020B0606020202030204" pitchFamily="34" charset="0"/>
              </a:rPr>
              <a:t>Unconditional Election </a:t>
            </a:r>
            <a:r>
              <a:rPr lang="sv-SE" altLang="en-US" sz="1600" dirty="0">
                <a:latin typeface="Arial Narrow" panose="020B0606020202030204" pitchFamily="34" charset="0"/>
              </a:rPr>
              <a:t>(Pemilihan Tanpa Syarat), Allah Tritunggal memilih umat-Nya berdasarkan ketetapan anugerah-Nya yang penuh kasih-Nya. Allah Tritunggal tidak menuntut syarat apa pun untuk dipilih (Yoh.15:16; Ef.2:8-9; Kol.3:12)</a:t>
            </a:r>
          </a:p>
          <a:p>
            <a:pPr marL="269875" indent="-269875" algn="just">
              <a:spcBef>
                <a:spcPts val="600"/>
              </a:spcBef>
              <a:buFont typeface="Wingdings" pitchFamily="2" charset="2"/>
              <a:buChar char="§"/>
            </a:pPr>
            <a:r>
              <a:rPr lang="sv-SE" altLang="en-US" sz="1800" b="1" dirty="0">
                <a:latin typeface="Arial Narrow" panose="020B0606020202030204" pitchFamily="34" charset="0"/>
              </a:rPr>
              <a:t>Limited Atonement </a:t>
            </a:r>
            <a:r>
              <a:rPr lang="sv-SE" altLang="en-US" sz="1600" dirty="0">
                <a:latin typeface="Arial Narrow" panose="020B0606020202030204" pitchFamily="34" charset="0"/>
              </a:rPr>
              <a:t>(Penebusan Terbatas), karya keselamatan Allah berlaku efektif hanya bagi orang-orang pilihan saja berdasarkan anugerah-Nya yang kekal (Ef.1:4-6)</a:t>
            </a:r>
          </a:p>
          <a:p>
            <a:pPr marL="269875" indent="-269875" algn="just">
              <a:spcBef>
                <a:spcPts val="600"/>
              </a:spcBef>
              <a:buFont typeface="Wingdings" pitchFamily="2" charset="2"/>
              <a:buChar char="§"/>
            </a:pPr>
            <a:r>
              <a:rPr lang="sv-SE" altLang="en-US" sz="1800" b="1" dirty="0">
                <a:latin typeface="Arial Narrow" panose="020B0606020202030204" pitchFamily="34" charset="0"/>
              </a:rPr>
              <a:t>Irresistible of Grace </a:t>
            </a:r>
            <a:r>
              <a:rPr lang="sv-SE" altLang="en-US" sz="1600" dirty="0">
                <a:latin typeface="Arial Narrow" panose="020B0606020202030204" pitchFamily="34" charset="0"/>
              </a:rPr>
              <a:t>(Anugerah yang Tidak Dapat Ditolak), orang-orang pilihan tidak akan mampu menolak anugerah Allah, sekalipun manusia berupaya menghindar dari berita Injil dan mungkin sudah seringkali menolak kebenaran. Namun Allah Tritunggal akan terus-menerus membawa umat pilihan-Nya kembali kepada-Nya.</a:t>
            </a:r>
          </a:p>
          <a:p>
            <a:pPr marL="269875" indent="-269875" algn="just">
              <a:spcBef>
                <a:spcPts val="600"/>
              </a:spcBef>
              <a:buFont typeface="Wingdings" pitchFamily="2" charset="2"/>
              <a:buChar char="§"/>
            </a:pPr>
            <a:r>
              <a:rPr lang="sv-SE" altLang="en-US" sz="1800" b="1" dirty="0">
                <a:latin typeface="Arial Narrow" panose="020B0606020202030204" pitchFamily="34" charset="0"/>
              </a:rPr>
              <a:t>Perseverance of Saints </a:t>
            </a:r>
            <a:r>
              <a:rPr lang="sv-SE" altLang="en-US" sz="1600" dirty="0">
                <a:latin typeface="Arial Narrow" panose="020B0606020202030204" pitchFamily="34" charset="0"/>
              </a:rPr>
              <a:t>(Ketekunan Orang-orang Kudus), kesetiaan Allah Tritunggal menopang dan memelihara iman orang-orang pilihan untuk berjuang dalam pengudusan dan bertanggung jawab kepada Allah akan apa yang dilakukannya (Flp.2:11-13; Ef.2:10; Gal.5:22-23</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PEMAHAMAN TENTANG TULIP</a:t>
            </a:r>
          </a:p>
        </p:txBody>
      </p:sp>
    </p:spTree>
    <p:extLst>
      <p:ext uri="{BB962C8B-B14F-4D97-AF65-F5344CB8AC3E}">
        <p14:creationId xmlns:p14="http://schemas.microsoft.com/office/powerpoint/2010/main" val="52524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theme/theme1.xml><?xml version="1.0" encoding="utf-8"?>
<a:theme xmlns:a="http://schemas.openxmlformats.org/drawingml/2006/main" name="Temp2_UPH">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Temp2_UPH</Template>
  <TotalTime>2964</TotalTime>
  <Words>2170</Words>
  <Application>Microsoft Office PowerPoint</Application>
  <PresentationFormat>On-screen Show (4:3)</PresentationFormat>
  <Paragraphs>70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Narrow</vt:lpstr>
      <vt:lpstr>Bahnschrift</vt:lpstr>
      <vt:lpstr>Calibri</vt:lpstr>
      <vt:lpstr>Wingdings</vt:lpstr>
      <vt:lpstr>Temp2_UPH</vt:lpstr>
      <vt:lpstr>KESELAMATAN DAN SUBSTANSI PENEBUSAN DALAM KRISTUS</vt:lpstr>
      <vt:lpstr>PENGERTIAN KESELAMATAN</vt:lpstr>
      <vt:lpstr>INTER-RELASI DOKTRIN KESELAMATAN DAN DOKTRIN LAIN</vt:lpstr>
      <vt:lpstr>POSISI TEOLOGIS DOKTRIN KESELAMATAN</vt:lpstr>
      <vt:lpstr>ANUGERAH KESELAMATAN DAN TANGGUNG JAWAB MANUSIA</vt:lpstr>
      <vt:lpstr>DASAR PENEBUSAN KRISTUS</vt:lpstr>
      <vt:lpstr>KRISTUS DALAM KOVENAN PENEBUSAN</vt:lpstr>
      <vt:lpstr>KRISTUS DALAM KOVENAN PENEBUSAN</vt:lpstr>
      <vt:lpstr>PEMAHAMAN TENTANG TULIP</vt:lpstr>
      <vt:lpstr>PEMAHAMAN TENTANG TULIP</vt:lpstr>
      <vt:lpstr>KARYA ROH KUDUS MENERAPKAN KESELAMATAN</vt:lpstr>
      <vt:lpstr>KARYA ROH KUDUS MENERAPKAN KESELAMATAN</vt:lpstr>
      <vt:lpstr>SUMBER BUKU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Roedy Silitonga</dc:creator>
  <cp:lastModifiedBy>roedy silitonga</cp:lastModifiedBy>
  <cp:revision>305</cp:revision>
  <dcterms:created xsi:type="dcterms:W3CDTF">2015-04-14T03:07:57Z</dcterms:created>
  <dcterms:modified xsi:type="dcterms:W3CDTF">2020-01-09T11:07:14Z</dcterms:modified>
</cp:coreProperties>
</file>