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26"/>
  </p:notesMasterIdLst>
  <p:sldIdLst>
    <p:sldId id="409" r:id="rId3"/>
    <p:sldId id="355" r:id="rId4"/>
    <p:sldId id="390" r:id="rId5"/>
    <p:sldId id="368" r:id="rId6"/>
    <p:sldId id="391" r:id="rId7"/>
    <p:sldId id="393" r:id="rId8"/>
    <p:sldId id="394" r:id="rId9"/>
    <p:sldId id="395" r:id="rId10"/>
    <p:sldId id="396" r:id="rId11"/>
    <p:sldId id="397" r:id="rId12"/>
    <p:sldId id="398" r:id="rId13"/>
    <p:sldId id="385" r:id="rId14"/>
    <p:sldId id="399" r:id="rId15"/>
    <p:sldId id="400" r:id="rId16"/>
    <p:sldId id="406" r:id="rId17"/>
    <p:sldId id="407" r:id="rId18"/>
    <p:sldId id="408" r:id="rId19"/>
    <p:sldId id="405" r:id="rId20"/>
    <p:sldId id="401" r:id="rId21"/>
    <p:sldId id="402" r:id="rId22"/>
    <p:sldId id="403" r:id="rId23"/>
    <p:sldId id="404" r:id="rId24"/>
    <p:sldId id="25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BC454-DDE1-4AED-ACAE-F19843B999F5}" type="datetimeFigureOut">
              <a:rPr lang="en-US" smtClean="0"/>
              <a:t>12/31/2018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689A1-CBC7-4305-81B9-543B411EC727}" type="slidenum">
              <a:rPr lang="en-US" smtClean="0"/>
              <a:t>‹#›</a:t>
            </a:fld>
            <a:endParaRPr lang="en-US"/>
          </a:p>
        </p:txBody>
      </p:sp>
    </p:spTree>
    <p:extLst>
      <p:ext uri="{BB962C8B-B14F-4D97-AF65-F5344CB8AC3E}">
        <p14:creationId xmlns:p14="http://schemas.microsoft.com/office/powerpoint/2010/main" val="919443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600200"/>
          </a:xfrm>
        </p:spPr>
        <p:txBody>
          <a:bodyPr/>
          <a:lstStyle/>
          <a:p>
            <a:r>
              <a:rPr lang="en-US"/>
              <a:t>Click to edit Master title style</a:t>
            </a:r>
          </a:p>
        </p:txBody>
      </p:sp>
      <p:sp>
        <p:nvSpPr>
          <p:cNvPr id="3" name="Subtitle 2"/>
          <p:cNvSpPr>
            <a:spLocks noGrp="1"/>
          </p:cNvSpPr>
          <p:nvPr>
            <p:ph type="subTitle" idx="1"/>
          </p:nvPr>
        </p:nvSpPr>
        <p:spPr>
          <a:xfrm>
            <a:off x="1295400" y="3124200"/>
            <a:ext cx="6400800" cy="1752600"/>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200" y="5562600"/>
            <a:ext cx="1447800" cy="365125"/>
          </a:xfrm>
        </p:spPr>
        <p:txBody>
          <a:bodyPr/>
          <a:lstStyle/>
          <a:p>
            <a:fld id="{9F2BB8C3-92E0-4AFF-82D1-B9BD89A14B20}" type="datetimeFigureOut">
              <a:rPr lang="en-US" smtClean="0"/>
              <a:t>12/31/2018</a:t>
            </a:fld>
            <a:endParaRPr lang="en-US"/>
          </a:p>
        </p:txBody>
      </p:sp>
      <p:sp>
        <p:nvSpPr>
          <p:cNvPr id="5" name="Footer Placeholder 4"/>
          <p:cNvSpPr>
            <a:spLocks noGrp="1"/>
          </p:cNvSpPr>
          <p:nvPr>
            <p:ph type="ftr" sz="quarter" idx="11"/>
          </p:nvPr>
        </p:nvSpPr>
        <p:spPr>
          <a:xfrm>
            <a:off x="1600200" y="5562600"/>
            <a:ext cx="4495800" cy="365125"/>
          </a:xfrm>
        </p:spPr>
        <p:txBody>
          <a:bodyPr/>
          <a:lstStyle/>
          <a:p>
            <a:endParaRPr lang="en-US" dirty="0"/>
          </a:p>
        </p:txBody>
      </p:sp>
      <p:sp>
        <p:nvSpPr>
          <p:cNvPr id="6" name="Slide Number Placeholder 5"/>
          <p:cNvSpPr>
            <a:spLocks noGrp="1"/>
          </p:cNvSpPr>
          <p:nvPr>
            <p:ph type="sldNum" sz="quarter" idx="12"/>
          </p:nvPr>
        </p:nvSpPr>
        <p:spPr>
          <a:xfrm>
            <a:off x="7848600" y="6400800"/>
            <a:ext cx="1219200" cy="365125"/>
          </a:xfrm>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98080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2BB8C3-92E0-4AFF-82D1-B9BD89A14B20}" type="datetimeFigureOut">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604761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2BB8C3-92E0-4AFF-82D1-B9BD89A14B20}" type="datetimeFigureOut">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597722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4703E-92B9-4688-9AC8-9737D7E2778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D"/>
          </a:p>
        </p:txBody>
      </p:sp>
      <p:sp>
        <p:nvSpPr>
          <p:cNvPr id="3" name="Subtitle 2">
            <a:extLst>
              <a:ext uri="{FF2B5EF4-FFF2-40B4-BE49-F238E27FC236}">
                <a16:creationId xmlns:a16="http://schemas.microsoft.com/office/drawing/2014/main" id="{C3B9B8D4-463B-4336-8D87-220B7C3EC2A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7B7CBF27-AFD6-4725-81CF-54546B4C1479}"/>
              </a:ext>
            </a:extLst>
          </p:cNvPr>
          <p:cNvSpPr>
            <a:spLocks noGrp="1"/>
          </p:cNvSpPr>
          <p:nvPr>
            <p:ph type="dt" sz="half" idx="10"/>
          </p:nvPr>
        </p:nvSpPr>
        <p:spPr/>
        <p:txBody>
          <a:bodyPr/>
          <a:lstStyle/>
          <a:p>
            <a:fld id="{40DAAB20-4FCC-477B-9601-E203FC41565D}" type="datetimeFigureOut">
              <a:rPr lang="en-US" smtClean="0"/>
              <a:pPr/>
              <a:t>12/31/2018</a:t>
            </a:fld>
            <a:endParaRPr lang="en-US"/>
          </a:p>
        </p:txBody>
      </p:sp>
      <p:sp>
        <p:nvSpPr>
          <p:cNvPr id="5" name="Footer Placeholder 4">
            <a:extLst>
              <a:ext uri="{FF2B5EF4-FFF2-40B4-BE49-F238E27FC236}">
                <a16:creationId xmlns:a16="http://schemas.microsoft.com/office/drawing/2014/main" id="{CF877F6A-7BDC-4955-B84C-BEDDA7224D3F}"/>
              </a:ext>
            </a:extLst>
          </p:cNvPr>
          <p:cNvSpPr>
            <a:spLocks noGrp="1"/>
          </p:cNvSpPr>
          <p:nvPr>
            <p:ph type="ftr" sz="quarter" idx="11"/>
          </p:nvPr>
        </p:nvSpPr>
        <p:spPr/>
        <p:txBody>
          <a:bodyPr/>
          <a:lstStyle/>
          <a:p>
            <a:endParaRPr lang="en-US">
              <a:solidFill>
                <a:srgbClr val="EBDDC3"/>
              </a:solidFill>
            </a:endParaRPr>
          </a:p>
        </p:txBody>
      </p:sp>
      <p:sp>
        <p:nvSpPr>
          <p:cNvPr id="6" name="Slide Number Placeholder 5">
            <a:extLst>
              <a:ext uri="{FF2B5EF4-FFF2-40B4-BE49-F238E27FC236}">
                <a16:creationId xmlns:a16="http://schemas.microsoft.com/office/drawing/2014/main" id="{8681134A-F08E-4B89-B246-6534B5D82A7C}"/>
              </a:ext>
            </a:extLst>
          </p:cNvPr>
          <p:cNvSpPr>
            <a:spLocks noGrp="1"/>
          </p:cNvSpPr>
          <p:nvPr>
            <p:ph type="sldNum" sz="quarter" idx="12"/>
          </p:nvPr>
        </p:nvSpPr>
        <p:spPr/>
        <p:txBody>
          <a:bodyPr/>
          <a:lstStyle/>
          <a:p>
            <a:fld id="{F2BC8297-D4C8-4009-B3BB-3AB1338F9C41}" type="slidenum">
              <a:rPr lang="en-US" smtClean="0">
                <a:solidFill>
                  <a:srgbClr val="EBDDC3"/>
                </a:solidFill>
              </a:rPr>
              <a:pPr/>
              <a:t>‹#›</a:t>
            </a:fld>
            <a:endParaRPr lang="en-US">
              <a:solidFill>
                <a:srgbClr val="EBDDC3"/>
              </a:solidFill>
            </a:endParaRPr>
          </a:p>
        </p:txBody>
      </p:sp>
    </p:spTree>
    <p:extLst>
      <p:ext uri="{BB962C8B-B14F-4D97-AF65-F5344CB8AC3E}">
        <p14:creationId xmlns:p14="http://schemas.microsoft.com/office/powerpoint/2010/main" val="1936598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6E68-D068-42D6-A134-8BDC7186B8F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D06F676-4C0B-4DC5-BFA6-F67A012E2A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92FE0E1-5453-49F1-8E8B-FA0EABF64A30}"/>
              </a:ext>
            </a:extLst>
          </p:cNvPr>
          <p:cNvSpPr>
            <a:spLocks noGrp="1"/>
          </p:cNvSpPr>
          <p:nvPr>
            <p:ph type="dt" sz="half" idx="10"/>
          </p:nvPr>
        </p:nvSpPr>
        <p:spPr/>
        <p:txBody>
          <a:bodyPr/>
          <a:lstStyle/>
          <a:p>
            <a:fld id="{40DAAB20-4FCC-477B-9601-E203FC41565D}" type="datetimeFigureOut">
              <a:rPr lang="en-US" smtClean="0">
                <a:solidFill>
                  <a:srgbClr val="775F55"/>
                </a:solidFill>
              </a:rPr>
              <a:pPr/>
              <a:t>12/31/2018</a:t>
            </a:fld>
            <a:endParaRPr lang="en-US">
              <a:solidFill>
                <a:srgbClr val="775F55"/>
              </a:solidFill>
            </a:endParaRPr>
          </a:p>
        </p:txBody>
      </p:sp>
      <p:sp>
        <p:nvSpPr>
          <p:cNvPr id="5" name="Footer Placeholder 4">
            <a:extLst>
              <a:ext uri="{FF2B5EF4-FFF2-40B4-BE49-F238E27FC236}">
                <a16:creationId xmlns:a16="http://schemas.microsoft.com/office/drawing/2014/main" id="{990C52F5-B8C2-4C00-B55E-3E638F1FFC6A}"/>
              </a:ext>
            </a:extLst>
          </p:cNvPr>
          <p:cNvSpPr>
            <a:spLocks noGrp="1"/>
          </p:cNvSpPr>
          <p:nvPr>
            <p:ph type="ftr" sz="quarter" idx="11"/>
          </p:nvPr>
        </p:nvSpPr>
        <p:spPr/>
        <p:txBody>
          <a:bodyPr/>
          <a:lstStyle/>
          <a:p>
            <a:endParaRPr lang="en-US">
              <a:solidFill>
                <a:srgbClr val="775F55"/>
              </a:solidFill>
            </a:endParaRPr>
          </a:p>
        </p:txBody>
      </p:sp>
      <p:sp>
        <p:nvSpPr>
          <p:cNvPr id="6" name="Slide Number Placeholder 5">
            <a:extLst>
              <a:ext uri="{FF2B5EF4-FFF2-40B4-BE49-F238E27FC236}">
                <a16:creationId xmlns:a16="http://schemas.microsoft.com/office/drawing/2014/main" id="{92065EF8-1199-4C9F-A44C-9B63F9A3E918}"/>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2951792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D861-23AC-4512-AAFF-EA90C41312C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5C678AAE-1597-47E7-B2C9-1A6786763D6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9D1595-B6F6-4817-BA96-68D22962DBF2}"/>
              </a:ext>
            </a:extLst>
          </p:cNvPr>
          <p:cNvSpPr>
            <a:spLocks noGrp="1"/>
          </p:cNvSpPr>
          <p:nvPr>
            <p:ph type="dt" sz="half" idx="10"/>
          </p:nvPr>
        </p:nvSpPr>
        <p:spPr/>
        <p:txBody>
          <a:bodyPr/>
          <a:lstStyle/>
          <a:p>
            <a:fld id="{40DAAB20-4FCC-477B-9601-E203FC41565D}" type="datetimeFigureOut">
              <a:rPr lang="en-US" smtClean="0">
                <a:solidFill>
                  <a:srgbClr val="775F55"/>
                </a:solidFill>
              </a:rPr>
              <a:pPr/>
              <a:t>12/31/2018</a:t>
            </a:fld>
            <a:endParaRPr lang="en-US">
              <a:solidFill>
                <a:srgbClr val="775F55"/>
              </a:solidFill>
            </a:endParaRPr>
          </a:p>
        </p:txBody>
      </p:sp>
      <p:sp>
        <p:nvSpPr>
          <p:cNvPr id="5" name="Footer Placeholder 4">
            <a:extLst>
              <a:ext uri="{FF2B5EF4-FFF2-40B4-BE49-F238E27FC236}">
                <a16:creationId xmlns:a16="http://schemas.microsoft.com/office/drawing/2014/main" id="{899CEF41-66B4-44B3-BDF4-646A31CCBAB8}"/>
              </a:ext>
            </a:extLst>
          </p:cNvPr>
          <p:cNvSpPr>
            <a:spLocks noGrp="1"/>
          </p:cNvSpPr>
          <p:nvPr>
            <p:ph type="ftr" sz="quarter" idx="11"/>
          </p:nvPr>
        </p:nvSpPr>
        <p:spPr/>
        <p:txBody>
          <a:bodyPr/>
          <a:lstStyle/>
          <a:p>
            <a:endParaRPr lang="en-US">
              <a:solidFill>
                <a:srgbClr val="775F55"/>
              </a:solidFill>
            </a:endParaRPr>
          </a:p>
        </p:txBody>
      </p:sp>
      <p:sp>
        <p:nvSpPr>
          <p:cNvPr id="6" name="Slide Number Placeholder 5">
            <a:extLst>
              <a:ext uri="{FF2B5EF4-FFF2-40B4-BE49-F238E27FC236}">
                <a16:creationId xmlns:a16="http://schemas.microsoft.com/office/drawing/2014/main" id="{0F613BB6-DFE1-4220-BA77-814F1E831454}"/>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1389496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BE46-EA1B-4C47-98A5-78E72DC7173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4AF1502-4F9E-4DF1-BE33-FA79290C46E8}"/>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4A0421FF-AD40-469D-AEF5-7E9614C4601F}"/>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4AFEBE0D-1004-4684-9D6F-25FEAD513849}"/>
              </a:ext>
            </a:extLst>
          </p:cNvPr>
          <p:cNvSpPr>
            <a:spLocks noGrp="1"/>
          </p:cNvSpPr>
          <p:nvPr>
            <p:ph type="dt" sz="half" idx="10"/>
          </p:nvPr>
        </p:nvSpPr>
        <p:spPr/>
        <p:txBody>
          <a:bodyPr/>
          <a:lstStyle/>
          <a:p>
            <a:fld id="{40DAAB20-4FCC-477B-9601-E203FC41565D}" type="datetimeFigureOut">
              <a:rPr lang="en-US" smtClean="0">
                <a:solidFill>
                  <a:srgbClr val="775F55"/>
                </a:solidFill>
              </a:rPr>
              <a:pPr/>
              <a:t>12/31/2018</a:t>
            </a:fld>
            <a:endParaRPr lang="en-US">
              <a:solidFill>
                <a:srgbClr val="775F55"/>
              </a:solidFill>
            </a:endParaRPr>
          </a:p>
        </p:txBody>
      </p:sp>
      <p:sp>
        <p:nvSpPr>
          <p:cNvPr id="6" name="Footer Placeholder 5">
            <a:extLst>
              <a:ext uri="{FF2B5EF4-FFF2-40B4-BE49-F238E27FC236}">
                <a16:creationId xmlns:a16="http://schemas.microsoft.com/office/drawing/2014/main" id="{609985CD-B366-4184-83FC-32C551672288}"/>
              </a:ext>
            </a:extLst>
          </p:cNvPr>
          <p:cNvSpPr>
            <a:spLocks noGrp="1"/>
          </p:cNvSpPr>
          <p:nvPr>
            <p:ph type="ftr" sz="quarter" idx="11"/>
          </p:nvPr>
        </p:nvSpPr>
        <p:spPr/>
        <p:txBody>
          <a:bodyPr/>
          <a:lstStyle/>
          <a:p>
            <a:endParaRPr lang="en-US">
              <a:solidFill>
                <a:srgbClr val="775F55"/>
              </a:solidFill>
            </a:endParaRPr>
          </a:p>
        </p:txBody>
      </p:sp>
      <p:sp>
        <p:nvSpPr>
          <p:cNvPr id="7" name="Slide Number Placeholder 6">
            <a:extLst>
              <a:ext uri="{FF2B5EF4-FFF2-40B4-BE49-F238E27FC236}">
                <a16:creationId xmlns:a16="http://schemas.microsoft.com/office/drawing/2014/main" id="{51FE68C5-CDC3-47AF-A3F2-54EDA652973E}"/>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594755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2974-943A-4BAF-94F0-04E3495C9FC4}"/>
              </a:ext>
            </a:extLst>
          </p:cNvPr>
          <p:cNvSpPr>
            <a:spLocks noGrp="1"/>
          </p:cNvSpPr>
          <p:nvPr>
            <p:ph type="title"/>
          </p:nvPr>
        </p:nvSpPr>
        <p:spPr>
          <a:xfrm>
            <a:off x="629841" y="365126"/>
            <a:ext cx="78867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78720BD-4727-4096-9D0E-54135BE8109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73A172E9-A6EA-4E9C-9C57-07D50CC7A7CF}"/>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047CCEF7-FF24-4858-86BA-AF9710C8A47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71DA9BE1-A678-4DC2-A3A7-A59FEE4492BC}"/>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CF05C135-2DA2-40AB-B8DE-837139AE518D}"/>
              </a:ext>
            </a:extLst>
          </p:cNvPr>
          <p:cNvSpPr>
            <a:spLocks noGrp="1"/>
          </p:cNvSpPr>
          <p:nvPr>
            <p:ph type="dt" sz="half" idx="10"/>
          </p:nvPr>
        </p:nvSpPr>
        <p:spPr/>
        <p:txBody>
          <a:bodyPr/>
          <a:lstStyle/>
          <a:p>
            <a:fld id="{40DAAB20-4FCC-477B-9601-E203FC41565D}" type="datetimeFigureOut">
              <a:rPr lang="en-US" smtClean="0">
                <a:solidFill>
                  <a:srgbClr val="775F55"/>
                </a:solidFill>
              </a:rPr>
              <a:pPr/>
              <a:t>12/31/2018</a:t>
            </a:fld>
            <a:endParaRPr lang="en-US">
              <a:solidFill>
                <a:srgbClr val="775F55"/>
              </a:solidFill>
            </a:endParaRPr>
          </a:p>
        </p:txBody>
      </p:sp>
      <p:sp>
        <p:nvSpPr>
          <p:cNvPr id="8" name="Footer Placeholder 7">
            <a:extLst>
              <a:ext uri="{FF2B5EF4-FFF2-40B4-BE49-F238E27FC236}">
                <a16:creationId xmlns:a16="http://schemas.microsoft.com/office/drawing/2014/main" id="{D7419A59-C4EF-49D0-9B72-9AE9B5E5C105}"/>
              </a:ext>
            </a:extLst>
          </p:cNvPr>
          <p:cNvSpPr>
            <a:spLocks noGrp="1"/>
          </p:cNvSpPr>
          <p:nvPr>
            <p:ph type="ftr" sz="quarter" idx="11"/>
          </p:nvPr>
        </p:nvSpPr>
        <p:spPr/>
        <p:txBody>
          <a:bodyPr/>
          <a:lstStyle/>
          <a:p>
            <a:endParaRPr lang="en-US">
              <a:solidFill>
                <a:srgbClr val="775F55"/>
              </a:solidFill>
            </a:endParaRPr>
          </a:p>
        </p:txBody>
      </p:sp>
      <p:sp>
        <p:nvSpPr>
          <p:cNvPr id="9" name="Slide Number Placeholder 8">
            <a:extLst>
              <a:ext uri="{FF2B5EF4-FFF2-40B4-BE49-F238E27FC236}">
                <a16:creationId xmlns:a16="http://schemas.microsoft.com/office/drawing/2014/main" id="{6C1B29FC-9221-4FC9-A8B9-60D939B38C1B}"/>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1335342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9FEA-95B3-4D2F-93E1-59DCF2643B2D}"/>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2D872028-0E36-4282-9E52-8D7A5520F8CC}"/>
              </a:ext>
            </a:extLst>
          </p:cNvPr>
          <p:cNvSpPr>
            <a:spLocks noGrp="1"/>
          </p:cNvSpPr>
          <p:nvPr>
            <p:ph type="dt" sz="half" idx="10"/>
          </p:nvPr>
        </p:nvSpPr>
        <p:spPr/>
        <p:txBody>
          <a:bodyPr/>
          <a:lstStyle/>
          <a:p>
            <a:fld id="{40DAAB20-4FCC-477B-9601-E203FC41565D}" type="datetimeFigureOut">
              <a:rPr lang="en-US" smtClean="0">
                <a:solidFill>
                  <a:srgbClr val="775F55"/>
                </a:solidFill>
              </a:rPr>
              <a:pPr/>
              <a:t>12/31/2018</a:t>
            </a:fld>
            <a:endParaRPr lang="en-US">
              <a:solidFill>
                <a:srgbClr val="775F55"/>
              </a:solidFill>
            </a:endParaRPr>
          </a:p>
        </p:txBody>
      </p:sp>
      <p:sp>
        <p:nvSpPr>
          <p:cNvPr id="4" name="Footer Placeholder 3">
            <a:extLst>
              <a:ext uri="{FF2B5EF4-FFF2-40B4-BE49-F238E27FC236}">
                <a16:creationId xmlns:a16="http://schemas.microsoft.com/office/drawing/2014/main" id="{7183CB82-8831-4EC9-ADA4-1DAD3A7563BE}"/>
              </a:ext>
            </a:extLst>
          </p:cNvPr>
          <p:cNvSpPr>
            <a:spLocks noGrp="1"/>
          </p:cNvSpPr>
          <p:nvPr>
            <p:ph type="ftr" sz="quarter" idx="11"/>
          </p:nvPr>
        </p:nvSpPr>
        <p:spPr/>
        <p:txBody>
          <a:bodyPr/>
          <a:lstStyle/>
          <a:p>
            <a:endParaRPr lang="en-US">
              <a:solidFill>
                <a:srgbClr val="775F55"/>
              </a:solidFill>
            </a:endParaRPr>
          </a:p>
        </p:txBody>
      </p:sp>
      <p:sp>
        <p:nvSpPr>
          <p:cNvPr id="5" name="Slide Number Placeholder 4">
            <a:extLst>
              <a:ext uri="{FF2B5EF4-FFF2-40B4-BE49-F238E27FC236}">
                <a16:creationId xmlns:a16="http://schemas.microsoft.com/office/drawing/2014/main" id="{6728AA9F-7E50-4195-B08F-952DCAE5F1BE}"/>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372969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33135-7094-402D-B5B9-7A75B2BFE3A6}"/>
              </a:ext>
            </a:extLst>
          </p:cNvPr>
          <p:cNvSpPr>
            <a:spLocks noGrp="1"/>
          </p:cNvSpPr>
          <p:nvPr>
            <p:ph type="dt" sz="half" idx="10"/>
          </p:nvPr>
        </p:nvSpPr>
        <p:spPr/>
        <p:txBody>
          <a:bodyPr/>
          <a:lstStyle/>
          <a:p>
            <a:fld id="{40DAAB20-4FCC-477B-9601-E203FC41565D}" type="datetimeFigureOut">
              <a:rPr lang="en-US" smtClean="0">
                <a:solidFill>
                  <a:srgbClr val="775F55"/>
                </a:solidFill>
              </a:rPr>
              <a:pPr/>
              <a:t>12/31/2018</a:t>
            </a:fld>
            <a:endParaRPr lang="en-US">
              <a:solidFill>
                <a:srgbClr val="775F55"/>
              </a:solidFill>
            </a:endParaRPr>
          </a:p>
        </p:txBody>
      </p:sp>
      <p:sp>
        <p:nvSpPr>
          <p:cNvPr id="3" name="Footer Placeholder 2">
            <a:extLst>
              <a:ext uri="{FF2B5EF4-FFF2-40B4-BE49-F238E27FC236}">
                <a16:creationId xmlns:a16="http://schemas.microsoft.com/office/drawing/2014/main" id="{7BBF8AB9-02A2-4A46-A19A-F66D0517F40B}"/>
              </a:ext>
            </a:extLst>
          </p:cNvPr>
          <p:cNvSpPr>
            <a:spLocks noGrp="1"/>
          </p:cNvSpPr>
          <p:nvPr>
            <p:ph type="ftr" sz="quarter" idx="11"/>
          </p:nvPr>
        </p:nvSpPr>
        <p:spPr/>
        <p:txBody>
          <a:bodyPr/>
          <a:lstStyle/>
          <a:p>
            <a:endParaRPr lang="en-US">
              <a:solidFill>
                <a:srgbClr val="775F55"/>
              </a:solidFill>
            </a:endParaRPr>
          </a:p>
        </p:txBody>
      </p:sp>
      <p:sp>
        <p:nvSpPr>
          <p:cNvPr id="4" name="Slide Number Placeholder 3">
            <a:extLst>
              <a:ext uri="{FF2B5EF4-FFF2-40B4-BE49-F238E27FC236}">
                <a16:creationId xmlns:a16="http://schemas.microsoft.com/office/drawing/2014/main" id="{024A8C12-B075-4420-B6C1-E098349AC0D5}"/>
              </a:ext>
            </a:extLst>
          </p:cNvPr>
          <p:cNvSpPr>
            <a:spLocks noGrp="1"/>
          </p:cNvSpPr>
          <p:nvPr>
            <p:ph type="sldNum" sz="quarter" idx="12"/>
          </p:nvPr>
        </p:nvSpPr>
        <p:spPr/>
        <p:txBody>
          <a:bodyPr/>
          <a:lstStyle/>
          <a:p>
            <a:fld id="{F2BC8297-D4C8-4009-B3BB-3AB1338F9C41}" type="slidenum">
              <a:rPr lang="en-US" smtClean="0">
                <a:solidFill>
                  <a:srgbClr val="775F55"/>
                </a:solidFill>
              </a:rPr>
              <a:pPr/>
              <a:t>‹#›</a:t>
            </a:fld>
            <a:endParaRPr lang="en-US">
              <a:solidFill>
                <a:srgbClr val="775F55"/>
              </a:solidFill>
            </a:endParaRPr>
          </a:p>
        </p:txBody>
      </p:sp>
    </p:spTree>
    <p:extLst>
      <p:ext uri="{BB962C8B-B14F-4D97-AF65-F5344CB8AC3E}">
        <p14:creationId xmlns:p14="http://schemas.microsoft.com/office/powerpoint/2010/main" val="2526036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EF27-98EB-45DF-B98C-DC5323C848E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1179DE98-A3B5-4E6C-85C4-B6D02E7BA01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7DF57B31-0DF3-42E3-9880-822DDF26A73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88F979C-7D77-4430-8007-A1F833BCFDB9}"/>
              </a:ext>
            </a:extLst>
          </p:cNvPr>
          <p:cNvSpPr>
            <a:spLocks noGrp="1"/>
          </p:cNvSpPr>
          <p:nvPr>
            <p:ph type="dt" sz="half" idx="10"/>
          </p:nvPr>
        </p:nvSpPr>
        <p:spPr/>
        <p:txBody>
          <a:bodyPr/>
          <a:lstStyle/>
          <a:p>
            <a:fld id="{40DAAB20-4FCC-477B-9601-E203FC41565D}" type="datetimeFigureOut">
              <a:rPr lang="en-US" smtClean="0">
                <a:solidFill>
                  <a:srgbClr val="775F55"/>
                </a:solidFill>
              </a:rPr>
              <a:pPr/>
              <a:t>12/31/2018</a:t>
            </a:fld>
            <a:endParaRPr lang="en-US">
              <a:solidFill>
                <a:srgbClr val="775F55"/>
              </a:solidFill>
            </a:endParaRPr>
          </a:p>
        </p:txBody>
      </p:sp>
      <p:sp>
        <p:nvSpPr>
          <p:cNvPr id="6" name="Footer Placeholder 5">
            <a:extLst>
              <a:ext uri="{FF2B5EF4-FFF2-40B4-BE49-F238E27FC236}">
                <a16:creationId xmlns:a16="http://schemas.microsoft.com/office/drawing/2014/main" id="{EECF7197-DA97-4254-B50F-B1DA06A864F6}"/>
              </a:ext>
            </a:extLst>
          </p:cNvPr>
          <p:cNvSpPr>
            <a:spLocks noGrp="1"/>
          </p:cNvSpPr>
          <p:nvPr>
            <p:ph type="ftr" sz="quarter" idx="11"/>
          </p:nvPr>
        </p:nvSpPr>
        <p:spPr/>
        <p:txBody>
          <a:bodyPr/>
          <a:lstStyle/>
          <a:p>
            <a:endParaRPr lang="en-US">
              <a:solidFill>
                <a:srgbClr val="775F55"/>
              </a:solidFill>
            </a:endParaRPr>
          </a:p>
        </p:txBody>
      </p:sp>
      <p:sp>
        <p:nvSpPr>
          <p:cNvPr id="7" name="Slide Number Placeholder 6">
            <a:extLst>
              <a:ext uri="{FF2B5EF4-FFF2-40B4-BE49-F238E27FC236}">
                <a16:creationId xmlns:a16="http://schemas.microsoft.com/office/drawing/2014/main" id="{8EF617D7-A3B2-43B9-8929-AA3E3986F1A8}"/>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273941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2BB8C3-92E0-4AFF-82D1-B9BD89A14B20}" type="datetimeFigureOut">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20679579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9B-177C-4D96-A4C5-F576CDBD9D8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00E87438-38C9-4C08-87CB-9AF1BF39A5F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D"/>
          </a:p>
        </p:txBody>
      </p:sp>
      <p:sp>
        <p:nvSpPr>
          <p:cNvPr id="4" name="Text Placeholder 3">
            <a:extLst>
              <a:ext uri="{FF2B5EF4-FFF2-40B4-BE49-F238E27FC236}">
                <a16:creationId xmlns:a16="http://schemas.microsoft.com/office/drawing/2014/main" id="{F630D195-1831-481B-8129-9ED600795C1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393D3BF-3212-4D95-B141-DB523D2E3AFA}"/>
              </a:ext>
            </a:extLst>
          </p:cNvPr>
          <p:cNvSpPr>
            <a:spLocks noGrp="1"/>
          </p:cNvSpPr>
          <p:nvPr>
            <p:ph type="dt" sz="half" idx="10"/>
          </p:nvPr>
        </p:nvSpPr>
        <p:spPr/>
        <p:txBody>
          <a:bodyPr/>
          <a:lstStyle/>
          <a:p>
            <a:fld id="{40DAAB20-4FCC-477B-9601-E203FC41565D}" type="datetimeFigureOut">
              <a:rPr lang="en-US" smtClean="0">
                <a:solidFill>
                  <a:srgbClr val="775F55"/>
                </a:solidFill>
              </a:rPr>
              <a:pPr/>
              <a:t>12/31/2018</a:t>
            </a:fld>
            <a:endParaRPr lang="en-US">
              <a:solidFill>
                <a:srgbClr val="775F55"/>
              </a:solidFill>
            </a:endParaRPr>
          </a:p>
        </p:txBody>
      </p:sp>
      <p:sp>
        <p:nvSpPr>
          <p:cNvPr id="6" name="Footer Placeholder 5">
            <a:extLst>
              <a:ext uri="{FF2B5EF4-FFF2-40B4-BE49-F238E27FC236}">
                <a16:creationId xmlns:a16="http://schemas.microsoft.com/office/drawing/2014/main" id="{6D7C23B7-74F0-4A19-8DAE-21845849F461}"/>
              </a:ext>
            </a:extLst>
          </p:cNvPr>
          <p:cNvSpPr>
            <a:spLocks noGrp="1"/>
          </p:cNvSpPr>
          <p:nvPr>
            <p:ph type="ftr" sz="quarter" idx="11"/>
          </p:nvPr>
        </p:nvSpPr>
        <p:spPr/>
        <p:txBody>
          <a:bodyPr/>
          <a:lstStyle/>
          <a:p>
            <a:endParaRPr lang="en-US">
              <a:solidFill>
                <a:srgbClr val="775F55"/>
              </a:solidFill>
            </a:endParaRPr>
          </a:p>
        </p:txBody>
      </p:sp>
      <p:sp>
        <p:nvSpPr>
          <p:cNvPr id="7" name="Slide Number Placeholder 6">
            <a:extLst>
              <a:ext uri="{FF2B5EF4-FFF2-40B4-BE49-F238E27FC236}">
                <a16:creationId xmlns:a16="http://schemas.microsoft.com/office/drawing/2014/main" id="{2B577F99-1E91-40CF-85C1-18E77FEFCD41}"/>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4114853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DC6D-4F77-460C-8CCA-2AD82274AE8D}"/>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4C1BF1FD-7370-487B-A071-8BF8922C79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1269B4E-CA1F-47D1-B1CB-48CD0B7F23B1}"/>
              </a:ext>
            </a:extLst>
          </p:cNvPr>
          <p:cNvSpPr>
            <a:spLocks noGrp="1"/>
          </p:cNvSpPr>
          <p:nvPr>
            <p:ph type="dt" sz="half" idx="10"/>
          </p:nvPr>
        </p:nvSpPr>
        <p:spPr/>
        <p:txBody>
          <a:bodyPr/>
          <a:lstStyle/>
          <a:p>
            <a:fld id="{40DAAB20-4FCC-477B-9601-E203FC41565D}" type="datetimeFigureOut">
              <a:rPr lang="en-US" smtClean="0">
                <a:solidFill>
                  <a:srgbClr val="775F55"/>
                </a:solidFill>
              </a:rPr>
              <a:pPr/>
              <a:t>12/31/2018</a:t>
            </a:fld>
            <a:endParaRPr lang="en-US">
              <a:solidFill>
                <a:srgbClr val="775F55"/>
              </a:solidFill>
            </a:endParaRPr>
          </a:p>
        </p:txBody>
      </p:sp>
      <p:sp>
        <p:nvSpPr>
          <p:cNvPr id="5" name="Footer Placeholder 4">
            <a:extLst>
              <a:ext uri="{FF2B5EF4-FFF2-40B4-BE49-F238E27FC236}">
                <a16:creationId xmlns:a16="http://schemas.microsoft.com/office/drawing/2014/main" id="{B9E94AF2-FAC5-4B8D-9DE6-07FDCBC77FB0}"/>
              </a:ext>
            </a:extLst>
          </p:cNvPr>
          <p:cNvSpPr>
            <a:spLocks noGrp="1"/>
          </p:cNvSpPr>
          <p:nvPr>
            <p:ph type="ftr" sz="quarter" idx="11"/>
          </p:nvPr>
        </p:nvSpPr>
        <p:spPr/>
        <p:txBody>
          <a:bodyPr/>
          <a:lstStyle/>
          <a:p>
            <a:endParaRPr lang="en-US">
              <a:solidFill>
                <a:srgbClr val="775F55"/>
              </a:solidFill>
            </a:endParaRPr>
          </a:p>
        </p:txBody>
      </p:sp>
      <p:sp>
        <p:nvSpPr>
          <p:cNvPr id="6" name="Slide Number Placeholder 5">
            <a:extLst>
              <a:ext uri="{FF2B5EF4-FFF2-40B4-BE49-F238E27FC236}">
                <a16:creationId xmlns:a16="http://schemas.microsoft.com/office/drawing/2014/main" id="{7A6226F7-ACE9-4450-926A-80B46F1BCE75}"/>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813399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79DD22-ECFC-47DC-9227-F0AA5ABE695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EF7CA2B-8721-46D5-87BE-27D88BC355DB}"/>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7417BF2-F453-4981-97C7-BA435D8A884F}"/>
              </a:ext>
            </a:extLst>
          </p:cNvPr>
          <p:cNvSpPr>
            <a:spLocks noGrp="1"/>
          </p:cNvSpPr>
          <p:nvPr>
            <p:ph type="dt" sz="half" idx="10"/>
          </p:nvPr>
        </p:nvSpPr>
        <p:spPr/>
        <p:txBody>
          <a:bodyPr/>
          <a:lstStyle/>
          <a:p>
            <a:fld id="{40DAAB20-4FCC-477B-9601-E203FC41565D}" type="datetimeFigureOut">
              <a:rPr lang="en-US" smtClean="0">
                <a:solidFill>
                  <a:srgbClr val="775F55"/>
                </a:solidFill>
              </a:rPr>
              <a:pPr/>
              <a:t>12/31/2018</a:t>
            </a:fld>
            <a:endParaRPr lang="en-US">
              <a:solidFill>
                <a:srgbClr val="775F55"/>
              </a:solidFill>
            </a:endParaRPr>
          </a:p>
        </p:txBody>
      </p:sp>
      <p:sp>
        <p:nvSpPr>
          <p:cNvPr id="5" name="Footer Placeholder 4">
            <a:extLst>
              <a:ext uri="{FF2B5EF4-FFF2-40B4-BE49-F238E27FC236}">
                <a16:creationId xmlns:a16="http://schemas.microsoft.com/office/drawing/2014/main" id="{CE15B088-54D3-4BD7-A955-03863F94FD91}"/>
              </a:ext>
            </a:extLst>
          </p:cNvPr>
          <p:cNvSpPr>
            <a:spLocks noGrp="1"/>
          </p:cNvSpPr>
          <p:nvPr>
            <p:ph type="ftr" sz="quarter" idx="11"/>
          </p:nvPr>
        </p:nvSpPr>
        <p:spPr/>
        <p:txBody>
          <a:bodyPr/>
          <a:lstStyle/>
          <a:p>
            <a:endParaRPr lang="en-US">
              <a:solidFill>
                <a:srgbClr val="775F55"/>
              </a:solidFill>
            </a:endParaRPr>
          </a:p>
        </p:txBody>
      </p:sp>
      <p:sp>
        <p:nvSpPr>
          <p:cNvPr id="6" name="Slide Number Placeholder 5">
            <a:extLst>
              <a:ext uri="{FF2B5EF4-FFF2-40B4-BE49-F238E27FC236}">
                <a16:creationId xmlns:a16="http://schemas.microsoft.com/office/drawing/2014/main" id="{26B3D58C-242D-4376-ADEC-B08C10A1C463}"/>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214222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2BB8C3-92E0-4AFF-82D1-B9BD89A14B20}" type="datetimeFigureOut">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29472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2BB8C3-92E0-4AFF-82D1-B9BD89A14B20}" type="datetimeFigureOut">
              <a:rPr lang="en-US" smtClean="0"/>
              <a:t>12/31/2018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258723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2BB8C3-92E0-4AFF-82D1-B9BD89A14B20}" type="datetimeFigureOut">
              <a:rPr lang="en-US" smtClean="0"/>
              <a:t>12/31/2018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290574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2BB8C3-92E0-4AFF-82D1-B9BD89A14B20}" type="datetimeFigureOut">
              <a:rPr lang="en-US" smtClean="0"/>
              <a:t>12/31/2018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324599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BB8C3-92E0-4AFF-82D1-B9BD89A14B20}" type="datetimeFigureOut">
              <a:rPr lang="en-US" smtClean="0"/>
              <a:t>12/31/2018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409915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2BB8C3-92E0-4AFF-82D1-B9BD89A14B20}" type="datetimeFigureOut">
              <a:rPr lang="en-US" smtClean="0"/>
              <a:t>12/31/2018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8574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2BB8C3-92E0-4AFF-82D1-B9BD89A14B20}" type="datetimeFigureOut">
              <a:rPr lang="en-US" smtClean="0"/>
              <a:t>12/31/2018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383770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143000"/>
            <a:ext cx="8610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2400" y="6248400"/>
            <a:ext cx="1447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BB8C3-92E0-4AFF-82D1-B9BD89A14B20}" type="datetimeFigureOut">
              <a:rPr lang="en-US" smtClean="0"/>
              <a:t>12/31/2018</a:t>
            </a:fld>
            <a:endParaRPr lang="en-US"/>
          </a:p>
        </p:txBody>
      </p:sp>
      <p:sp>
        <p:nvSpPr>
          <p:cNvPr id="5" name="Footer Placeholder 4"/>
          <p:cNvSpPr>
            <a:spLocks noGrp="1"/>
          </p:cNvSpPr>
          <p:nvPr>
            <p:ph type="ftr" sz="quarter" idx="3"/>
          </p:nvPr>
        </p:nvSpPr>
        <p:spPr>
          <a:xfrm>
            <a:off x="1676400" y="6248400"/>
            <a:ext cx="4038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791200" y="6248400"/>
            <a:ext cx="1143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87A54-6667-45F2-B73A-756A01918E06}" type="slidenum">
              <a:rPr lang="en-US" smtClean="0"/>
              <a:t>‹#›</a:t>
            </a:fld>
            <a:endParaRPr lang="en-US"/>
          </a:p>
        </p:txBody>
      </p:sp>
    </p:spTree>
    <p:extLst>
      <p:ext uri="{BB962C8B-B14F-4D97-AF65-F5344CB8AC3E}">
        <p14:creationId xmlns:p14="http://schemas.microsoft.com/office/powerpoint/2010/main" val="4233922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E79E5B-DFDA-496E-905F-AD9AB327455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E1114AB-CEE3-46A3-A763-B1141AC2DDB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A96615A-0CB0-4383-B328-F96B2EE49FE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F2BB8C3-92E0-4AFF-82D1-B9BD89A14B20}" type="datetimeFigureOut">
              <a:rPr lang="en-US" smtClean="0"/>
              <a:t>12/31/2018</a:t>
            </a:fld>
            <a:endParaRPr lang="en-US"/>
          </a:p>
        </p:txBody>
      </p:sp>
      <p:sp>
        <p:nvSpPr>
          <p:cNvPr id="5" name="Footer Placeholder 4">
            <a:extLst>
              <a:ext uri="{FF2B5EF4-FFF2-40B4-BE49-F238E27FC236}">
                <a16:creationId xmlns:a16="http://schemas.microsoft.com/office/drawing/2014/main" id="{3C093889-8720-47EC-80FB-BEAFEF49FC5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8A499D2-52AF-44BD-B24E-A3FFC6ACD0F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E87A54-6667-45F2-B73A-756A01918E06}" type="slidenum">
              <a:rPr lang="en-US" smtClean="0"/>
              <a:t>‹#›</a:t>
            </a:fld>
            <a:endParaRPr lang="en-US"/>
          </a:p>
        </p:txBody>
      </p:sp>
    </p:spTree>
    <p:extLst>
      <p:ext uri="{BB962C8B-B14F-4D97-AF65-F5344CB8AC3E}">
        <p14:creationId xmlns:p14="http://schemas.microsoft.com/office/powerpoint/2010/main" val="23902210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E5B559-4BCE-497F-BFA2-494B17358510}"/>
              </a:ext>
            </a:extLst>
          </p:cNvPr>
          <p:cNvPicPr>
            <a:picLocks noChangeAspect="1"/>
          </p:cNvPicPr>
          <p:nvPr/>
        </p:nvPicPr>
        <p:blipFill>
          <a:blip r:embed="rId3">
            <a:grayscl/>
          </a:blip>
          <a:stretch>
            <a:fillRect/>
          </a:stretch>
        </p:blipFill>
        <p:spPr>
          <a:xfrm>
            <a:off x="3810000" y="1"/>
            <a:ext cx="4267200" cy="2499610"/>
          </a:xfrm>
          <a:prstGeom prst="rect">
            <a:avLst/>
          </a:prstGeom>
        </p:spPr>
      </p:pic>
      <p:pic>
        <p:nvPicPr>
          <p:cNvPr id="5" name="Picture 4">
            <a:extLst>
              <a:ext uri="{FF2B5EF4-FFF2-40B4-BE49-F238E27FC236}">
                <a16:creationId xmlns:a16="http://schemas.microsoft.com/office/drawing/2014/main" id="{7424B8D8-4739-4ADF-83A7-A1BE1CEAAA41}"/>
              </a:ext>
            </a:extLst>
          </p:cNvPr>
          <p:cNvPicPr>
            <a:picLocks noChangeAspect="1"/>
          </p:cNvPicPr>
          <p:nvPr/>
        </p:nvPicPr>
        <p:blipFill>
          <a:blip r:embed="rId4">
            <a:grayscl/>
          </a:blip>
          <a:stretch>
            <a:fillRect/>
          </a:stretch>
        </p:blipFill>
        <p:spPr>
          <a:xfrm>
            <a:off x="8077200" y="2498"/>
            <a:ext cx="1066800" cy="5338372"/>
          </a:xfrm>
          <a:prstGeom prst="rect">
            <a:avLst/>
          </a:prstGeom>
        </p:spPr>
      </p:pic>
      <p:grpSp>
        <p:nvGrpSpPr>
          <p:cNvPr id="9" name="Group 8">
            <a:extLst>
              <a:ext uri="{FF2B5EF4-FFF2-40B4-BE49-F238E27FC236}">
                <a16:creationId xmlns:a16="http://schemas.microsoft.com/office/drawing/2014/main" id="{769F7FC9-16C8-4C28-B67F-FF785DCAA538}"/>
              </a:ext>
            </a:extLst>
          </p:cNvPr>
          <p:cNvGrpSpPr/>
          <p:nvPr/>
        </p:nvGrpSpPr>
        <p:grpSpPr>
          <a:xfrm>
            <a:off x="22484" y="2338466"/>
            <a:ext cx="3787516" cy="3002405"/>
            <a:chOff x="22484" y="2499611"/>
            <a:chExt cx="3787516" cy="2841260"/>
          </a:xfrm>
        </p:grpSpPr>
        <p:pic>
          <p:nvPicPr>
            <p:cNvPr id="7" name="Picture 6">
              <a:extLst>
                <a:ext uri="{FF2B5EF4-FFF2-40B4-BE49-F238E27FC236}">
                  <a16:creationId xmlns:a16="http://schemas.microsoft.com/office/drawing/2014/main" id="{F97DCA59-A0FE-474E-8623-E7C1F7E5EA5E}"/>
                </a:ext>
              </a:extLst>
            </p:cNvPr>
            <p:cNvPicPr>
              <a:picLocks noChangeAspect="1"/>
            </p:cNvPicPr>
            <p:nvPr/>
          </p:nvPicPr>
          <p:blipFill>
            <a:blip r:embed="rId5">
              <a:grayscl/>
            </a:blip>
            <a:stretch>
              <a:fillRect/>
            </a:stretch>
          </p:blipFill>
          <p:spPr>
            <a:xfrm>
              <a:off x="22484" y="2499611"/>
              <a:ext cx="3787516" cy="2841260"/>
            </a:xfrm>
            <a:prstGeom prst="rect">
              <a:avLst/>
            </a:prstGeom>
          </p:spPr>
        </p:pic>
        <p:pic>
          <p:nvPicPr>
            <p:cNvPr id="8" name="Picture 7">
              <a:extLst>
                <a:ext uri="{FF2B5EF4-FFF2-40B4-BE49-F238E27FC236}">
                  <a16:creationId xmlns:a16="http://schemas.microsoft.com/office/drawing/2014/main" id="{5D864C64-4CA6-4A61-8BD5-0B40A4FDEE34}"/>
                </a:ext>
              </a:extLst>
            </p:cNvPr>
            <p:cNvPicPr>
              <a:picLocks noChangeAspect="1"/>
            </p:cNvPicPr>
            <p:nvPr/>
          </p:nvPicPr>
          <p:blipFill>
            <a:blip r:embed="rId6">
              <a:grayscl/>
            </a:blip>
            <a:stretch>
              <a:fillRect/>
            </a:stretch>
          </p:blipFill>
          <p:spPr>
            <a:xfrm>
              <a:off x="2021172" y="3276600"/>
              <a:ext cx="1179228" cy="997470"/>
            </a:xfrm>
            <a:prstGeom prst="rect">
              <a:avLst/>
            </a:prstGeom>
          </p:spPr>
        </p:pic>
      </p:grpSp>
      <p:pic>
        <p:nvPicPr>
          <p:cNvPr id="1026" name="Picture 2" descr="Hasil gambar untuk repentance">
            <a:extLst>
              <a:ext uri="{FF2B5EF4-FFF2-40B4-BE49-F238E27FC236}">
                <a16:creationId xmlns:a16="http://schemas.microsoft.com/office/drawing/2014/main" id="{793799F4-8508-4403-B62E-F82727974326}"/>
              </a:ext>
            </a:extLst>
          </p:cNvPr>
          <p:cNvPicPr>
            <a:picLocks noChangeAspect="1" noChangeArrowheads="1"/>
          </p:cNvPicPr>
          <p:nvPr/>
        </p:nvPicPr>
        <p:blipFill>
          <a:blip r:embed="rId7" cstate="print">
            <a:grayscl/>
            <a:extLst>
              <a:ext uri="{28A0092B-C50C-407E-A947-70E740481C1C}">
                <a14:useLocalDpi xmlns:a14="http://schemas.microsoft.com/office/drawing/2010/main" val="0"/>
              </a:ext>
            </a:extLst>
          </a:blip>
          <a:srcRect/>
          <a:stretch>
            <a:fillRect/>
          </a:stretch>
        </p:blipFill>
        <p:spPr bwMode="auto">
          <a:xfrm>
            <a:off x="3810000" y="2499611"/>
            <a:ext cx="1981200" cy="28412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sil gambar untuk new life in christ">
            <a:extLst>
              <a:ext uri="{FF2B5EF4-FFF2-40B4-BE49-F238E27FC236}">
                <a16:creationId xmlns:a16="http://schemas.microsoft.com/office/drawing/2014/main" id="{FDF523D6-4ED2-4FC7-A8BA-0C1E40D802B0}"/>
              </a:ext>
            </a:extLst>
          </p:cNvPr>
          <p:cNvPicPr>
            <a:picLocks noChangeAspect="1" noChangeArrowheads="1"/>
          </p:cNvPicPr>
          <p:nvPr/>
        </p:nvPicPr>
        <p:blipFill>
          <a:blip r:embed="rId8">
            <a:grayscl/>
            <a:extLst>
              <a:ext uri="{28A0092B-C50C-407E-A947-70E740481C1C}">
                <a14:useLocalDpi xmlns:a14="http://schemas.microsoft.com/office/drawing/2010/main" val="0"/>
              </a:ext>
            </a:extLst>
          </a:blip>
          <a:srcRect/>
          <a:stretch>
            <a:fillRect/>
          </a:stretch>
        </p:blipFill>
        <p:spPr bwMode="auto">
          <a:xfrm>
            <a:off x="0" y="3200400"/>
            <a:ext cx="1179228" cy="10736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asil gambar untuk kesetiaan Kristus">
            <a:extLst>
              <a:ext uri="{FF2B5EF4-FFF2-40B4-BE49-F238E27FC236}">
                <a16:creationId xmlns:a16="http://schemas.microsoft.com/office/drawing/2014/main" id="{52C685AE-4313-46C8-B147-31D84F2935A4}"/>
              </a:ext>
            </a:extLst>
          </p:cNvPr>
          <p:cNvPicPr>
            <a:picLocks noChangeAspect="1" noChangeArrowheads="1"/>
          </p:cNvPicPr>
          <p:nvPr/>
        </p:nvPicPr>
        <p:blipFill>
          <a:blip r:embed="rId9">
            <a:grayscl/>
            <a:extLst>
              <a:ext uri="{28A0092B-C50C-407E-A947-70E740481C1C}">
                <a14:useLocalDpi xmlns:a14="http://schemas.microsoft.com/office/drawing/2010/main" val="0"/>
              </a:ext>
            </a:extLst>
          </a:blip>
          <a:srcRect/>
          <a:stretch>
            <a:fillRect/>
          </a:stretch>
        </p:blipFill>
        <p:spPr bwMode="auto">
          <a:xfrm>
            <a:off x="0" y="-11243"/>
            <a:ext cx="3810000" cy="234970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DDDED8F-8348-45B6-A72D-873EBACABF40}"/>
              </a:ext>
            </a:extLst>
          </p:cNvPr>
          <p:cNvSpPr txBox="1"/>
          <p:nvPr/>
        </p:nvSpPr>
        <p:spPr>
          <a:xfrm>
            <a:off x="152400" y="5671024"/>
            <a:ext cx="3331361"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Bahnschrift" panose="020B0502040204020203" pitchFamily="34" charset="0"/>
                <a:ea typeface="+mn-ea"/>
                <a:cs typeface="+mn-cs"/>
              </a:rPr>
              <a:t>Drs. Roedy Silitonga, M.A.,</a:t>
            </a:r>
            <a:r>
              <a:rPr kumimoji="0" lang="en-US" sz="1800" b="0" i="0" u="none" strike="noStrike" kern="1200" cap="none" spc="0" normalizeH="0" baseline="0" noProof="0" dirty="0" err="1">
                <a:ln>
                  <a:noFill/>
                </a:ln>
                <a:solidFill>
                  <a:prstClr val="white"/>
                </a:solidFill>
                <a:effectLst/>
                <a:uLnTx/>
                <a:uFillTx/>
                <a:latin typeface="Bahnschrift" panose="020B0502040204020203" pitchFamily="34" charset="0"/>
                <a:ea typeface="+mn-ea"/>
                <a:cs typeface="+mn-cs"/>
              </a:rPr>
              <a:t>M.Th</a:t>
            </a:r>
            <a:r>
              <a:rPr kumimoji="0" lang="en-US" sz="1800" b="0" i="0" u="none" strike="noStrike" kern="1200" cap="none" spc="0" normalizeH="0" baseline="0" noProof="0" dirty="0">
                <a:ln>
                  <a:noFill/>
                </a:ln>
                <a:solidFill>
                  <a:prstClr val="white"/>
                </a:solidFill>
                <a:effectLst/>
                <a:uLnTx/>
                <a:uFillTx/>
                <a:latin typeface="Bahnschrift" panose="020B0502040204020203" pitchFamily="34" charset="0"/>
                <a:ea typeface="+mn-ea"/>
                <a:cs typeface="+mn-cs"/>
              </a:rPr>
              <a:t>.</a:t>
            </a:r>
          </a:p>
        </p:txBody>
      </p:sp>
      <p:sp>
        <p:nvSpPr>
          <p:cNvPr id="2" name="Title 1"/>
          <p:cNvSpPr>
            <a:spLocks noGrp="1"/>
          </p:cNvSpPr>
          <p:nvPr>
            <p:ph type="ctrTitle"/>
          </p:nvPr>
        </p:nvSpPr>
        <p:spPr>
          <a:xfrm>
            <a:off x="11242" y="424507"/>
            <a:ext cx="9121516" cy="1489761"/>
          </a:xfrm>
        </p:spPr>
        <p:txBody>
          <a:bodyPr>
            <a:noAutofit/>
          </a:bodyPr>
          <a:lstStyle/>
          <a:p>
            <a:r>
              <a:rPr lang="en-US" sz="4000" b="1" dirty="0">
                <a:solidFill>
                  <a:srgbClr val="FF0000"/>
                </a:solidFill>
                <a:effectLst>
                  <a:outerShdw blurRad="38100" dist="38100" dir="2700000" algn="tl">
                    <a:srgbClr val="000000">
                      <a:alpha val="43137"/>
                    </a:srgbClr>
                  </a:outerShdw>
                </a:effectLst>
                <a:latin typeface="Arial Narrow" panose="020B0606020202030204" pitchFamily="34" charset="0"/>
              </a:rPr>
              <a:t>KARYA ROH KUDUS MENERAPKAN KESELAMATAN – BAG.1</a:t>
            </a:r>
            <a:endParaRPr lang="en-US" sz="3200" b="1" dirty="0">
              <a:solidFill>
                <a:srgbClr val="FF0000"/>
              </a:solidFill>
              <a:effectLst>
                <a:outerShdw blurRad="38100" dist="38100" dir="2700000" algn="tl">
                  <a:srgbClr val="000000">
                    <a:alpha val="43137"/>
                  </a:srgbClr>
                </a:outerShdw>
              </a:effectLst>
              <a:latin typeface="Arial Narrow" panose="020B0606020202030204" pitchFamily="34" charset="0"/>
            </a:endParaRPr>
          </a:p>
        </p:txBody>
      </p:sp>
    </p:spTree>
    <p:extLst>
      <p:ext uri="{BB962C8B-B14F-4D97-AF65-F5344CB8AC3E}">
        <p14:creationId xmlns:p14="http://schemas.microsoft.com/office/powerpoint/2010/main" val="1338139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600" b="1" dirty="0">
                <a:latin typeface="Arial Narrow" panose="020B0606020202030204" pitchFamily="34" charset="0"/>
              </a:rPr>
              <a:t>Hubungan antara regenerasi dengan panggilan efektif</a:t>
            </a:r>
            <a:r>
              <a:rPr lang="sv-SE" altLang="en-US" sz="1600" dirty="0">
                <a:latin typeface="Arial Narrow" panose="020B0606020202030204" pitchFamily="34" charset="0"/>
              </a:rPr>
              <a:t>. panggilan efektif mengikuti regenerasi dalam arti yang lebih sempit (Bavink). Karena panggilan efektif merupakan karya Allah yang berdaulat yang dengannya Dia memampukan pendengar lnjil untuk memberikan respon di dalam pertobatan dan iman, maka ini tidak berbeda dari regenerasi. Penganugerahan kehidupan baru (regenerasi) atau penganugerahan kemampuan untuk memberikan respon terhadap panggilan Injil di dalam iman (panggilan efektif).</a:t>
            </a:r>
          </a:p>
          <a:p>
            <a:pPr marL="269875" indent="-269875" algn="just">
              <a:spcBef>
                <a:spcPts val="600"/>
              </a:spcBef>
              <a:buFont typeface="Wingdings" pitchFamily="2" charset="2"/>
              <a:buChar char="§"/>
            </a:pPr>
            <a:r>
              <a:rPr lang="sv-SE" altLang="en-US" sz="1600" b="1" dirty="0">
                <a:latin typeface="Arial Narrow" panose="020B0606020202030204" pitchFamily="34" charset="0"/>
              </a:rPr>
              <a:t>Hubungan antara regenerasi dengan konversi</a:t>
            </a:r>
            <a:r>
              <a:rPr lang="sv-SE" altLang="en-US" sz="1600" dirty="0">
                <a:latin typeface="Arial Narrow" panose="020B0606020202030204" pitchFamily="34" charset="0"/>
              </a:rPr>
              <a:t> (KPR.16:14). Regenerasi membawa kepada dan menghasilkan konversi (yaitu di dalam iman dan pertobatan). Konversi merupakan bukti yang kelihatan dari regenerasi yang telah terjadi. Regenerasi dan konversi, terjadi secara simultan kausal, regenerasi "mendahului" konversi. Seseorang dapat memberikan respon di dalam pertobatan dan iman hanya retelah Allah memberikan kehidupan baru kepadanya.</a:t>
            </a:r>
          </a:p>
          <a:p>
            <a:pPr marL="269875" indent="-269875" algn="just">
              <a:spcBef>
                <a:spcPts val="600"/>
              </a:spcBef>
              <a:buFont typeface="Wingdings" pitchFamily="2" charset="2"/>
              <a:buChar char="§"/>
            </a:pPr>
            <a:r>
              <a:rPr lang="sv-SE" altLang="en-US" sz="1600" b="1" dirty="0">
                <a:latin typeface="Arial Narrow" panose="020B0606020202030204" pitchFamily="34" charset="0"/>
              </a:rPr>
              <a:t>Hubungan antara regenerasi dengan pengudusan </a:t>
            </a:r>
            <a:r>
              <a:rPr lang="sv-SE" altLang="en-US" sz="1600" dirty="0">
                <a:latin typeface="Arial Narrow" panose="020B0606020202030204" pitchFamily="34" charset="0"/>
              </a:rPr>
              <a:t>(1Ptr.1:22-23; Galatia 6:10). Pengudusan yang definitif terjadi pada suatu waktu tertentu dan bukan sepanjang waktu; artinya, pada suatu waktu tertentu kita mati terhadap dosa dan dibangkitkan bersama Kristus.</a:t>
            </a:r>
          </a:p>
          <a:p>
            <a:pPr marL="269875" indent="-269875" algn="just">
              <a:spcBef>
                <a:spcPts val="600"/>
              </a:spcBef>
              <a:buFont typeface="Wingdings" pitchFamily="2" charset="2"/>
              <a:buChar char="§"/>
            </a:pPr>
            <a:r>
              <a:rPr lang="sv-SE" altLang="en-US" sz="1600" b="1" dirty="0">
                <a:latin typeface="Arial Narrow" panose="020B0606020202030204" pitchFamily="34" charset="0"/>
              </a:rPr>
              <a:t>Hubungan antara regenarasi dengan baptisan </a:t>
            </a:r>
            <a:r>
              <a:rPr lang="sv-SE" altLang="en-US" sz="1600" dirty="0">
                <a:latin typeface="Arial Narrow" panose="020B0606020202030204" pitchFamily="34" charset="0"/>
              </a:rPr>
              <a:t>(Rm.6:3-4; Kol.2:11-12; 1Ptr.3:21). Sakramen adalah bahwa mereka merupakan "tanda dan meterai kudus yang kelihatan bagi kita. Sakramen ini ditetapkan oleh Allah sehingga kita semakin memahami janji Injil, dan Allah menempatkan materai-Nya pada janji itu. Karena itu, baptisan tidak secara otomatis memberikan regenerasi, melainkan menggambarkannya (fungsinya sebagai tanda) dan menegaskan (fungsinya sebagai meterai) mengenai berkat itu.</a:t>
            </a:r>
          </a:p>
          <a:p>
            <a:pPr marL="269875" indent="-269875" algn="just">
              <a:spcBef>
                <a:spcPts val="600"/>
              </a:spcBef>
              <a:buFont typeface="Wingdings" pitchFamily="2" charset="2"/>
              <a:buChar char="§"/>
            </a:pPr>
            <a:endParaRPr lang="sv-SE" altLang="en-US" sz="1600"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HUBUNGAN REGENERASI DAN PANGGILAN EFEKTIF</a:t>
            </a:r>
          </a:p>
        </p:txBody>
      </p:sp>
    </p:spTree>
    <p:extLst>
      <p:ext uri="{BB962C8B-B14F-4D97-AF65-F5344CB8AC3E}">
        <p14:creationId xmlns:p14="http://schemas.microsoft.com/office/powerpoint/2010/main" val="239776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600" b="1" dirty="0">
                <a:latin typeface="Arial Narrow" panose="020B0606020202030204" pitchFamily="34" charset="0"/>
              </a:rPr>
              <a:t>Hubungan antara regenerasi dengan firman</a:t>
            </a:r>
            <a:r>
              <a:rPr lang="sv-SE" altLang="en-US" sz="1600" dirty="0">
                <a:latin typeface="Arial Narrow" panose="020B0606020202030204" pitchFamily="34" charset="0"/>
              </a:rPr>
              <a:t>. Regenerasi biasanya terjadi pada saat khotbah sedang berlangsung, atau pada saat sedang membaca Alkitab dan juga pengajaran Alkitab. Regenerasi terjadi pada saat seseorang mendengar Injil (Kisah Para Rasul 16:14; Yakobus 1:18; 1 Petrus 1:22-23; Kisah Para Rasul 2:38; Roma 6:4; 7:6; 13:12).</a:t>
            </a:r>
          </a:p>
          <a:p>
            <a:pPr marL="269875" indent="-269875" algn="just">
              <a:spcBef>
                <a:spcPts val="600"/>
              </a:spcBef>
              <a:buFont typeface="Wingdings" pitchFamily="2" charset="2"/>
              <a:buChar char="§"/>
            </a:pPr>
            <a:r>
              <a:rPr lang="sv-SE" altLang="en-US" sz="1600" b="1" dirty="0">
                <a:latin typeface="Arial Narrow" panose="020B0606020202030204" pitchFamily="34" charset="0"/>
              </a:rPr>
              <a:t>Pengkhotbah harus mengkhotbahkan Injil </a:t>
            </a:r>
            <a:r>
              <a:rPr lang="sv-SE" altLang="en-US" sz="1600" dirty="0">
                <a:latin typeface="Arial Narrow" panose="020B0606020202030204" pitchFamily="34" charset="0"/>
              </a:rPr>
              <a:t>(Roma 10:14). Pengkhotbah tidak dapat menuntut regenerasi pada pendengar tetapi dia harus memanggil mereka untuk beriman kepada Injil dan bertobat dari dosa (Yohanes. 3:3,5; Kisah Para Rasul 2:38; 16:30-31).</a:t>
            </a:r>
          </a:p>
          <a:p>
            <a:pPr marL="269875" indent="-269875" algn="just">
              <a:spcBef>
                <a:spcPts val="600"/>
              </a:spcBef>
              <a:buFont typeface="Wingdings" pitchFamily="2" charset="2"/>
              <a:buChar char="§"/>
            </a:pPr>
            <a:r>
              <a:rPr lang="sv-SE" altLang="en-US" sz="1600" b="1" dirty="0">
                <a:latin typeface="Arial Narrow" panose="020B0606020202030204" pitchFamily="34" charset="0"/>
              </a:rPr>
              <a:t>Kita harus percaya Allah akan memberikan kemampuan kepada pendengar </a:t>
            </a:r>
            <a:r>
              <a:rPr lang="sv-SE" altLang="en-US" sz="1600" dirty="0">
                <a:latin typeface="Arial Narrow" panose="020B0606020202030204" pitchFamily="34" charset="0"/>
              </a:rPr>
              <a:t>untuk bertobat dan percaya (Matius 9:6). Pengkhotbah harus menyampaikan keseluruhan ajaran Alkitab akan membantu para pendengarnya untuk memikirkan menyadari dan menjadi diri mereka yang seharusnya di dalam Kristus (Roma 13:12; Efesus 2:10; Galatia 6:15; 2 Korintus 5:17).</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HUBUNGAN REGENERASI </a:t>
            </a:r>
            <a:r>
              <a:rPr lang="pt-BR" sz="2400" b="1">
                <a:latin typeface="Arial Narrow" panose="020B0606020202030204" pitchFamily="34" charset="0"/>
              </a:rPr>
              <a:t>DAN PENGKHOTBAH</a:t>
            </a:r>
            <a:endParaRPr lang="pt-BR" sz="2400" b="1" dirty="0">
              <a:latin typeface="Arial Narrow" panose="020B0606020202030204" pitchFamily="34" charset="0"/>
            </a:endParaRPr>
          </a:p>
        </p:txBody>
      </p:sp>
    </p:spTree>
    <p:extLst>
      <p:ext uri="{BB962C8B-B14F-4D97-AF65-F5344CB8AC3E}">
        <p14:creationId xmlns:p14="http://schemas.microsoft.com/office/powerpoint/2010/main" val="362793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Konversi</a:t>
            </a:r>
            <a:r>
              <a:rPr lang="sv-SE" altLang="en-US" sz="1600" dirty="0">
                <a:latin typeface="Arial Narrow" panose="020B0606020202030204" pitchFamily="34" charset="0"/>
              </a:rPr>
              <a:t> adalah tindakan yang dilakukan secara sadar oleh seseorang yang telah mengalami regenerasi di mana dia berpaling kepada Allah di dalam pertobatan dan iman. Konversi merupakan bukti yang kelihatan dari regenerasi, hidup baru yang ditanamkan pada saat regenerasi hanya dapat terus bereksistensi di dalam ketergantungan kepada Allah.</a:t>
            </a:r>
          </a:p>
          <a:p>
            <a:pPr marL="269875" indent="-269875" algn="just">
              <a:spcBef>
                <a:spcPts val="600"/>
              </a:spcBef>
              <a:buFont typeface="Wingdings" pitchFamily="2" charset="2"/>
              <a:buChar char="§"/>
            </a:pPr>
            <a:r>
              <a:rPr lang="sv-SE" altLang="en-US" sz="1800" b="1" dirty="0">
                <a:latin typeface="Arial Narrow" panose="020B0606020202030204" pitchFamily="34" charset="0"/>
              </a:rPr>
              <a:t>Unsur-unsur Konversi</a:t>
            </a:r>
            <a:r>
              <a:rPr lang="sv-SE" altLang="en-US" sz="1600" dirty="0">
                <a:latin typeface="Arial Narrow" panose="020B0606020202030204" pitchFamily="34" charset="0"/>
              </a:rPr>
              <a:t>: (1) Iluminasi pada pikiran, di mana dosa dikenali dalam pengertian yang sesungguhnya, sebagai perilaku yang tidak diperkenan oleh Allah; (2) Penyesalan yang sungguh atas dosa, bukan sekedar kesedihan karena akibat dosa yang pahit; (3) Pengakuan yang rendah hati akan dosa, baik kepada Allah maupun kepada sesama yang dilukai karena dosa kita; (4) Membenci dosa, yang mencakup keputusan yang tegas untuk meninggalkannya; (5) Kembali kepada Allah yang adalah Bapa yang penuh rahmat di dalam Kristus, dengan iman bahwa Dia dapat dan akan mengampuni dosa kita; (6) Sukacita yang penuh di dalam Allah melalui Kristus; (7) Kasih yang murni kepada Allah dan sesama beserta kesukaan di dalam melayani Allah.</a:t>
            </a:r>
          </a:p>
          <a:p>
            <a:pPr marL="269875" indent="-269875" algn="just">
              <a:spcBef>
                <a:spcPts val="600"/>
              </a:spcBef>
              <a:buFont typeface="Wingdings" pitchFamily="2" charset="2"/>
              <a:buChar char="§"/>
            </a:pPr>
            <a:r>
              <a:rPr lang="sv-SE" altLang="en-US" sz="1800" b="1" dirty="0">
                <a:latin typeface="Arial Narrow" panose="020B0606020202030204" pitchFamily="34" charset="0"/>
              </a:rPr>
              <a:t>Karya Allah dan Manusia</a:t>
            </a:r>
            <a:r>
              <a:rPr lang="sv-SE" altLang="en-US" sz="1600" dirty="0">
                <a:latin typeface="Arial Narrow" panose="020B0606020202030204" pitchFamily="34" charset="0"/>
              </a:rPr>
              <a:t>: Konversi merupakan karya Allah. Karena manusia tidak mampu dan tidak kuat untuk kembali kepada Allah (Ef.2:1-4). Kita tidak dapat mempertahankan hidup baru dengan kekuatan kita sendiri. Kita terus-menerus dikuatkan oleh kuasa Roh Allah pada keberadaan rohani kita (Ef.3:16; Yer.31:8; Rat.5:21). Kehidupan baru yang diterima di saat regenerasi hanya dapat menyatakan dirinya jika kita tetap tinggal di dalam kesatuan dengan Kristus (Yoh.15:5; Flp.1:6). Konversi merupakan karya manusia atau aktivitas manusia (Yeh.33:11; KPR 2:38; 16:31; Rm.10:9; 2Kor.5:20). Ketika konversi benar-benar terjadi, pengkhotbah dan para pendengarnya harus memberikan pujian hanya kepada Allah.</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IMAN DAN PERTOBATAN</a:t>
            </a:r>
          </a:p>
        </p:txBody>
      </p:sp>
    </p:spTree>
    <p:extLst>
      <p:ext uri="{BB962C8B-B14F-4D97-AF65-F5344CB8AC3E}">
        <p14:creationId xmlns:p14="http://schemas.microsoft.com/office/powerpoint/2010/main" val="52524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Jenis Konversi</a:t>
            </a:r>
            <a:r>
              <a:rPr lang="sv-SE" altLang="en-US" sz="1600" dirty="0">
                <a:latin typeface="Arial Narrow" panose="020B0606020202030204" pitchFamily="34" charset="0"/>
              </a:rPr>
              <a:t>: (1) Konversi sejati hanya dapat terjadi satu kali saja (2Raj.5:15; 2Taw.33:12-13; Luk.19:8-9; KPR 2:41; 9:1-19; 10:44-48; 16:14; 16:29-34). (2) Konversi nasional, yaitu yang terjadi ketika seluruh bangsa kembali kepada Allah (Yos.24:14-27; 2Raj.23:1-3; Yun.3:1-10). (3) Konversi Sementara, konversi sementara seperti dalam perumpamaan Penabur Benih (Mat.13:20-21; 1Tim.1:19-20; 2Tim.2:17-18; 4:10). (4) Konversi kedua, yang sempat menjauh dari Allah masih mungkin kembali kepada Allah (1Sam.13:14; Mzm. 51:9,11-14; Luk.22:31-32; Mat.16:16; Why.2:5, 16: 2:22; 3:3, 19).</a:t>
            </a:r>
          </a:p>
          <a:p>
            <a:pPr marL="269875" indent="-269875" algn="just">
              <a:spcBef>
                <a:spcPts val="600"/>
              </a:spcBef>
              <a:buFont typeface="Wingdings" pitchFamily="2" charset="2"/>
              <a:buChar char="§"/>
            </a:pPr>
            <a:r>
              <a:rPr lang="sv-SE" altLang="en-US" sz="1800" b="1" dirty="0">
                <a:latin typeface="Arial Narrow" panose="020B0606020202030204" pitchFamily="34" charset="0"/>
              </a:rPr>
              <a:t>Canon of Dort, V, 4</a:t>
            </a:r>
            <a:r>
              <a:rPr lang="sv-SE" altLang="en-US" sz="1600" dirty="0">
                <a:latin typeface="Arial Narrow" panose="020B0606020202030204" pitchFamily="34" charset="0"/>
              </a:rPr>
              <a:t>: Ketika orang-orang percaya gagal melakukan hal ini, mereka bukan saja dapat terseret oleh kedagingan, dunia, dan Setan ke dalam dosa, bahkan dalam dosa yang serius dan berat, bahkan melalui izin Allah yang adil mereka pada kenyataannnya kadangkala terseret – lihatlah kasus-kasus menyedihkan yang dideskripsikan di dalam Alkitab mengenai Daud, Petrus, atau orang-orang kudus lainnya yang jatuh ke dalam dosa.</a:t>
            </a:r>
          </a:p>
          <a:p>
            <a:pPr marL="269875" indent="-269875" algn="just">
              <a:spcBef>
                <a:spcPts val="600"/>
              </a:spcBef>
              <a:buFont typeface="Wingdings" pitchFamily="2" charset="2"/>
              <a:buChar char="§"/>
            </a:pPr>
            <a:endParaRPr lang="sv-SE" altLang="en-US" sz="1600"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JENIS KONVERSI</a:t>
            </a:r>
          </a:p>
        </p:txBody>
      </p:sp>
    </p:spTree>
    <p:extLst>
      <p:ext uri="{BB962C8B-B14F-4D97-AF65-F5344CB8AC3E}">
        <p14:creationId xmlns:p14="http://schemas.microsoft.com/office/powerpoint/2010/main" val="83185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Istilah Alkitab untuk Iman</a:t>
            </a:r>
            <a:r>
              <a:rPr lang="sv-SE" altLang="en-US" sz="1600" dirty="0">
                <a:latin typeface="Arial Narrow" panose="020B0606020202030204" pitchFamily="34" charset="0"/>
              </a:rPr>
              <a:t>. Habakuk 2:4; Ulangan 32:4; Mazmur 36:5; 37:3; 40:11; Roma 1:16-17. Kata iman menunjukkan suatu rasa percaya diri untuk bersandar pada Allah. Pistis  atau pisteuein: Suatu kepastian berdasarkan kepercayaan dalam diri seseorang dan pengakuannya yang berbeda dengan pengetahuan yang bersandar pada penelitian pribadi. Rasa percaya diri itu sendiri dimana kepercayaan seseorang bersandar.</a:t>
            </a:r>
          </a:p>
          <a:p>
            <a:pPr marL="269875" indent="-269875" algn="just">
              <a:spcBef>
                <a:spcPts val="600"/>
              </a:spcBef>
              <a:buFont typeface="Wingdings" pitchFamily="2" charset="2"/>
              <a:buChar char="§"/>
            </a:pPr>
            <a:r>
              <a:rPr lang="sv-SE" altLang="en-US" sz="1800" b="1" dirty="0">
                <a:latin typeface="Arial Narrow" panose="020B0606020202030204" pitchFamily="34" charset="0"/>
              </a:rPr>
              <a:t>Tindakan Iman</a:t>
            </a:r>
            <a:r>
              <a:rPr lang="sv-SE" altLang="en-US" sz="1600" dirty="0">
                <a:latin typeface="Arial Narrow" panose="020B0606020202030204" pitchFamily="34" charset="0"/>
              </a:rPr>
              <a:t>: Iman dikatakan sebagai melihat kepada Yesus (Yoh.3:14,15). Iman dikatakan sebagai kelaparan dan kehausan makan dan minum (Mat.5:6; Yoh.6:50-58). Kiasan yang menunjukkan kedatangan kita kepada Kristus dan menerima Dia (Yoh.5:40; 7:37).</a:t>
            </a:r>
          </a:p>
          <a:p>
            <a:pPr marL="269875" indent="-269875" algn="just">
              <a:spcBef>
                <a:spcPts val="600"/>
              </a:spcBef>
              <a:buFont typeface="Wingdings" pitchFamily="2" charset="2"/>
              <a:buChar char="§"/>
            </a:pPr>
            <a:r>
              <a:rPr lang="sv-SE" altLang="en-US" sz="1800" b="1" dirty="0">
                <a:latin typeface="Arial Narrow" panose="020B0606020202030204" pitchFamily="34" charset="0"/>
              </a:rPr>
              <a:t>Deskripsi Iman</a:t>
            </a:r>
            <a:r>
              <a:rPr lang="sv-SE" altLang="en-US" sz="1600" dirty="0">
                <a:latin typeface="Arial Narrow" panose="020B0606020202030204" pitchFamily="34" charset="0"/>
              </a:rPr>
              <a:t>: Kovenan anugerah menuntut tanggapan iman dari umat Allah (Ibr.11:4). Abraham dibenarkan karena iman (Rm.4:1-3). Inti dari janji adalah kedatangan Sang Penebus yang melalui iman kepada-Nya Abraham telah dibenarkan. Perlunya iman sejati kepada Kristus (Mrk.1:15; Luk.22:32; Mat.11:28). Kisah Para Rasul menuliskan bahwa iman mencakup (1) penerimaan terhadap kesaksian rasuli tentang Kristus, dan (2) kepercayaan secara pribadi kepada Kristus untuk keselamatan.</a:t>
            </a:r>
          </a:p>
          <a:p>
            <a:pPr marL="269875" indent="-269875" algn="just">
              <a:spcBef>
                <a:spcPts val="600"/>
              </a:spcBef>
              <a:buFont typeface="Wingdings" pitchFamily="2" charset="2"/>
              <a:buChar char="§"/>
            </a:pPr>
            <a:r>
              <a:rPr lang="sv-SE" altLang="en-US" sz="1800" b="1" dirty="0">
                <a:latin typeface="Arial Narrow" panose="020B0606020202030204" pitchFamily="34" charset="0"/>
              </a:rPr>
              <a:t>Paulus</a:t>
            </a:r>
            <a:r>
              <a:rPr lang="sv-SE" altLang="en-US" sz="1600" dirty="0">
                <a:latin typeface="Arial Narrow" panose="020B0606020202030204" pitchFamily="34" charset="0"/>
              </a:rPr>
              <a:t>: (1) kita dibenarkan oleh iman dan bukan oleh perbuatan-perbuatan berdasarkan hukum Taurat (Rm.3:28); (2) kesatuan kita dengan Kristus dialami dan dipertahanan melalui iman (Ef.3:17); (3) iman harus menyatakan dirinya di dalam kasih dan kehidupan yang benar (Gal.5:6).</a:t>
            </a:r>
            <a:endParaRPr lang="sv-SE" altLang="en-US" sz="1400"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PENGERTIAN IMAN</a:t>
            </a:r>
          </a:p>
        </p:txBody>
      </p:sp>
    </p:spTree>
    <p:extLst>
      <p:ext uri="{BB962C8B-B14F-4D97-AF65-F5344CB8AC3E}">
        <p14:creationId xmlns:p14="http://schemas.microsoft.com/office/powerpoint/2010/main" val="173781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Pentingnya Iman</a:t>
            </a:r>
            <a:r>
              <a:rPr lang="sv-SE" altLang="en-US" sz="1600" dirty="0">
                <a:latin typeface="Arial Narrow" panose="020B0606020202030204" pitchFamily="34" charset="0"/>
              </a:rPr>
              <a:t>: (1) Tanpa iman, mustahil orang dapat berkenan kepada Allah (Ibr.11:6). (2) Iman merupakan karya luar biasa yang dituntut Allah dari kita (Yohanes 6:29); mempercayai Kristus adalah perintah Allah bagi kita (1Yoh.3:23; Yoh.20:31). (3) Iman adalah sarana yang dengannya kita diselamatkan (Rm.10:9) dan jalan menuju pengharapan yang pasti (Ibr.11:1).</a:t>
            </a:r>
          </a:p>
          <a:p>
            <a:pPr marL="269875" indent="-269875" algn="just">
              <a:spcBef>
                <a:spcPts val="600"/>
              </a:spcBef>
              <a:buFont typeface="Wingdings" pitchFamily="2" charset="2"/>
              <a:buChar char="§"/>
            </a:pPr>
            <a:r>
              <a:rPr lang="sv-SE" altLang="en-US" sz="1800" b="1" dirty="0">
                <a:latin typeface="Arial Narrow" panose="020B0606020202030204" pitchFamily="34" charset="0"/>
              </a:rPr>
              <a:t>Empat Konsep Iman</a:t>
            </a:r>
            <a:r>
              <a:rPr lang="sv-SE" altLang="en-US" sz="1600" dirty="0">
                <a:latin typeface="Arial Narrow" panose="020B0606020202030204" pitchFamily="34" charset="0"/>
              </a:rPr>
              <a:t>: (1) Iman historis. Iman ini sepenuhnya merupakan penerimaan atas kebenaran, tanpa memperhatikan tujuan moral maupun spiritual. (2) Iman mujizat. Apa yang disebut sebagai iman mujizat adalah suatu kepercayaan yang ada di dalam pikiran seseorang bahwa sebuah mujizat akan dapat dilakukannya atau dilakukan atas namanya. (3) Iman sementara. Iman seperti ini adalah kepercayaan terhadap kebenaran agama yang disertai dengan tuntunan dari hati nurani dan pengaruh perasaan, tetapi tidak berakar dalam hati yang sudah mengalami kelahiran kembali. (4) Iman yang benar dan menyelamatkan. Iman yang benar dan menyelamatkan adalah suatu iman yang memiliki kedudukan dalam hati dan berakar pada hidup yang telah mengalami kelahiran kembali.</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PENTINGNYA DAN KONSEP IMAN</a:t>
            </a:r>
          </a:p>
        </p:txBody>
      </p:sp>
    </p:spTree>
    <p:extLst>
      <p:ext uri="{BB962C8B-B14F-4D97-AF65-F5344CB8AC3E}">
        <p14:creationId xmlns:p14="http://schemas.microsoft.com/office/powerpoint/2010/main" val="113157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Elemen-elemen Iman</a:t>
            </a:r>
            <a:r>
              <a:rPr lang="sv-SE" altLang="en-US" sz="1600" dirty="0">
                <a:latin typeface="Arial Narrow" panose="020B0606020202030204" pitchFamily="34" charset="0"/>
              </a:rPr>
              <a:t>: (1) Suatu Elemen Intelektual (inititia). Ada elemen pengetahuan mengenai iman di dalam kaitannya dengan berbagai elemen yang menyusunnya (a) Sifat dari pengetahuan ini; (b) kepastian dari pengetahuan ini; (c) ukuran dari pengetahuan. (2) Suatu elemen emosional (assensus). Ketika seseorang menerima Yesus dengan iman, ia mempunyai keyakinan yang dalam tentang kebenaran dan realitas dari obyek iman, merasakan bahwa semua itu memenuhi kebutuhan penting dalam hidupnya dan sadar akan rasa tertarik yang makin dalam terhadap-Nya, dan inilah kepercayaan. (3) Suatu elemen yang berupa sebuah keputusan. Elemen ini merupakan elemen tertinggi dari iman. Iman bukan sekedar persoalan intelektual dan emosi yang digabungkan; iman juga persoalan kehendak yang menentukan arah dari jiwa, suatu tindakan jiwa yang  mengarah kepada objeknya dan memungkinkan semua ini.</a:t>
            </a:r>
          </a:p>
          <a:p>
            <a:pPr marL="269875" indent="-269875" algn="just">
              <a:spcBef>
                <a:spcPts val="600"/>
              </a:spcBef>
              <a:buFont typeface="Wingdings" pitchFamily="2" charset="2"/>
              <a:buChar char="§"/>
            </a:pPr>
            <a:r>
              <a:rPr lang="sv-SE" altLang="en-US" sz="1800" b="1" dirty="0">
                <a:latin typeface="Arial Narrow" panose="020B0606020202030204" pitchFamily="34" charset="0"/>
              </a:rPr>
              <a:t>Objek Iman</a:t>
            </a:r>
            <a:r>
              <a:rPr lang="sv-SE" altLang="en-US" sz="1600" dirty="0">
                <a:latin typeface="Arial Narrow" panose="020B0606020202030204" pitchFamily="34" charset="0"/>
              </a:rPr>
              <a:t>: (1) </a:t>
            </a:r>
            <a:r>
              <a:rPr lang="sv-SE" altLang="en-US" sz="1600" b="1" i="1" dirty="0">
                <a:latin typeface="Arial Narrow" panose="020B0606020202030204" pitchFamily="34" charset="0"/>
              </a:rPr>
              <a:t>Fide generalis</a:t>
            </a:r>
            <a:r>
              <a:rPr lang="sv-SE" altLang="en-US" sz="1600" dirty="0">
                <a:latin typeface="Arial Narrow" panose="020B0606020202030204" pitchFamily="34" charset="0"/>
              </a:rPr>
              <a:t>. Yang dimaksudkan di sini adalah iman yang menyelamatkan dalam pengertian yang lebih umum. Objeknya adalah seluruh wahyu Ilahi yang ada di dalam Firman Tuhan. (2) </a:t>
            </a:r>
            <a:r>
              <a:rPr lang="sv-SE" altLang="en-US" sz="1800" b="1" i="1" dirty="0">
                <a:latin typeface="Arial Narrow" panose="020B0606020202030204" pitchFamily="34" charset="0"/>
              </a:rPr>
              <a:t>Fides specialis</a:t>
            </a:r>
            <a:r>
              <a:rPr lang="sv-SE" altLang="en-US" sz="1600" dirty="0">
                <a:latin typeface="Arial Narrow" panose="020B0606020202030204" pitchFamily="34" charset="0"/>
              </a:rPr>
              <a:t>. Inilah iman yang menyelamatkan dalam pengertian yang lebih sempit. Kendatipun benar bahwa iman kepada Alkitab sebagai Firman Tuhan sangat diperlukan, tetapi tindakan itu belum merupakan tindakan iman yang khusus yang membenarkan dan dengan demikian dapat menyelamatkan secara langsung.</a:t>
            </a:r>
          </a:p>
          <a:p>
            <a:pPr marL="269875" indent="-269875" algn="just">
              <a:spcBef>
                <a:spcPts val="600"/>
              </a:spcBef>
              <a:buFont typeface="Wingdings" pitchFamily="2" charset="2"/>
              <a:buChar char="§"/>
            </a:pPr>
            <a:endParaRPr lang="sv-SE" altLang="en-US" sz="1600" dirty="0">
              <a:latin typeface="Arial Narrow" panose="020B0606020202030204" pitchFamily="34" charset="0"/>
            </a:endParaRPr>
          </a:p>
          <a:p>
            <a:pPr marL="269875" indent="-269875" algn="just">
              <a:spcBef>
                <a:spcPts val="600"/>
              </a:spcBef>
              <a:buFont typeface="Wingdings" pitchFamily="2" charset="2"/>
              <a:buChar char="§"/>
            </a:pPr>
            <a:endParaRPr lang="sv-SE" altLang="en-US" sz="1400"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ELEMEN DAN OBJEK IMAN</a:t>
            </a:r>
          </a:p>
        </p:txBody>
      </p:sp>
    </p:spTree>
    <p:extLst>
      <p:ext uri="{BB962C8B-B14F-4D97-AF65-F5344CB8AC3E}">
        <p14:creationId xmlns:p14="http://schemas.microsoft.com/office/powerpoint/2010/main" val="309739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Aspek-aspek Iman</a:t>
            </a:r>
            <a:r>
              <a:rPr lang="sv-SE" altLang="en-US" sz="1600" dirty="0">
                <a:latin typeface="Arial Narrow" panose="020B0606020202030204" pitchFamily="34" charset="0"/>
              </a:rPr>
              <a:t>: (1) Pengetahuan, bahwa kita dapat mempercayai seseorang yang tidak kita kenal atau ketahui sama sekali atau yang mengenainya kita- ketahui ada hal yang mengenainya kita ketahui ada hal yang salah (Luk.24:25; KPR 17:23). Karakter pengetahuan iman berbeda dari pengetahuan di dalam sains atau matematika. Inilah yang disebut oleh Emil Brunner sebagai kebenaran Saya-Kamu (l-Thou truth), bukan kebenaran Saya-itu (I-It truth). (2) Kedua, Persetujuan (assent), suatu tindakan yang dengannya kita secara teguh menerima bahwa ajaran firman Allah adalah benar. Persetujuan seperti ini melibatkan keseluruhan pribadi. (3) Ketiga, Kepercayaan (trust) adalah aspek puncak dari iman. Bahwa iman sejati meliputi kepercayaan adalah hal yang sudah jelas dari kata-kata yang dipergunakan untuk iman di dalam Alkitab, dari gambaran-gambaran yang dipergunakan Alkitab untuk mendeskripsikan iman, dan dari natur tindakan-tindakan yang terlibat di dalam iman.</a:t>
            </a:r>
          </a:p>
          <a:p>
            <a:pPr marL="269875" indent="-269875" algn="just">
              <a:spcBef>
                <a:spcPts val="600"/>
              </a:spcBef>
              <a:buFont typeface="Wingdings" pitchFamily="2" charset="2"/>
              <a:buChar char="§"/>
            </a:pPr>
            <a:r>
              <a:rPr lang="sv-SE" altLang="en-US" sz="1800" b="1" dirty="0">
                <a:latin typeface="Arial Narrow" panose="020B0606020202030204" pitchFamily="34" charset="0"/>
              </a:rPr>
              <a:t>Misteri Iman</a:t>
            </a:r>
            <a:r>
              <a:rPr lang="sv-SE" altLang="en-US" sz="1600" dirty="0">
                <a:latin typeface="Arial Narrow" panose="020B0606020202030204" pitchFamily="34" charset="0"/>
              </a:rPr>
              <a:t>: (1) Iman sebagai karunia Allah: buah dari pemilihan ilahi, hasil regenerasi, buah dari karya Roh, Bapa memampukan kita untuk datang kepada Yesus, Pencipta iman dan Allah mengaruniakan iman kita. (2) Iman sebagai tugas manusia</a:t>
            </a:r>
          </a:p>
          <a:p>
            <a:pPr marL="269875" indent="-269875" algn="just">
              <a:spcBef>
                <a:spcPts val="600"/>
              </a:spcBef>
              <a:buFont typeface="Wingdings" pitchFamily="2" charset="2"/>
              <a:buChar char="§"/>
            </a:pPr>
            <a:endParaRPr lang="sv-SE" altLang="en-US" sz="1400"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ASPEK DAN MISTERI IMAN</a:t>
            </a:r>
          </a:p>
        </p:txBody>
      </p:sp>
    </p:spTree>
    <p:extLst>
      <p:ext uri="{BB962C8B-B14F-4D97-AF65-F5344CB8AC3E}">
        <p14:creationId xmlns:p14="http://schemas.microsoft.com/office/powerpoint/2010/main" val="398233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Pentingnya Pertobatan</a:t>
            </a:r>
            <a:r>
              <a:rPr lang="sv-SE" altLang="en-US" sz="1600" dirty="0">
                <a:latin typeface="Arial Narrow" panose="020B0606020202030204" pitchFamily="34" charset="0"/>
              </a:rPr>
              <a:t>. Pesan utama di dalam Khotbah di Bukit adalah bahwa untuk dapat memasuki Kerajaan Sorga bahwa orang harus bertobat dari perbuatan dosa mereka, mengubah cara berpikir mereka seutuhnya dan berupaya mengikuti perintah Yesus. Mengkhotbahkan pertobatan sejati merupakan tujuan dari penderitaan dan kebangkitan Yesus (Luk.24:46-47). Tujuan dari pelayanan ialah membawa orang berdosa kepada pertobatan (KPR 26:17-18). Tuhan mengulangi panggilan-Nya yang mendesak untuk bertobat (Why.3:19). Konsep esakatologis dikaitkan dengan pertobatan (2Ptr.3:9).</a:t>
            </a:r>
          </a:p>
          <a:p>
            <a:pPr marL="269875" indent="-269875" algn="just">
              <a:spcBef>
                <a:spcPts val="600"/>
              </a:spcBef>
              <a:buFont typeface="Wingdings" pitchFamily="2" charset="2"/>
              <a:buChar char="§"/>
            </a:pPr>
            <a:r>
              <a:rPr lang="sv-SE" altLang="en-US" sz="1800" b="1" dirty="0">
                <a:latin typeface="Arial Narrow" panose="020B0606020202030204" pitchFamily="34" charset="0"/>
              </a:rPr>
              <a:t>William D. Chamberlain</a:t>
            </a:r>
            <a:r>
              <a:rPr lang="sv-SE" altLang="en-US" sz="1600" dirty="0">
                <a:latin typeface="Arial Narrow" panose="020B0606020202030204" pitchFamily="34" charset="0"/>
              </a:rPr>
              <a:t>: Fakta penting bagi tujuan kita adalah bahwa pesan dan terakhir yang digoreskan di dalam Perjanjian Baru adalah pertobatan. Ini merupakan pesan yang paling universal di dalam Perjanjian Baru, bahkan lebih universal daripada hak Kebangkitan. Adalah sangat bernilai untuk melihat di dalam terang fakta ini bahwa kepercayaan akan kebangkitan inilah yang memungkinkan penyampaian khotbah. Pertobatan memberikan tujuan bagi khotbah Kristen.</a:t>
            </a:r>
          </a:p>
          <a:p>
            <a:pPr marL="269875" indent="-269875" algn="just">
              <a:spcBef>
                <a:spcPts val="600"/>
              </a:spcBef>
              <a:buFont typeface="Wingdings" pitchFamily="2" charset="2"/>
              <a:buChar char="§"/>
            </a:pPr>
            <a:r>
              <a:rPr lang="sv-SE" altLang="en-US" sz="1800" b="1" dirty="0">
                <a:latin typeface="Arial Narrow" panose="020B0606020202030204" pitchFamily="34" charset="0"/>
              </a:rPr>
              <a:t>Hubungan Pertobatan dan Iman</a:t>
            </a:r>
            <a:r>
              <a:rPr lang="sv-SE" altLang="en-US" sz="1600" dirty="0">
                <a:latin typeface="Arial Narrow" panose="020B0606020202030204" pitchFamily="34" charset="0"/>
              </a:rPr>
              <a:t>. Iman mendahului pertobatan (dari hati ke dalam perbuatan nyata) dan pertobatan mendahului iman (dari tindakan yang diteguhkan di dalam hati) Pertobatan dan iman tidak dapat dipisahkan, kedua terjadi pada waktu yang sama, yakni setelah regenerasi pada seseorang. Iman tanpa perbuatan adalah mati; perbuatan tanpa iman adalah sia-sia. Pertobatan untuk hidup semakin serupa dengan Yesus Kristus.</a:t>
            </a:r>
          </a:p>
          <a:p>
            <a:pPr marL="269875" indent="-269875" algn="just">
              <a:spcBef>
                <a:spcPts val="600"/>
              </a:spcBef>
              <a:buFont typeface="Wingdings" pitchFamily="2" charset="2"/>
              <a:buChar char="§"/>
            </a:pPr>
            <a:endParaRPr lang="sv-SE" altLang="en-US" sz="1600"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PENTINGNYA PERTOBATAN</a:t>
            </a:r>
          </a:p>
        </p:txBody>
      </p:sp>
    </p:spTree>
    <p:extLst>
      <p:ext uri="{BB962C8B-B14F-4D97-AF65-F5344CB8AC3E}">
        <p14:creationId xmlns:p14="http://schemas.microsoft.com/office/powerpoint/2010/main" val="211188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John Calvin</a:t>
            </a:r>
            <a:r>
              <a:rPr lang="sv-SE" altLang="en-US" sz="1600" dirty="0">
                <a:latin typeface="Arial Narrow" panose="020B0606020202030204" pitchFamily="34" charset="0"/>
              </a:rPr>
              <a:t>: Adalah fakta yang tidak terbantahkan lagi bahwa pertobatan bukan saja secara konstan mengikuti iman, tetapi juga lahir dari iman….Orang-orang seperti itu belum mengenal kuasa pertobatan….</a:t>
            </a:r>
          </a:p>
          <a:p>
            <a:pPr marL="269875" indent="-269875" algn="just">
              <a:spcBef>
                <a:spcPts val="600"/>
              </a:spcBef>
              <a:buFont typeface="Wingdings" pitchFamily="2" charset="2"/>
              <a:buChar char="§"/>
            </a:pPr>
            <a:r>
              <a:rPr lang="sv-SE" altLang="en-US" sz="1800" b="1" dirty="0">
                <a:latin typeface="Arial Narrow" panose="020B0606020202030204" pitchFamily="34" charset="0"/>
              </a:rPr>
              <a:t>John Murray</a:t>
            </a:r>
            <a:r>
              <a:rPr lang="sv-SE" altLang="en-US" sz="1600" dirty="0">
                <a:latin typeface="Arial Narrow" panose="020B0606020202030204" pitchFamily="34" charset="0"/>
              </a:rPr>
              <a:t>: Iman yang memimpin kepada keselamatan adalah iman yang menyesali [dosa-dosanya] dan pertobatan yang membawa kepada kehidupan adalah pertobatan yang mempercayai [Allah]…. Iman adalah iman di dalam Kristus untuk keselamatan dari dosa. Tetapi jika iman diarahkan kepada keselamatan dari dosa, harus ada kebencian terhadap dosa dan keinginan untuk diselamatkan dari dosa itu. Kebencian seperti ini melibatkan pertobatan…. Dan jika kita ingat bahwa pertobatan merupakan tindakan berbalik dari dosa kepada Allah, maka berbalik kepada Allah ini mengimplikasikan iman kepada kasih setia Allah sebagai yang dinyatakan di dalam Kristus. Mustahil memisahkan iman dan pertobatan dirembesi oleh iman.</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HUBUNGAN PERTOBATAN DAN IMAN</a:t>
            </a:r>
          </a:p>
        </p:txBody>
      </p:sp>
    </p:spTree>
    <p:extLst>
      <p:ext uri="{BB962C8B-B14F-4D97-AF65-F5344CB8AC3E}">
        <p14:creationId xmlns:p14="http://schemas.microsoft.com/office/powerpoint/2010/main" val="429125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300"/>
              </a:spcBef>
              <a:buFont typeface="Wingdings" panose="05000000000000000000" pitchFamily="2" charset="2"/>
              <a:buChar char="§"/>
            </a:pPr>
            <a:r>
              <a:rPr lang="en-US" altLang="en-US" sz="1600" b="1" dirty="0">
                <a:latin typeface="Arial Narrow" panose="020B0606020202030204" pitchFamily="34" charset="0"/>
              </a:rPr>
              <a:t>Proses</a:t>
            </a:r>
            <a:r>
              <a:rPr lang="en-US" altLang="en-US" sz="1600" dirty="0">
                <a:latin typeface="Arial Narrow" panose="020B0606020202030204" pitchFamily="34" charset="0"/>
              </a:rPr>
              <a:t> yang </a:t>
            </a:r>
            <a:r>
              <a:rPr lang="en-US" altLang="en-US" sz="1600" dirty="0" err="1">
                <a:latin typeface="Arial Narrow" panose="020B0606020202030204" pitchFamily="34" charset="0"/>
              </a:rPr>
              <a:t>dengannya</a:t>
            </a:r>
            <a:r>
              <a:rPr lang="en-US" altLang="en-US" sz="1600" dirty="0">
                <a:latin typeface="Arial Narrow" panose="020B0606020202030204" pitchFamily="34" charset="0"/>
              </a:rPr>
              <a:t> </a:t>
            </a:r>
            <a:r>
              <a:rPr lang="en-US" altLang="en-US" sz="1600" dirty="0" err="1">
                <a:latin typeface="Arial Narrow" panose="020B0606020202030204" pitchFamily="34" charset="0"/>
              </a:rPr>
              <a:t>karya</a:t>
            </a:r>
            <a:r>
              <a:rPr lang="en-US" altLang="en-US" sz="1600" dirty="0">
                <a:latin typeface="Arial Narrow" panose="020B0606020202030204" pitchFamily="34" charset="0"/>
              </a:rPr>
              <a:t> </a:t>
            </a:r>
            <a:r>
              <a:rPr lang="en-US" altLang="en-US" sz="1600" dirty="0" err="1">
                <a:latin typeface="Arial Narrow" panose="020B0606020202030204" pitchFamily="34" charset="0"/>
              </a:rPr>
              <a:t>keselamatan</a:t>
            </a:r>
            <a:r>
              <a:rPr lang="en-US" altLang="en-US" sz="1600" dirty="0">
                <a:latin typeface="Arial Narrow" panose="020B0606020202030204" pitchFamily="34" charset="0"/>
              </a:rPr>
              <a:t>, yang </a:t>
            </a:r>
            <a:r>
              <a:rPr lang="en-US" altLang="en-US" sz="1600" dirty="0" err="1">
                <a:latin typeface="Arial Narrow" panose="020B0606020202030204" pitchFamily="34" charset="0"/>
              </a:rPr>
              <a:t>telah</a:t>
            </a:r>
            <a:r>
              <a:rPr lang="en-US" altLang="en-US" sz="1600" dirty="0">
                <a:latin typeface="Arial Narrow" panose="020B0606020202030204" pitchFamily="34" charset="0"/>
              </a:rPr>
              <a:t> </a:t>
            </a:r>
            <a:r>
              <a:rPr lang="en-US" altLang="en-US" sz="1600" dirty="0" err="1">
                <a:latin typeface="Arial Narrow" panose="020B0606020202030204" pitchFamily="34" charset="0"/>
              </a:rPr>
              <a:t>dikerjakan</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direalisasikan</a:t>
            </a:r>
            <a:r>
              <a:rPr lang="en-US" altLang="en-US" sz="1600" dirty="0">
                <a:latin typeface="Arial Narrow" panose="020B0606020202030204" pitchFamily="34" charset="0"/>
              </a:rPr>
              <a:t> </a:t>
            </a:r>
            <a:r>
              <a:rPr lang="en-US" altLang="en-US" sz="1600" dirty="0" err="1">
                <a:latin typeface="Arial Narrow" panose="020B0606020202030204" pitchFamily="34" charset="0"/>
              </a:rPr>
              <a:t>secara</a:t>
            </a:r>
            <a:r>
              <a:rPr lang="en-US" altLang="en-US" sz="1600" dirty="0">
                <a:latin typeface="Arial Narrow" panose="020B0606020202030204" pitchFamily="34" charset="0"/>
              </a:rPr>
              <a:t> </a:t>
            </a:r>
            <a:r>
              <a:rPr lang="en-US" altLang="en-US" sz="1600" dirty="0" err="1">
                <a:latin typeface="Arial Narrow" panose="020B0606020202030204" pitchFamily="34" charset="0"/>
              </a:rPr>
              <a:t>subyektif</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hati</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kehidupan</a:t>
            </a:r>
            <a:r>
              <a:rPr lang="en-US" altLang="en-US" sz="1600" dirty="0">
                <a:latin typeface="Arial Narrow" panose="020B0606020202030204" pitchFamily="34" charset="0"/>
              </a:rPr>
              <a:t> orang-orang </a:t>
            </a:r>
            <a:r>
              <a:rPr lang="en-US" altLang="en-US" sz="1600" dirty="0" err="1">
                <a:latin typeface="Arial Narrow" panose="020B0606020202030204" pitchFamily="34" charset="0"/>
              </a:rPr>
              <a:t>berdosa</a:t>
            </a:r>
            <a:r>
              <a:rPr lang="en-US" altLang="en-US" sz="1600" dirty="0">
                <a:latin typeface="Arial Narrow" panose="020B0606020202030204" pitchFamily="34" charset="0"/>
              </a:rPr>
              <a:t>. </a:t>
            </a:r>
            <a:r>
              <a:rPr lang="en-US" altLang="en-US" sz="1600" b="1" dirty="0" err="1">
                <a:latin typeface="Arial Narrow" panose="020B0606020202030204" pitchFamily="34" charset="0"/>
              </a:rPr>
              <a:t>Tujuannya</a:t>
            </a:r>
            <a:r>
              <a:rPr lang="en-US" altLang="en-US" sz="1600" dirty="0">
                <a:latin typeface="Arial Narrow" panose="020B0606020202030204" pitchFamily="34" charset="0"/>
              </a:rPr>
              <a:t> </a:t>
            </a:r>
            <a:r>
              <a:rPr lang="en-US" altLang="en-US" sz="1600" dirty="0" err="1">
                <a:latin typeface="Arial Narrow" panose="020B0606020202030204" pitchFamily="34" charset="0"/>
              </a:rPr>
              <a:t>adalah</a:t>
            </a:r>
            <a:r>
              <a:rPr lang="en-US" altLang="en-US" sz="1600" dirty="0">
                <a:latin typeface="Arial Narrow" panose="020B0606020202030204" pitchFamily="34" charset="0"/>
              </a:rPr>
              <a:t>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mendeskripsikan</a:t>
            </a:r>
            <a:r>
              <a:rPr lang="en-US" altLang="en-US" sz="1600" dirty="0">
                <a:latin typeface="Arial Narrow" panose="020B0606020202030204" pitchFamily="34" charset="0"/>
              </a:rPr>
              <a:t> </a:t>
            </a:r>
            <a:r>
              <a:rPr lang="en-US" altLang="en-US" sz="1600" dirty="0" err="1">
                <a:latin typeface="Arial Narrow" panose="020B0606020202030204" pitchFamily="34" charset="0"/>
              </a:rPr>
              <a:t>urutan</a:t>
            </a:r>
            <a:r>
              <a:rPr lang="en-US" altLang="en-US" sz="1600" dirty="0">
                <a:latin typeface="Arial Narrow" panose="020B0606020202030204" pitchFamily="34" charset="0"/>
              </a:rPr>
              <a:t> </a:t>
            </a:r>
            <a:r>
              <a:rPr lang="en-US" altLang="en-US" sz="1600" dirty="0" err="1">
                <a:latin typeface="Arial Narrow" panose="020B0606020202030204" pitchFamily="34" charset="0"/>
              </a:rPr>
              <a:t>logis</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juga </a:t>
            </a:r>
            <a:r>
              <a:rPr lang="en-US" altLang="en-US" sz="1600" dirty="0" err="1">
                <a:latin typeface="Arial Narrow" panose="020B0606020202030204" pitchFamily="34" charset="0"/>
              </a:rPr>
              <a:t>interrelasi</a:t>
            </a:r>
            <a:r>
              <a:rPr lang="en-US" altLang="en-US" sz="1600" dirty="0">
                <a:latin typeface="Arial Narrow" panose="020B0606020202030204" pitchFamily="34" charset="0"/>
              </a:rPr>
              <a:t> </a:t>
            </a:r>
            <a:r>
              <a:rPr lang="en-US" altLang="en-US" sz="1600" dirty="0" err="1">
                <a:latin typeface="Arial Narrow" panose="020B0606020202030204" pitchFamily="34" charset="0"/>
              </a:rPr>
              <a:t>dari</a:t>
            </a:r>
            <a:r>
              <a:rPr lang="en-US" altLang="en-US" sz="1600" dirty="0">
                <a:latin typeface="Arial Narrow" panose="020B0606020202030204" pitchFamily="34" charset="0"/>
              </a:rPr>
              <a:t> </a:t>
            </a:r>
            <a:r>
              <a:rPr lang="en-US" altLang="en-US" sz="1600" dirty="0" err="1">
                <a:latin typeface="Arial Narrow" panose="020B0606020202030204" pitchFamily="34" charset="0"/>
              </a:rPr>
              <a:t>berbagai</a:t>
            </a:r>
            <a:r>
              <a:rPr lang="en-US" altLang="en-US" sz="1600" dirty="0">
                <a:latin typeface="Arial Narrow" panose="020B0606020202030204" pitchFamily="34" charset="0"/>
              </a:rPr>
              <a:t> </a:t>
            </a:r>
            <a:r>
              <a:rPr lang="en-US" altLang="en-US" sz="1600" dirty="0" err="1">
                <a:latin typeface="Arial Narrow" panose="020B0606020202030204" pitchFamily="34" charset="0"/>
              </a:rPr>
              <a:t>gerakan</a:t>
            </a:r>
            <a:r>
              <a:rPr lang="en-US" altLang="en-US" sz="1600" dirty="0">
                <a:latin typeface="Arial Narrow" panose="020B0606020202030204" pitchFamily="34" charset="0"/>
              </a:rPr>
              <a:t> </a:t>
            </a:r>
            <a:r>
              <a:rPr lang="en-US" altLang="en-US" sz="1600" dirty="0" err="1">
                <a:latin typeface="Arial Narrow" panose="020B0606020202030204" pitchFamily="34" charset="0"/>
              </a:rPr>
              <a:t>Roh</a:t>
            </a:r>
            <a:r>
              <a:rPr lang="en-US" altLang="en-US" sz="1600" dirty="0">
                <a:latin typeface="Arial Narrow" panose="020B0606020202030204" pitchFamily="34" charset="0"/>
              </a:rPr>
              <a:t> Kudus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menerapkan</a:t>
            </a:r>
            <a:r>
              <a:rPr lang="en-US" altLang="en-US" sz="1600" dirty="0">
                <a:latin typeface="Arial Narrow" panose="020B0606020202030204" pitchFamily="34" charset="0"/>
              </a:rPr>
              <a:t> </a:t>
            </a:r>
            <a:r>
              <a:rPr lang="en-US" altLang="en-US" sz="1600" dirty="0" err="1">
                <a:latin typeface="Arial Narrow" panose="020B0606020202030204" pitchFamily="34" charset="0"/>
              </a:rPr>
              <a:t>karya</a:t>
            </a:r>
            <a:r>
              <a:rPr lang="en-US" altLang="en-US" sz="1600" dirty="0">
                <a:latin typeface="Arial Narrow" panose="020B0606020202030204" pitchFamily="34" charset="0"/>
              </a:rPr>
              <a:t> </a:t>
            </a:r>
            <a:r>
              <a:rPr lang="en-US" altLang="en-US" sz="1600" dirty="0" err="1">
                <a:latin typeface="Arial Narrow" panose="020B0606020202030204" pitchFamily="34" charset="0"/>
              </a:rPr>
              <a:t>penebusan</a:t>
            </a:r>
            <a:r>
              <a:rPr lang="en-US" altLang="en-US" sz="1600" dirty="0">
                <a:latin typeface="Arial Narrow" panose="020B0606020202030204" pitchFamily="34" charset="0"/>
              </a:rPr>
              <a:t> </a:t>
            </a:r>
            <a:r>
              <a:rPr lang="en-US" altLang="en-US" sz="1600" dirty="0" err="1">
                <a:latin typeface="Arial Narrow" panose="020B0606020202030204" pitchFamily="34" charset="0"/>
              </a:rPr>
              <a:t>itu</a:t>
            </a:r>
            <a:r>
              <a:rPr lang="en-US" altLang="en-US" sz="1600" dirty="0">
                <a:latin typeface="Arial Narrow" panose="020B0606020202030204" pitchFamily="34" charset="0"/>
              </a:rPr>
              <a:t>.</a:t>
            </a:r>
          </a:p>
          <a:p>
            <a:pPr marL="236538" indent="-236538" algn="just">
              <a:spcBef>
                <a:spcPts val="300"/>
              </a:spcBef>
              <a:buFont typeface="Wingdings" panose="05000000000000000000" pitchFamily="2" charset="2"/>
              <a:buChar char="§"/>
            </a:pPr>
            <a:r>
              <a:rPr lang="en-US" altLang="en-US" sz="1600" dirty="0" err="1">
                <a:latin typeface="Arial Narrow" panose="020B0606020202030204" pitchFamily="34" charset="0"/>
              </a:rPr>
              <a:t>Regenerasi</a:t>
            </a:r>
            <a:r>
              <a:rPr lang="en-US" altLang="en-US" sz="1600" dirty="0">
                <a:latin typeface="Arial Narrow" panose="020B0606020202030204" pitchFamily="34" charset="0"/>
              </a:rPr>
              <a:t>, </a:t>
            </a:r>
            <a:r>
              <a:rPr lang="en-US" altLang="en-US" sz="1600" dirty="0" err="1">
                <a:latin typeface="Arial Narrow" panose="020B0606020202030204" pitchFamily="34" charset="0"/>
              </a:rPr>
              <a:t>iman</a:t>
            </a:r>
            <a:r>
              <a:rPr lang="en-US" altLang="en-US" sz="1600" dirty="0">
                <a:latin typeface="Arial Narrow" panose="020B0606020202030204" pitchFamily="34" charset="0"/>
              </a:rPr>
              <a:t>, </a:t>
            </a:r>
            <a:r>
              <a:rPr lang="en-US" altLang="en-US" sz="1600" dirty="0" err="1">
                <a:latin typeface="Arial Narrow" panose="020B0606020202030204" pitchFamily="34" charset="0"/>
              </a:rPr>
              <a:t>konversi</a:t>
            </a:r>
            <a:r>
              <a:rPr lang="en-US" altLang="en-US" sz="1600" dirty="0">
                <a:latin typeface="Arial Narrow" panose="020B0606020202030204" pitchFamily="34" charset="0"/>
              </a:rPr>
              <a:t>, </a:t>
            </a:r>
            <a:r>
              <a:rPr lang="en-US" altLang="en-US" sz="1600" dirty="0" err="1">
                <a:latin typeface="Arial Narrow" panose="020B0606020202030204" pitchFamily="34" charset="0"/>
              </a:rPr>
              <a:t>dsb</a:t>
            </a:r>
            <a:r>
              <a:rPr lang="en-US" altLang="en-US" sz="1600" dirty="0">
                <a:latin typeface="Arial Narrow" panose="020B0606020202030204" pitchFamily="34" charset="0"/>
              </a:rPr>
              <a:t> –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Alkitab</a:t>
            </a:r>
            <a:r>
              <a:rPr lang="en-US" altLang="en-US" sz="1600" dirty="0">
                <a:latin typeface="Arial Narrow" panose="020B0606020202030204" pitchFamily="34" charset="0"/>
              </a:rPr>
              <a:t>, </a:t>
            </a:r>
            <a:r>
              <a:rPr lang="en-US" altLang="en-US" sz="1600" dirty="0" err="1">
                <a:latin typeface="Arial Narrow" panose="020B0606020202030204" pitchFamily="34" charset="0"/>
              </a:rPr>
              <a:t>tidak</a:t>
            </a:r>
            <a:r>
              <a:rPr lang="en-US" altLang="en-US" sz="1600" dirty="0">
                <a:latin typeface="Arial Narrow" panose="020B0606020202030204" pitchFamily="34" charset="0"/>
              </a:rPr>
              <a:t> </a:t>
            </a:r>
            <a:r>
              <a:rPr lang="en-US" altLang="en-US" sz="1600" dirty="0" err="1">
                <a:latin typeface="Arial Narrow" panose="020B0606020202030204" pitchFamily="34" charset="0"/>
              </a:rPr>
              <a:t>merujuk</a:t>
            </a:r>
            <a:r>
              <a:rPr lang="en-US" altLang="en-US" sz="1600" dirty="0">
                <a:latin typeface="Arial Narrow" panose="020B0606020202030204" pitchFamily="34" charset="0"/>
              </a:rPr>
              <a:t> </a:t>
            </a:r>
            <a:r>
              <a:rPr lang="en-US" altLang="en-US" sz="1600" dirty="0" err="1">
                <a:latin typeface="Arial Narrow" panose="020B0606020202030204" pitchFamily="34" charset="0"/>
              </a:rPr>
              <a:t>kepada</a:t>
            </a:r>
            <a:r>
              <a:rPr lang="en-US" altLang="en-US" sz="1600" dirty="0">
                <a:latin typeface="Arial Narrow" panose="020B0606020202030204" pitchFamily="34" charset="0"/>
              </a:rPr>
              <a:t> </a:t>
            </a:r>
            <a:r>
              <a:rPr lang="en-US" altLang="en-US" sz="1600" dirty="0" err="1">
                <a:latin typeface="Arial Narrow" panose="020B0606020202030204" pitchFamily="34" charset="0"/>
              </a:rPr>
              <a:t>langkah-langkah</a:t>
            </a:r>
            <a:r>
              <a:rPr lang="en-US" altLang="en-US" sz="1600" dirty="0">
                <a:latin typeface="Arial Narrow" panose="020B0606020202030204" pitchFamily="34" charset="0"/>
              </a:rPr>
              <a:t> </a:t>
            </a:r>
            <a:r>
              <a:rPr lang="en-US" altLang="en-US" sz="1600" dirty="0" err="1">
                <a:latin typeface="Arial Narrow" panose="020B0606020202030204" pitchFamily="34" charset="0"/>
              </a:rPr>
              <a:t>suksesif</a:t>
            </a:r>
            <a:r>
              <a:rPr lang="en-US" altLang="en-US" sz="1600" dirty="0">
                <a:latin typeface="Arial Narrow" panose="020B0606020202030204" pitchFamily="34" charset="0"/>
              </a:rPr>
              <a:t>/ </a:t>
            </a:r>
            <a:r>
              <a:rPr lang="en-US" altLang="en-US" sz="1600" dirty="0" err="1">
                <a:latin typeface="Arial Narrow" panose="020B0606020202030204" pitchFamily="34" charset="0"/>
              </a:rPr>
              <a:t>bertahap</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jalan</a:t>
            </a:r>
            <a:r>
              <a:rPr lang="en-US" altLang="en-US" sz="1600" dirty="0">
                <a:latin typeface="Arial Narrow" panose="020B0606020202030204" pitchFamily="34" charset="0"/>
              </a:rPr>
              <a:t> </a:t>
            </a:r>
            <a:r>
              <a:rPr lang="en-US" altLang="en-US" sz="1600" dirty="0" err="1">
                <a:latin typeface="Arial Narrow" panose="020B0606020202030204" pitchFamily="34" charset="0"/>
              </a:rPr>
              <a:t>keselamatan</a:t>
            </a:r>
            <a:r>
              <a:rPr lang="en-US" altLang="en-US" sz="1600" dirty="0">
                <a:latin typeface="Arial Narrow" panose="020B0606020202030204" pitchFamily="34" charset="0"/>
              </a:rPr>
              <a:t> – </a:t>
            </a:r>
            <a:r>
              <a:rPr lang="en-US" altLang="en-US" sz="1600" dirty="0" err="1">
                <a:latin typeface="Arial Narrow" panose="020B0606020202030204" pitchFamily="34" charset="0"/>
              </a:rPr>
              <a:t>tetapi</a:t>
            </a:r>
            <a:r>
              <a:rPr lang="en-US" altLang="en-US" sz="1600" dirty="0">
                <a:latin typeface="Arial Narrow" panose="020B0606020202030204" pitchFamily="34" charset="0"/>
              </a:rPr>
              <a:t> </a:t>
            </a:r>
            <a:r>
              <a:rPr lang="en-US" altLang="en-US" sz="1600" dirty="0" err="1">
                <a:latin typeface="Arial Narrow" panose="020B0606020202030204" pitchFamily="34" charset="0"/>
              </a:rPr>
              <a:t>lebih</a:t>
            </a:r>
            <a:r>
              <a:rPr lang="en-US" altLang="en-US" sz="1600" dirty="0">
                <a:latin typeface="Arial Narrow" panose="020B0606020202030204" pitchFamily="34" charset="0"/>
              </a:rPr>
              <a:t> </a:t>
            </a:r>
            <a:r>
              <a:rPr lang="en-US" altLang="en-US" sz="1600" dirty="0" err="1">
                <a:latin typeface="Arial Narrow" panose="020B0606020202030204" pitchFamily="34" charset="0"/>
              </a:rPr>
              <a:t>merupakan</a:t>
            </a:r>
            <a:r>
              <a:rPr lang="en-US" altLang="en-US" sz="1600" dirty="0">
                <a:latin typeface="Arial Narrow" panose="020B0606020202030204" pitchFamily="34" charset="0"/>
              </a:rPr>
              <a:t> </a:t>
            </a:r>
            <a:r>
              <a:rPr lang="en-US" altLang="en-US" sz="1600" dirty="0" err="1">
                <a:latin typeface="Arial Narrow" panose="020B0606020202030204" pitchFamily="34" charset="0"/>
              </a:rPr>
              <a:t>suatu</a:t>
            </a:r>
            <a:r>
              <a:rPr lang="en-US" altLang="en-US" sz="1600" dirty="0">
                <a:latin typeface="Arial Narrow" panose="020B0606020202030204" pitchFamily="34" charset="0"/>
              </a:rPr>
              <a:t> </a:t>
            </a:r>
            <a:r>
              <a:rPr lang="en-US" altLang="en-US" sz="1600" dirty="0" err="1">
                <a:latin typeface="Arial Narrow" panose="020B0606020202030204" pitchFamily="34" charset="0"/>
              </a:rPr>
              <a:t>pernyataan</a:t>
            </a:r>
            <a:r>
              <a:rPr lang="en-US" altLang="en-US" sz="1600" dirty="0">
                <a:latin typeface="Arial Narrow" panose="020B0606020202030204" pitchFamily="34" charset="0"/>
              </a:rPr>
              <a:t> </a:t>
            </a:r>
            <a:r>
              <a:rPr lang="en-US" altLang="en-US" sz="1600" dirty="0" err="1">
                <a:latin typeface="Arial Narrow" panose="020B0606020202030204" pitchFamily="34" charset="0"/>
              </a:rPr>
              <a:t>mengenai</a:t>
            </a:r>
            <a:r>
              <a:rPr lang="en-US" altLang="en-US" sz="1600" dirty="0">
                <a:latin typeface="Arial Narrow" panose="020B0606020202030204" pitchFamily="34" charset="0"/>
              </a:rPr>
              <a:t> </a:t>
            </a:r>
            <a:r>
              <a:rPr lang="en-US" altLang="en-US" sz="1600" dirty="0" err="1">
                <a:latin typeface="Arial Narrow" panose="020B0606020202030204" pitchFamily="34" charset="0"/>
              </a:rPr>
              <a:t>keseluruhan</a:t>
            </a:r>
            <a:r>
              <a:rPr lang="en-US" altLang="en-US" sz="1600" dirty="0">
                <a:latin typeface="Arial Narrow" panose="020B0606020202030204" pitchFamily="34" charset="0"/>
              </a:rPr>
              <a:t> </a:t>
            </a:r>
            <a:r>
              <a:rPr lang="en-US" altLang="en-US" sz="1600" dirty="0" err="1">
                <a:latin typeface="Arial Narrow" panose="020B0606020202030204" pitchFamily="34" charset="0"/>
              </a:rPr>
              <a:t>perubahan</a:t>
            </a:r>
            <a:r>
              <a:rPr lang="en-US" altLang="en-US" sz="1600" dirty="0">
                <a:latin typeface="Arial Narrow" panose="020B0606020202030204" pitchFamily="34" charset="0"/>
              </a:rPr>
              <a:t> yang </a:t>
            </a:r>
            <a:r>
              <a:rPr lang="en-US" altLang="en-US" sz="1600" dirty="0" err="1">
                <a:latin typeface="Arial Narrow" panose="020B0606020202030204" pitchFamily="34" charset="0"/>
              </a:rPr>
              <a:t>terjadi</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diri</a:t>
            </a:r>
            <a:r>
              <a:rPr lang="en-US" altLang="en-US" sz="1600" dirty="0">
                <a:latin typeface="Arial Narrow" panose="020B0606020202030204" pitchFamily="34" charset="0"/>
              </a:rPr>
              <a:t> </a:t>
            </a:r>
            <a:r>
              <a:rPr lang="en-US" altLang="en-US" sz="1600" dirty="0" err="1">
                <a:latin typeface="Arial Narrow" panose="020B0606020202030204" pitchFamily="34" charset="0"/>
              </a:rPr>
              <a:t>manusia</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satu</a:t>
            </a:r>
            <a:r>
              <a:rPr lang="en-US" altLang="en-US" sz="1600" dirty="0">
                <a:latin typeface="Arial Narrow" panose="020B0606020202030204" pitchFamily="34" charset="0"/>
              </a:rPr>
              <a:t>-per-</a:t>
            </a:r>
            <a:r>
              <a:rPr lang="en-US" altLang="en-US" sz="1600" dirty="0" err="1">
                <a:latin typeface="Arial Narrow" panose="020B0606020202030204" pitchFamily="34" charset="0"/>
              </a:rPr>
              <a:t>satu</a:t>
            </a:r>
            <a:r>
              <a:rPr lang="en-US" altLang="en-US" sz="1600" dirty="0">
                <a:latin typeface="Arial Narrow" panose="020B0606020202030204" pitchFamily="34" charset="0"/>
              </a:rPr>
              <a:t> kata </a:t>
            </a:r>
            <a:r>
              <a:rPr lang="en-US" altLang="en-US" sz="1600" dirty="0" err="1">
                <a:latin typeface="Arial Narrow" panose="020B0606020202030204" pitchFamily="34" charset="0"/>
              </a:rPr>
              <a:t>tersebut</a:t>
            </a:r>
            <a:r>
              <a:rPr lang="en-US" altLang="en-US" sz="1600" dirty="0">
                <a:latin typeface="Arial Narrow" panose="020B0606020202030204" pitchFamily="34" charset="0"/>
              </a:rPr>
              <a:t>.</a:t>
            </a:r>
          </a:p>
          <a:p>
            <a:pPr marL="236538" indent="-236538" algn="just">
              <a:spcBef>
                <a:spcPts val="300"/>
              </a:spcBef>
              <a:buFont typeface="Wingdings" panose="05000000000000000000" pitchFamily="2" charset="2"/>
              <a:buChar char="§"/>
            </a:pPr>
            <a:r>
              <a:rPr lang="en-US" altLang="en-US" sz="1800" b="1" dirty="0">
                <a:latin typeface="Arial Narrow" panose="020B0606020202030204" pitchFamily="34" charset="0"/>
              </a:rPr>
              <a:t>John Murray</a:t>
            </a:r>
            <a:r>
              <a:rPr lang="en-US" altLang="en-US" sz="1600" dirty="0">
                <a:latin typeface="Arial Narrow" panose="020B0606020202030204" pitchFamily="34" charset="0"/>
              </a:rPr>
              <a:t>, “</a:t>
            </a:r>
            <a:r>
              <a:rPr lang="en-US" altLang="en-US" sz="1600" dirty="0" err="1">
                <a:latin typeface="Arial Narrow" panose="020B0606020202030204" pitchFamily="34" charset="0"/>
              </a:rPr>
              <a:t>Terdapat</a:t>
            </a:r>
            <a:r>
              <a:rPr lang="en-US" altLang="en-US" sz="1600" dirty="0">
                <a:latin typeface="Arial Narrow" panose="020B0606020202030204" pitchFamily="34" charset="0"/>
              </a:rPr>
              <a:t> </a:t>
            </a:r>
            <a:r>
              <a:rPr lang="en-US" altLang="en-US" sz="1600" dirty="0" err="1">
                <a:latin typeface="Arial Narrow" panose="020B0606020202030204" pitchFamily="34" charset="0"/>
              </a:rPr>
              <a:t>alasan</a:t>
            </a:r>
            <a:r>
              <a:rPr lang="en-US" altLang="en-US" sz="1600" dirty="0">
                <a:latin typeface="Arial Narrow" panose="020B0606020202030204" pitchFamily="34" charset="0"/>
              </a:rPr>
              <a:t> yang </a:t>
            </a:r>
            <a:r>
              <a:rPr lang="en-US" altLang="en-US" sz="1600" dirty="0" err="1">
                <a:latin typeface="Arial Narrow" panose="020B0606020202030204" pitchFamily="34" charset="0"/>
              </a:rPr>
              <a:t>baik</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konklusif</a:t>
            </a:r>
            <a:r>
              <a:rPr lang="en-US" altLang="en-US" sz="1600" dirty="0">
                <a:latin typeface="Arial Narrow" panose="020B0606020202030204" pitchFamily="34" charset="0"/>
              </a:rPr>
              <a:t> </a:t>
            </a:r>
            <a:r>
              <a:rPr lang="en-US" altLang="en-US" sz="1600" dirty="0" err="1">
                <a:latin typeface="Arial Narrow" panose="020B0606020202030204" pitchFamily="34" charset="0"/>
              </a:rPr>
              <a:t>bagi</a:t>
            </a:r>
            <a:r>
              <a:rPr lang="en-US" altLang="en-US" sz="1600" dirty="0">
                <a:latin typeface="Arial Narrow" panose="020B0606020202030204" pitchFamily="34" charset="0"/>
              </a:rPr>
              <a:t> </a:t>
            </a:r>
            <a:r>
              <a:rPr lang="en-US" altLang="en-US" sz="1600" dirty="0" err="1">
                <a:latin typeface="Arial Narrow" panose="020B0606020202030204" pitchFamily="34" charset="0"/>
              </a:rPr>
              <a:t>pemikiran</a:t>
            </a:r>
            <a:r>
              <a:rPr lang="en-US" altLang="en-US" sz="1600" dirty="0">
                <a:latin typeface="Arial Narrow" panose="020B0606020202030204" pitchFamily="34" charset="0"/>
              </a:rPr>
              <a:t> </a:t>
            </a:r>
            <a:r>
              <a:rPr lang="en-US" altLang="en-US" sz="1600" dirty="0" err="1">
                <a:latin typeface="Arial Narrow" panose="020B0606020202030204" pitchFamily="34" charset="0"/>
              </a:rPr>
              <a:t>bahwa</a:t>
            </a:r>
            <a:r>
              <a:rPr lang="en-US" altLang="en-US" sz="1600" dirty="0">
                <a:latin typeface="Arial Narrow" panose="020B0606020202030204" pitchFamily="34" charset="0"/>
              </a:rPr>
              <a:t> </a:t>
            </a:r>
            <a:r>
              <a:rPr lang="en-US" altLang="en-US" sz="1600" dirty="0" err="1">
                <a:latin typeface="Arial Narrow" panose="020B0606020202030204" pitchFamily="34" charset="0"/>
              </a:rPr>
              <a:t>berbagai</a:t>
            </a:r>
            <a:r>
              <a:rPr lang="en-US" altLang="en-US" sz="1600" dirty="0">
                <a:latin typeface="Arial Narrow" panose="020B0606020202030204" pitchFamily="34" charset="0"/>
              </a:rPr>
              <a:t> </a:t>
            </a:r>
            <a:r>
              <a:rPr lang="en-US" altLang="en-US" sz="1600" dirty="0" err="1">
                <a:latin typeface="Arial Narrow" panose="020B0606020202030204" pitchFamily="34" charset="0"/>
              </a:rPr>
              <a:t>tindakan</a:t>
            </a:r>
            <a:r>
              <a:rPr lang="en-US" altLang="en-US" sz="1600" dirty="0">
                <a:latin typeface="Arial Narrow" panose="020B0606020202030204" pitchFamily="34" charset="0"/>
              </a:rPr>
              <a:t> </a:t>
            </a:r>
            <a:r>
              <a:rPr lang="en-US" altLang="en-US" sz="1600" dirty="0" err="1">
                <a:latin typeface="Arial Narrow" panose="020B0606020202030204" pitchFamily="34" charset="0"/>
              </a:rPr>
              <a:t>penerapan</a:t>
            </a:r>
            <a:r>
              <a:rPr lang="en-US" altLang="en-US" sz="1600" dirty="0">
                <a:latin typeface="Arial Narrow" panose="020B0606020202030204" pitchFamily="34" charset="0"/>
              </a:rPr>
              <a:t> </a:t>
            </a:r>
            <a:r>
              <a:rPr lang="en-US" altLang="en-US" sz="1600" dirty="0" err="1">
                <a:latin typeface="Arial Narrow" panose="020B0606020202030204" pitchFamily="34" charset="0"/>
              </a:rPr>
              <a:t>penebusan</a:t>
            </a:r>
            <a:r>
              <a:rPr lang="en-US" altLang="en-US" sz="1600" dirty="0">
                <a:latin typeface="Arial Narrow" panose="020B0606020202030204" pitchFamily="34" charset="0"/>
              </a:rPr>
              <a:t> </a:t>
            </a:r>
            <a:r>
              <a:rPr lang="en-US" altLang="en-US" sz="1600" dirty="0" err="1">
                <a:latin typeface="Arial Narrow" panose="020B0606020202030204" pitchFamily="34" charset="0"/>
              </a:rPr>
              <a:t>terjadi</a:t>
            </a:r>
            <a:r>
              <a:rPr lang="en-US" altLang="en-US" sz="1600" dirty="0">
                <a:latin typeface="Arial Narrow" panose="020B0606020202030204" pitchFamily="34" charset="0"/>
              </a:rPr>
              <a:t>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ordo yang </a:t>
            </a:r>
            <a:r>
              <a:rPr lang="en-US" altLang="en-US" sz="1600" dirty="0" err="1">
                <a:latin typeface="Arial Narrow" panose="020B0606020202030204" pitchFamily="34" charset="0"/>
              </a:rPr>
              <a:t>pasti</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bahwa</a:t>
            </a:r>
            <a:r>
              <a:rPr lang="en-US" altLang="en-US" sz="1600" dirty="0">
                <a:latin typeface="Arial Narrow" panose="020B0606020202030204" pitchFamily="34" charset="0"/>
              </a:rPr>
              <a:t> ordo </a:t>
            </a:r>
            <a:r>
              <a:rPr lang="en-US" altLang="en-US" sz="1600" dirty="0" err="1">
                <a:latin typeface="Arial Narrow" panose="020B0606020202030204" pitchFamily="34" charset="0"/>
              </a:rPr>
              <a:t>itu</a:t>
            </a:r>
            <a:r>
              <a:rPr lang="en-US" altLang="en-US" sz="1600" dirty="0">
                <a:latin typeface="Arial Narrow" panose="020B0606020202030204" pitchFamily="34" charset="0"/>
              </a:rPr>
              <a:t> </a:t>
            </a:r>
            <a:r>
              <a:rPr lang="en-US" altLang="en-US" sz="1600" dirty="0" err="1">
                <a:latin typeface="Arial Narrow" panose="020B0606020202030204" pitchFamily="34" charset="0"/>
              </a:rPr>
              <a:t>telah</a:t>
            </a:r>
            <a:r>
              <a:rPr lang="en-US" altLang="en-US" sz="1600" dirty="0">
                <a:latin typeface="Arial Narrow" panose="020B0606020202030204" pitchFamily="34" charset="0"/>
              </a:rPr>
              <a:t> </a:t>
            </a:r>
            <a:r>
              <a:rPr lang="en-US" altLang="en-US" sz="1600" dirty="0" err="1">
                <a:latin typeface="Arial Narrow" panose="020B0606020202030204" pitchFamily="34" charset="0"/>
              </a:rPr>
              <a:t>ditetapkan</a:t>
            </a:r>
            <a:r>
              <a:rPr lang="en-US" altLang="en-US" sz="1600" dirty="0">
                <a:latin typeface="Arial Narrow" panose="020B0606020202030204" pitchFamily="34" charset="0"/>
              </a:rPr>
              <a:t> </a:t>
            </a:r>
            <a:r>
              <a:rPr lang="en-US" altLang="en-US" sz="1600" dirty="0" err="1">
                <a:latin typeface="Arial Narrow" panose="020B0606020202030204" pitchFamily="34" charset="0"/>
              </a:rPr>
              <a:t>berdasarkan</a:t>
            </a:r>
            <a:r>
              <a:rPr lang="en-US" altLang="en-US" sz="1600" dirty="0">
                <a:latin typeface="Arial Narrow" panose="020B0606020202030204" pitchFamily="34" charset="0"/>
              </a:rPr>
              <a:t> </a:t>
            </a:r>
            <a:r>
              <a:rPr lang="en-US" altLang="en-US" sz="1600" dirty="0" err="1">
                <a:latin typeface="Arial Narrow" panose="020B0606020202030204" pitchFamily="34" charset="0"/>
              </a:rPr>
              <a:t>ketetapan</a:t>
            </a:r>
            <a:r>
              <a:rPr lang="en-US" altLang="en-US" sz="1600" dirty="0">
                <a:latin typeface="Arial Narrow" panose="020B0606020202030204" pitchFamily="34" charset="0"/>
              </a:rPr>
              <a:t>, </a:t>
            </a:r>
            <a:r>
              <a:rPr lang="en-US" altLang="en-US" sz="1600" dirty="0" err="1">
                <a:latin typeface="Arial Narrow" panose="020B0606020202030204" pitchFamily="34" charset="0"/>
              </a:rPr>
              <a:t>hikmat</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anugerah</a:t>
            </a:r>
            <a:r>
              <a:rPr lang="en-US" altLang="en-US" sz="1600" dirty="0">
                <a:latin typeface="Arial Narrow" panose="020B0606020202030204" pitchFamily="34" charset="0"/>
              </a:rPr>
              <a:t> </a:t>
            </a:r>
            <a:r>
              <a:rPr lang="en-US" altLang="en-US" sz="1600" dirty="0" err="1">
                <a:latin typeface="Arial Narrow" panose="020B0606020202030204" pitchFamily="34" charset="0"/>
              </a:rPr>
              <a:t>ilahi</a:t>
            </a:r>
            <a:r>
              <a:rPr lang="en-US" altLang="en-US" sz="1600" dirty="0">
                <a:latin typeface="Arial Narrow" panose="020B0606020202030204" pitchFamily="34" charset="0"/>
              </a:rPr>
              <a:t>.” </a:t>
            </a:r>
            <a:r>
              <a:rPr lang="en-US" altLang="en-US" sz="1600" dirty="0" err="1">
                <a:latin typeface="Arial Narrow" panose="020B0606020202030204" pitchFamily="34" charset="0"/>
              </a:rPr>
              <a:t>Urutan</a:t>
            </a:r>
            <a:r>
              <a:rPr lang="en-US" altLang="en-US" sz="1600" dirty="0">
                <a:latin typeface="Arial Narrow" panose="020B0606020202030204" pitchFamily="34" charset="0"/>
              </a:rPr>
              <a:t> </a:t>
            </a:r>
            <a:r>
              <a:rPr lang="en-US" altLang="en-US" sz="1600" dirty="0" err="1">
                <a:latin typeface="Arial Narrow" panose="020B0606020202030204" pitchFamily="34" charset="0"/>
              </a:rPr>
              <a:t>keselamatan</a:t>
            </a:r>
            <a:r>
              <a:rPr lang="en-US" altLang="en-US" sz="1600" dirty="0">
                <a:latin typeface="Arial Narrow" panose="020B0606020202030204" pitchFamily="34" charset="0"/>
              </a:rPr>
              <a:t> </a:t>
            </a:r>
            <a:r>
              <a:rPr lang="en-US" altLang="en-US" sz="1600" dirty="0" err="1">
                <a:latin typeface="Arial Narrow" panose="020B0606020202030204" pitchFamily="34" charset="0"/>
              </a:rPr>
              <a:t>Alkitabiah</a:t>
            </a:r>
            <a:r>
              <a:rPr lang="en-US" altLang="en-US" sz="1600" dirty="0">
                <a:latin typeface="Arial Narrow" panose="020B0606020202030204" pitchFamily="34" charset="0"/>
              </a:rPr>
              <a:t>: </a:t>
            </a:r>
            <a:r>
              <a:rPr lang="en-US" altLang="en-US" sz="1600" dirty="0" err="1">
                <a:latin typeface="Arial Narrow" panose="020B0606020202030204" pitchFamily="34" charset="0"/>
              </a:rPr>
              <a:t>panggilan</a:t>
            </a:r>
            <a:r>
              <a:rPr lang="en-US" altLang="en-US" sz="1600" dirty="0">
                <a:latin typeface="Arial Narrow" panose="020B0606020202030204" pitchFamily="34" charset="0"/>
              </a:rPr>
              <a:t>, </a:t>
            </a:r>
            <a:r>
              <a:rPr lang="en-US" altLang="en-US" sz="1600" dirty="0" err="1">
                <a:latin typeface="Arial Narrow" panose="020B0606020202030204" pitchFamily="34" charset="0"/>
              </a:rPr>
              <a:t>regenerasi</a:t>
            </a:r>
            <a:r>
              <a:rPr lang="en-US" altLang="en-US" sz="1600" dirty="0">
                <a:latin typeface="Arial Narrow" panose="020B0606020202030204" pitchFamily="34" charset="0"/>
              </a:rPr>
              <a:t>, </a:t>
            </a:r>
            <a:r>
              <a:rPr lang="en-US" altLang="en-US" sz="1600" dirty="0" err="1">
                <a:latin typeface="Arial Narrow" panose="020B0606020202030204" pitchFamily="34" charset="0"/>
              </a:rPr>
              <a:t>iman</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pertobatan</a:t>
            </a:r>
            <a:r>
              <a:rPr lang="en-US" altLang="en-US" sz="1600" dirty="0">
                <a:latin typeface="Arial Narrow" panose="020B0606020202030204" pitchFamily="34" charset="0"/>
              </a:rPr>
              <a:t>, </a:t>
            </a:r>
            <a:r>
              <a:rPr lang="en-US" altLang="en-US" sz="1600" dirty="0" err="1">
                <a:latin typeface="Arial Narrow" panose="020B0606020202030204" pitchFamily="34" charset="0"/>
              </a:rPr>
              <a:t>pembenaran</a:t>
            </a:r>
            <a:r>
              <a:rPr lang="en-US" altLang="en-US" sz="1600" dirty="0">
                <a:latin typeface="Arial Narrow" panose="020B0606020202030204" pitchFamily="34" charset="0"/>
              </a:rPr>
              <a:t>, </a:t>
            </a:r>
            <a:r>
              <a:rPr lang="en-US" altLang="en-US" sz="1600" dirty="0" err="1">
                <a:latin typeface="Arial Narrow" panose="020B0606020202030204" pitchFamily="34" charset="0"/>
              </a:rPr>
              <a:t>adopsi</a:t>
            </a:r>
            <a:r>
              <a:rPr lang="en-US" altLang="en-US" sz="1600" dirty="0">
                <a:latin typeface="Arial Narrow" panose="020B0606020202030204" pitchFamily="34" charset="0"/>
              </a:rPr>
              <a:t>, </a:t>
            </a:r>
            <a:r>
              <a:rPr lang="en-US" altLang="en-US" sz="1600" dirty="0" err="1">
                <a:latin typeface="Arial Narrow" panose="020B0606020202030204" pitchFamily="34" charset="0"/>
              </a:rPr>
              <a:t>pengudusan</a:t>
            </a:r>
            <a:r>
              <a:rPr lang="en-US" altLang="en-US" sz="1600" dirty="0">
                <a:latin typeface="Arial Narrow" panose="020B0606020202030204" pitchFamily="34" charset="0"/>
              </a:rPr>
              <a:t>, </a:t>
            </a:r>
            <a:r>
              <a:rPr lang="en-US" altLang="en-US" sz="1600" dirty="0" err="1">
                <a:latin typeface="Arial Narrow" panose="020B0606020202030204" pitchFamily="34" charset="0"/>
              </a:rPr>
              <a:t>ketekunan</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pemuliaan</a:t>
            </a:r>
            <a:r>
              <a:rPr lang="en-US" altLang="en-US" sz="1600" dirty="0">
                <a:latin typeface="Arial Narrow" panose="020B0606020202030204" pitchFamily="34" charset="0"/>
              </a:rPr>
              <a:t>.</a:t>
            </a:r>
          </a:p>
          <a:p>
            <a:pPr marL="236538" indent="-236538" algn="just">
              <a:spcBef>
                <a:spcPts val="300"/>
              </a:spcBef>
              <a:buFont typeface="Wingdings" panose="05000000000000000000" pitchFamily="2" charset="2"/>
              <a:buChar char="§"/>
            </a:pPr>
            <a:r>
              <a:rPr lang="en-US" altLang="en-US" sz="1800" b="1" dirty="0">
                <a:latin typeface="Arial Narrow" panose="020B0606020202030204" pitchFamily="34" charset="0"/>
              </a:rPr>
              <a:t>Louis </a:t>
            </a:r>
            <a:r>
              <a:rPr lang="en-US" altLang="en-US" sz="1800" b="1" dirty="0" err="1">
                <a:latin typeface="Arial Narrow" panose="020B0606020202030204" pitchFamily="34" charset="0"/>
              </a:rPr>
              <a:t>Berkhof</a:t>
            </a:r>
            <a:r>
              <a:rPr lang="en-US" altLang="en-US" sz="1600" dirty="0">
                <a:latin typeface="Arial Narrow" panose="020B0606020202030204" pitchFamily="34" charset="0"/>
              </a:rPr>
              <a:t>, “…</a:t>
            </a:r>
            <a:r>
              <a:rPr lang="en-US" altLang="en-US" sz="1600" dirty="0" err="1">
                <a:latin typeface="Arial Narrow" panose="020B0606020202030204" pitchFamily="34" charset="0"/>
              </a:rPr>
              <a:t>pekerjaan</a:t>
            </a:r>
            <a:r>
              <a:rPr lang="en-US" altLang="en-US" sz="1600" dirty="0">
                <a:latin typeface="Arial Narrow" panose="020B0606020202030204" pitchFamily="34" charset="0"/>
              </a:rPr>
              <a:t> </a:t>
            </a:r>
            <a:r>
              <a:rPr lang="en-US" altLang="en-US" sz="1600" dirty="0" err="1">
                <a:latin typeface="Arial Narrow" panose="020B0606020202030204" pitchFamily="34" charset="0"/>
              </a:rPr>
              <a:t>menerapkan</a:t>
            </a:r>
            <a:r>
              <a:rPr lang="en-US" altLang="en-US" sz="1600" dirty="0">
                <a:latin typeface="Arial Narrow" panose="020B0606020202030204" pitchFamily="34" charset="0"/>
              </a:rPr>
              <a:t> </a:t>
            </a:r>
            <a:r>
              <a:rPr lang="en-US" altLang="en-US" sz="1600" dirty="0" err="1">
                <a:latin typeface="Arial Narrow" panose="020B0606020202030204" pitchFamily="34" charset="0"/>
              </a:rPr>
              <a:t>anugerah</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kepada</a:t>
            </a:r>
            <a:r>
              <a:rPr lang="en-US" altLang="en-US" sz="1600" dirty="0">
                <a:latin typeface="Arial Narrow" panose="020B0606020202030204" pitchFamily="34" charset="0"/>
              </a:rPr>
              <a:t> </a:t>
            </a:r>
            <a:r>
              <a:rPr lang="en-US" altLang="en-US" sz="1600" dirty="0" err="1">
                <a:latin typeface="Arial Narrow" panose="020B0606020202030204" pitchFamily="34" charset="0"/>
              </a:rPr>
              <a:t>individu</a:t>
            </a:r>
            <a:r>
              <a:rPr lang="en-US" altLang="en-US" sz="1600" dirty="0">
                <a:latin typeface="Arial Narrow" panose="020B0606020202030204" pitchFamily="34" charset="0"/>
              </a:rPr>
              <a:t> orang </a:t>
            </a:r>
            <a:r>
              <a:rPr lang="en-US" altLang="en-US" sz="1600" dirty="0" err="1">
                <a:latin typeface="Arial Narrow" panose="020B0606020202030204" pitchFamily="34" charset="0"/>
              </a:rPr>
              <a:t>berdosa</a:t>
            </a:r>
            <a:r>
              <a:rPr lang="en-US" altLang="en-US" sz="1600" dirty="0">
                <a:latin typeface="Arial Narrow" panose="020B0606020202030204" pitchFamily="34" charset="0"/>
              </a:rPr>
              <a:t> </a:t>
            </a:r>
            <a:r>
              <a:rPr lang="en-US" altLang="en-US" sz="1600" dirty="0" err="1">
                <a:latin typeface="Arial Narrow" panose="020B0606020202030204" pitchFamily="34" charset="0"/>
              </a:rPr>
              <a:t>merupakan</a:t>
            </a:r>
            <a:r>
              <a:rPr lang="en-US" altLang="en-US" sz="1600" dirty="0">
                <a:latin typeface="Arial Narrow" panose="020B0606020202030204" pitchFamily="34" charset="0"/>
              </a:rPr>
              <a:t> </a:t>
            </a:r>
            <a:r>
              <a:rPr lang="en-US" altLang="en-US" sz="1600" dirty="0" err="1">
                <a:latin typeface="Arial Narrow" panose="020B0606020202030204" pitchFamily="34" charset="0"/>
              </a:rPr>
              <a:t>suatu</a:t>
            </a:r>
            <a:r>
              <a:rPr lang="en-US" altLang="en-US" sz="1600" dirty="0">
                <a:latin typeface="Arial Narrow" panose="020B0606020202030204" pitchFamily="34" charset="0"/>
              </a:rPr>
              <a:t> proses yang </a:t>
            </a:r>
            <a:r>
              <a:rPr lang="en-US" altLang="en-US" sz="1600" dirty="0" err="1">
                <a:latin typeface="Arial Narrow" panose="020B0606020202030204" pitchFamily="34" charset="0"/>
              </a:rPr>
              <a:t>unitaris</a:t>
            </a:r>
            <a:r>
              <a:rPr lang="en-US" altLang="en-US" sz="1600" dirty="0">
                <a:latin typeface="Arial Narrow" panose="020B0606020202030204" pitchFamily="34" charset="0"/>
              </a:rPr>
              <a:t>, </a:t>
            </a:r>
            <a:r>
              <a:rPr lang="en-US" altLang="en-US" sz="1600" dirty="0" err="1">
                <a:latin typeface="Arial Narrow" panose="020B0606020202030204" pitchFamily="34" charset="0"/>
              </a:rPr>
              <a:t>namun</a:t>
            </a:r>
            <a:r>
              <a:rPr lang="en-US" altLang="en-US" sz="1600" dirty="0">
                <a:latin typeface="Arial Narrow" panose="020B0606020202030204" pitchFamily="34" charset="0"/>
              </a:rPr>
              <a:t> </a:t>
            </a:r>
            <a:r>
              <a:rPr lang="en-US" altLang="en-US" sz="1600" dirty="0" err="1">
                <a:latin typeface="Arial Narrow" panose="020B0606020202030204" pitchFamily="34" charset="0"/>
              </a:rPr>
              <a:t>hanya</a:t>
            </a:r>
            <a:r>
              <a:rPr lang="en-US" altLang="en-US" sz="1600" dirty="0">
                <a:latin typeface="Arial Narrow" panose="020B0606020202030204" pitchFamily="34" charset="0"/>
              </a:rPr>
              <a:t> </a:t>
            </a:r>
            <a:r>
              <a:rPr lang="en-US" altLang="en-US" sz="1600" dirty="0" err="1">
                <a:latin typeface="Arial Narrow" panose="020B0606020202030204" pitchFamily="34" charset="0"/>
              </a:rPr>
              <a:t>menekankan</a:t>
            </a:r>
            <a:r>
              <a:rPr lang="en-US" altLang="en-US" sz="1600" dirty="0">
                <a:latin typeface="Arial Narrow" panose="020B0606020202030204" pitchFamily="34" charset="0"/>
              </a:rPr>
              <a:t> </a:t>
            </a:r>
            <a:r>
              <a:rPr lang="en-US" altLang="en-US" sz="1600" dirty="0" err="1">
                <a:latin typeface="Arial Narrow" panose="020B0606020202030204" pitchFamily="34" charset="0"/>
              </a:rPr>
              <a:t>fakta</a:t>
            </a:r>
            <a:r>
              <a:rPr lang="en-US" altLang="en-US" sz="1600" dirty="0">
                <a:latin typeface="Arial Narrow" panose="020B0606020202030204" pitchFamily="34" charset="0"/>
              </a:rPr>
              <a:t> </a:t>
            </a:r>
            <a:r>
              <a:rPr lang="en-US" altLang="en-US" sz="1600" dirty="0" err="1">
                <a:latin typeface="Arial Narrow" panose="020B0606020202030204" pitchFamily="34" charset="0"/>
              </a:rPr>
              <a:t>bahwa</a:t>
            </a:r>
            <a:r>
              <a:rPr lang="en-US" altLang="en-US" sz="1600" dirty="0">
                <a:latin typeface="Arial Narrow" panose="020B0606020202030204" pitchFamily="34" charset="0"/>
              </a:rPr>
              <a:t> </a:t>
            </a:r>
            <a:r>
              <a:rPr lang="en-US" altLang="en-US" sz="1600" dirty="0" err="1">
                <a:latin typeface="Arial Narrow" panose="020B0606020202030204" pitchFamily="34" charset="0"/>
              </a:rPr>
              <a:t>berbagai</a:t>
            </a:r>
            <a:r>
              <a:rPr lang="en-US" altLang="en-US" sz="1600" dirty="0">
                <a:latin typeface="Arial Narrow" panose="020B0606020202030204" pitchFamily="34" charset="0"/>
              </a:rPr>
              <a:t> </a:t>
            </a:r>
            <a:r>
              <a:rPr lang="en-US" altLang="en-US" sz="1600" dirty="0" err="1">
                <a:latin typeface="Arial Narrow" panose="020B0606020202030204" pitchFamily="34" charset="0"/>
              </a:rPr>
              <a:t>gerakan</a:t>
            </a:r>
            <a:r>
              <a:rPr lang="en-US" altLang="en-US" sz="1600" dirty="0">
                <a:latin typeface="Arial Narrow" panose="020B0606020202030204" pitchFamily="34" charset="0"/>
              </a:rPr>
              <a:t> </a:t>
            </a:r>
            <a:r>
              <a:rPr lang="en-US" altLang="en-US" sz="1600" dirty="0" err="1">
                <a:latin typeface="Arial Narrow" panose="020B0606020202030204" pitchFamily="34" charset="0"/>
              </a:rPr>
              <a:t>tersebut</a:t>
            </a:r>
            <a:r>
              <a:rPr lang="en-US" altLang="en-US" sz="1600" dirty="0">
                <a:latin typeface="Arial Narrow" panose="020B0606020202030204" pitchFamily="34" charset="0"/>
              </a:rPr>
              <a:t> </a:t>
            </a:r>
            <a:r>
              <a:rPr lang="en-US" altLang="en-US" sz="1600" dirty="0" err="1">
                <a:latin typeface="Arial Narrow" panose="020B0606020202030204" pitchFamily="34" charset="0"/>
              </a:rPr>
              <a:t>dapat</a:t>
            </a:r>
            <a:r>
              <a:rPr lang="en-US" altLang="en-US" sz="1600" dirty="0">
                <a:latin typeface="Arial Narrow" panose="020B0606020202030204" pitchFamily="34" charset="0"/>
              </a:rPr>
              <a:t> </a:t>
            </a:r>
            <a:r>
              <a:rPr lang="en-US" altLang="en-US" sz="1600" dirty="0" err="1">
                <a:latin typeface="Arial Narrow" panose="020B0606020202030204" pitchFamily="34" charset="0"/>
              </a:rPr>
              <a:t>dibedakan</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prosesnya</a:t>
            </a:r>
            <a:r>
              <a:rPr lang="en-US" altLang="en-US" sz="1600" dirty="0">
                <a:latin typeface="Arial Narrow" panose="020B0606020202030204" pitchFamily="34" charset="0"/>
              </a:rPr>
              <a:t>, </a:t>
            </a:r>
            <a:r>
              <a:rPr lang="en-US" altLang="en-US" sz="1600" dirty="0" err="1">
                <a:latin typeface="Arial Narrow" panose="020B0606020202030204" pitchFamily="34" charset="0"/>
              </a:rPr>
              <a:t>bahwa</a:t>
            </a:r>
            <a:r>
              <a:rPr lang="en-US" altLang="en-US" sz="1600" dirty="0">
                <a:latin typeface="Arial Narrow" panose="020B0606020202030204" pitchFamily="34" charset="0"/>
              </a:rPr>
              <a:t> </a:t>
            </a:r>
            <a:r>
              <a:rPr lang="en-US" altLang="en-US" sz="1600" dirty="0" err="1">
                <a:latin typeface="Arial Narrow" panose="020B0606020202030204" pitchFamily="34" charset="0"/>
              </a:rPr>
              <a:t>pekerjaan</a:t>
            </a:r>
            <a:r>
              <a:rPr lang="en-US" altLang="en-US" sz="1600" dirty="0">
                <a:latin typeface="Arial Narrow" panose="020B0606020202030204" pitchFamily="34" charset="0"/>
              </a:rPr>
              <a:t> </a:t>
            </a:r>
            <a:r>
              <a:rPr lang="en-US" altLang="en-US" sz="1600" dirty="0" err="1">
                <a:latin typeface="Arial Narrow" panose="020B0606020202030204" pitchFamily="34" charset="0"/>
              </a:rPr>
              <a:t>menerapkan</a:t>
            </a:r>
            <a:r>
              <a:rPr lang="en-US" altLang="en-US" sz="1600" dirty="0">
                <a:latin typeface="Arial Narrow" panose="020B0606020202030204" pitchFamily="34" charset="0"/>
              </a:rPr>
              <a:t> </a:t>
            </a:r>
            <a:r>
              <a:rPr lang="en-US" altLang="en-US" sz="1600" dirty="0" err="1">
                <a:latin typeface="Arial Narrow" panose="020B0606020202030204" pitchFamily="34" charset="0"/>
              </a:rPr>
              <a:t>penebusan</a:t>
            </a:r>
            <a:r>
              <a:rPr lang="en-US" altLang="en-US" sz="1600" dirty="0">
                <a:latin typeface="Arial Narrow" panose="020B0606020202030204" pitchFamily="34" charset="0"/>
              </a:rPr>
              <a:t> </a:t>
            </a:r>
            <a:r>
              <a:rPr lang="en-US" altLang="en-US" sz="1600" dirty="0" err="1">
                <a:latin typeface="Arial Narrow" panose="020B0606020202030204" pitchFamily="34" charset="0"/>
              </a:rPr>
              <a:t>berjalan</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ordo yang </a:t>
            </a:r>
            <a:r>
              <a:rPr lang="en-US" altLang="en-US" sz="1600" dirty="0" err="1">
                <a:latin typeface="Arial Narrow" panose="020B0606020202030204" pitchFamily="34" charset="0"/>
              </a:rPr>
              <a:t>tertentu</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logis</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bahwa</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tidak</a:t>
            </a:r>
            <a:r>
              <a:rPr lang="en-US" altLang="en-US" sz="1600" dirty="0">
                <a:latin typeface="Arial Narrow" panose="020B0606020202030204" pitchFamily="34" charset="0"/>
              </a:rPr>
              <a:t> </a:t>
            </a:r>
            <a:r>
              <a:rPr lang="en-US" altLang="en-US" sz="1600" dirty="0" err="1">
                <a:latin typeface="Arial Narrow" panose="020B0606020202030204" pitchFamily="34" charset="0"/>
              </a:rPr>
              <a:t>menyatakan</a:t>
            </a:r>
            <a:r>
              <a:rPr lang="en-US" altLang="en-US" sz="1600" dirty="0">
                <a:latin typeface="Arial Narrow" panose="020B0606020202030204" pitchFamily="34" charset="0"/>
              </a:rPr>
              <a:t> </a:t>
            </a:r>
            <a:r>
              <a:rPr lang="en-US" altLang="en-US" sz="1600" dirty="0" err="1">
                <a:latin typeface="Arial Narrow" panose="020B0606020202030204" pitchFamily="34" charset="0"/>
              </a:rPr>
              <a:t>kepenuhan</a:t>
            </a:r>
            <a:r>
              <a:rPr lang="en-US" altLang="en-US" sz="1600" dirty="0">
                <a:latin typeface="Arial Narrow" panose="020B0606020202030204" pitchFamily="34" charset="0"/>
              </a:rPr>
              <a:t> </a:t>
            </a:r>
            <a:r>
              <a:rPr lang="en-US" altLang="en-US" sz="1600" dirty="0" err="1">
                <a:latin typeface="Arial Narrow" panose="020B0606020202030204" pitchFamily="34" charset="0"/>
              </a:rPr>
              <a:t>keselamatan</a:t>
            </a:r>
            <a:r>
              <a:rPr lang="en-US" altLang="en-US" sz="1600" dirty="0">
                <a:latin typeface="Arial Narrow" panose="020B0606020202030204" pitchFamily="34" charset="0"/>
              </a:rPr>
              <a:t> </a:t>
            </a:r>
            <a:r>
              <a:rPr lang="en-US" altLang="en-US" sz="1600" dirty="0" err="1">
                <a:latin typeface="Arial Narrow" panose="020B0606020202030204" pitchFamily="34" charset="0"/>
              </a:rPr>
              <a:t>dari</a:t>
            </a:r>
            <a:r>
              <a:rPr lang="en-US" altLang="en-US" sz="1600" dirty="0">
                <a:latin typeface="Arial Narrow" panose="020B0606020202030204" pitchFamily="34" charset="0"/>
              </a:rPr>
              <a:t>-Nya </a:t>
            </a:r>
            <a:r>
              <a:rPr lang="en-US" altLang="en-US" sz="1600" dirty="0" err="1">
                <a:latin typeface="Arial Narrow" panose="020B0606020202030204" pitchFamily="34" charset="0"/>
              </a:rPr>
              <a:t>kepada</a:t>
            </a:r>
            <a:r>
              <a:rPr lang="en-US" altLang="en-US" sz="1600" dirty="0">
                <a:latin typeface="Arial Narrow" panose="020B0606020202030204" pitchFamily="34" charset="0"/>
              </a:rPr>
              <a:t> orang </a:t>
            </a:r>
            <a:r>
              <a:rPr lang="en-US" altLang="en-US" sz="1600" dirty="0" err="1">
                <a:latin typeface="Arial Narrow" panose="020B0606020202030204" pitchFamily="34" charset="0"/>
              </a:rPr>
              <a:t>berdosa</a:t>
            </a:r>
            <a:r>
              <a:rPr lang="en-US" altLang="en-US" sz="1600" dirty="0">
                <a:latin typeface="Arial Narrow" panose="020B0606020202030204" pitchFamily="34" charset="0"/>
              </a:rPr>
              <a:t>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satu</a:t>
            </a:r>
            <a:r>
              <a:rPr lang="en-US" altLang="en-US" sz="1600" dirty="0">
                <a:latin typeface="Arial Narrow" panose="020B0606020202030204" pitchFamily="34" charset="0"/>
              </a:rPr>
              <a:t> </a:t>
            </a:r>
            <a:r>
              <a:rPr lang="en-US" altLang="en-US" sz="1600" dirty="0" err="1">
                <a:latin typeface="Arial Narrow" panose="020B0606020202030204" pitchFamily="34" charset="0"/>
              </a:rPr>
              <a:t>tindakan</a:t>
            </a:r>
            <a:r>
              <a:rPr lang="en-US" altLang="en-US" sz="1600" dirty="0">
                <a:latin typeface="Arial Narrow" panose="020B0606020202030204" pitchFamily="34" charset="0"/>
              </a:rPr>
              <a:t> </a:t>
            </a:r>
            <a:r>
              <a:rPr lang="en-US" altLang="en-US" sz="1600" dirty="0" err="1">
                <a:latin typeface="Arial Narrow" panose="020B0606020202030204" pitchFamily="34" charset="0"/>
              </a:rPr>
              <a:t>tunggal</a:t>
            </a:r>
            <a:r>
              <a:rPr lang="en-US" altLang="en-US" sz="1600" dirty="0">
                <a:latin typeface="Arial Narrow" panose="020B0606020202030204" pitchFamily="34" charset="0"/>
              </a:rPr>
              <a:t>….”</a:t>
            </a:r>
          </a:p>
          <a:p>
            <a:pPr marL="236538" indent="-236538" algn="just">
              <a:spcBef>
                <a:spcPts val="300"/>
              </a:spcBef>
              <a:buFont typeface="Wingdings" panose="05000000000000000000" pitchFamily="2" charset="2"/>
              <a:buChar char="§"/>
            </a:pPr>
            <a:r>
              <a:rPr lang="en-US" altLang="en-US" sz="1800" b="1" dirty="0">
                <a:latin typeface="Arial Narrow" panose="020B0606020202030204" pitchFamily="34" charset="0"/>
              </a:rPr>
              <a:t>G.C. </a:t>
            </a:r>
            <a:r>
              <a:rPr lang="en-US" altLang="en-US" sz="1800" b="1" dirty="0" err="1">
                <a:latin typeface="Arial Narrow" panose="020B0606020202030204" pitchFamily="34" charset="0"/>
              </a:rPr>
              <a:t>Berkouwer</a:t>
            </a:r>
            <a:r>
              <a:rPr lang="en-US" altLang="en-US" sz="1600" dirty="0">
                <a:latin typeface="Arial Narrow" panose="020B0606020202030204" pitchFamily="34" charset="0"/>
              </a:rPr>
              <a:t>, “</a:t>
            </a:r>
            <a:r>
              <a:rPr lang="en-US" altLang="en-US" sz="1600" dirty="0" err="1">
                <a:latin typeface="Arial Narrow" panose="020B0606020202030204" pitchFamily="34" charset="0"/>
              </a:rPr>
              <a:t>tidak</a:t>
            </a:r>
            <a:r>
              <a:rPr lang="en-US" altLang="en-US" sz="1600" dirty="0">
                <a:latin typeface="Arial Narrow" panose="020B0606020202030204" pitchFamily="34" charset="0"/>
              </a:rPr>
              <a:t> </a:t>
            </a:r>
            <a:r>
              <a:rPr lang="en-US" altLang="en-US" sz="1600" dirty="0" err="1">
                <a:latin typeface="Arial Narrow" panose="020B0606020202030204" pitchFamily="34" charset="0"/>
              </a:rPr>
              <a:t>ada</a:t>
            </a:r>
            <a:r>
              <a:rPr lang="en-US" altLang="en-US" sz="1600" dirty="0">
                <a:latin typeface="Arial Narrow" panose="020B0606020202030204" pitchFamily="34" charset="0"/>
              </a:rPr>
              <a:t> </a:t>
            </a:r>
            <a:r>
              <a:rPr lang="en-US" altLang="en-US" sz="1600" dirty="0" err="1">
                <a:latin typeface="Arial Narrow" panose="020B0606020202030204" pitchFamily="34" charset="0"/>
              </a:rPr>
              <a:t>seorang</a:t>
            </a:r>
            <a:r>
              <a:rPr lang="en-US" altLang="en-US" sz="1600" dirty="0">
                <a:latin typeface="Arial Narrow" panose="020B0606020202030204" pitchFamily="34" charset="0"/>
              </a:rPr>
              <a:t> pun yang </a:t>
            </a:r>
            <a:r>
              <a:rPr lang="en-US" altLang="en-US" sz="1600" dirty="0" err="1">
                <a:latin typeface="Arial Narrow" panose="020B0606020202030204" pitchFamily="34" charset="0"/>
              </a:rPr>
              <a:t>dapat</a:t>
            </a:r>
            <a:r>
              <a:rPr lang="en-US" altLang="en-US" sz="1600" dirty="0">
                <a:latin typeface="Arial Narrow" panose="020B0606020202030204" pitchFamily="34" charset="0"/>
              </a:rPr>
              <a:t> </a:t>
            </a:r>
            <a:r>
              <a:rPr lang="en-US" altLang="en-US" sz="1600" dirty="0" err="1">
                <a:latin typeface="Arial Narrow" panose="020B0606020202030204" pitchFamily="34" charset="0"/>
              </a:rPr>
              <a:t>mendeduksi</a:t>
            </a:r>
            <a:r>
              <a:rPr lang="en-US" altLang="en-US" sz="1600" dirty="0">
                <a:latin typeface="Arial Narrow" panose="020B0606020202030204" pitchFamily="34" charset="0"/>
              </a:rPr>
              <a:t> </a:t>
            </a:r>
            <a:r>
              <a:rPr lang="en-US" altLang="en-US" sz="1600" dirty="0" err="1">
                <a:latin typeface="Arial Narrow" panose="020B0606020202030204" pitchFamily="34" charset="0"/>
              </a:rPr>
              <a:t>suatu</a:t>
            </a:r>
            <a:r>
              <a:rPr lang="en-US" altLang="en-US" sz="1600" dirty="0">
                <a:latin typeface="Arial Narrow" panose="020B0606020202030204" pitchFamily="34" charset="0"/>
              </a:rPr>
              <a:t> ordo </a:t>
            </a:r>
            <a:r>
              <a:rPr lang="en-US" altLang="en-US" sz="1600" dirty="0" err="1">
                <a:latin typeface="Arial Narrow" panose="020B0606020202030204" pitchFamily="34" charset="0"/>
              </a:rPr>
              <a:t>keselamatan</a:t>
            </a:r>
            <a:r>
              <a:rPr lang="en-US" altLang="en-US" sz="1600" dirty="0">
                <a:latin typeface="Arial Narrow" panose="020B0606020202030204" pitchFamily="34" charset="0"/>
              </a:rPr>
              <a:t> yang </a:t>
            </a:r>
            <a:r>
              <a:rPr lang="en-US" altLang="en-US" sz="1600" dirty="0" err="1">
                <a:latin typeface="Arial Narrow" panose="020B0606020202030204" pitchFamily="34" charset="0"/>
              </a:rPr>
              <a:t>pasti</a:t>
            </a:r>
            <a:r>
              <a:rPr lang="en-US" altLang="en-US" sz="1600" dirty="0">
                <a:latin typeface="Arial Narrow" panose="020B0606020202030204" pitchFamily="34" charset="0"/>
              </a:rPr>
              <a:t> </a:t>
            </a:r>
            <a:r>
              <a:rPr lang="en-US" altLang="en-US" sz="1600" dirty="0" err="1">
                <a:latin typeface="Arial Narrow" panose="020B0606020202030204" pitchFamily="34" charset="0"/>
              </a:rPr>
              <a:t>dari</a:t>
            </a:r>
            <a:r>
              <a:rPr lang="en-US" altLang="en-US" sz="1600" dirty="0">
                <a:latin typeface="Arial Narrow" panose="020B0606020202030204" pitchFamily="34" charset="0"/>
              </a:rPr>
              <a:t> </a:t>
            </a:r>
            <a:r>
              <a:rPr lang="en-US" altLang="en-US" sz="1600" dirty="0" err="1">
                <a:latin typeface="Arial Narrow" panose="020B0606020202030204" pitchFamily="34" charset="0"/>
              </a:rPr>
              <a:t>Alkitab</a:t>
            </a:r>
            <a:r>
              <a:rPr lang="en-US" altLang="en-US" sz="1600" dirty="0">
                <a:latin typeface="Arial Narrow" panose="020B0606020202030204" pitchFamily="34" charset="0"/>
              </a:rPr>
              <a:t>…</a:t>
            </a:r>
            <a:r>
              <a:rPr lang="en-US" altLang="en-US" sz="1600" dirty="0" err="1">
                <a:latin typeface="Arial Narrow" panose="020B0606020202030204" pitchFamily="34" charset="0"/>
              </a:rPr>
              <a:t>iman</a:t>
            </a:r>
            <a:r>
              <a:rPr lang="en-US" altLang="en-US" sz="1600" dirty="0">
                <a:latin typeface="Arial Narrow" panose="020B0606020202030204" pitchFamily="34" charset="0"/>
              </a:rPr>
              <a:t> </a:t>
            </a:r>
            <a:r>
              <a:rPr lang="en-US" altLang="en-US" sz="1600" dirty="0" err="1">
                <a:latin typeface="Arial Narrow" panose="020B0606020202030204" pitchFamily="34" charset="0"/>
              </a:rPr>
              <a:t>seharusnya</a:t>
            </a:r>
            <a:r>
              <a:rPr lang="en-US" altLang="en-US" sz="1600" dirty="0">
                <a:latin typeface="Arial Narrow" panose="020B0606020202030204" pitchFamily="34" charset="0"/>
              </a:rPr>
              <a:t> </a:t>
            </a:r>
            <a:r>
              <a:rPr lang="en-US" altLang="en-US" sz="1600" dirty="0" err="1">
                <a:latin typeface="Arial Narrow" panose="020B0606020202030204" pitchFamily="34" charset="0"/>
              </a:rPr>
              <a:t>merembes</a:t>
            </a:r>
            <a:r>
              <a:rPr lang="en-US" altLang="en-US" sz="1600" dirty="0">
                <a:latin typeface="Arial Narrow" panose="020B0606020202030204" pitchFamily="34" charset="0"/>
              </a:rPr>
              <a:t> </a:t>
            </a:r>
            <a:r>
              <a:rPr lang="en-US" altLang="en-US" sz="1600" dirty="0" err="1">
                <a:latin typeface="Arial Narrow" panose="020B0606020202030204" pitchFamily="34" charset="0"/>
              </a:rPr>
              <a:t>sampai</a:t>
            </a:r>
            <a:r>
              <a:rPr lang="en-US" altLang="en-US" sz="1600" dirty="0">
                <a:latin typeface="Arial Narrow" panose="020B0606020202030204" pitchFamily="34" charset="0"/>
              </a:rPr>
              <a:t> </a:t>
            </a:r>
            <a:r>
              <a:rPr lang="en-US" altLang="en-US" sz="1600" dirty="0" err="1">
                <a:latin typeface="Arial Narrow" panose="020B0606020202030204" pitchFamily="34" charset="0"/>
              </a:rPr>
              <a:t>ke</a:t>
            </a:r>
            <a:r>
              <a:rPr lang="en-US" altLang="en-US" sz="1600" dirty="0">
                <a:latin typeface="Arial Narrow" panose="020B0606020202030204" pitchFamily="34" charset="0"/>
              </a:rPr>
              <a:t> </a:t>
            </a:r>
            <a:r>
              <a:rPr lang="en-US" altLang="en-US" sz="1600" dirty="0" err="1">
                <a:latin typeface="Arial Narrow" panose="020B0606020202030204" pitchFamily="34" charset="0"/>
              </a:rPr>
              <a:t>seluruh</a:t>
            </a:r>
            <a:r>
              <a:rPr lang="en-US" altLang="en-US" sz="1600" dirty="0">
                <a:latin typeface="Arial Narrow" panose="020B0606020202030204" pitchFamily="34" charset="0"/>
              </a:rPr>
              <a:t> </a:t>
            </a:r>
            <a:r>
              <a:rPr lang="en-US" altLang="en-US" sz="1600" dirty="0" err="1">
                <a:latin typeface="Arial Narrow" panose="020B0606020202030204" pitchFamily="34" charset="0"/>
              </a:rPr>
              <a:t>kehidupan</a:t>
            </a:r>
            <a:r>
              <a:rPr lang="en-US" altLang="en-US" sz="1600" dirty="0">
                <a:latin typeface="Arial Narrow" panose="020B0606020202030204" pitchFamily="34" charset="0"/>
              </a:rPr>
              <a:t> orang Kristen.” </a:t>
            </a:r>
            <a:r>
              <a:rPr lang="en-US" altLang="en-US" sz="1600" dirty="0" err="1">
                <a:latin typeface="Arial Narrow" panose="020B0606020202030204" pitchFamily="34" charset="0"/>
              </a:rPr>
              <a:t>Dia</a:t>
            </a:r>
            <a:r>
              <a:rPr lang="en-US" altLang="en-US" sz="1600" dirty="0">
                <a:latin typeface="Arial Narrow" panose="020B0606020202030204" pitchFamily="34" charset="0"/>
              </a:rPr>
              <a:t> </a:t>
            </a:r>
            <a:r>
              <a:rPr lang="en-US" altLang="en-US" sz="1600" dirty="0" err="1">
                <a:latin typeface="Arial Narrow" panose="020B0606020202030204" pitchFamily="34" charset="0"/>
              </a:rPr>
              <a:t>lebih</a:t>
            </a:r>
            <a:r>
              <a:rPr lang="en-US" altLang="en-US" sz="1600" dirty="0">
                <a:latin typeface="Arial Narrow" panose="020B0606020202030204" pitchFamily="34" charset="0"/>
              </a:rPr>
              <a:t> </a:t>
            </a:r>
            <a:r>
              <a:rPr lang="en-US" altLang="en-US" sz="1600" dirty="0" err="1">
                <a:latin typeface="Arial Narrow" panose="020B0606020202030204" pitchFamily="34" charset="0"/>
              </a:rPr>
              <a:t>memilih</a:t>
            </a:r>
            <a:r>
              <a:rPr lang="en-US" altLang="en-US" sz="1600" dirty="0">
                <a:latin typeface="Arial Narrow" panose="020B0606020202030204" pitchFamily="34" charset="0"/>
              </a:rPr>
              <a:t>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berbicara</a:t>
            </a:r>
            <a:r>
              <a:rPr lang="en-US" altLang="en-US" sz="1600" dirty="0">
                <a:latin typeface="Arial Narrow" panose="020B0606020202030204" pitchFamily="34" charset="0"/>
              </a:rPr>
              <a:t> </a:t>
            </a:r>
            <a:r>
              <a:rPr lang="en-US" altLang="en-US" sz="1600" dirty="0" err="1">
                <a:latin typeface="Arial Narrow" panose="020B0606020202030204" pitchFamily="34" charset="0"/>
              </a:rPr>
              <a:t>mengenai</a:t>
            </a:r>
            <a:r>
              <a:rPr lang="en-US" altLang="en-US" sz="1600" dirty="0">
                <a:latin typeface="Arial Narrow" panose="020B0606020202030204" pitchFamily="34" charset="0"/>
              </a:rPr>
              <a:t> “</a:t>
            </a:r>
            <a:r>
              <a:rPr lang="en-US" altLang="en-US" sz="1600" dirty="0" err="1">
                <a:latin typeface="Arial Narrow" panose="020B0606020202030204" pitchFamily="34" charset="0"/>
              </a:rPr>
              <a:t>jalan</a:t>
            </a:r>
            <a:r>
              <a:rPr lang="en-US" altLang="en-US" sz="1600" dirty="0">
                <a:latin typeface="Arial Narrow" panose="020B0606020202030204" pitchFamily="34" charset="0"/>
              </a:rPr>
              <a:t> </a:t>
            </a:r>
            <a:r>
              <a:rPr lang="en-US" altLang="en-US" sz="1600" dirty="0" err="1">
                <a:latin typeface="Arial Narrow" panose="020B0606020202030204" pitchFamily="34" charset="0"/>
              </a:rPr>
              <a:t>keselamatan</a:t>
            </a:r>
            <a:r>
              <a:rPr lang="en-US" altLang="en-US" sz="1600" dirty="0">
                <a:latin typeface="Arial Narrow" panose="020B0606020202030204" pitchFamily="34" charset="0"/>
              </a:rPr>
              <a:t>.”</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URUTAN KESELAMATAN</a:t>
            </a:r>
          </a:p>
        </p:txBody>
      </p:sp>
    </p:spTree>
    <p:extLst>
      <p:ext uri="{BB962C8B-B14F-4D97-AF65-F5344CB8AC3E}">
        <p14:creationId xmlns:p14="http://schemas.microsoft.com/office/powerpoint/2010/main" val="406423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Studi kata Pertobatan</a:t>
            </a:r>
            <a:r>
              <a:rPr lang="sv-SE" altLang="en-US" sz="1600" dirty="0">
                <a:latin typeface="Arial Narrow" panose="020B0606020202030204" pitchFamily="34" charset="0"/>
              </a:rPr>
              <a:t>: </a:t>
            </a:r>
            <a:r>
              <a:rPr lang="sv-SE" altLang="en-US" sz="1600" b="1" i="1" dirty="0">
                <a:latin typeface="Arial Narrow" panose="020B0606020202030204" pitchFamily="34" charset="0"/>
              </a:rPr>
              <a:t>Nicham</a:t>
            </a:r>
            <a:r>
              <a:rPr lang="sv-SE" altLang="en-US" sz="1600" dirty="0">
                <a:latin typeface="Arial Narrow" panose="020B0606020202030204" pitchFamily="34" charset="0"/>
              </a:rPr>
              <a:t> bentuk niphal dari nacham berarti menyesal, tergerak oleh belas kasihan, atau untuk bertobat dari perbuatan yang salah. </a:t>
            </a:r>
            <a:r>
              <a:rPr lang="sv-SE" altLang="en-US" sz="1600" b="1" i="1" dirty="0">
                <a:latin typeface="Arial Narrow" panose="020B0606020202030204" pitchFamily="34" charset="0"/>
              </a:rPr>
              <a:t>Shubh</a:t>
            </a:r>
            <a:r>
              <a:rPr lang="sv-SE" altLang="en-US" sz="1600" dirty="0">
                <a:latin typeface="Arial Narrow" panose="020B0606020202030204" pitchFamily="34" charset="0"/>
              </a:rPr>
              <a:t> berarti berbalik, pergi ke arah yang berlawanan. Kata ini menyatakan fakta bahwa pertobatan berarti berbalik dari dosa (1Raj.8:35; Ay.36:10; Yes.59:20; Yeh.3:19). Janji-janji yang dikaitkan dengan tindakan berbalik kepada TUHAN (2Taw.7;14; Yes.55:11; Yo.2:12-13). </a:t>
            </a:r>
            <a:r>
              <a:rPr lang="sv-SE" altLang="en-US" sz="1600" b="1" i="1" dirty="0">
                <a:latin typeface="Arial Narrow" panose="020B0606020202030204" pitchFamily="34" charset="0"/>
              </a:rPr>
              <a:t>Metanoia</a:t>
            </a:r>
            <a:r>
              <a:rPr lang="sv-SE" altLang="en-US" sz="1600" dirty="0">
                <a:latin typeface="Arial Narrow" panose="020B0606020202030204" pitchFamily="34" charset="0"/>
              </a:rPr>
              <a:t> menekankan perubahan dalam batin yang tercakup dalam pertobatan. </a:t>
            </a:r>
            <a:r>
              <a:rPr lang="sv-SE" altLang="en-US" sz="1600" b="1" i="1" dirty="0">
                <a:latin typeface="Arial Narrow" panose="020B0606020202030204" pitchFamily="34" charset="0"/>
              </a:rPr>
              <a:t>Meta</a:t>
            </a:r>
            <a:r>
              <a:rPr lang="sv-SE" altLang="en-US" sz="1600" dirty="0">
                <a:latin typeface="Arial Narrow" panose="020B0606020202030204" pitchFamily="34" charset="0"/>
              </a:rPr>
              <a:t> dan </a:t>
            </a:r>
            <a:r>
              <a:rPr lang="sv-SE" altLang="en-US" sz="1600" b="1" i="1" dirty="0">
                <a:latin typeface="Arial Narrow" panose="020B0606020202030204" pitchFamily="34" charset="0"/>
              </a:rPr>
              <a:t>Nous</a:t>
            </a:r>
            <a:r>
              <a:rPr lang="sv-SE" altLang="en-US" sz="1600" dirty="0">
                <a:latin typeface="Arial Narrow" panose="020B0606020202030204" pitchFamily="34" charset="0"/>
              </a:rPr>
              <a:t>, artinya perubahan dalam pikiran, sikap, cara pikir, sikap dasar, karakter, atau kesadaran moral (perubahan pikiran dan hati). Jadi bukan sekedar penyesalan atas dosa atau intelektual, tetapi juga mencakup perubahan satu pribadi secara utuh. Metanoia berarti juga berbalik kepada arah yang baru. </a:t>
            </a:r>
            <a:r>
              <a:rPr lang="sv-SE" altLang="en-US" sz="1600" b="1" i="1" dirty="0">
                <a:latin typeface="Arial Narrow" panose="020B0606020202030204" pitchFamily="34" charset="0"/>
              </a:rPr>
              <a:t>Epistrepho</a:t>
            </a:r>
            <a:r>
              <a:rPr lang="sv-SE" altLang="en-US" sz="1600" dirty="0">
                <a:latin typeface="Arial Narrow" panose="020B0606020202030204" pitchFamily="34" charset="0"/>
              </a:rPr>
              <a:t> menekankan perubahan pada kehidupan lahiriah seseorang yang merupakan penerapan dan pengungkapan dari perubahan batin yang terjadi (KPR 15:3, 19; 1Tes.1:9; 1Ptr.2:25). </a:t>
            </a:r>
            <a:r>
              <a:rPr lang="sv-SE" altLang="en-US" sz="1600" b="1" i="1" dirty="0">
                <a:latin typeface="Arial Narrow" panose="020B0606020202030204" pitchFamily="34" charset="0"/>
              </a:rPr>
              <a:t>Epistrepho</a:t>
            </a:r>
            <a:r>
              <a:rPr lang="sv-SE" altLang="en-US" sz="1600" dirty="0">
                <a:latin typeface="Arial Narrow" panose="020B0606020202030204" pitchFamily="34" charset="0"/>
              </a:rPr>
              <a:t> mendeskripsikan suatu perubahan total di dalam perilaku, suatu gaya hidup seseorang, suatu gerakan berputar kembali sepenuhnya (KPR 3:26; Yak.5:20).</a:t>
            </a:r>
          </a:p>
          <a:p>
            <a:pPr marL="269875" indent="-269875" algn="just">
              <a:spcBef>
                <a:spcPts val="600"/>
              </a:spcBef>
              <a:buFont typeface="Wingdings" pitchFamily="2" charset="2"/>
              <a:buChar char="§"/>
            </a:pPr>
            <a:r>
              <a:rPr lang="sv-SE" altLang="en-US" sz="1800" b="1" dirty="0">
                <a:latin typeface="Arial Narrow" panose="020B0606020202030204" pitchFamily="34" charset="0"/>
              </a:rPr>
              <a:t>Konsep Pertobatan</a:t>
            </a:r>
            <a:r>
              <a:rPr lang="sv-SE" altLang="en-US" sz="1600" dirty="0">
                <a:latin typeface="Arial Narrow" panose="020B0606020202030204" pitchFamily="34" charset="0"/>
              </a:rPr>
              <a:t>. (1) Pertobatan sebagai tindakan yang secara sadar dilakukan oleh seorang yang telah diregenerasikan untuk berbalik dari dosa kepada Allah di dalam suatu perubahan kehidupan sepenuhnya, yang dinyatakan di dalam bentuk suatu cara berpikir, merasa dan berkehendak yang baru. (2) Pertobatan merupakan pengalaman yang bersifat satu kesatuan, tidak dapat dipisah-pisahkan menjadi bagian-bagian: aspek intelektual (Yes.6:5), aspek emosional (2Kor.7:10), dan aspek volisional (Mat.10:37-39; 16:24; Luk.14:33).</a:t>
            </a:r>
          </a:p>
          <a:p>
            <a:pPr marL="269875" indent="-269875" algn="just">
              <a:spcBef>
                <a:spcPts val="600"/>
              </a:spcBef>
              <a:buFont typeface="Wingdings" pitchFamily="2" charset="2"/>
              <a:buChar char="§"/>
            </a:pPr>
            <a:endParaRPr lang="sv-SE" altLang="en-US" sz="1400"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KATA DAN KONSEP PERTOBATAN</a:t>
            </a:r>
          </a:p>
        </p:txBody>
      </p:sp>
    </p:spTree>
    <p:extLst>
      <p:ext uri="{BB962C8B-B14F-4D97-AF65-F5344CB8AC3E}">
        <p14:creationId xmlns:p14="http://schemas.microsoft.com/office/powerpoint/2010/main" val="44955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Pertobatan merupakan karya Allah dan manusia</a:t>
            </a:r>
            <a:r>
              <a:rPr lang="sv-SE" altLang="en-US" sz="1600" dirty="0">
                <a:latin typeface="Arial Narrow" panose="020B0606020202030204" pitchFamily="34" charset="0"/>
              </a:rPr>
              <a:t>: (1) Orang-orang didesak untuk bertobat dan kembali kepada Allah (Yes.55:7; Mat.4:17; KPR 17:30); (2) Pertobatan sebagai karya yang dimampukan oleh Allah untuk dikerjakan oleh manusia (2Tim.2:25); (3) Pengkhotbah harus secara mendesak memanggil orang-orang berdosa yang mendengarkannya untuk bertobat (Mat.28:19; 1Kor.9:22; Yak.5:20; Yoh.6:65)</a:t>
            </a:r>
          </a:p>
          <a:p>
            <a:pPr marL="269875" indent="-269875" algn="just">
              <a:spcBef>
                <a:spcPts val="600"/>
              </a:spcBef>
              <a:buFont typeface="Wingdings" pitchFamily="2" charset="2"/>
              <a:buChar char="§"/>
            </a:pPr>
            <a:r>
              <a:rPr lang="sv-SE" altLang="en-US" sz="1800" b="1" dirty="0">
                <a:latin typeface="Arial Narrow" panose="020B0606020202030204" pitchFamily="34" charset="0"/>
              </a:rPr>
              <a:t>Paradoks</a:t>
            </a:r>
            <a:r>
              <a:rPr lang="sv-SE" altLang="en-US" sz="1600" dirty="0">
                <a:latin typeface="Arial Narrow" panose="020B0606020202030204" pitchFamily="34" charset="0"/>
              </a:rPr>
              <a:t> (1) merupakan tugas pokok pengkhotbah untuk mendesak orang-orang kepada pertobatan; (2) hanya Allah yang secara berdaulat mengaruniakan kepada orang tersebut karunia pertobatan, dan yang memampukan mereka untuk berbalik kepada-Nya.</a:t>
            </a:r>
          </a:p>
          <a:p>
            <a:pPr marL="269875" indent="-269875" algn="just">
              <a:spcBef>
                <a:spcPts val="600"/>
              </a:spcBef>
              <a:buFont typeface="Wingdings" pitchFamily="2" charset="2"/>
              <a:buChar char="§"/>
            </a:pPr>
            <a:r>
              <a:rPr lang="en-US" altLang="en-US" sz="1800" b="1" dirty="0">
                <a:latin typeface="Arial Narrow" panose="020B0606020202030204" pitchFamily="34" charset="0"/>
              </a:rPr>
              <a:t>Canon of Dort, III-IV, 12</a:t>
            </a:r>
            <a:r>
              <a:rPr lang="en-US" altLang="en-US" sz="1600" dirty="0">
                <a:latin typeface="Arial Narrow" panose="020B0606020202030204" pitchFamily="34" charset="0"/>
              </a:rPr>
              <a:t>: </a:t>
            </a:r>
            <a:r>
              <a:rPr lang="sv-SE" altLang="en-US" sz="1600" dirty="0">
                <a:latin typeface="Arial Narrow" panose="020B0606020202030204" pitchFamily="34" charset="0"/>
              </a:rPr>
              <a:t>Dan sekarang, kehendak, yang telah diperbaharui itu, bukan hanya diaktifkan dan dimotivasi oleh Allah semata, tetapi sementara diaktifkan oleh Allah, kehendak itu sendiri juga aktif. Untuk alasan inilah, manusia sendiri, dengan anugerah yang telah diterimanya, juga benar dikatakan mempercayai dan bertobat.</a:t>
            </a:r>
          </a:p>
          <a:p>
            <a:pPr marL="269875" indent="-269875" algn="just">
              <a:spcBef>
                <a:spcPts val="600"/>
              </a:spcBef>
              <a:buFont typeface="Wingdings" pitchFamily="2" charset="2"/>
              <a:buChar char="§"/>
            </a:pPr>
            <a:r>
              <a:rPr lang="sv-SE" altLang="en-US" sz="1800" b="1" dirty="0">
                <a:latin typeface="Arial Narrow" panose="020B0606020202030204" pitchFamily="34" charset="0"/>
              </a:rPr>
              <a:t>Pertobatan harus berlanjut bepanjang hidup</a:t>
            </a:r>
            <a:r>
              <a:rPr lang="sv-SE" altLang="en-US" sz="1600" dirty="0">
                <a:latin typeface="Arial Narrow" panose="020B0606020202030204" pitchFamily="34" charset="0"/>
              </a:rPr>
              <a:t>: Tuntutan Yesus agar kita menyangkal diri sendiri, mengangkat salib dan mengikuti Dia mendeskripsikan apa yang harus kita lakukan di sepanjang hidup kita. Martin Luther: </a:t>
            </a:r>
            <a:r>
              <a:rPr lang="sv-SE" altLang="en-US" sz="1600" i="1" dirty="0">
                <a:latin typeface="Arial Narrow" panose="020B0606020202030204" pitchFamily="34" charset="0"/>
              </a:rPr>
              <a:t>Poenitentiam</a:t>
            </a:r>
            <a:r>
              <a:rPr lang="sv-SE" altLang="en-US" sz="1600" dirty="0">
                <a:latin typeface="Arial Narrow" panose="020B0606020202030204" pitchFamily="34" charset="0"/>
              </a:rPr>
              <a:t> </a:t>
            </a:r>
            <a:r>
              <a:rPr lang="sv-SE" altLang="en-US" sz="1600" i="1" dirty="0">
                <a:latin typeface="Arial Narrow" panose="020B0606020202030204" pitchFamily="34" charset="0"/>
              </a:rPr>
              <a:t>agite</a:t>
            </a:r>
            <a:r>
              <a:rPr lang="sv-SE" altLang="en-US" sz="1600" dirty="0">
                <a:latin typeface="Arial Narrow" panose="020B0606020202030204" pitchFamily="34" charset="0"/>
              </a:rPr>
              <a:t>, berkehendak agar keseluruhan hidup orang percaya haruslah merupakan pertobatan. John Calvin: pemulihan gambar Allah bertahap dan perlahan, Allah akan menghapuskan dari diri kaum pilihan-Nya kecemaran daging, membersihkan mereka, dan memperharui pikiran menjadi kemurnian sejati.</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PENGERTIAN PARADOKS TENTANG PERTOBATAN</a:t>
            </a:r>
          </a:p>
        </p:txBody>
      </p:sp>
    </p:spTree>
    <p:extLst>
      <p:ext uri="{BB962C8B-B14F-4D97-AF65-F5344CB8AC3E}">
        <p14:creationId xmlns:p14="http://schemas.microsoft.com/office/powerpoint/2010/main" val="70065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600" dirty="0">
                <a:latin typeface="Arial Narrow" panose="020B0606020202030204" pitchFamily="34" charset="0"/>
              </a:rPr>
              <a:t>Pertama, hal ini menunjukkan bahwa kita harus membedakan antara pertobatan awal yang terjadi di permulaan kehidupan Kristen dengan pertobatan yang berlanjut di sepanjang hidup kita.</a:t>
            </a:r>
          </a:p>
          <a:p>
            <a:pPr marL="269875" indent="-269875" algn="just">
              <a:spcBef>
                <a:spcPts val="600"/>
              </a:spcBef>
              <a:buFont typeface="Wingdings" pitchFamily="2" charset="2"/>
              <a:buChar char="§"/>
            </a:pPr>
            <a:r>
              <a:rPr lang="sv-SE" altLang="en-US" sz="1600" dirty="0">
                <a:latin typeface="Arial Narrow" panose="020B0606020202030204" pitchFamily="34" charset="0"/>
              </a:rPr>
              <a:t>Kedua, kita harus memperhatikan bahwa pertobatan dalam pengertian seumur hidup secara mendasar tidak berbeda dari pengudusan, walaupun pertobatan merupakan perwujudan pengudusan dari sudui yang unik.</a:t>
            </a:r>
          </a:p>
          <a:p>
            <a:pPr marL="269875" indent="-269875" algn="just">
              <a:spcBef>
                <a:spcPts val="600"/>
              </a:spcBef>
              <a:buFont typeface="Wingdings" pitchFamily="2" charset="2"/>
              <a:buChar char="§"/>
            </a:pPr>
            <a:r>
              <a:rPr lang="sv-SE" altLang="en-US" sz="1600" dirty="0">
                <a:latin typeface="Arial Narrow" panose="020B0606020202030204" pitchFamily="34" charset="0"/>
              </a:rPr>
              <a:t>Ketiga, harus diingat bahwa pertobatan dalam pengertian Alkitabiah sepenuhnya tidak pernah secara sempurna dikerjakan oleh kita (Efesus 2:8-9).</a:t>
            </a:r>
          </a:p>
          <a:p>
            <a:pPr marL="269875" indent="-269875" algn="just">
              <a:spcBef>
                <a:spcPts val="600"/>
              </a:spcBef>
              <a:buFont typeface="Wingdings" pitchFamily="2" charset="2"/>
              <a:buChar char="§"/>
            </a:pPr>
            <a:r>
              <a:rPr lang="sv-SE" altLang="en-US" sz="1600" dirty="0">
                <a:latin typeface="Arial Narrow" panose="020B0606020202030204" pitchFamily="34" charset="0"/>
              </a:rPr>
              <a:t>Keempat, puji Tuhan, kita tidak diselamatkan karena kesempurnaan pertobatan kita. Kita diselamatkan bukan oleh perbuatan baik kita melainkan hanya oleh perbuatan Yesus Kristus (Efeses 2:8-9).</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IMPLIKASI PERTOBATAN</a:t>
            </a:r>
          </a:p>
        </p:txBody>
      </p:sp>
    </p:spTree>
    <p:extLst>
      <p:ext uri="{BB962C8B-B14F-4D97-AF65-F5344CB8AC3E}">
        <p14:creationId xmlns:p14="http://schemas.microsoft.com/office/powerpoint/2010/main" val="9800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Arial Narrow" panose="020B0606020202030204" pitchFamily="34" charset="0"/>
              </a:rPr>
              <a:t>SUMBER BUKU</a:t>
            </a:r>
          </a:p>
        </p:txBody>
      </p:sp>
      <p:sp>
        <p:nvSpPr>
          <p:cNvPr id="3" name="Content Placeholder 2"/>
          <p:cNvSpPr>
            <a:spLocks noGrp="1"/>
          </p:cNvSpPr>
          <p:nvPr>
            <p:ph idx="1"/>
          </p:nvPr>
        </p:nvSpPr>
        <p:spPr/>
        <p:txBody>
          <a:bodyPr anchor="t">
            <a:normAutofit/>
          </a:bodyPr>
          <a:lstStyle/>
          <a:p>
            <a:pPr marL="0" lvl="0" indent="0" algn="just">
              <a:spcBef>
                <a:spcPts val="600"/>
              </a:spcBef>
              <a:buNone/>
            </a:pPr>
            <a:r>
              <a:rPr lang="en-US" sz="2000" b="1" dirty="0" err="1">
                <a:latin typeface="Arial Narrow" panose="020B0606020202030204" pitchFamily="34" charset="0"/>
              </a:rPr>
              <a:t>Buku</a:t>
            </a:r>
            <a:r>
              <a:rPr lang="en-US" sz="2000" b="1" dirty="0">
                <a:latin typeface="Arial Narrow" panose="020B0606020202030204" pitchFamily="34" charset="0"/>
              </a:rPr>
              <a:t> </a:t>
            </a:r>
            <a:r>
              <a:rPr lang="en-US" sz="2000" b="1" dirty="0" err="1">
                <a:latin typeface="Arial Narrow" panose="020B0606020202030204" pitchFamily="34" charset="0"/>
              </a:rPr>
              <a:t>Wajib</a:t>
            </a:r>
            <a:endParaRPr lang="en-US" sz="2000" b="1" dirty="0">
              <a:latin typeface="Arial Narrow" panose="020B0606020202030204" pitchFamily="34" charset="0"/>
            </a:endParaRPr>
          </a:p>
          <a:p>
            <a:pPr algn="just">
              <a:spcBef>
                <a:spcPts val="600"/>
              </a:spcBef>
              <a:buFont typeface="Wingdings" panose="05000000000000000000" pitchFamily="2" charset="2"/>
              <a:buChar char="§"/>
            </a:pPr>
            <a:r>
              <a:rPr lang="en-US" sz="1800" dirty="0">
                <a:latin typeface="Arial Narrow" panose="020B0606020202030204" pitchFamily="34" charset="0"/>
              </a:rPr>
              <a:t>Anthony A. </a:t>
            </a:r>
            <a:r>
              <a:rPr lang="en-US" sz="1800" dirty="0" err="1">
                <a:latin typeface="Arial Narrow" panose="020B0606020202030204" pitchFamily="34" charset="0"/>
              </a:rPr>
              <a:t>Hoekema</a:t>
            </a:r>
            <a:r>
              <a:rPr lang="en-US" sz="1800" dirty="0">
                <a:latin typeface="Arial Narrow" panose="020B0606020202030204" pitchFamily="34" charset="0"/>
              </a:rPr>
              <a:t>, </a:t>
            </a:r>
            <a:r>
              <a:rPr lang="en-US" sz="1800" i="1" dirty="0" err="1">
                <a:latin typeface="Arial Narrow" panose="020B0606020202030204" pitchFamily="34" charset="0"/>
              </a:rPr>
              <a:t>Diselamatkan</a:t>
            </a:r>
            <a:r>
              <a:rPr lang="en-US" sz="1800" i="1" dirty="0">
                <a:latin typeface="Arial Narrow" panose="020B0606020202030204" pitchFamily="34" charset="0"/>
              </a:rPr>
              <a:t> </a:t>
            </a:r>
            <a:r>
              <a:rPr lang="en-US" sz="1800" i="1" dirty="0" err="1">
                <a:latin typeface="Arial Narrow" panose="020B0606020202030204" pitchFamily="34" charset="0"/>
              </a:rPr>
              <a:t>oleh</a:t>
            </a:r>
            <a:r>
              <a:rPr lang="en-US" sz="1800" i="1" dirty="0">
                <a:latin typeface="Arial Narrow" panose="020B0606020202030204" pitchFamily="34" charset="0"/>
              </a:rPr>
              <a:t> </a:t>
            </a:r>
            <a:r>
              <a:rPr lang="en-US" sz="1800" i="1" dirty="0" err="1">
                <a:latin typeface="Arial Narrow" panose="020B0606020202030204" pitchFamily="34" charset="0"/>
              </a:rPr>
              <a:t>Anugerah</a:t>
            </a:r>
            <a:r>
              <a:rPr lang="en-US" sz="1800" i="1" dirty="0">
                <a:latin typeface="Arial Narrow" panose="020B0606020202030204" pitchFamily="34" charset="0"/>
              </a:rPr>
              <a:t> </a:t>
            </a:r>
            <a:r>
              <a:rPr lang="en-US" sz="1800" dirty="0">
                <a:latin typeface="Arial Narrow" panose="020B0606020202030204" pitchFamily="34" charset="0"/>
              </a:rPr>
              <a:t>(Surabaya: Momentum, 2006), Bab 7-13, hlm.121-342.</a:t>
            </a:r>
          </a:p>
          <a:p>
            <a:pPr algn="just">
              <a:spcBef>
                <a:spcPts val="600"/>
              </a:spcBef>
              <a:buFont typeface="Wingdings" panose="05000000000000000000" pitchFamily="2" charset="2"/>
              <a:buChar char="§"/>
            </a:pPr>
            <a:r>
              <a:rPr lang="en-US" sz="1800" dirty="0">
                <a:latin typeface="Arial Narrow" panose="020B0606020202030204" pitchFamily="34" charset="0"/>
              </a:rPr>
              <a:t>Louis </a:t>
            </a:r>
            <a:r>
              <a:rPr lang="en-US" sz="1800" dirty="0" err="1">
                <a:latin typeface="Arial Narrow" panose="020B0606020202030204" pitchFamily="34" charset="0"/>
              </a:rPr>
              <a:t>Berkhof</a:t>
            </a:r>
            <a:r>
              <a:rPr lang="en-US" sz="1800" dirty="0">
                <a:latin typeface="Arial Narrow" panose="020B0606020202030204" pitchFamily="34" charset="0"/>
              </a:rPr>
              <a:t>, </a:t>
            </a:r>
            <a:r>
              <a:rPr lang="en-US" sz="1800" i="1" dirty="0" err="1">
                <a:latin typeface="Arial Narrow" panose="020B0606020202030204" pitchFamily="34" charset="0"/>
              </a:rPr>
              <a:t>Teologi</a:t>
            </a:r>
            <a:r>
              <a:rPr lang="en-US" sz="1800" i="1" dirty="0">
                <a:latin typeface="Arial Narrow" panose="020B0606020202030204" pitchFamily="34" charset="0"/>
              </a:rPr>
              <a:t> </a:t>
            </a:r>
            <a:r>
              <a:rPr lang="en-US" sz="1800" i="1" dirty="0" err="1">
                <a:latin typeface="Arial Narrow" panose="020B0606020202030204" pitchFamily="34" charset="0"/>
              </a:rPr>
              <a:t>Sistematika</a:t>
            </a:r>
            <a:r>
              <a:rPr lang="en-US" sz="1800" i="1" dirty="0">
                <a:latin typeface="Arial Narrow" panose="020B0606020202030204" pitchFamily="34" charset="0"/>
              </a:rPr>
              <a:t>: </a:t>
            </a:r>
            <a:r>
              <a:rPr lang="en-US" sz="1800" i="1" dirty="0" err="1">
                <a:latin typeface="Arial Narrow" panose="020B0606020202030204" pitchFamily="34" charset="0"/>
              </a:rPr>
              <a:t>Doktrin</a:t>
            </a:r>
            <a:r>
              <a:rPr lang="en-US" sz="1800" i="1" dirty="0">
                <a:latin typeface="Arial Narrow" panose="020B0606020202030204" pitchFamily="34" charset="0"/>
              </a:rPr>
              <a:t> </a:t>
            </a:r>
            <a:r>
              <a:rPr lang="en-US" sz="1800" i="1" dirty="0" err="1">
                <a:latin typeface="Arial Narrow" panose="020B0606020202030204" pitchFamily="34" charset="0"/>
              </a:rPr>
              <a:t>Keselamatan</a:t>
            </a:r>
            <a:r>
              <a:rPr lang="en-US" sz="1800" i="1" dirty="0">
                <a:latin typeface="Arial Narrow" panose="020B0606020202030204" pitchFamily="34" charset="0"/>
              </a:rPr>
              <a:t> </a:t>
            </a:r>
            <a:r>
              <a:rPr lang="en-US" sz="1800" dirty="0">
                <a:latin typeface="Arial Narrow" panose="020B0606020202030204" pitchFamily="34" charset="0"/>
              </a:rPr>
              <a:t>(Surabaya: Momentum, 2012), </a:t>
            </a:r>
            <a:r>
              <a:rPr lang="nl-NL" sz="1800" dirty="0">
                <a:latin typeface="Arial Narrow" panose="020B0606020202030204" pitchFamily="34" charset="0"/>
              </a:rPr>
              <a:t>Vol.4: 2009, Bag.II, Bab 9, hlm.605-752 </a:t>
            </a:r>
          </a:p>
          <a:p>
            <a:pPr algn="just">
              <a:spcBef>
                <a:spcPts val="600"/>
              </a:spcBef>
              <a:buFont typeface="Wingdings" panose="05000000000000000000" pitchFamily="2" charset="2"/>
              <a:buChar char="§"/>
            </a:pPr>
            <a:r>
              <a:rPr lang="da-DK" sz="1800" dirty="0">
                <a:latin typeface="Arial Narrow" panose="020B0606020202030204" pitchFamily="34" charset="0"/>
              </a:rPr>
              <a:t>Edwin H. Palmer, Lima Pokok Calvinisme (Surabaya: Momentum, 2012), Bab 1 – 3.</a:t>
            </a:r>
          </a:p>
          <a:p>
            <a:pPr algn="just">
              <a:spcBef>
                <a:spcPts val="600"/>
              </a:spcBef>
              <a:buFont typeface="Wingdings" panose="05000000000000000000" pitchFamily="2" charset="2"/>
              <a:buChar char="§"/>
            </a:pPr>
            <a:r>
              <a:rPr lang="da-DK" sz="1800" dirty="0">
                <a:latin typeface="Arial Narrow" panose="020B0606020202030204" pitchFamily="34" charset="0"/>
              </a:rPr>
              <a:t>G.J. Baan, TULIP: Lima Pokok Calvinisme (Surabaya: Momentum, 2012).</a:t>
            </a:r>
          </a:p>
          <a:p>
            <a:pPr algn="just">
              <a:spcBef>
                <a:spcPts val="600"/>
              </a:spcBef>
              <a:buFont typeface="Wingdings" panose="05000000000000000000" pitchFamily="2" charset="2"/>
              <a:buChar char="§"/>
            </a:pPr>
            <a:r>
              <a:rPr lang="da-DK" sz="1800" dirty="0">
                <a:latin typeface="Arial Narrow" panose="020B0606020202030204" pitchFamily="34" charset="0"/>
              </a:rPr>
              <a:t>Herman Bavinck, </a:t>
            </a:r>
            <a:r>
              <a:rPr lang="da-DK" sz="1800" i="1" dirty="0">
                <a:latin typeface="Arial Narrow" panose="020B0606020202030204" pitchFamily="34" charset="0"/>
              </a:rPr>
              <a:t>Dogmatika Reformed – Jilid 3: Dosa dan Keselamatan di dalam Kristus</a:t>
            </a:r>
            <a:r>
              <a:rPr lang="da-DK" sz="1800" dirty="0">
                <a:latin typeface="Arial Narrow" panose="020B0606020202030204" pitchFamily="34" charset="0"/>
              </a:rPr>
              <a:t>, terjemahan Ichwei G. Indra dan Irwan Tjulianto (Surabaya: Momentum, 2016), Bab 5-11, hlm.93-304.</a:t>
            </a:r>
          </a:p>
        </p:txBody>
      </p:sp>
    </p:spTree>
    <p:extLst>
      <p:ext uri="{BB962C8B-B14F-4D97-AF65-F5344CB8AC3E}">
        <p14:creationId xmlns:p14="http://schemas.microsoft.com/office/powerpoint/2010/main" val="323738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err="1">
                <a:solidFill>
                  <a:schemeClr val="tx1"/>
                </a:solidFill>
                <a:latin typeface="Corbel" panose="020B0503020204020204" pitchFamily="34" charset="0"/>
              </a:rPr>
              <a:t>Urutan</a:t>
            </a:r>
            <a:r>
              <a:rPr lang="en-US" sz="2400" b="1" dirty="0">
                <a:solidFill>
                  <a:schemeClr val="tx1"/>
                </a:solidFill>
                <a:latin typeface="Corbel" panose="020B0503020204020204" pitchFamily="34" charset="0"/>
              </a:rPr>
              <a:t> - Via </a:t>
            </a:r>
            <a:r>
              <a:rPr lang="en-US" sz="2400" b="1" dirty="0" err="1">
                <a:solidFill>
                  <a:schemeClr val="tx1"/>
                </a:solidFill>
                <a:latin typeface="Corbel" panose="020B0503020204020204" pitchFamily="34" charset="0"/>
              </a:rPr>
              <a:t>Keselamatan</a:t>
            </a:r>
            <a:endParaRPr lang="en-US" sz="2400" b="1" dirty="0">
              <a:solidFill>
                <a:schemeClr val="tx1"/>
              </a:solidFill>
              <a:latin typeface="Corbel" panose="020B0503020204020204" pitchFamily="34" charset="0"/>
            </a:endParaRPr>
          </a:p>
        </p:txBody>
      </p:sp>
      <p:sp>
        <p:nvSpPr>
          <p:cNvPr id="3" name="Content Placeholder 2"/>
          <p:cNvSpPr>
            <a:spLocks noGrp="1"/>
          </p:cNvSpPr>
          <p:nvPr>
            <p:ph idx="1"/>
          </p:nvPr>
        </p:nvSpPr>
        <p:spPr>
          <a:xfrm>
            <a:off x="228600" y="1600200"/>
            <a:ext cx="8686800" cy="4800600"/>
          </a:xfrm>
        </p:spPr>
        <p:txBody>
          <a:bodyPr>
            <a:normAutofit/>
          </a:bodyPr>
          <a:lstStyle/>
          <a:p>
            <a:pPr marL="0" indent="0" algn="just">
              <a:spcBef>
                <a:spcPts val="0"/>
              </a:spcBef>
              <a:buNone/>
            </a:pPr>
            <a:endParaRPr lang="en-US" sz="1600" dirty="0">
              <a:latin typeface="Corbel" panose="020B0503020204020204" pitchFamily="34" charset="0"/>
            </a:endParaRPr>
          </a:p>
          <a:p>
            <a:pPr marL="0" indent="0" algn="just">
              <a:spcBef>
                <a:spcPts val="0"/>
              </a:spcBef>
              <a:buNone/>
            </a:pPr>
            <a:endParaRPr lang="en-US" sz="1600" dirty="0">
              <a:latin typeface="Corbel" panose="020B0503020204020204" pitchFamily="34" charset="0"/>
            </a:endParaRPr>
          </a:p>
          <a:p>
            <a:pPr marL="0" indent="0" algn="just">
              <a:spcBef>
                <a:spcPts val="0"/>
              </a:spcBef>
              <a:buNone/>
            </a:pPr>
            <a:r>
              <a:rPr lang="en-US" sz="1600" dirty="0" err="1">
                <a:latin typeface="Corbel" panose="020B0503020204020204" pitchFamily="34" charset="0"/>
              </a:rPr>
              <a:t>Ketetapan</a:t>
            </a:r>
            <a:r>
              <a:rPr lang="en-US" sz="1600" dirty="0">
                <a:latin typeface="Corbel" panose="020B0503020204020204" pitchFamily="34" charset="0"/>
              </a:rPr>
              <a:t> Allah</a:t>
            </a:r>
          </a:p>
          <a:p>
            <a:pPr marL="0" indent="0" algn="just">
              <a:spcBef>
                <a:spcPts val="0"/>
              </a:spcBef>
              <a:buNone/>
            </a:pPr>
            <a:r>
              <a:rPr lang="en-US" sz="1600" dirty="0" err="1">
                <a:latin typeface="Corbel" panose="020B0503020204020204" pitchFamily="34" charset="0"/>
              </a:rPr>
              <a:t>Pilihan</a:t>
            </a:r>
            <a:r>
              <a:rPr lang="en-US" sz="1600" dirty="0">
                <a:latin typeface="Corbel" panose="020B0503020204020204" pitchFamily="34" charset="0"/>
              </a:rPr>
              <a:t> Allah                                           </a:t>
            </a:r>
            <a:r>
              <a:rPr lang="en-US" sz="1600" dirty="0" err="1">
                <a:latin typeface="Corbel" panose="020B0503020204020204" pitchFamily="34" charset="0"/>
              </a:rPr>
              <a:t>monergis</a:t>
            </a:r>
            <a:endParaRPr lang="en-US" sz="1600" dirty="0">
              <a:latin typeface="Corbel" panose="020B0503020204020204" pitchFamily="34" charset="0"/>
            </a:endParaRPr>
          </a:p>
          <a:p>
            <a:pPr marL="0" indent="0" algn="just">
              <a:spcBef>
                <a:spcPts val="0"/>
              </a:spcBef>
              <a:buNone/>
            </a:pPr>
            <a:r>
              <a:rPr lang="en-US" sz="1600" dirty="0">
                <a:latin typeface="Corbel" panose="020B0503020204020204" pitchFamily="34" charset="0"/>
              </a:rPr>
              <a:t>                                                                                                                      </a:t>
            </a:r>
            <a:r>
              <a:rPr lang="en-US" sz="1600" dirty="0" err="1">
                <a:latin typeface="Corbel" panose="020B0503020204020204" pitchFamily="34" charset="0"/>
              </a:rPr>
              <a:t>sinergis</a:t>
            </a:r>
            <a:endParaRPr lang="en-US" sz="1600" dirty="0">
              <a:latin typeface="Corbel" panose="020B0503020204020204" pitchFamily="34" charset="0"/>
            </a:endParaRPr>
          </a:p>
          <a:p>
            <a:pPr marL="0" indent="0" algn="just">
              <a:spcBef>
                <a:spcPts val="0"/>
              </a:spcBef>
              <a:buNone/>
            </a:pPr>
            <a:endParaRPr lang="en-US" sz="1600" dirty="0">
              <a:latin typeface="Corbel" panose="020B0503020204020204" pitchFamily="34" charset="0"/>
            </a:endParaRPr>
          </a:p>
          <a:p>
            <a:pPr marL="0" indent="0" algn="just">
              <a:spcBef>
                <a:spcPts val="0"/>
              </a:spcBef>
              <a:buNone/>
            </a:pPr>
            <a:r>
              <a:rPr lang="en-US" sz="1600" dirty="0" err="1">
                <a:latin typeface="Corbel" panose="020B0503020204020204" pitchFamily="34" charset="0"/>
              </a:rPr>
              <a:t>Panggilan</a:t>
            </a:r>
            <a:r>
              <a:rPr lang="en-US" sz="1600" dirty="0">
                <a:latin typeface="Corbel" panose="020B0503020204020204" pitchFamily="34" charset="0"/>
              </a:rPr>
              <a:t> </a:t>
            </a:r>
            <a:r>
              <a:rPr lang="en-US" sz="1600" dirty="0" err="1">
                <a:latin typeface="Corbel" panose="020B0503020204020204" pitchFamily="34" charset="0"/>
              </a:rPr>
              <a:t>Injil</a:t>
            </a:r>
            <a:r>
              <a:rPr lang="en-US" sz="1600" dirty="0">
                <a:latin typeface="Corbel" panose="020B0503020204020204" pitchFamily="34" charset="0"/>
              </a:rPr>
              <a:t>   </a:t>
            </a:r>
            <a:r>
              <a:rPr lang="en-US" sz="1600" dirty="0">
                <a:latin typeface="Corbel" panose="020B0503020204020204" pitchFamily="34" charset="0"/>
                <a:sym typeface="Wingdings" panose="05000000000000000000" pitchFamily="2" charset="2"/>
              </a:rPr>
              <a:t>   </a:t>
            </a:r>
            <a:r>
              <a:rPr lang="en-US" sz="1600" dirty="0" err="1">
                <a:latin typeface="Corbel" panose="020B0503020204020204" pitchFamily="34" charset="0"/>
                <a:sym typeface="Wingdings" panose="05000000000000000000" pitchFamily="2" charset="2"/>
              </a:rPr>
              <a:t>Regenerasi</a:t>
            </a:r>
            <a:r>
              <a:rPr lang="en-US" sz="1600" dirty="0">
                <a:latin typeface="Corbel" panose="020B0503020204020204" pitchFamily="34" charset="0"/>
                <a:sym typeface="Wingdings" panose="05000000000000000000" pitchFamily="2" charset="2"/>
              </a:rPr>
              <a:t>      </a:t>
            </a:r>
            <a:r>
              <a:rPr lang="en-US" sz="1600" dirty="0" err="1">
                <a:latin typeface="Corbel" panose="020B0503020204020204" pitchFamily="34" charset="0"/>
                <a:sym typeface="Wingdings" panose="05000000000000000000" pitchFamily="2" charset="2"/>
              </a:rPr>
              <a:t>Konversi</a:t>
            </a:r>
            <a:r>
              <a:rPr lang="en-US" sz="1600" dirty="0">
                <a:latin typeface="Corbel" panose="020B0503020204020204" pitchFamily="34" charset="0"/>
                <a:sym typeface="Wingdings" panose="05000000000000000000" pitchFamily="2" charset="2"/>
              </a:rPr>
              <a:t>      </a:t>
            </a:r>
            <a:r>
              <a:rPr lang="en-US" sz="1600" dirty="0" err="1">
                <a:latin typeface="Corbel" panose="020B0503020204020204" pitchFamily="34" charset="0"/>
                <a:sym typeface="Wingdings" panose="05000000000000000000" pitchFamily="2" charset="2"/>
              </a:rPr>
              <a:t>Pembenaran</a:t>
            </a:r>
            <a:r>
              <a:rPr lang="en-US" sz="1600" dirty="0">
                <a:latin typeface="Corbel" panose="020B0503020204020204" pitchFamily="34" charset="0"/>
                <a:sym typeface="Wingdings" panose="05000000000000000000" pitchFamily="2" charset="2"/>
              </a:rPr>
              <a:t>      </a:t>
            </a:r>
            <a:r>
              <a:rPr lang="en-US" sz="1600" dirty="0" err="1">
                <a:latin typeface="Corbel" panose="020B0503020204020204" pitchFamily="34" charset="0"/>
                <a:sym typeface="Wingdings" panose="05000000000000000000" pitchFamily="2" charset="2"/>
              </a:rPr>
              <a:t>Pengudusan</a:t>
            </a:r>
            <a:r>
              <a:rPr lang="en-US" sz="1600" dirty="0">
                <a:latin typeface="Corbel" panose="020B0503020204020204" pitchFamily="34" charset="0"/>
                <a:sym typeface="Wingdings" panose="05000000000000000000" pitchFamily="2" charset="2"/>
              </a:rPr>
              <a:t>      </a:t>
            </a:r>
            <a:r>
              <a:rPr lang="en-US" sz="1600" dirty="0" err="1">
                <a:latin typeface="Corbel" panose="020B0503020204020204" pitchFamily="34" charset="0"/>
                <a:sym typeface="Wingdings" panose="05000000000000000000" pitchFamily="2" charset="2"/>
              </a:rPr>
              <a:t>Pemuliaan</a:t>
            </a:r>
            <a:endParaRPr lang="en-US" sz="1600" dirty="0">
              <a:latin typeface="Corbel" panose="020B0503020204020204" pitchFamily="34" charset="0"/>
              <a:sym typeface="Wingdings" panose="05000000000000000000" pitchFamily="2" charset="2"/>
            </a:endParaRPr>
          </a:p>
          <a:p>
            <a:pPr marL="0" indent="0" algn="just">
              <a:spcBef>
                <a:spcPts val="0"/>
              </a:spcBef>
              <a:buNone/>
            </a:pPr>
            <a:r>
              <a:rPr lang="en-US" sz="1400" dirty="0">
                <a:latin typeface="Corbel" panose="020B0503020204020204" pitchFamily="34" charset="0"/>
                <a:sym typeface="Wingdings" panose="05000000000000000000" pitchFamily="2" charset="2"/>
              </a:rPr>
              <a:t># universal                       # </a:t>
            </a:r>
            <a:r>
              <a:rPr lang="en-US" sz="1400" dirty="0" err="1">
                <a:latin typeface="Corbel" panose="020B0503020204020204" pitchFamily="34" charset="0"/>
                <a:sym typeface="Wingdings" panose="05000000000000000000" pitchFamily="2" charset="2"/>
              </a:rPr>
              <a:t>satu</a:t>
            </a:r>
            <a:r>
              <a:rPr lang="en-US" sz="1400" dirty="0">
                <a:latin typeface="Corbel" panose="020B0503020204020204" pitchFamily="34" charset="0"/>
                <a:sym typeface="Wingdings" panose="05000000000000000000" pitchFamily="2" charset="2"/>
              </a:rPr>
              <a:t> kali                   # </a:t>
            </a:r>
            <a:r>
              <a:rPr lang="en-US" sz="1400" dirty="0" err="1">
                <a:latin typeface="Corbel" panose="020B0503020204020204" pitchFamily="34" charset="0"/>
                <a:sym typeface="Wingdings" panose="05000000000000000000" pitchFamily="2" charset="2"/>
              </a:rPr>
              <a:t>iman</a:t>
            </a:r>
            <a:r>
              <a:rPr lang="en-US" sz="1400" dirty="0">
                <a:latin typeface="Corbel" panose="020B0503020204020204" pitchFamily="34" charset="0"/>
                <a:sym typeface="Wingdings" panose="05000000000000000000" pitchFamily="2" charset="2"/>
              </a:rPr>
              <a:t>                   # </a:t>
            </a:r>
            <a:r>
              <a:rPr lang="en-US" sz="1400" dirty="0" err="1">
                <a:latin typeface="Corbel" panose="020B0503020204020204" pitchFamily="34" charset="0"/>
                <a:sym typeface="Wingdings" panose="05000000000000000000" pitchFamily="2" charset="2"/>
              </a:rPr>
              <a:t>adopsi</a:t>
            </a:r>
            <a:r>
              <a:rPr lang="en-US" sz="1400" dirty="0">
                <a:latin typeface="Corbel" panose="020B0503020204020204" pitchFamily="34" charset="0"/>
                <a:sym typeface="Wingdings" panose="05000000000000000000" pitchFamily="2" charset="2"/>
              </a:rPr>
              <a:t>                           # </a:t>
            </a:r>
            <a:r>
              <a:rPr lang="en-US" sz="1400" dirty="0" err="1">
                <a:latin typeface="Corbel" panose="020B0503020204020204" pitchFamily="34" charset="0"/>
                <a:sym typeface="Wingdings" panose="05000000000000000000" pitchFamily="2" charset="2"/>
              </a:rPr>
              <a:t>ketekunan</a:t>
            </a:r>
            <a:r>
              <a:rPr lang="en-US" sz="1400" dirty="0">
                <a:latin typeface="Corbel" panose="020B0503020204020204" pitchFamily="34" charset="0"/>
                <a:sym typeface="Wingdings" panose="05000000000000000000" pitchFamily="2" charset="2"/>
              </a:rPr>
              <a:t>                (</a:t>
            </a:r>
            <a:r>
              <a:rPr lang="en-US" sz="1400" dirty="0" err="1">
                <a:latin typeface="Corbel" panose="020B0503020204020204" pitchFamily="34" charset="0"/>
                <a:sym typeface="Wingdings" panose="05000000000000000000" pitchFamily="2" charset="2"/>
              </a:rPr>
              <a:t>eskatologis</a:t>
            </a:r>
            <a:r>
              <a:rPr lang="en-US" sz="1400" dirty="0">
                <a:latin typeface="Corbel" panose="020B0503020204020204" pitchFamily="34" charset="0"/>
                <a:sym typeface="Wingdings" panose="05000000000000000000" pitchFamily="2" charset="2"/>
              </a:rPr>
              <a:t>)</a:t>
            </a:r>
          </a:p>
          <a:p>
            <a:pPr marL="0" indent="0" algn="just">
              <a:spcBef>
                <a:spcPts val="0"/>
              </a:spcBef>
              <a:buNone/>
            </a:pPr>
            <a:r>
              <a:rPr lang="en-US" sz="1400" dirty="0">
                <a:latin typeface="Corbel" panose="020B0503020204020204" pitchFamily="34" charset="0"/>
              </a:rPr>
              <a:t># personal                                                                # </a:t>
            </a:r>
            <a:r>
              <a:rPr lang="en-US" sz="1400" dirty="0" err="1">
                <a:latin typeface="Corbel" panose="020B0503020204020204" pitchFamily="34" charset="0"/>
              </a:rPr>
              <a:t>pertobatan</a:t>
            </a:r>
            <a:endParaRPr lang="en-US" sz="1400" dirty="0">
              <a:latin typeface="Corbel" panose="020B0503020204020204" pitchFamily="34" charset="0"/>
            </a:endParaRPr>
          </a:p>
          <a:p>
            <a:pPr marL="0" indent="0" algn="just">
              <a:spcBef>
                <a:spcPts val="0"/>
              </a:spcBef>
              <a:buNone/>
            </a:pPr>
            <a:endParaRPr lang="en-US" sz="1400" dirty="0">
              <a:latin typeface="Corbel" panose="020B0503020204020204" pitchFamily="34" charset="0"/>
            </a:endParaRPr>
          </a:p>
          <a:p>
            <a:pPr marL="0" indent="0" algn="just">
              <a:spcBef>
                <a:spcPts val="0"/>
              </a:spcBef>
              <a:buNone/>
            </a:pPr>
            <a:endParaRPr lang="en-US" sz="1400" dirty="0">
              <a:latin typeface="Corbel" panose="020B0503020204020204" pitchFamily="34" charset="0"/>
            </a:endParaRPr>
          </a:p>
          <a:p>
            <a:pPr marL="0" indent="0" algn="just">
              <a:spcBef>
                <a:spcPts val="0"/>
              </a:spcBef>
              <a:buNone/>
            </a:pPr>
            <a:r>
              <a:rPr lang="en-US" sz="1400" dirty="0" err="1">
                <a:latin typeface="Corbel" panose="020B0503020204020204" pitchFamily="34" charset="0"/>
              </a:rPr>
              <a:t>Bukan</a:t>
            </a:r>
            <a:r>
              <a:rPr lang="en-US" sz="1400" dirty="0">
                <a:latin typeface="Corbel" panose="020B0503020204020204" pitchFamily="34" charset="0"/>
              </a:rPr>
              <a:t> Orang </a:t>
            </a:r>
            <a:r>
              <a:rPr lang="en-US" sz="1400" dirty="0" err="1">
                <a:latin typeface="Corbel" panose="020B0503020204020204" pitchFamily="34" charset="0"/>
              </a:rPr>
              <a:t>Pilihan</a:t>
            </a:r>
            <a:endParaRPr lang="en-US" sz="1400" dirty="0">
              <a:latin typeface="Corbel" panose="020B0503020204020204" pitchFamily="34" charset="0"/>
            </a:endParaRPr>
          </a:p>
          <a:p>
            <a:pPr marL="0" indent="0" algn="just">
              <a:spcBef>
                <a:spcPts val="0"/>
              </a:spcBef>
              <a:buNone/>
            </a:pPr>
            <a:endParaRPr lang="en-US" sz="1400" dirty="0">
              <a:latin typeface="Corbel" panose="020B0503020204020204" pitchFamily="34" charset="0"/>
            </a:endParaRPr>
          </a:p>
          <a:p>
            <a:pPr marL="0" indent="0" algn="just">
              <a:spcBef>
                <a:spcPts val="0"/>
              </a:spcBef>
              <a:buNone/>
            </a:pPr>
            <a:endParaRPr lang="en-US" sz="1400" dirty="0">
              <a:latin typeface="Corbel" panose="020B0503020204020204" pitchFamily="34" charset="0"/>
            </a:endParaRPr>
          </a:p>
          <a:p>
            <a:pPr marL="0" indent="0" algn="just">
              <a:spcBef>
                <a:spcPts val="0"/>
              </a:spcBef>
              <a:buNone/>
            </a:pPr>
            <a:endParaRPr lang="en-US" sz="1400" dirty="0">
              <a:latin typeface="Corbel" panose="020B0503020204020204" pitchFamily="34" charset="0"/>
            </a:endParaRPr>
          </a:p>
          <a:p>
            <a:pPr marL="0" indent="0" algn="just">
              <a:spcBef>
                <a:spcPts val="0"/>
              </a:spcBef>
              <a:buNone/>
            </a:pPr>
            <a:r>
              <a:rPr lang="en-US" sz="1400" dirty="0" err="1">
                <a:latin typeface="Corbel" panose="020B0503020204020204" pitchFamily="34" charset="0"/>
              </a:rPr>
              <a:t>Menolak</a:t>
            </a:r>
            <a:r>
              <a:rPr lang="en-US" sz="1400" dirty="0">
                <a:latin typeface="Corbel" panose="020B0503020204020204" pitchFamily="34" charset="0"/>
              </a:rPr>
              <a:t> </a:t>
            </a:r>
            <a:r>
              <a:rPr lang="en-US" sz="1400" dirty="0" err="1">
                <a:latin typeface="Corbel" panose="020B0503020204020204" pitchFamily="34" charset="0"/>
              </a:rPr>
              <a:t>keselamatan</a:t>
            </a:r>
            <a:r>
              <a:rPr lang="en-US" sz="1400" dirty="0">
                <a:latin typeface="Corbel" panose="020B0503020204020204" pitchFamily="34" charset="0"/>
              </a:rPr>
              <a:t> di </a:t>
            </a:r>
            <a:r>
              <a:rPr lang="en-US" sz="1400" dirty="0" err="1">
                <a:latin typeface="Corbel" panose="020B0503020204020204" pitchFamily="34" charset="0"/>
              </a:rPr>
              <a:t>dalam</a:t>
            </a:r>
            <a:r>
              <a:rPr lang="en-US" sz="1400" dirty="0">
                <a:latin typeface="Corbel" panose="020B0503020204020204" pitchFamily="34" charset="0"/>
              </a:rPr>
              <a:t> </a:t>
            </a:r>
            <a:r>
              <a:rPr lang="en-US" sz="1400" dirty="0" err="1">
                <a:latin typeface="Corbel" panose="020B0503020204020204" pitchFamily="34" charset="0"/>
              </a:rPr>
              <a:t>Kristus</a:t>
            </a:r>
            <a:r>
              <a:rPr lang="en-US" sz="1400" dirty="0">
                <a:latin typeface="Corbel" panose="020B0503020204020204" pitchFamily="34" charset="0"/>
              </a:rPr>
              <a:t>                                                                                                                        </a:t>
            </a:r>
            <a:r>
              <a:rPr lang="en-US" sz="1400" dirty="0" err="1">
                <a:latin typeface="Corbel" panose="020B0503020204020204" pitchFamily="34" charset="0"/>
              </a:rPr>
              <a:t>Penghukuman</a:t>
            </a:r>
            <a:r>
              <a:rPr lang="en-US" sz="1400" dirty="0">
                <a:latin typeface="Corbel" panose="020B0503020204020204" pitchFamily="34" charset="0"/>
              </a:rPr>
              <a:t> </a:t>
            </a:r>
            <a:r>
              <a:rPr lang="en-US" sz="1400" dirty="0" err="1">
                <a:latin typeface="Corbel" panose="020B0503020204020204" pitchFamily="34" charset="0"/>
              </a:rPr>
              <a:t>kekal</a:t>
            </a:r>
            <a:endParaRPr lang="en-US" sz="1400" dirty="0">
              <a:latin typeface="Corbel" panose="020B0503020204020204" pitchFamily="34" charset="0"/>
            </a:endParaRPr>
          </a:p>
          <a:p>
            <a:pPr marL="0" indent="0" algn="just">
              <a:spcBef>
                <a:spcPts val="0"/>
              </a:spcBef>
              <a:buNone/>
            </a:pPr>
            <a:r>
              <a:rPr lang="en-US" sz="1400" dirty="0" err="1">
                <a:latin typeface="Corbel" panose="020B0503020204020204" pitchFamily="34" charset="0"/>
              </a:rPr>
              <a:t>Berdasarkan</a:t>
            </a:r>
            <a:r>
              <a:rPr lang="en-US" sz="1400" dirty="0">
                <a:latin typeface="Corbel" panose="020B0503020204020204" pitchFamily="34" charset="0"/>
              </a:rPr>
              <a:t> </a:t>
            </a:r>
            <a:r>
              <a:rPr lang="en-US" sz="1400" i="1" dirty="0">
                <a:latin typeface="Corbel" panose="020B0503020204020204" pitchFamily="34" charset="0"/>
              </a:rPr>
              <a:t>free will</a:t>
            </a:r>
            <a:endParaRPr lang="en-US" sz="1400" dirty="0">
              <a:latin typeface="Corbel" panose="020B0503020204020204" pitchFamily="34" charset="0"/>
            </a:endParaRPr>
          </a:p>
        </p:txBody>
      </p:sp>
      <p:sp>
        <p:nvSpPr>
          <p:cNvPr id="4" name="Down Arrow 3"/>
          <p:cNvSpPr/>
          <p:nvPr/>
        </p:nvSpPr>
        <p:spPr>
          <a:xfrm>
            <a:off x="762000" y="2591050"/>
            <a:ext cx="182880" cy="36576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a:ea typeface="+mn-ea"/>
              <a:cs typeface="+mn-cs"/>
            </a:endParaRPr>
          </a:p>
        </p:txBody>
      </p:sp>
      <p:cxnSp>
        <p:nvCxnSpPr>
          <p:cNvPr id="8" name="Straight Connector 7"/>
          <p:cNvCxnSpPr>
            <a:cxnSpLocks/>
          </p:cNvCxnSpPr>
          <p:nvPr/>
        </p:nvCxnSpPr>
        <p:spPr>
          <a:xfrm>
            <a:off x="228600" y="3641108"/>
            <a:ext cx="86868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Down Arrow 8"/>
          <p:cNvSpPr/>
          <p:nvPr/>
        </p:nvSpPr>
        <p:spPr>
          <a:xfrm>
            <a:off x="762000" y="4224550"/>
            <a:ext cx="182880" cy="40233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a:ea typeface="+mn-ea"/>
              <a:cs typeface="+mn-cs"/>
            </a:endParaRPr>
          </a:p>
        </p:txBody>
      </p:sp>
      <p:sp>
        <p:nvSpPr>
          <p:cNvPr id="10" name="Right Arrow 9"/>
          <p:cNvSpPr/>
          <p:nvPr/>
        </p:nvSpPr>
        <p:spPr>
          <a:xfrm>
            <a:off x="3352800" y="4756472"/>
            <a:ext cx="3733800" cy="18288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a:ea typeface="+mn-ea"/>
              <a:cs typeface="+mn-cs"/>
            </a:endParaRPr>
          </a:p>
        </p:txBody>
      </p:sp>
      <p:grpSp>
        <p:nvGrpSpPr>
          <p:cNvPr id="23" name="Group 22"/>
          <p:cNvGrpSpPr/>
          <p:nvPr/>
        </p:nvGrpSpPr>
        <p:grpSpPr>
          <a:xfrm>
            <a:off x="2362200" y="2271010"/>
            <a:ext cx="2743200" cy="365760"/>
            <a:chOff x="2362200" y="2721592"/>
            <a:chExt cx="2743200" cy="365760"/>
          </a:xfrm>
        </p:grpSpPr>
        <p:cxnSp>
          <p:nvCxnSpPr>
            <p:cNvPr id="19" name="Straight Connector 18"/>
            <p:cNvCxnSpPr/>
            <p:nvPr/>
          </p:nvCxnSpPr>
          <p:spPr>
            <a:xfrm>
              <a:off x="2362200" y="2721592"/>
              <a:ext cx="27432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362200" y="2721592"/>
              <a:ext cx="0" cy="36576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105400" y="2721592"/>
              <a:ext cx="0" cy="36576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733800" y="2520468"/>
            <a:ext cx="2743200" cy="274320"/>
            <a:chOff x="2362200" y="2721592"/>
            <a:chExt cx="2743200" cy="365760"/>
          </a:xfrm>
        </p:grpSpPr>
        <p:cxnSp>
          <p:nvCxnSpPr>
            <p:cNvPr id="25" name="Straight Connector 24"/>
            <p:cNvCxnSpPr/>
            <p:nvPr/>
          </p:nvCxnSpPr>
          <p:spPr>
            <a:xfrm>
              <a:off x="2362200" y="2721592"/>
              <a:ext cx="2743200" cy="0"/>
            </a:xfrm>
            <a:prstGeom prst="line">
              <a:avLst/>
            </a:prstGeom>
            <a:ln w="2857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362200" y="2721592"/>
              <a:ext cx="0" cy="365760"/>
            </a:xfrm>
            <a:prstGeom prst="straightConnector1">
              <a:avLst/>
            </a:prstGeom>
            <a:ln w="28575">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105400" y="2721592"/>
              <a:ext cx="0" cy="365760"/>
            </a:xfrm>
            <a:prstGeom prst="straightConnector1">
              <a:avLst/>
            </a:prstGeom>
            <a:ln w="28575">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0" y="6491748"/>
            <a:ext cx="4191000"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Drs. Roedy Silitonga, MAE, MTh</a:t>
            </a:r>
          </a:p>
        </p:txBody>
      </p:sp>
      <p:cxnSp>
        <p:nvCxnSpPr>
          <p:cNvPr id="6" name="Straight Connector 5"/>
          <p:cNvCxnSpPr/>
          <p:nvPr/>
        </p:nvCxnSpPr>
        <p:spPr>
          <a:xfrm>
            <a:off x="7543800" y="1730176"/>
            <a:ext cx="0" cy="290234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06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algn="just">
              <a:spcBef>
                <a:spcPts val="600"/>
              </a:spcBef>
              <a:buFont typeface="Wingdings" pitchFamily="2" charset="2"/>
              <a:buChar char="§"/>
            </a:pPr>
            <a:r>
              <a:rPr lang="sv-SE" altLang="en-US" sz="1600" dirty="0">
                <a:latin typeface="Arial Narrow" panose="020B0606020202030204" pitchFamily="34" charset="0"/>
              </a:rPr>
              <a:t>Istilah-istilah yang dipakai untuk nenbangun suatu  </a:t>
            </a:r>
            <a:r>
              <a:rPr lang="sv-SE" altLang="en-US" sz="1800" b="1" dirty="0">
                <a:latin typeface="Arial Narrow" panose="020B0606020202030204" pitchFamily="34" charset="0"/>
              </a:rPr>
              <a:t>ordo salutis  </a:t>
            </a:r>
            <a:r>
              <a:rPr lang="sv-SE" altLang="en-US" sz="1600" dirty="0">
                <a:latin typeface="Arial Narrow" panose="020B0606020202030204" pitchFamily="34" charset="0"/>
              </a:rPr>
              <a:t>tidak dipakai oleh para penulis Alkitab dalam pengertian yang persis sama dengan pemakaiannya di dalam teologi sistematika (Ti.3:5; Mat.19:28).</a:t>
            </a:r>
          </a:p>
          <a:p>
            <a:pPr algn="just">
              <a:spcBef>
                <a:spcPts val="600"/>
              </a:spcBef>
              <a:buFont typeface="Wingdings" pitchFamily="2" charset="2"/>
              <a:buChar char="§"/>
            </a:pPr>
            <a:r>
              <a:rPr lang="sv-SE" altLang="en-US" sz="1600" dirty="0">
                <a:latin typeface="Arial Narrow" panose="020B0606020202030204" pitchFamily="34" charset="0"/>
              </a:rPr>
              <a:t>Urutan mengenai berbagai langkah dalam </a:t>
            </a:r>
            <a:r>
              <a:rPr lang="sv-SE" altLang="en-US" sz="1800" b="1" dirty="0">
                <a:latin typeface="Arial Narrow" panose="020B0606020202030204" pitchFamily="34" charset="0"/>
              </a:rPr>
              <a:t>proses keselamatan </a:t>
            </a:r>
            <a:r>
              <a:rPr lang="sv-SE" altLang="en-US" sz="1600" dirty="0">
                <a:latin typeface="Arial Narrow" panose="020B0606020202030204" pitchFamily="34" charset="0"/>
              </a:rPr>
              <a:t>yang dikatakan menunjukkan kepada ordo salutis tidak selalu sama di dalam Alkitab (1Kor.6:11).</a:t>
            </a:r>
          </a:p>
          <a:p>
            <a:pPr algn="just">
              <a:spcBef>
                <a:spcPts val="600"/>
              </a:spcBef>
              <a:buFont typeface="Wingdings" pitchFamily="2" charset="2"/>
              <a:buChar char="§"/>
            </a:pPr>
            <a:r>
              <a:rPr lang="sv-SE" altLang="en-US" sz="1600" dirty="0">
                <a:latin typeface="Arial Narrow" panose="020B0606020202030204" pitchFamily="34" charset="0"/>
              </a:rPr>
              <a:t>Bahkan Roma 8:30, yang sering dipakai sebagai dasar untuk membentuk sebagian dari ordo salutis, tujuan utamanya bukanlah untuk memberikan langkah-langkah di dalam ordo keselamatan.</a:t>
            </a:r>
          </a:p>
          <a:p>
            <a:pPr algn="just">
              <a:spcBef>
                <a:spcPts val="600"/>
              </a:spcBef>
              <a:buFont typeface="Wingdings" pitchFamily="2" charset="2"/>
              <a:buChar char="§"/>
            </a:pPr>
            <a:r>
              <a:rPr lang="sv-SE" altLang="en-US" sz="1600" dirty="0">
                <a:latin typeface="Arial Narrow" panose="020B0606020202030204" pitchFamily="34" charset="0"/>
              </a:rPr>
              <a:t>Iman harus terus-menerus dipakai di sepanjang kehidupan orang percaya </a:t>
            </a:r>
            <a:r>
              <a:rPr lang="sv-SE" altLang="en-US" sz="1600" i="1" dirty="0">
                <a:latin typeface="Arial Narrow" panose="020B0606020202030204" pitchFamily="34" charset="0"/>
              </a:rPr>
              <a:t>(from faith to faith</a:t>
            </a:r>
            <a:r>
              <a:rPr lang="sv-SE" altLang="en-US" sz="1600" dirty="0">
                <a:latin typeface="Arial Narrow" panose="020B0606020202030204" pitchFamily="34" charset="0"/>
              </a:rPr>
              <a:t>)</a:t>
            </a:r>
          </a:p>
          <a:p>
            <a:pPr algn="just">
              <a:spcBef>
                <a:spcPts val="600"/>
              </a:spcBef>
              <a:buFont typeface="Wingdings" pitchFamily="2" charset="2"/>
              <a:buChar char="§"/>
            </a:pPr>
            <a:r>
              <a:rPr lang="sv-SE" altLang="en-US" sz="1600" dirty="0">
                <a:latin typeface="Arial Narrow" panose="020B0606020202030204" pitchFamily="34" charset="0"/>
              </a:rPr>
              <a:t>Pembenaran dan pengudusan bukanlah tahap-tahap yang berurutan selangkah demi selangkah di dalam kehidupan orang Kristen tetapi terjadi secara simultan.</a:t>
            </a:r>
          </a:p>
          <a:p>
            <a:pPr algn="just">
              <a:spcBef>
                <a:spcPts val="600"/>
              </a:spcBef>
              <a:buFont typeface="Wingdings" pitchFamily="2" charset="2"/>
              <a:buChar char="§"/>
            </a:pPr>
            <a:r>
              <a:rPr lang="sv-SE" altLang="en-US" sz="1600" dirty="0">
                <a:latin typeface="Arial Narrow" panose="020B0606020202030204" pitchFamily="34" charset="0"/>
              </a:rPr>
              <a:t>Urutan-urutan yang dikemukakan oleh Murray dan Berkhof adalah tidak lengkap.</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KESULITAN MEMAHAMI URUTAN KESELAMATAN</a:t>
            </a:r>
          </a:p>
        </p:txBody>
      </p:sp>
    </p:spTree>
    <p:extLst>
      <p:ext uri="{BB962C8B-B14F-4D97-AF65-F5344CB8AC3E}">
        <p14:creationId xmlns:p14="http://schemas.microsoft.com/office/powerpoint/2010/main" val="13617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algn="just">
              <a:spcBef>
                <a:spcPts val="600"/>
              </a:spcBef>
              <a:buFont typeface="Wingdings" pitchFamily="2" charset="2"/>
              <a:buChar char="§"/>
            </a:pPr>
            <a:r>
              <a:rPr lang="sv-SE" altLang="en-US" sz="1800" b="1" dirty="0">
                <a:latin typeface="Arial Narrow" panose="020B0606020202030204" pitchFamily="34" charset="0"/>
              </a:rPr>
              <a:t>Bios</a:t>
            </a:r>
            <a:r>
              <a:rPr lang="sv-SE" altLang="en-US" sz="1600" dirty="0">
                <a:latin typeface="Arial Narrow" panose="020B0606020202030204" pitchFamily="34" charset="0"/>
              </a:rPr>
              <a:t> merupakan bentuk kehidupan yang dimiliki oleh setiap orang – kehidupan biologis, yang dipertahankan dengan makanan, udara, dan air, tetapi pada akhirnya akan berakhir dengan kematian. </a:t>
            </a:r>
            <a:r>
              <a:rPr lang="sv-SE" altLang="en-US" sz="1800" b="1" dirty="0">
                <a:latin typeface="Arial Narrow" panose="020B0606020202030204" pitchFamily="34" charset="0"/>
              </a:rPr>
              <a:t>Zoe</a:t>
            </a:r>
            <a:r>
              <a:rPr lang="sv-SE" altLang="en-US" sz="1600" dirty="0">
                <a:latin typeface="Arial Narrow" panose="020B0606020202030204" pitchFamily="34" charset="0"/>
              </a:rPr>
              <a:t> merupakan kehidupan rohani, jenis kehidupan yang diberikan Allah ketika kita dilahirkan kembali-suatu kehidupan yang akan berlangsung selama-Iamanya.</a:t>
            </a:r>
          </a:p>
          <a:p>
            <a:pPr algn="just">
              <a:spcBef>
                <a:spcPts val="600"/>
              </a:spcBef>
              <a:buFont typeface="Wingdings" pitchFamily="2" charset="2"/>
              <a:buChar char="§"/>
            </a:pPr>
            <a:r>
              <a:rPr lang="sv-SE" altLang="en-US" sz="1800" b="1" dirty="0">
                <a:latin typeface="Arial Narrow" panose="020B0606020202030204" pitchFamily="34" charset="0"/>
              </a:rPr>
              <a:t>C.S. Lewis </a:t>
            </a:r>
            <a:r>
              <a:rPr lang="sv-SE" altLang="en-US" sz="1600" dirty="0">
                <a:latin typeface="Arial Narrow" panose="020B0606020202030204" pitchFamily="34" charset="0"/>
              </a:rPr>
              <a:t>selanjutnya, kedua jenis kehidupan ini bukan saja berbeda, bahkan berlawanan satu sama lainnya. Bios pada dasarnya bersifat berpusat pada diri sendiri, sedangkan Zoe bersifat berpusat pada Allah dan pada orang lain.</a:t>
            </a:r>
          </a:p>
          <a:p>
            <a:pPr algn="just">
              <a:spcBef>
                <a:spcPts val="600"/>
              </a:spcBef>
              <a:buFont typeface="Wingdings" pitchFamily="2" charset="2"/>
              <a:buChar char="§"/>
            </a:pPr>
            <a:r>
              <a:rPr lang="sv-SE" altLang="en-US" sz="1800" b="1" dirty="0">
                <a:latin typeface="Arial Narrow" panose="020B0606020202030204" pitchFamily="34" charset="0"/>
              </a:rPr>
              <a:t>Tiga pengertian Regenerasi</a:t>
            </a:r>
            <a:r>
              <a:rPr lang="sv-SE" altLang="en-US" sz="1600" dirty="0">
                <a:latin typeface="Arial Narrow" panose="020B0606020202030204" pitchFamily="34" charset="0"/>
              </a:rPr>
              <a:t>: (1) Sebagai permulaan kehidupan rohani yang baru, yang ditanamkan di dalam diri kita oleh Roh Kudus, memampukan kita untuk bertobat dan percaya (Yoh.3:3,5). Di dalam teologi Reformed, istilah regenerasi untuk mendeskripsikan pembaharuan total yang meliputi konversi dan pengudusan (Calvin)  (2) Sebagai manifestasi pertama dari hidup baru yang telah ditanamkan (Yak.1:18; 1Ptr.1:23). Regenerasi merupakan keseluruhan kehidupan baru Kristen (Pengakuan Iman Belgic, 1561). (3) Sebagai pemulihan keseluruhan ciptaan dalam kesempurnaannya yang final (Mat.19:28; Ti.3:5).</a:t>
            </a:r>
          </a:p>
          <a:p>
            <a:pPr algn="just">
              <a:spcBef>
                <a:spcPts val="600"/>
              </a:spcBef>
              <a:buFont typeface="Wingdings" pitchFamily="2" charset="2"/>
              <a:buChar char="§"/>
            </a:pPr>
            <a:endParaRPr lang="sv-SE" altLang="en-US" sz="1600"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REGENERASI</a:t>
            </a:r>
          </a:p>
        </p:txBody>
      </p:sp>
    </p:spTree>
    <p:extLst>
      <p:ext uri="{BB962C8B-B14F-4D97-AF65-F5344CB8AC3E}">
        <p14:creationId xmlns:p14="http://schemas.microsoft.com/office/powerpoint/2010/main" val="356151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Karya Roh Kudus yang mula-mula membawa orang-orang ke dalam kesatuan yang hidup dengan Kristus</a:t>
            </a:r>
            <a:r>
              <a:rPr lang="sv-SE" altLang="en-US" sz="1600" dirty="0">
                <a:latin typeface="Arial Narrow" panose="020B0606020202030204" pitchFamily="34" charset="0"/>
              </a:rPr>
              <a:t>, mengubah hati mereka sehingga mereka yang dulunya mati secara rohani menjadi hidup secara rohani, dan sekarang berkemampuan dan berkehendak untuk bertobat dari dosa, mempercayai Injil dan melayani Tuhan.</a:t>
            </a:r>
          </a:p>
          <a:p>
            <a:pPr marL="269875" indent="-269875" algn="just">
              <a:spcBef>
                <a:spcPts val="600"/>
              </a:spcBef>
              <a:buFont typeface="Wingdings" pitchFamily="2" charset="2"/>
              <a:buChar char="§"/>
            </a:pPr>
            <a:r>
              <a:rPr lang="sv-SE" altLang="en-US" sz="1800" b="1" dirty="0">
                <a:latin typeface="Arial Narrow" panose="020B0606020202030204" pitchFamily="34" charset="0"/>
              </a:rPr>
              <a:t>Pemahaman mengenai regenerasi terkait erat dengan konsep kita mengalami kerusakan manusia.</a:t>
            </a:r>
            <a:r>
              <a:rPr lang="sv-SE" altLang="en-US" sz="1600" dirty="0">
                <a:latin typeface="Arial Narrow" panose="020B0606020202030204" pitchFamily="34" charset="0"/>
              </a:rPr>
              <a:t> Jika umat manusia sekarang ini tidak mengalami kerusakan sama sekali, maka regenerasi atau kehidupan rohani yang baru tidak akan diperlukan. Jika kerusakan manusia hanya bersifat parsial – yaitu manusia yang telah jatuh ke dalam dosa dianggap masih berkemampuan untuk berpaling kepada Allah di dalam iman tanpa karya Roh Kudus – maka regenerasi akan dipahami secara berbeda dari pemahaman bahwa manusia "natural" (yang belum lahir baru) dilihat telah mengalami kerusakan total (Yer.17:9; 13:23). Perjanjian Baru mengajarkan mengenai kerusakan yang menyeluruh dalam natur manusia yang telah jatuh ke dalam dosa (Rm.7:18; 8:7-8; 1Kor.2:14; Yoh.6:44; Ef.2:1,4,5).</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REGENERASI</a:t>
            </a:r>
          </a:p>
        </p:txBody>
      </p:sp>
    </p:spTree>
    <p:extLst>
      <p:ext uri="{BB962C8B-B14F-4D97-AF65-F5344CB8AC3E}">
        <p14:creationId xmlns:p14="http://schemas.microsoft.com/office/powerpoint/2010/main" val="153032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Hanya Allah yang menyebabkan perubahan radikal </a:t>
            </a:r>
            <a:r>
              <a:rPr lang="sv-SE" altLang="en-US" sz="1600" dirty="0">
                <a:latin typeface="Arial Narrow" panose="020B0606020202030204" pitchFamily="34" charset="0"/>
              </a:rPr>
              <a:t>yang diperlukan untuk memampukan manusia yang telah jatuh ke dalam dosa untuk dapat kembali melakukan hal yang benar menurut pandangan-Nya (Ul.30:6; Yer.31:33; 36:26). Alkitab mengajarkan bahwa regenerasi merupakan suatu karya Allah dimana manusia hanya bersikap pasif. Di dalam Injil-Injil Sinoptik, kata "regenerasi" tidak dipakai dalam arti "lahir baru.” (Mat.7:17; 15:13; Yoh.1:12-13; 3:2,3,4,7; 9:11; 19:23). </a:t>
            </a:r>
          </a:p>
          <a:p>
            <a:pPr marL="269875" indent="-269875" algn="just">
              <a:spcBef>
                <a:spcPts val="600"/>
              </a:spcBef>
              <a:buFont typeface="Wingdings" pitchFamily="2" charset="2"/>
              <a:buChar char="§"/>
            </a:pPr>
            <a:r>
              <a:rPr lang="sv-SE" altLang="en-US" sz="1800" b="1" dirty="0">
                <a:latin typeface="Arial Narrow" panose="020B0606020202030204" pitchFamily="34" charset="0"/>
              </a:rPr>
              <a:t>Kristus mengimplikasikan bahwa pohon itu harus dijadikan baik sebelum dapat menghasilkan buah yang baik</a:t>
            </a:r>
            <a:r>
              <a:rPr lang="sv-SE" altLang="en-US" sz="1600" dirty="0">
                <a:latin typeface="Arial Narrow" panose="020B0606020202030204" pitchFamily="34" charset="0"/>
              </a:rPr>
              <a:t>. Ketika Yesus menegaskan, "setiap tanaman yang tidak ditanam oleh Bapa-Ku yang di sorga akan dicabut dengan akar-akarnya" (Mat.15:13), Dia mengimplikasikan bahwa tanaman-tanaman yang telah ditanam oleh Bapa sorgawi-Nya tidak akan dicabut. Pernyataan-pernyataan seperti ini dengan jelas menunjukkan kebutuhan akan regenerasi. Yohanes 1:12-13, mengajarkan bahwa menjadi anak Allah bukanlah hasil dari kelahiran secara natural ataupun keputusan manusia, melainkan karya ilahi semata.</a:t>
            </a:r>
          </a:p>
          <a:p>
            <a:pPr marL="269875" indent="-269875" algn="just">
              <a:spcBef>
                <a:spcPts val="600"/>
              </a:spcBef>
              <a:buFont typeface="Wingdings" pitchFamily="2" charset="2"/>
              <a:buChar char="§"/>
            </a:pPr>
            <a:r>
              <a:rPr lang="sv-SE" altLang="en-US" sz="1600" b="1" dirty="0">
                <a:latin typeface="Arial Narrow" panose="020B0606020202030204" pitchFamily="34" charset="0"/>
              </a:rPr>
              <a:t>Anthony A. Hoekema</a:t>
            </a:r>
            <a:r>
              <a:rPr lang="sv-SE" altLang="en-US" sz="1600" dirty="0">
                <a:latin typeface="Arial Narrow" panose="020B0606020202030204" pitchFamily="34" charset="0"/>
              </a:rPr>
              <a:t>: kata-kata Yesus seharusnya diterjemahkan sebagai, "lahir dari atas.” Ungkapan ini kemudian akan mencakup pemikiran bahwa seseorang harus dilahirkan kembali, tetapi juga menunjukkan secara khusus bahwa fakta kelahiran baru ini adalah kelahiran dari atas. Kelahiran kembali merupakan kejadian tunggal, yang terjadi sekali untuk selamanya. Karya Roh di dalam regenerasi adalah sama berdaulatnya dengan angin yang bertiup ke mana ia mau. Tetapi karya ini juga begitu misterius (aorist, passive voice). (Yoh.3:1-21). </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REGENERASI</a:t>
            </a:r>
          </a:p>
        </p:txBody>
      </p:sp>
    </p:spTree>
    <p:extLst>
      <p:ext uri="{BB962C8B-B14F-4D97-AF65-F5344CB8AC3E}">
        <p14:creationId xmlns:p14="http://schemas.microsoft.com/office/powerpoint/2010/main" val="382623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Paulus: </a:t>
            </a:r>
            <a:r>
              <a:rPr lang="sv-SE" altLang="en-US" sz="1600" dirty="0">
                <a:latin typeface="Arial Narrow" panose="020B0606020202030204" pitchFamily="34" charset="0"/>
              </a:rPr>
              <a:t>Titus 3:5 menjelaskan bahwa kata "regenerasi" (Palingenesia), Kata ini menunjukkan permulaan baru sebagai ungkapan "permandian kelahiran kembali" merupakan khiasan untuk baptisan, menunjukkan realita rohani yang ditandai oleh baptisan (Efesus 2:5).</a:t>
            </a:r>
          </a:p>
          <a:p>
            <a:pPr marL="269875" indent="-269875" algn="just">
              <a:spcBef>
                <a:spcPts val="600"/>
              </a:spcBef>
              <a:buFont typeface="Wingdings" pitchFamily="2" charset="2"/>
              <a:buChar char="§"/>
            </a:pPr>
            <a:r>
              <a:rPr lang="sv-SE" altLang="en-US" sz="1800" b="1" dirty="0">
                <a:latin typeface="Arial Narrow" panose="020B0606020202030204" pitchFamily="34" charset="0"/>
              </a:rPr>
              <a:t>Petrus</a:t>
            </a:r>
            <a:r>
              <a:rPr lang="sv-SE" altLang="en-US" sz="1600" dirty="0">
                <a:latin typeface="Arial Narrow" panose="020B0606020202030204" pitchFamily="34" charset="0"/>
              </a:rPr>
              <a:t>: 1 Petrus 1:3-4, </a:t>
            </a:r>
            <a:r>
              <a:rPr lang="sv-SE" altLang="en-US" sz="1600" i="1" dirty="0">
                <a:latin typeface="Arial Narrow" panose="020B0606020202030204" pitchFamily="34" charset="0"/>
              </a:rPr>
              <a:t>anagennao</a:t>
            </a:r>
            <a:r>
              <a:rPr lang="sv-SE" altLang="en-US" sz="1600" dirty="0">
                <a:latin typeface="Arial Narrow" panose="020B0606020202030204" pitchFamily="34" charset="0"/>
              </a:rPr>
              <a:t> "memperanakkan kembali" atau “menyebabkan untuk dilahirkan kembali“ oleh kebangkitan Yesus Kristus. Petrus mengaitkan regenerasi dengan kebangkitan Kristus dan harapan kita. Kebangkitan Kristus merupakan sumber kehidupan rohani yang baru. Allah menjadikan kita hidup bersama-sama dengan Kristus sebagai suatu sharing terhadap kehidupan kebangkitan Kristus untuk masuk ke dalam warisan yang tidak akan binasa, cemar atau layu. Regenerasi dalam perspektif eskatologis: awal hidup baru kita di dalam Kristus menyebakkan pemandangan yang mulia dari warisan kekal kita.</a:t>
            </a:r>
          </a:p>
          <a:p>
            <a:pPr marL="269875" indent="-269875" algn="just">
              <a:spcBef>
                <a:spcPts val="600"/>
              </a:spcBef>
              <a:buFont typeface="Wingdings" pitchFamily="2" charset="2"/>
              <a:buChar char="§"/>
            </a:pPr>
            <a:r>
              <a:rPr lang="sv-SE" altLang="en-US" sz="1800" b="1" dirty="0">
                <a:latin typeface="Arial Narrow" panose="020B0606020202030204" pitchFamily="34" charset="0"/>
              </a:rPr>
              <a:t>Yohanes</a:t>
            </a:r>
            <a:r>
              <a:rPr lang="sv-SE" altLang="en-US" sz="1800" dirty="0">
                <a:latin typeface="Arial Narrow" panose="020B0606020202030204" pitchFamily="34" charset="0"/>
              </a:rPr>
              <a:t>:</a:t>
            </a:r>
            <a:r>
              <a:rPr lang="sv-SE" altLang="en-US" sz="1600" dirty="0">
                <a:latin typeface="Arial Narrow" panose="020B0606020202030204" pitchFamily="34" charset="0"/>
              </a:rPr>
              <a:t> regenerasi ialah orang yang terus menerus melakukan hal yang benar (1Yoh.2:29), orang yang telah diregenerasikan akan mengasihi sesama orang percaya (1Yoh.4:7), seseorang yang telah diregenerasikan adalah orang yang memiliki iman (1Yoh.5:1), seseorang yang telah diregenerasikan mengalahkan dunia (1Yoh.5:4), orang yang telah diregenerasikan dijaga sedemikian oleh Kristus sehingga dia tidak akan berpaling dari imannya (1Yoh.5:18).</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REGENERASI</a:t>
            </a:r>
          </a:p>
        </p:txBody>
      </p:sp>
    </p:spTree>
    <p:extLst>
      <p:ext uri="{BB962C8B-B14F-4D97-AF65-F5344CB8AC3E}">
        <p14:creationId xmlns:p14="http://schemas.microsoft.com/office/powerpoint/2010/main" val="334893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Regenerasi merupakan perubahan yang terjadi secara seketika </a:t>
            </a:r>
            <a:r>
              <a:rPr lang="sv-SE" altLang="en-US" sz="1600" dirty="0">
                <a:latin typeface="Arial Narrow" panose="020B0606020202030204" pitchFamily="34" charset="0"/>
              </a:rPr>
              <a:t>(Ef.2:5; KPR 16:14). Regenerasi bukan suatu proses bertahap seperti pengudusan yang progresif. </a:t>
            </a:r>
          </a:p>
          <a:p>
            <a:pPr marL="269875" indent="-269875" algn="just">
              <a:spcBef>
                <a:spcPts val="600"/>
              </a:spcBef>
              <a:buFont typeface="Wingdings" pitchFamily="2" charset="2"/>
              <a:buChar char="§"/>
            </a:pPr>
            <a:r>
              <a:rPr lang="sv-SE" altLang="en-US" sz="1800" b="1" dirty="0">
                <a:latin typeface="Arial Narrow" panose="020B0606020202030204" pitchFamily="34" charset="0"/>
              </a:rPr>
              <a:t>Regenerasi merupakan perubahan yang supranatural</a:t>
            </a:r>
            <a:r>
              <a:rPr lang="sv-SE" altLang="en-US" sz="1600" dirty="0">
                <a:latin typeface="Arial Narrow" panose="020B0606020202030204" pitchFamily="34" charset="0"/>
              </a:rPr>
              <a:t>. Synod of Dort, mengatakan berkeras bahwa regenerasi merupakan suatu perubahan yang disebabkan oleh persuasi moral: ”Regenerasi, penciptaan baru, pembangkitan dari kematian dan menghidupkan adalah sedemikian jelas diajarkan oleh Alkitab, di mana Allah sendiri yang bekerja di dalam diri kita tanpa bantuan kita.</a:t>
            </a:r>
          </a:p>
          <a:p>
            <a:pPr marL="269875" indent="-269875" algn="just">
              <a:spcBef>
                <a:spcPts val="600"/>
              </a:spcBef>
              <a:buFont typeface="Wingdings" pitchFamily="2" charset="2"/>
              <a:buChar char="§"/>
            </a:pPr>
            <a:r>
              <a:rPr lang="sv-SE" altLang="en-US" sz="1800" b="1" dirty="0">
                <a:latin typeface="Arial Narrow" panose="020B0606020202030204" pitchFamily="34" charset="0"/>
              </a:rPr>
              <a:t>Regenerasi merupakan perubahan yang radikal</a:t>
            </a:r>
            <a:r>
              <a:rPr lang="sv-SE" altLang="en-US" sz="1600" dirty="0">
                <a:latin typeface="Arial Narrow" panose="020B0606020202030204" pitchFamily="34" charset="0"/>
              </a:rPr>
              <a:t>, artinya (a) Regenerasi berarti pemberian atau “penanaman” kehidupan rohani (Kol.2:13; Rm.8:7-8). (b) Regenerasi merupakan suatu perubahan yang mempengaruhi keseluruhan pribadi. (c) Regenerasi merupakan suatu perubahan yang terjadi di bawah kesadaran.</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NATUR REGENERASI</a:t>
            </a:r>
          </a:p>
        </p:txBody>
      </p:sp>
    </p:spTree>
    <p:extLst>
      <p:ext uri="{BB962C8B-B14F-4D97-AF65-F5344CB8AC3E}">
        <p14:creationId xmlns:p14="http://schemas.microsoft.com/office/powerpoint/2010/main" val="171035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theme1.xml><?xml version="1.0" encoding="utf-8"?>
<a:theme xmlns:a="http://schemas.openxmlformats.org/drawingml/2006/main" name="Temp2_UP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Temp2_UPH</Template>
  <TotalTime>2950</TotalTime>
  <Words>4500</Words>
  <Application>Microsoft Office PowerPoint</Application>
  <PresentationFormat>On-screen Show (4:3)</PresentationFormat>
  <Paragraphs>110</Paragraphs>
  <Slides>23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Arial Narrow</vt:lpstr>
      <vt:lpstr>Bahnschrift</vt:lpstr>
      <vt:lpstr>Calibri</vt:lpstr>
      <vt:lpstr>Calibri Light</vt:lpstr>
      <vt:lpstr>Corbel</vt:lpstr>
      <vt:lpstr>Tw Cen MT</vt:lpstr>
      <vt:lpstr>Wingdings</vt:lpstr>
      <vt:lpstr>Temp2_UPH</vt:lpstr>
      <vt:lpstr>Office Theme</vt:lpstr>
      <vt:lpstr>KARYA ROH KUDUS MENERAPKAN KESELAMATAN – BAG.1</vt:lpstr>
      <vt:lpstr>URUTAN KESELAMATAN</vt:lpstr>
      <vt:lpstr>Urutan - Via Keselamatan</vt:lpstr>
      <vt:lpstr>KESULITAN MEMAHAMI URUTAN KESELAMATAN</vt:lpstr>
      <vt:lpstr>REGENERASI</vt:lpstr>
      <vt:lpstr>REGENERASI</vt:lpstr>
      <vt:lpstr>REGENERASI</vt:lpstr>
      <vt:lpstr>REGENERASI</vt:lpstr>
      <vt:lpstr>NATUR REGENERASI</vt:lpstr>
      <vt:lpstr>HUBUNGAN REGENERASI DAN PANGGILAN EFEKTIF</vt:lpstr>
      <vt:lpstr>HUBUNGAN REGENERASI DAN PENGKHOTBAH</vt:lpstr>
      <vt:lpstr>IMAN DAN PERTOBATAN</vt:lpstr>
      <vt:lpstr>JENIS KONVERSI</vt:lpstr>
      <vt:lpstr>PENGERTIAN IMAN</vt:lpstr>
      <vt:lpstr>PENTINGNYA DAN KONSEP IMAN</vt:lpstr>
      <vt:lpstr>ELEMEN DAN OBJEK IMAN</vt:lpstr>
      <vt:lpstr>ASPEK DAN MISTERI IMAN</vt:lpstr>
      <vt:lpstr>PENTINGNYA PERTOBATAN</vt:lpstr>
      <vt:lpstr>HUBUNGAN PERTOBATAN DAN IMAN</vt:lpstr>
      <vt:lpstr>KATA DAN KONSEP PERTOBATAN</vt:lpstr>
      <vt:lpstr>PENGERTIAN PARADOKS TENTANG PERTOBATAN</vt:lpstr>
      <vt:lpstr>IMPLIKASI PERTOBATAN</vt:lpstr>
      <vt:lpstr>SUMBER BUKU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Roedy Silitonga</dc:creator>
  <cp:lastModifiedBy>Roedy Silitonga</cp:lastModifiedBy>
  <cp:revision>312</cp:revision>
  <dcterms:created xsi:type="dcterms:W3CDTF">2015-04-14T03:07:57Z</dcterms:created>
  <dcterms:modified xsi:type="dcterms:W3CDTF">2018-12-31T05:59:12Z</dcterms:modified>
</cp:coreProperties>
</file>