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2"/>
  </p:notesMasterIdLst>
  <p:sldIdLst>
    <p:sldId id="409" r:id="rId3"/>
    <p:sldId id="390" r:id="rId4"/>
    <p:sldId id="386" r:id="rId5"/>
    <p:sldId id="393" r:id="rId6"/>
    <p:sldId id="399" r:id="rId7"/>
    <p:sldId id="396" r:id="rId8"/>
    <p:sldId id="400" r:id="rId9"/>
    <p:sldId id="389"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4/3/2019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703E-92B9-4688-9AC8-9737D7E277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C3B9B8D4-463B-4336-8D87-220B7C3EC2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B7CBF27-AFD6-4725-81CF-54546B4C1479}"/>
              </a:ext>
            </a:extLst>
          </p:cNvPr>
          <p:cNvSpPr>
            <a:spLocks noGrp="1"/>
          </p:cNvSpPr>
          <p:nvPr>
            <p:ph type="dt" sz="half" idx="10"/>
          </p:nvPr>
        </p:nvSpPr>
        <p:spPr/>
        <p:txBody>
          <a:bodyPr/>
          <a:lstStyle/>
          <a:p>
            <a:fld id="{40DAAB20-4FCC-477B-9601-E203FC41565D}" type="datetimeFigureOut">
              <a:rPr lang="en-US" smtClean="0"/>
              <a:pPr/>
              <a:t>4/3/2019</a:t>
            </a:fld>
            <a:endParaRPr lang="en-US"/>
          </a:p>
        </p:txBody>
      </p:sp>
      <p:sp>
        <p:nvSpPr>
          <p:cNvPr id="5" name="Footer Placeholder 4">
            <a:extLst>
              <a:ext uri="{FF2B5EF4-FFF2-40B4-BE49-F238E27FC236}">
                <a16:creationId xmlns:a16="http://schemas.microsoft.com/office/drawing/2014/main" id="{CF877F6A-7BDC-4955-B84C-BEDDA7224D3F}"/>
              </a:ext>
            </a:extLst>
          </p:cNvPr>
          <p:cNvSpPr>
            <a:spLocks noGrp="1"/>
          </p:cNvSpPr>
          <p:nvPr>
            <p:ph type="ftr" sz="quarter" idx="11"/>
          </p:nvPr>
        </p:nvSpPr>
        <p:spPr/>
        <p:txBody>
          <a:bodyPr/>
          <a:lstStyle/>
          <a:p>
            <a:endParaRPr lang="en-US">
              <a:solidFill>
                <a:srgbClr val="EBDDC3"/>
              </a:solidFill>
            </a:endParaRPr>
          </a:p>
        </p:txBody>
      </p:sp>
      <p:sp>
        <p:nvSpPr>
          <p:cNvPr id="6" name="Slide Number Placeholder 5">
            <a:extLst>
              <a:ext uri="{FF2B5EF4-FFF2-40B4-BE49-F238E27FC236}">
                <a16:creationId xmlns:a16="http://schemas.microsoft.com/office/drawing/2014/main" id="{8681134A-F08E-4B89-B246-6534B5D82A7C}"/>
              </a:ext>
            </a:extLst>
          </p:cNvPr>
          <p:cNvSpPr>
            <a:spLocks noGrp="1"/>
          </p:cNvSpPr>
          <p:nvPr>
            <p:ph type="sldNum" sz="quarter" idx="12"/>
          </p:nvPr>
        </p:nvSpPr>
        <p:spPr/>
        <p:txBody>
          <a:bodyPr/>
          <a:lstStyle/>
          <a:p>
            <a:fld id="{F2BC8297-D4C8-4009-B3BB-3AB1338F9C41}"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193659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6E68-D068-42D6-A134-8BDC7186B8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D06F676-4C0B-4DC5-BFA6-F67A012E2A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2FE0E1-5453-49F1-8E8B-FA0EABF64A30}"/>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990C52F5-B8C2-4C00-B55E-3E638F1FFC6A}"/>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92065EF8-1199-4C9F-A44C-9B63F9A3E91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95179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D861-23AC-4512-AAFF-EA90C41312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C678AAE-1597-47E7-B2C9-1A6786763D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9D1595-B6F6-4817-BA96-68D22962DBF2}"/>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899CEF41-66B4-44B3-BDF4-646A31CCBAB8}"/>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0F613BB6-DFE1-4220-BA77-814F1E831454}"/>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8949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E46-EA1B-4C47-98A5-78E72DC717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4AF1502-4F9E-4DF1-BE33-FA79290C46E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A0421FF-AD40-469D-AEF5-7E9614C4601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AFEBE0D-1004-4684-9D6F-25FEAD513849}"/>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609985CD-B366-4184-83FC-32C551672288}"/>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51FE68C5-CDC3-47AF-A3F2-54EDA652973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59475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974-943A-4BAF-94F0-04E3495C9FC4}"/>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78720BD-4727-4096-9D0E-54135BE810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3A172E9-A6EA-4E9C-9C57-07D50CC7A7C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47CCEF7-FF24-4858-86BA-AF9710C8A4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DA9BE1-A678-4DC2-A3A7-A59FEE4492B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F05C135-2DA2-40AB-B8DE-837139AE518D}"/>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8" name="Footer Placeholder 7">
            <a:extLst>
              <a:ext uri="{FF2B5EF4-FFF2-40B4-BE49-F238E27FC236}">
                <a16:creationId xmlns:a16="http://schemas.microsoft.com/office/drawing/2014/main" id="{D7419A59-C4EF-49D0-9B72-9AE9B5E5C105}"/>
              </a:ext>
            </a:extLst>
          </p:cNvPr>
          <p:cNvSpPr>
            <a:spLocks noGrp="1"/>
          </p:cNvSpPr>
          <p:nvPr>
            <p:ph type="ftr" sz="quarter" idx="11"/>
          </p:nvPr>
        </p:nvSpPr>
        <p:spPr/>
        <p:txBody>
          <a:bodyPr/>
          <a:lstStyle/>
          <a:p>
            <a:endParaRPr lang="en-US">
              <a:solidFill>
                <a:srgbClr val="775F55"/>
              </a:solidFill>
            </a:endParaRPr>
          </a:p>
        </p:txBody>
      </p:sp>
      <p:sp>
        <p:nvSpPr>
          <p:cNvPr id="9" name="Slide Number Placeholder 8">
            <a:extLst>
              <a:ext uri="{FF2B5EF4-FFF2-40B4-BE49-F238E27FC236}">
                <a16:creationId xmlns:a16="http://schemas.microsoft.com/office/drawing/2014/main" id="{6C1B29FC-9221-4FC9-A8B9-60D939B38C1B}"/>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3534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9FEA-95B3-4D2F-93E1-59DCF2643B2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872028-0E36-4282-9E52-8D7A5520F8CC}"/>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4" name="Footer Placeholder 3">
            <a:extLst>
              <a:ext uri="{FF2B5EF4-FFF2-40B4-BE49-F238E27FC236}">
                <a16:creationId xmlns:a16="http://schemas.microsoft.com/office/drawing/2014/main" id="{7183CB82-8831-4EC9-ADA4-1DAD3A7563BE}"/>
              </a:ext>
            </a:extLst>
          </p:cNvPr>
          <p:cNvSpPr>
            <a:spLocks noGrp="1"/>
          </p:cNvSpPr>
          <p:nvPr>
            <p:ph type="ftr" sz="quarter" idx="11"/>
          </p:nvPr>
        </p:nvSpPr>
        <p:spPr/>
        <p:txBody>
          <a:bodyPr/>
          <a:lstStyle/>
          <a:p>
            <a:endParaRPr lang="en-US">
              <a:solidFill>
                <a:srgbClr val="775F55"/>
              </a:solidFill>
            </a:endParaRPr>
          </a:p>
        </p:txBody>
      </p:sp>
      <p:sp>
        <p:nvSpPr>
          <p:cNvPr id="5" name="Slide Number Placeholder 4">
            <a:extLst>
              <a:ext uri="{FF2B5EF4-FFF2-40B4-BE49-F238E27FC236}">
                <a16:creationId xmlns:a16="http://schemas.microsoft.com/office/drawing/2014/main" id="{6728AA9F-7E50-4195-B08F-952DCAE5F1B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37296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33135-7094-402D-B5B9-7A75B2BFE3A6}"/>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3" name="Footer Placeholder 2">
            <a:extLst>
              <a:ext uri="{FF2B5EF4-FFF2-40B4-BE49-F238E27FC236}">
                <a16:creationId xmlns:a16="http://schemas.microsoft.com/office/drawing/2014/main" id="{7BBF8AB9-02A2-4A46-A19A-F66D0517F40B}"/>
              </a:ext>
            </a:extLst>
          </p:cNvPr>
          <p:cNvSpPr>
            <a:spLocks noGrp="1"/>
          </p:cNvSpPr>
          <p:nvPr>
            <p:ph type="ftr" sz="quarter" idx="11"/>
          </p:nvPr>
        </p:nvSpPr>
        <p:spPr/>
        <p:txBody>
          <a:bodyPr/>
          <a:lstStyle/>
          <a:p>
            <a:endParaRPr lang="en-US">
              <a:solidFill>
                <a:srgbClr val="775F55"/>
              </a:solidFill>
            </a:endParaRPr>
          </a:p>
        </p:txBody>
      </p:sp>
      <p:sp>
        <p:nvSpPr>
          <p:cNvPr id="4" name="Slide Number Placeholder 3">
            <a:extLst>
              <a:ext uri="{FF2B5EF4-FFF2-40B4-BE49-F238E27FC236}">
                <a16:creationId xmlns:a16="http://schemas.microsoft.com/office/drawing/2014/main" id="{024A8C12-B075-4420-B6C1-E098349AC0D5}"/>
              </a:ext>
            </a:extLst>
          </p:cNvPr>
          <p:cNvSpPr>
            <a:spLocks noGrp="1"/>
          </p:cNvSpPr>
          <p:nvPr>
            <p:ph type="sldNum" sz="quarter" idx="12"/>
          </p:nvPr>
        </p:nvSpPr>
        <p:spPr/>
        <p:txBody>
          <a:bodyPr/>
          <a:lstStyle/>
          <a:p>
            <a:fld id="{F2BC8297-D4C8-4009-B3BB-3AB1338F9C41}"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526036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F27-98EB-45DF-B98C-DC5323C848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179DE98-A3B5-4E6C-85C4-B6D02E7BA0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DF57B31-0DF3-42E3-9880-822DDF26A73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88F979C-7D77-4430-8007-A1F833BCFDB9}"/>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EECF7197-DA97-4254-B50F-B1DA06A864F6}"/>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8EF617D7-A3B2-43B9-8929-AA3E3986F1A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73941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9B-177C-4D96-A4C5-F576CDBD9D8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0E87438-38C9-4C08-87CB-9AF1BF39A5F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F630D195-1831-481B-8129-9ED600795C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393D3BF-3212-4D95-B141-DB523D2E3AFA}"/>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6D7C23B7-74F0-4A19-8DAE-21845849F461}"/>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2B577F99-1E91-40CF-85C1-18E77FEFCD41}"/>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4114853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DC6D-4F77-460C-8CCA-2AD82274AE8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C1BF1FD-7370-487B-A071-8BF8922C79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269B4E-CA1F-47D1-B1CB-48CD0B7F23B1}"/>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B9E94AF2-FAC5-4B8D-9DE6-07FDCBC77FB0}"/>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7A6226F7-ACE9-4450-926A-80B46F1BCE75}"/>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81339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9DD22-ECFC-47DC-9227-F0AA5ABE69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EF7CA2B-8721-46D5-87BE-27D88BC355D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417BF2-F453-4981-97C7-BA435D8A884F}"/>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CE15B088-54D3-4BD7-A955-03863F94FD91}"/>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26B3D58C-242D-4376-ADEC-B08C10A1C463}"/>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14222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4/3/2019</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79E5B-DFDA-496E-905F-AD9AB327455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E1114AB-CEE3-46A3-A763-B1141AC2DD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96615A-0CB0-4383-B328-F96B2EE49F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2BB8C3-92E0-4AFF-82D1-B9BD89A14B20}" type="datetimeFigureOut">
              <a:rPr lang="en-US" smtClean="0"/>
              <a:t>4/3/2019</a:t>
            </a:fld>
            <a:endParaRPr lang="en-US"/>
          </a:p>
        </p:txBody>
      </p:sp>
      <p:sp>
        <p:nvSpPr>
          <p:cNvPr id="5" name="Footer Placeholder 4">
            <a:extLst>
              <a:ext uri="{FF2B5EF4-FFF2-40B4-BE49-F238E27FC236}">
                <a16:creationId xmlns:a16="http://schemas.microsoft.com/office/drawing/2014/main" id="{3C093889-8720-47EC-80FB-BEAFEF49FC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499D2-52AF-44BD-B24E-A3FFC6ACD0F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2390221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KARYA ROH KUDUS MENERAPKAN KESELAMATAN – BAG.2</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err="1">
                <a:solidFill>
                  <a:schemeClr val="tx1"/>
                </a:solidFill>
                <a:latin typeface="Corbel" panose="020B0503020204020204" pitchFamily="34" charset="0"/>
              </a:rPr>
              <a:t>Urutan</a:t>
            </a:r>
            <a:r>
              <a:rPr lang="en-US" sz="2400" b="1" dirty="0">
                <a:solidFill>
                  <a:schemeClr val="tx1"/>
                </a:solidFill>
                <a:latin typeface="Corbel" panose="020B0503020204020204" pitchFamily="34" charset="0"/>
              </a:rPr>
              <a:t> - Via </a:t>
            </a:r>
            <a:r>
              <a:rPr lang="en-US" sz="2400" b="1" dirty="0" err="1">
                <a:solidFill>
                  <a:schemeClr val="tx1"/>
                </a:solidFill>
                <a:latin typeface="Corbel" panose="020B0503020204020204" pitchFamily="34" charset="0"/>
              </a:rPr>
              <a:t>Keselamatan</a:t>
            </a:r>
            <a:endParaRPr lang="en-US" sz="2400" b="1" dirty="0">
              <a:solidFill>
                <a:schemeClr val="tx1"/>
              </a:solidFill>
              <a:latin typeface="Corbel" panose="020B0503020204020204" pitchFamily="34" charset="0"/>
            </a:endParaRPr>
          </a:p>
        </p:txBody>
      </p:sp>
      <p:sp>
        <p:nvSpPr>
          <p:cNvPr id="3" name="Content Placeholder 2"/>
          <p:cNvSpPr>
            <a:spLocks noGrp="1"/>
          </p:cNvSpPr>
          <p:nvPr>
            <p:ph idx="1"/>
          </p:nvPr>
        </p:nvSpPr>
        <p:spPr>
          <a:xfrm>
            <a:off x="228600" y="1600200"/>
            <a:ext cx="8686800" cy="4800600"/>
          </a:xfrm>
        </p:spPr>
        <p:txBody>
          <a:bodyPr>
            <a:normAutofit/>
          </a:bodyPr>
          <a:lstStyle/>
          <a:p>
            <a:pPr marL="0" indent="0" algn="just">
              <a:spcBef>
                <a:spcPts val="0"/>
              </a:spcBef>
              <a:buNone/>
            </a:pP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Ketetapan</a:t>
            </a:r>
            <a:r>
              <a:rPr lang="en-US" sz="1600" dirty="0">
                <a:latin typeface="Corbel" panose="020B0503020204020204" pitchFamily="34" charset="0"/>
              </a:rPr>
              <a:t> Allah</a:t>
            </a:r>
          </a:p>
          <a:p>
            <a:pPr marL="0" indent="0" algn="just">
              <a:spcBef>
                <a:spcPts val="0"/>
              </a:spcBef>
              <a:buNone/>
            </a:pPr>
            <a:r>
              <a:rPr lang="en-US" sz="1600" dirty="0" err="1">
                <a:latin typeface="Corbel" panose="020B0503020204020204" pitchFamily="34" charset="0"/>
              </a:rPr>
              <a:t>Pilihan</a:t>
            </a:r>
            <a:r>
              <a:rPr lang="en-US" sz="1600" dirty="0">
                <a:latin typeface="Corbel" panose="020B0503020204020204" pitchFamily="34" charset="0"/>
              </a:rPr>
              <a:t> Allah                                           </a:t>
            </a:r>
            <a:r>
              <a:rPr lang="en-US" sz="1600" dirty="0" err="1">
                <a:latin typeface="Corbel" panose="020B0503020204020204" pitchFamily="34" charset="0"/>
              </a:rPr>
              <a:t>monergis</a:t>
            </a:r>
            <a:endParaRPr lang="en-US" sz="1600" dirty="0">
              <a:latin typeface="Corbel" panose="020B0503020204020204" pitchFamily="34" charset="0"/>
            </a:endParaRPr>
          </a:p>
          <a:p>
            <a:pPr marL="0" indent="0" algn="just">
              <a:spcBef>
                <a:spcPts val="0"/>
              </a:spcBef>
              <a:buNone/>
            </a:pPr>
            <a:r>
              <a:rPr lang="en-US" sz="1600" dirty="0">
                <a:latin typeface="Corbel" panose="020B0503020204020204" pitchFamily="34" charset="0"/>
              </a:rPr>
              <a:t>                                                                                                                      </a:t>
            </a:r>
            <a:r>
              <a:rPr lang="en-US" sz="1600" dirty="0" err="1">
                <a:latin typeface="Corbel" panose="020B0503020204020204" pitchFamily="34" charset="0"/>
              </a:rPr>
              <a:t>sinergis</a:t>
            </a: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Panggilan</a:t>
            </a:r>
            <a:r>
              <a:rPr lang="en-US" sz="1600" dirty="0">
                <a:latin typeface="Corbel" panose="020B0503020204020204" pitchFamily="34" charset="0"/>
              </a:rPr>
              <a:t> </a:t>
            </a:r>
            <a:r>
              <a:rPr lang="en-US" sz="1600" dirty="0" err="1">
                <a:latin typeface="Corbel" panose="020B0503020204020204" pitchFamily="34" charset="0"/>
              </a:rPr>
              <a:t>Injil</a:t>
            </a:r>
            <a:r>
              <a:rPr lang="en-US" sz="1600" dirty="0">
                <a:latin typeface="Corbel" panose="020B0503020204020204" pitchFamily="34" charset="0"/>
              </a:rPr>
              <a:t>   </a:t>
            </a:r>
            <a:r>
              <a:rPr lang="en-US" sz="1600" dirty="0">
                <a:latin typeface="Corbel" panose="020B0503020204020204" pitchFamily="34" charset="0"/>
                <a:sym typeface="Wingdings" panose="05000000000000000000" pitchFamily="2" charset="2"/>
              </a:rPr>
              <a:t>   </a:t>
            </a:r>
            <a:r>
              <a:rPr lang="en-US" sz="1600" dirty="0" err="1">
                <a:latin typeface="Corbel" panose="020B0503020204020204" pitchFamily="34" charset="0"/>
                <a:sym typeface="Wingdings" panose="05000000000000000000" pitchFamily="2" charset="2"/>
              </a:rPr>
              <a:t>Regenerasi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Konversi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Pembenaran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Pengudusan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Pemuliaan</a:t>
            </a:r>
            <a:endParaRPr lang="en-US" sz="1600" dirty="0">
              <a:latin typeface="Corbel" panose="020B0503020204020204" pitchFamily="34" charset="0"/>
              <a:sym typeface="Wingdings" panose="05000000000000000000" pitchFamily="2" charset="2"/>
            </a:endParaRPr>
          </a:p>
          <a:p>
            <a:pPr marL="0" indent="0" algn="just">
              <a:spcBef>
                <a:spcPts val="0"/>
              </a:spcBef>
              <a:buNone/>
            </a:pPr>
            <a:r>
              <a:rPr lang="en-US" sz="1400" dirty="0">
                <a:latin typeface="Corbel" panose="020B0503020204020204" pitchFamily="34" charset="0"/>
                <a:sym typeface="Wingdings" panose="05000000000000000000" pitchFamily="2" charset="2"/>
              </a:rPr>
              <a:t># universal                       # </a:t>
            </a:r>
            <a:r>
              <a:rPr lang="en-US" sz="1400" dirty="0" err="1">
                <a:latin typeface="Corbel" panose="020B0503020204020204" pitchFamily="34" charset="0"/>
                <a:sym typeface="Wingdings" panose="05000000000000000000" pitchFamily="2" charset="2"/>
              </a:rPr>
              <a:t>satu</a:t>
            </a:r>
            <a:r>
              <a:rPr lang="en-US" sz="1400" dirty="0">
                <a:latin typeface="Corbel" panose="020B0503020204020204" pitchFamily="34" charset="0"/>
                <a:sym typeface="Wingdings" panose="05000000000000000000" pitchFamily="2" charset="2"/>
              </a:rPr>
              <a:t> kali                   # </a:t>
            </a:r>
            <a:r>
              <a:rPr lang="en-US" sz="1400" dirty="0" err="1">
                <a:latin typeface="Corbel" panose="020B0503020204020204" pitchFamily="34" charset="0"/>
                <a:sym typeface="Wingdings" panose="05000000000000000000" pitchFamily="2" charset="2"/>
              </a:rPr>
              <a:t>iman</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adopsi</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ketekunan</a:t>
            </a:r>
            <a:r>
              <a:rPr lang="en-US" sz="1400" dirty="0">
                <a:latin typeface="Corbel" panose="020B0503020204020204" pitchFamily="34" charset="0"/>
                <a:sym typeface="Wingdings" panose="05000000000000000000" pitchFamily="2" charset="2"/>
              </a:rPr>
              <a:t>                (</a:t>
            </a:r>
            <a:r>
              <a:rPr lang="en-US" sz="1400" dirty="0" err="1">
                <a:latin typeface="Corbel" panose="020B0503020204020204" pitchFamily="34" charset="0"/>
                <a:sym typeface="Wingdings" panose="05000000000000000000" pitchFamily="2" charset="2"/>
              </a:rPr>
              <a:t>eskatologis</a:t>
            </a:r>
            <a:r>
              <a:rPr lang="en-US" sz="1400" dirty="0">
                <a:latin typeface="Corbel" panose="020B0503020204020204" pitchFamily="34" charset="0"/>
                <a:sym typeface="Wingdings" panose="05000000000000000000" pitchFamily="2" charset="2"/>
              </a:rPr>
              <a:t>)</a:t>
            </a:r>
          </a:p>
          <a:p>
            <a:pPr marL="0" indent="0" algn="just">
              <a:spcBef>
                <a:spcPts val="0"/>
              </a:spcBef>
              <a:buNone/>
            </a:pPr>
            <a:r>
              <a:rPr lang="en-US" sz="1400" dirty="0">
                <a:latin typeface="Corbel" panose="020B0503020204020204" pitchFamily="34" charset="0"/>
              </a:rPr>
              <a:t># personal                                                                # </a:t>
            </a:r>
            <a:r>
              <a:rPr lang="en-US" sz="1400" dirty="0" err="1">
                <a:latin typeface="Corbel" panose="020B0503020204020204" pitchFamily="34" charset="0"/>
              </a:rPr>
              <a:t>pertobatan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Bukan</a:t>
            </a:r>
            <a:r>
              <a:rPr lang="en-US" sz="1400" dirty="0">
                <a:latin typeface="Corbel" panose="020B0503020204020204" pitchFamily="34" charset="0"/>
              </a:rPr>
              <a:t> Orang </a:t>
            </a:r>
            <a:r>
              <a:rPr lang="en-US" sz="1400" dirty="0" err="1">
                <a:latin typeface="Corbel" panose="020B0503020204020204" pitchFamily="34" charset="0"/>
              </a:rPr>
              <a:t>Pilihan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Menolak</a:t>
            </a:r>
            <a:r>
              <a:rPr lang="en-US" sz="1400" dirty="0">
                <a:latin typeface="Corbel" panose="020B0503020204020204" pitchFamily="34" charset="0"/>
              </a:rPr>
              <a:t> </a:t>
            </a:r>
            <a:r>
              <a:rPr lang="en-US" sz="1400" dirty="0" err="1">
                <a:latin typeface="Corbel" panose="020B0503020204020204" pitchFamily="34" charset="0"/>
              </a:rPr>
              <a:t>keselamatan</a:t>
            </a:r>
            <a:r>
              <a:rPr lang="en-US" sz="1400" dirty="0">
                <a:latin typeface="Corbel" panose="020B0503020204020204" pitchFamily="34" charset="0"/>
              </a:rPr>
              <a:t> di </a:t>
            </a:r>
            <a:r>
              <a:rPr lang="en-US" sz="1400" dirty="0" err="1">
                <a:latin typeface="Corbel" panose="020B0503020204020204" pitchFamily="34" charset="0"/>
              </a:rPr>
              <a:t>dalam</a:t>
            </a:r>
            <a:r>
              <a:rPr lang="en-US" sz="1400" dirty="0">
                <a:latin typeface="Corbel" panose="020B0503020204020204" pitchFamily="34" charset="0"/>
              </a:rPr>
              <a:t> </a:t>
            </a:r>
            <a:r>
              <a:rPr lang="en-US" sz="1400" dirty="0" err="1">
                <a:latin typeface="Corbel" panose="020B0503020204020204" pitchFamily="34" charset="0"/>
              </a:rPr>
              <a:t>Kristus</a:t>
            </a:r>
            <a:r>
              <a:rPr lang="en-US" sz="1400" dirty="0">
                <a:latin typeface="Corbel" panose="020B0503020204020204" pitchFamily="34" charset="0"/>
              </a:rPr>
              <a:t>                                                                                                                        </a:t>
            </a:r>
            <a:r>
              <a:rPr lang="en-US" sz="1400" dirty="0" err="1">
                <a:latin typeface="Corbel" panose="020B0503020204020204" pitchFamily="34" charset="0"/>
              </a:rPr>
              <a:t>Penghukuman</a:t>
            </a:r>
            <a:r>
              <a:rPr lang="en-US" sz="1400" dirty="0">
                <a:latin typeface="Corbel" panose="020B0503020204020204" pitchFamily="34" charset="0"/>
              </a:rPr>
              <a:t> </a:t>
            </a:r>
            <a:r>
              <a:rPr lang="en-US" sz="1400" dirty="0" err="1">
                <a:latin typeface="Corbel" panose="020B0503020204020204" pitchFamily="34" charset="0"/>
              </a:rPr>
              <a:t>kekal</a:t>
            </a: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Berdasarkan</a:t>
            </a:r>
            <a:r>
              <a:rPr lang="en-US" sz="1400" dirty="0">
                <a:latin typeface="Corbel" panose="020B0503020204020204" pitchFamily="34" charset="0"/>
              </a:rPr>
              <a:t> </a:t>
            </a:r>
            <a:r>
              <a:rPr lang="en-US" sz="1400" i="1" dirty="0">
                <a:latin typeface="Corbel" panose="020B0503020204020204" pitchFamily="34" charset="0"/>
              </a:rPr>
              <a:t>free will</a:t>
            </a:r>
            <a:endParaRPr lang="en-US" sz="1400" dirty="0">
              <a:latin typeface="Corbel" panose="020B0503020204020204" pitchFamily="34" charset="0"/>
            </a:endParaRPr>
          </a:p>
        </p:txBody>
      </p:sp>
      <p:sp>
        <p:nvSpPr>
          <p:cNvPr id="4" name="Down Arrow 3"/>
          <p:cNvSpPr/>
          <p:nvPr/>
        </p:nvSpPr>
        <p:spPr>
          <a:xfrm>
            <a:off x="762000" y="2591050"/>
            <a:ext cx="182880" cy="3657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cxnSp>
        <p:nvCxnSpPr>
          <p:cNvPr id="8" name="Straight Connector 7"/>
          <p:cNvCxnSpPr>
            <a:cxnSpLocks/>
          </p:cNvCxnSpPr>
          <p:nvPr/>
        </p:nvCxnSpPr>
        <p:spPr>
          <a:xfrm>
            <a:off x="228600" y="3641108"/>
            <a:ext cx="86868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Down Arrow 8"/>
          <p:cNvSpPr/>
          <p:nvPr/>
        </p:nvSpPr>
        <p:spPr>
          <a:xfrm>
            <a:off x="762000" y="4224550"/>
            <a:ext cx="182880" cy="4023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10" name="Right Arrow 9"/>
          <p:cNvSpPr/>
          <p:nvPr/>
        </p:nvSpPr>
        <p:spPr>
          <a:xfrm>
            <a:off x="3352800" y="4756472"/>
            <a:ext cx="3733800" cy="1828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grpSp>
        <p:nvGrpSpPr>
          <p:cNvPr id="23" name="Group 22"/>
          <p:cNvGrpSpPr/>
          <p:nvPr/>
        </p:nvGrpSpPr>
        <p:grpSpPr>
          <a:xfrm>
            <a:off x="2362200" y="2271010"/>
            <a:ext cx="2743200" cy="365760"/>
            <a:chOff x="2362200" y="2721592"/>
            <a:chExt cx="2743200" cy="365760"/>
          </a:xfrm>
        </p:grpSpPr>
        <p:cxnSp>
          <p:nvCxnSpPr>
            <p:cNvPr id="19" name="Straight Connector 18"/>
            <p:cNvCxnSpPr/>
            <p:nvPr/>
          </p:nvCxnSpPr>
          <p:spPr>
            <a:xfrm>
              <a:off x="2362200" y="2721592"/>
              <a:ext cx="27432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622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733800" y="2505478"/>
            <a:ext cx="2743200" cy="274320"/>
            <a:chOff x="2362200" y="2721592"/>
            <a:chExt cx="2743200" cy="365760"/>
          </a:xfrm>
        </p:grpSpPr>
        <p:cxnSp>
          <p:nvCxnSpPr>
            <p:cNvPr id="25" name="Straight Connector 24"/>
            <p:cNvCxnSpPr/>
            <p:nvPr/>
          </p:nvCxnSpPr>
          <p:spPr>
            <a:xfrm>
              <a:off x="2362200" y="2721592"/>
              <a:ext cx="2743200" cy="0"/>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622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054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0" y="6491748"/>
            <a:ext cx="4191000"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Drs. Roedy Silitonga, MAE, MTh</a:t>
            </a:r>
          </a:p>
        </p:txBody>
      </p:sp>
      <p:cxnSp>
        <p:nvCxnSpPr>
          <p:cNvPr id="6" name="Straight Connector 5"/>
          <p:cNvCxnSpPr/>
          <p:nvPr/>
        </p:nvCxnSpPr>
        <p:spPr>
          <a:xfrm>
            <a:off x="7543800" y="1730176"/>
            <a:ext cx="0" cy="29023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6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Kristus dijadikan berdosa karena kita</a:t>
            </a:r>
            <a:r>
              <a:rPr lang="sv-SE" altLang="en-US" sz="1600" dirty="0">
                <a:latin typeface="Arial Narrow" panose="020B0606020202030204" pitchFamily="34" charset="0"/>
              </a:rPr>
              <a:t>. Ada dakwaan mengenai kesalahan serta hukuman kita kepada Tuhan Yesus. “Dia (Kristus) yang tidak mengenal dosa telah dibuatNya (Allah) berdosa karena kita”, kata rasul Paulus (2Kor. 5:21). Dosa kita telah ditanggungkan kepadaNya”, dan Ia diperlakukan seperti layaknya Ia telah melakukan dosa kita.</a:t>
            </a:r>
          </a:p>
          <a:p>
            <a:pPr marL="269875" indent="-269875" algn="just">
              <a:spcBef>
                <a:spcPts val="600"/>
              </a:spcBef>
              <a:buFont typeface="Wingdings" pitchFamily="2" charset="2"/>
              <a:buChar char="§"/>
            </a:pPr>
            <a:r>
              <a:rPr lang="sv-SE" altLang="en-US" sz="1800" b="1" dirty="0">
                <a:latin typeface="Arial Narrow" panose="020B0606020202030204" pitchFamily="34" charset="0"/>
              </a:rPr>
              <a:t>Kita dijadikan benar karena Kristus</a:t>
            </a:r>
            <a:r>
              <a:rPr lang="sv-SE" altLang="en-US" sz="1600" dirty="0">
                <a:latin typeface="Arial Narrow" panose="020B0606020202030204" pitchFamily="34" charset="0"/>
              </a:rPr>
              <a:t>. Ada dakwaan mengenai kebenaran Tuhan Yesus Kristus bagi kita. “Di dalam Dia kita dibenarkan oleh Allah”, kata rasul Paulus (2Kor.5:21). Kebenaran Kristus yang sempurna telah “diberlakukan atas kita”. Allah memperlakukan  kita seakan-akan kita tidak pernah berbuat dosa. Ia beranggapan seakan-akan kita telah menaati seluruh hukumNya yang kudus itu dengan sempurna.</a:t>
            </a:r>
          </a:p>
          <a:p>
            <a:pPr marL="269875" indent="-269875" algn="just">
              <a:spcBef>
                <a:spcPts val="600"/>
              </a:spcBef>
              <a:buFont typeface="Wingdings" pitchFamily="2" charset="2"/>
              <a:buChar char="§"/>
            </a:pPr>
            <a:r>
              <a:rPr lang="sv-SE" altLang="en-US" sz="1600" b="1" dirty="0">
                <a:latin typeface="Arial Narrow" panose="020B0606020202030204" pitchFamily="34" charset="0"/>
              </a:rPr>
              <a:t>Pembenaran adalah tindakan anugerah </a:t>
            </a:r>
            <a:r>
              <a:rPr lang="sv-SE" altLang="en-US" sz="1800" b="1" dirty="0">
                <a:latin typeface="Arial Narrow" panose="020B0606020202030204" pitchFamily="34" charset="0"/>
              </a:rPr>
              <a:t>dan yudisial Allah </a:t>
            </a:r>
            <a:r>
              <a:rPr lang="sv-SE" altLang="en-US" sz="1600" dirty="0">
                <a:latin typeface="Arial Narrow" panose="020B0606020202030204" pitchFamily="34" charset="0"/>
              </a:rPr>
              <a:t>yang dengannya Dia menyatakan orang-orang berdosa yang percaya sebagai benar berdasarkan kebenaran Kristus dan diperhitungkan kepada mereka, mengampuni semua dosa mereka, mengadopsi mereka sebagai anak-anak-Nya, dan memberikan kehidupan kekal kepada mereka.</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KONSEP PEMBENARAN</a:t>
            </a:r>
          </a:p>
        </p:txBody>
      </p:sp>
    </p:spTree>
    <p:extLst>
      <p:ext uri="{BB962C8B-B14F-4D97-AF65-F5344CB8AC3E}">
        <p14:creationId xmlns:p14="http://schemas.microsoft.com/office/powerpoint/2010/main" val="290951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Prinsip Pembenaran</a:t>
            </a:r>
            <a:r>
              <a:rPr lang="sv-SE" altLang="en-US" sz="1600" dirty="0">
                <a:latin typeface="Arial Narrow" panose="020B0606020202030204" pitchFamily="34" charset="0"/>
              </a:rPr>
              <a:t>: (1) Mempresuposisikan adanya pengakuan atas realitas dari murka Allah. (2) Suatu tindakan deklaratif atau yudisial dari Allah dan bukan merupakan suatu proses. (3) Diterima hanya oleh iman dan tidak pernah merupakan pahala bagi perbuatan kita (Rm. 3:28). (4) Berakar dalam kesatuan dengan Kristus. Hanya karena kita adalah satu dengan Kristus serta kebenaran-Nya dapat diperhitungkan kepada kita, dan karena itu menjadi milik kita. (5) Pembenaran didasarkan karya substitusi (penggantian) Kristus bagi kita. (6) Pembenaran meliputi pengimputasian kebenaran Kristus kepada kita. (7) Pembenaran menyatakan kasih karunia dan keadilan Allah bersama-sama (8) Pembenaran memiliki sisi negatif dan positif. (9) Pembenaran memiliki implikasi eskatologis (Pembenaran tidak pernah boleh dipisahkan dari pengudusan, tetapi kedua berkat ini berbeda. </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Pembenaran menghapus kesalahan </a:t>
            </a:r>
            <a:r>
              <a:rPr lang="sv-SE" altLang="en-US" sz="1600" dirty="0">
                <a:latin typeface="Arial Narrow" panose="020B0606020202030204" pitchFamily="34" charset="0"/>
              </a:rPr>
              <a:t>(guilt) dosa secara legal, sedangkan pengudusan menghapus pencemaran (pollution) dosa atau kerusakan natur dan memampukan orang percaya untuk bertumbuh di dalam keserupaan dengan Kristus; </a:t>
            </a:r>
            <a:r>
              <a:rPr lang="sv-SE" altLang="en-US" sz="1800" b="1" dirty="0">
                <a:latin typeface="Arial Narrow" panose="020B0606020202030204" pitchFamily="34" charset="0"/>
              </a:rPr>
              <a:t>Pembenaran terjadi di luar diri orang percaya </a:t>
            </a:r>
            <a:r>
              <a:rPr lang="sv-SE" altLang="en-US" sz="1600" dirty="0">
                <a:latin typeface="Arial Narrow" panose="020B0606020202030204" pitchFamily="34" charset="0"/>
              </a:rPr>
              <a:t>dan merupakan deklarasi Allah mengenai status yudisial atau legal dari orang percaya itu sedangkan pengudusan terjadi di dalam diri orang percaya dan secara progresif membarui natur orang percaya itu; </a:t>
            </a:r>
            <a:r>
              <a:rPr lang="sv-SE" altLang="en-US" sz="1800" b="1" dirty="0">
                <a:latin typeface="Arial Narrow" panose="020B0606020202030204" pitchFamily="34" charset="0"/>
              </a:rPr>
              <a:t>Pembenaran terjadi satu kali </a:t>
            </a:r>
            <a:r>
              <a:rPr lang="sv-SE" altLang="en-US" sz="1600" dirty="0">
                <a:latin typeface="Arial Narrow" panose="020B0606020202030204" pitchFamily="34" charset="0"/>
              </a:rPr>
              <a:t>untuk selamanya dan bukan proses atau kejadian berulang sedangkan pengudusan merupakan proses sepanjang hidup.</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PRINSIP PEMBENARAN</a:t>
            </a:r>
          </a:p>
        </p:txBody>
      </p:sp>
    </p:spTree>
    <p:extLst>
      <p:ext uri="{BB962C8B-B14F-4D97-AF65-F5344CB8AC3E}">
        <p14:creationId xmlns:p14="http://schemas.microsoft.com/office/powerpoint/2010/main" val="415598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Perjanjian Baru</a:t>
            </a:r>
            <a:r>
              <a:rPr lang="sv-SE" altLang="en-US" sz="1600" dirty="0">
                <a:latin typeface="Arial Narrow" panose="020B0606020202030204" pitchFamily="34" charset="0"/>
              </a:rPr>
              <a:t> mendeskripsikan hubungan ini dengan menggunakan tiga jenis ungkapan: ek pisteos (Roma 5:1). Di sini, ek berarti “keluar dari” atau “melalui” menekankan fakta iman merupakan “instrumen” yang memberikan manfaat dari pembenaran. dia pisteos (Galatia 2:16) dan pistei (Roma 3:28) keduanya menunjukan pemikiran bahwa kita dibenarkan dengan sarana iman. </a:t>
            </a:r>
          </a:p>
          <a:p>
            <a:pPr marL="269875" indent="-269875" algn="just">
              <a:spcBef>
                <a:spcPts val="600"/>
              </a:spcBef>
              <a:buFont typeface="Wingdings" pitchFamily="2" charset="2"/>
              <a:buChar char="§"/>
            </a:pPr>
            <a:r>
              <a:rPr lang="sv-SE" altLang="en-US" sz="1600" dirty="0">
                <a:latin typeface="Arial Narrow" panose="020B0606020202030204" pitchFamily="34" charset="0"/>
              </a:rPr>
              <a:t>Di sini, iman tidak pernah ditampilkan sebagai dasar pahala bagi pembenaran kita. Pembenaran kita didasari oleh karya penyelamatan Kristus. Iman hanya sekedar suatu alat. Oleh iman kita menerima kebenaran, namun iman bukanlah sumber kebenaran.</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HUBUNGAN IMAN DAN PEMBENARAN</a:t>
            </a:r>
          </a:p>
        </p:txBody>
      </p:sp>
    </p:spTree>
    <p:extLst>
      <p:ext uri="{BB962C8B-B14F-4D97-AF65-F5344CB8AC3E}">
        <p14:creationId xmlns:p14="http://schemas.microsoft.com/office/powerpoint/2010/main" val="103749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Pengadopsian</a:t>
            </a:r>
            <a:r>
              <a:rPr lang="sv-SE" altLang="en-US" sz="1600" dirty="0">
                <a:latin typeface="Arial Narrow" panose="020B0606020202030204" pitchFamily="34" charset="0"/>
              </a:rPr>
              <a:t> berarti kita ditempatkan di dalam status sebagai putra atau putri Allah, dan dengan demikian berhak atas segala sesuatu yang berkaitan dengan status itu. Bahasa Yunani: huiothesia berarti pengadopsian secara legal. Kata ini hanya dipakai oleh Paulus dan merujuk pada tindakan Allah menempatkan umat-Nya di dalam status legal sebagai anak. Pengadopsian kita menjadi anak-anak Allah berakar pada dekrit kekal Allah,  bertujuan untuk memuji kemuliaan anugerah Allah (Gal.4:4-7).</a:t>
            </a:r>
          </a:p>
          <a:p>
            <a:pPr marL="269875" indent="-269875" algn="just">
              <a:spcBef>
                <a:spcPts val="600"/>
              </a:spcBef>
              <a:buFont typeface="Wingdings" pitchFamily="2" charset="2"/>
              <a:buChar char="§"/>
            </a:pPr>
            <a:r>
              <a:rPr lang="sv-SE" altLang="en-US" sz="1600" dirty="0">
                <a:latin typeface="Arial Narrow" panose="020B0606020202030204" pitchFamily="34" charset="0"/>
              </a:rPr>
              <a:t>Kita semua yang berada </a:t>
            </a:r>
            <a:r>
              <a:rPr lang="sv-SE" altLang="en-US" sz="1800" b="1" dirty="0">
                <a:latin typeface="Arial Narrow" panose="020B0606020202030204" pitchFamily="34" charset="0"/>
              </a:rPr>
              <a:t>di dalam Kristus telah </a:t>
            </a:r>
            <a:r>
              <a:rPr lang="sv-SE" altLang="en-US" sz="1600" dirty="0">
                <a:latin typeface="Arial Narrow" panose="020B0606020202030204" pitchFamily="34" charset="0"/>
              </a:rPr>
              <a:t>menerima Roh, yang melalui-Nya kita sekarang dengan penuh sukacita memanggil Allah sebagai Bapa kita. Maka kita juga menjadi ahli waris Allah atas semua hak khusus dan manfaat sebagai anak Allah. </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Pengadopsian memiliki dimensi eskatologis</a:t>
            </a:r>
            <a:r>
              <a:rPr lang="sv-SE" altLang="en-US" sz="1600" dirty="0">
                <a:latin typeface="Arial Narrow" panose="020B0606020202030204" pitchFamily="34" charset="0"/>
              </a:rPr>
              <a:t>. Keperanakaan kita bukan hanya sesuatu yang kita miliki sekarang, tetapi juga merupakan sesuatu yang belum kita miliki. Kita masih menantikan penebusan total bagi tubuh kita dari semua akibat dosa dan dari semua keterbatasan yang mengukung kita saat ini (Rm.8:23; 1Yoh.3:2).</a:t>
            </a:r>
          </a:p>
          <a:p>
            <a:pPr marL="269875" indent="-269875" algn="just">
              <a:spcBef>
                <a:spcPts val="600"/>
              </a:spcBef>
              <a:buFont typeface="Wingdings" pitchFamily="2" charset="2"/>
              <a:buChar char="§"/>
            </a:pPr>
            <a:r>
              <a:rPr lang="sv-SE" altLang="en-US" sz="1800" b="1" dirty="0">
                <a:latin typeface="Arial Narrow" panose="020B0606020202030204" pitchFamily="34" charset="0"/>
              </a:rPr>
              <a:t>Manfaat Adopsi sebagai anak-anak Allah</a:t>
            </a:r>
            <a:r>
              <a:rPr lang="sv-SE" altLang="en-US" sz="1600" dirty="0">
                <a:latin typeface="Arial Narrow" panose="020B0606020202030204" pitchFamily="34" charset="0"/>
              </a:rPr>
              <a:t>: (1) Sekarang kita memiliki hak untuk datang menghadap tahta anugerah dengan keberanian (Ibr.4:16; 1Yoh.5:14). (2) Kita menikmati berkat perlindungan dan pemeliharaan Allah (Mat.6:25-34; 1Ptr.5:7). (3) Kesulitan-kesulitan yang masih harus kita lalui bukan lagi merupakan hukuman atas dosa-dosa kita, melainkan disiplin dari Bapa (Ibr.12:5-11). (4) Kita dimateraikan oleh Roh Kudus dan dengan demikian dijaga oleh kuasa Allah (2Kor.1:22; Ef.1:13; 4:30).</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PENGERTIAN DAN MANFAAT ADOPSI</a:t>
            </a:r>
          </a:p>
        </p:txBody>
      </p:sp>
    </p:spTree>
    <p:extLst>
      <p:ext uri="{BB962C8B-B14F-4D97-AF65-F5344CB8AC3E}">
        <p14:creationId xmlns:p14="http://schemas.microsoft.com/office/powerpoint/2010/main" val="251516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mj-lt"/>
              <a:buAutoNum type="arabicPeriod"/>
            </a:pPr>
            <a:r>
              <a:rPr lang="sv-SE" altLang="en-US" sz="1600" dirty="0">
                <a:latin typeface="Arial Narrow" panose="020B0606020202030204" pitchFamily="34" charset="0"/>
              </a:rPr>
              <a:t>Manfaat positif adalah hak atas hidup kekal. Ini juga merupakan hasil dari pengadopsian kita menjadi anak-anak Allah (Galatia 4:7; Titus 3:7.)</a:t>
            </a:r>
          </a:p>
          <a:p>
            <a:pPr marL="269875" indent="-269875" algn="just">
              <a:spcBef>
                <a:spcPts val="600"/>
              </a:spcBef>
              <a:buFont typeface="+mj-lt"/>
              <a:buAutoNum type="arabicPeriod"/>
            </a:pPr>
            <a:r>
              <a:rPr lang="sv-SE" altLang="en-US" sz="1600" dirty="0">
                <a:latin typeface="Arial Narrow" panose="020B0606020202030204" pitchFamily="34" charset="0"/>
              </a:rPr>
              <a:t>Hidup kekal merupakan karunia Allah bagi semua orang yang percaya kepada Anak-Nya (Yohanes 3:16). Tapi juga sebagai pemberian Kristus kepada umat-Nya (Yohanes 10:28 bdk. 17:2).</a:t>
            </a:r>
          </a:p>
          <a:p>
            <a:pPr marL="269875" indent="-269875" algn="just">
              <a:spcBef>
                <a:spcPts val="600"/>
              </a:spcBef>
              <a:buFont typeface="+mj-lt"/>
              <a:buAutoNum type="arabicPeriod"/>
            </a:pPr>
            <a:r>
              <a:rPr lang="sv-SE" altLang="en-US" sz="1600" dirty="0">
                <a:latin typeface="Arial Narrow" panose="020B0606020202030204" pitchFamily="34" charset="0"/>
              </a:rPr>
              <a:t>Kehidupan kekal (aionios zoe) dikontraskan dengan kehidupan fisik (bios). Perbedaan ini bukan hanya dari segi durasi tapi juga kualitas (baca: Yohanes 17:3). </a:t>
            </a:r>
          </a:p>
          <a:p>
            <a:pPr marL="269875" indent="-269875" algn="just">
              <a:spcBef>
                <a:spcPts val="600"/>
              </a:spcBef>
              <a:buFont typeface="+mj-lt"/>
              <a:buAutoNum type="arabicPeriod"/>
            </a:pPr>
            <a:r>
              <a:rPr lang="sv-SE" altLang="en-US" sz="1600" dirty="0">
                <a:latin typeface="Arial Narrow" panose="020B0606020202030204" pitchFamily="34" charset="0"/>
              </a:rPr>
              <a:t>Tetapi semua itu hanya buah sulung dari tuaian besar yang akan datang. Setelah kebangkitan tubuh, kita akan menikmati kehidupan kekal beserta seluruh kepenuhannya. Dengan demikian, kehidupan kekal dideskripsikan sebagai milik saat ini dan juga harapan dimasa yang akan datang. </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HAK ATAS HIDUP KEKAL</a:t>
            </a:r>
          </a:p>
        </p:txBody>
      </p:sp>
    </p:spTree>
    <p:extLst>
      <p:ext uri="{BB962C8B-B14F-4D97-AF65-F5344CB8AC3E}">
        <p14:creationId xmlns:p14="http://schemas.microsoft.com/office/powerpoint/2010/main" val="24233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Karya Allah Tritunggal berdasarkan </a:t>
            </a:r>
            <a:r>
              <a:rPr lang="sv-SE" altLang="en-US" sz="1800" b="1" dirty="0">
                <a:latin typeface="Arial Narrow" panose="020B0606020202030204" pitchFamily="34" charset="0"/>
              </a:rPr>
              <a:t>ketetapan kekal </a:t>
            </a:r>
            <a:r>
              <a:rPr lang="sv-SE" altLang="en-US" sz="1600" dirty="0">
                <a:latin typeface="Arial Narrow" panose="020B0606020202030204" pitchFamily="34" charset="0"/>
              </a:rPr>
              <a:t>(redemption)</a:t>
            </a:r>
          </a:p>
          <a:p>
            <a:pPr marL="269875" indent="-269875" algn="just">
              <a:spcBef>
                <a:spcPts val="600"/>
              </a:spcBef>
              <a:buFont typeface="Wingdings" pitchFamily="2" charset="2"/>
              <a:buChar char="§"/>
            </a:pPr>
            <a:r>
              <a:rPr lang="sv-SE" altLang="en-US" sz="1600" dirty="0">
                <a:latin typeface="Arial Narrow" panose="020B0606020202030204" pitchFamily="34" charset="0"/>
              </a:rPr>
              <a:t>Paradoks antara </a:t>
            </a:r>
            <a:r>
              <a:rPr lang="sv-SE" altLang="en-US" sz="1800" b="1" dirty="0">
                <a:latin typeface="Arial Narrow" panose="020B0606020202030204" pitchFamily="34" charset="0"/>
              </a:rPr>
              <a:t>anugerah Allah </a:t>
            </a:r>
            <a:r>
              <a:rPr lang="sv-SE" altLang="en-US" sz="1600" dirty="0">
                <a:latin typeface="Arial Narrow" panose="020B0606020202030204" pitchFamily="34" charset="0"/>
              </a:rPr>
              <a:t>dan tanggung jawab orang pilihan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Already and not yet</a:t>
            </a:r>
            <a:r>
              <a:rPr lang="sv-SE" altLang="en-US" sz="1600" dirty="0">
                <a:latin typeface="Arial Narrow" panose="020B0606020202030204" pitchFamily="34" charset="0"/>
              </a:rPr>
              <a:t>, sudah diterima dan akan sepenuhnya dialami umat pilihan pada waktu kebangkitan tubuh</a:t>
            </a:r>
          </a:p>
          <a:p>
            <a:pPr marL="269875" indent="-269875" algn="just">
              <a:spcBef>
                <a:spcPts val="600"/>
              </a:spcBef>
              <a:buFont typeface="Wingdings" pitchFamily="2" charset="2"/>
              <a:buChar char="§"/>
            </a:pPr>
            <a:r>
              <a:rPr lang="sv-SE" altLang="en-US" sz="1800" b="1" dirty="0">
                <a:latin typeface="Arial Narrow" panose="020B0606020202030204" pitchFamily="34" charset="0"/>
              </a:rPr>
              <a:t>Kesaksian Alkitab</a:t>
            </a:r>
            <a:r>
              <a:rPr lang="sv-SE" altLang="en-US" sz="1600" dirty="0">
                <a:latin typeface="Arial Narrow" panose="020B0606020202030204" pitchFamily="34" charset="0"/>
              </a:rPr>
              <a:t>, sejarah penebusan umat Tuhan dari awal kejatuhan sampai akhir zaman</a:t>
            </a:r>
          </a:p>
          <a:p>
            <a:pPr marL="269875" indent="-269875" algn="just">
              <a:spcBef>
                <a:spcPts val="600"/>
              </a:spcBef>
              <a:buFont typeface="Wingdings" pitchFamily="2" charset="2"/>
              <a:buChar char="§"/>
            </a:pPr>
            <a:r>
              <a:rPr lang="sv-SE" altLang="en-US" sz="1600" dirty="0">
                <a:latin typeface="Arial Narrow" panose="020B0606020202030204" pitchFamily="34" charset="0"/>
              </a:rPr>
              <a:t>Ketekunan orang pilihan, </a:t>
            </a:r>
            <a:r>
              <a:rPr lang="sv-SE" altLang="en-US" sz="1800" b="1" dirty="0">
                <a:latin typeface="Arial Narrow" panose="020B0606020202030204" pitchFamily="34" charset="0"/>
              </a:rPr>
              <a:t>bukti penyertaan Allah Tritunggal </a:t>
            </a:r>
            <a:r>
              <a:rPr lang="sv-SE" altLang="en-US" sz="1600" dirty="0">
                <a:latin typeface="Arial Narrow" panose="020B0606020202030204" pitchFamily="34" charset="0"/>
              </a:rPr>
              <a:t>dan kesatuan dengan Kristus, hidup dalam pengudusan yang dikerjakan Roh Kudus</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JAMINAN KESELAMATAN</a:t>
            </a:r>
          </a:p>
        </p:txBody>
      </p:sp>
    </p:spTree>
    <p:extLst>
      <p:ext uri="{BB962C8B-B14F-4D97-AF65-F5344CB8AC3E}">
        <p14:creationId xmlns:p14="http://schemas.microsoft.com/office/powerpoint/2010/main" val="20947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Anthony A. </a:t>
            </a:r>
            <a:r>
              <a:rPr lang="en-US" sz="1800" dirty="0" err="1">
                <a:latin typeface="Arial Narrow" panose="020B0606020202030204" pitchFamily="34" charset="0"/>
              </a:rPr>
              <a:t>Hoekema</a:t>
            </a:r>
            <a:r>
              <a:rPr lang="en-US" sz="1800" dirty="0">
                <a:latin typeface="Arial Narrow" panose="020B0606020202030204" pitchFamily="34" charset="0"/>
              </a:rPr>
              <a:t>, </a:t>
            </a:r>
            <a:r>
              <a:rPr lang="en-US" sz="1800" i="1" dirty="0" err="1">
                <a:latin typeface="Arial Narrow" panose="020B0606020202030204" pitchFamily="34" charset="0"/>
              </a:rPr>
              <a:t>Diselamatkan</a:t>
            </a:r>
            <a:r>
              <a:rPr lang="en-US" sz="1800" i="1" dirty="0">
                <a:latin typeface="Arial Narrow" panose="020B0606020202030204" pitchFamily="34" charset="0"/>
              </a:rPr>
              <a:t> </a:t>
            </a:r>
            <a:r>
              <a:rPr lang="en-US" sz="1800" i="1" dirty="0" err="1">
                <a:latin typeface="Arial Narrow" panose="020B0606020202030204" pitchFamily="34" charset="0"/>
              </a:rPr>
              <a:t>oleh</a:t>
            </a:r>
            <a:r>
              <a:rPr lang="en-US" sz="1800" i="1" dirty="0">
                <a:latin typeface="Arial Narrow" panose="020B0606020202030204" pitchFamily="34" charset="0"/>
              </a:rPr>
              <a:t> </a:t>
            </a:r>
            <a:r>
              <a:rPr lang="en-US" sz="1800" i="1" dirty="0" err="1">
                <a:latin typeface="Arial Narrow" panose="020B0606020202030204" pitchFamily="34" charset="0"/>
              </a:rPr>
              <a:t>Anugerah</a:t>
            </a:r>
            <a:r>
              <a:rPr lang="en-US" sz="1800" i="1" dirty="0">
                <a:latin typeface="Arial Narrow" panose="020B0606020202030204" pitchFamily="34" charset="0"/>
              </a:rPr>
              <a:t> </a:t>
            </a:r>
            <a:r>
              <a:rPr lang="en-US" sz="1800" dirty="0">
                <a:latin typeface="Arial Narrow" panose="020B0606020202030204" pitchFamily="34" charset="0"/>
              </a:rPr>
              <a:t>(Surabaya: Momentum, 2006), Bab 7-13, hlm.121-342.</a:t>
            </a: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nl-NL" sz="1800" dirty="0">
                <a:latin typeface="Arial Narrow" panose="020B0606020202030204" pitchFamily="34" charset="0"/>
              </a:rPr>
              <a:t>Vol.4: 2009, Bag.II, Bab 9, hlm.605-752 </a:t>
            </a:r>
          </a:p>
          <a:p>
            <a:pPr algn="just">
              <a:spcBef>
                <a:spcPts val="600"/>
              </a:spcBef>
              <a:buFont typeface="Wingdings" panose="05000000000000000000" pitchFamily="2" charset="2"/>
              <a:buChar char="§"/>
            </a:pPr>
            <a:r>
              <a:rPr lang="da-DK" sz="1800" dirty="0">
                <a:latin typeface="Arial Narrow" panose="020B0606020202030204" pitchFamily="34" charset="0"/>
              </a:rPr>
              <a:t>Edwin H. Palmer, Lima Pokok Calvinisme (Surabaya: Momentum, 2012), Bab 1 – 3.</a:t>
            </a:r>
          </a:p>
          <a:p>
            <a:pPr algn="just">
              <a:spcBef>
                <a:spcPts val="600"/>
              </a:spcBef>
              <a:buFont typeface="Wingdings" panose="05000000000000000000" pitchFamily="2" charset="2"/>
              <a:buChar char="§"/>
            </a:pPr>
            <a:r>
              <a:rPr lang="da-DK" sz="1800" dirty="0">
                <a:latin typeface="Arial Narrow" panose="020B0606020202030204" pitchFamily="34" charset="0"/>
              </a:rPr>
              <a:t>G.J. Baan, TULIP: Lima Pokok Calvinisme (Surabaya: Momentum, 2012).</a:t>
            </a:r>
          </a:p>
          <a:p>
            <a:pPr algn="just">
              <a:spcBef>
                <a:spcPts val="600"/>
              </a:spcBef>
              <a:buFont typeface="Wingdings" panose="05000000000000000000" pitchFamily="2" charset="2"/>
              <a:buChar char="§"/>
            </a:pPr>
            <a:r>
              <a:rPr lang="da-DK" sz="1800" dirty="0">
                <a:latin typeface="Arial Narrow" panose="020B0606020202030204" pitchFamily="34" charset="0"/>
              </a:rPr>
              <a:t>Herman Bavinck, </a:t>
            </a:r>
            <a:r>
              <a:rPr lang="da-DK" sz="1800" i="1" dirty="0">
                <a:latin typeface="Arial Narrow" panose="020B0606020202030204" pitchFamily="34" charset="0"/>
              </a:rPr>
              <a:t>Dogmatika Reformed – Jilid 3: Dosa dan Keselamatan di dalam Kristus</a:t>
            </a:r>
            <a:r>
              <a:rPr lang="da-DK" sz="1800" dirty="0">
                <a:latin typeface="Arial Narrow" panose="020B0606020202030204" pitchFamily="34" charset="0"/>
              </a:rPr>
              <a:t>, terjemahan Ichwei G. Indra dan Irwan Tjulianto (Surabaya: Momentum, 2016), Bab 5-11, hlm.93-304.</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2976</TotalTime>
  <Words>1215</Words>
  <Application>Microsoft Office PowerPoint</Application>
  <PresentationFormat>On-screen Show (4:3)</PresentationFormat>
  <Paragraphs>54</Paragraphs>
  <Slides>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Narrow</vt:lpstr>
      <vt:lpstr>Bahnschrift</vt:lpstr>
      <vt:lpstr>Calibri</vt:lpstr>
      <vt:lpstr>Calibri Light</vt:lpstr>
      <vt:lpstr>Corbel</vt:lpstr>
      <vt:lpstr>Tw Cen MT</vt:lpstr>
      <vt:lpstr>Wingdings</vt:lpstr>
      <vt:lpstr>Temp2_UPH</vt:lpstr>
      <vt:lpstr>Office Theme</vt:lpstr>
      <vt:lpstr>KARYA ROH KUDUS MENERAPKAN KESELAMATAN – BAG.2</vt:lpstr>
      <vt:lpstr>Urutan - Via Keselamatan</vt:lpstr>
      <vt:lpstr>KONSEP PEMBENARAN</vt:lpstr>
      <vt:lpstr>PRINSIP PEMBENARAN</vt:lpstr>
      <vt:lpstr>HUBUNGAN IMAN DAN PEMBENARAN</vt:lpstr>
      <vt:lpstr>PENGERTIAN DAN MANFAAT ADOPSI</vt:lpstr>
      <vt:lpstr>HAK ATAS HIDUP KEKAL</vt:lpstr>
      <vt:lpstr>JAMINAN KESELAMATAN</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317</cp:revision>
  <dcterms:created xsi:type="dcterms:W3CDTF">2015-04-14T03:07:57Z</dcterms:created>
  <dcterms:modified xsi:type="dcterms:W3CDTF">2019-04-03T03:55:49Z</dcterms:modified>
</cp:coreProperties>
</file>