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9" r:id="rId2"/>
    <p:sldId id="258" r:id="rId3"/>
    <p:sldId id="260" r:id="rId4"/>
    <p:sldId id="264" r:id="rId5"/>
    <p:sldId id="278" r:id="rId6"/>
    <p:sldId id="279" r:id="rId7"/>
    <p:sldId id="265" r:id="rId8"/>
    <p:sldId id="282" r:id="rId9"/>
    <p:sldId id="280" r:id="rId10"/>
    <p:sldId id="281" r:id="rId11"/>
    <p:sldId id="266" r:id="rId12"/>
    <p:sldId id="283" r:id="rId13"/>
    <p:sldId id="284" r:id="rId14"/>
    <p:sldId id="285" r:id="rId15"/>
    <p:sldId id="267" r:id="rId16"/>
    <p:sldId id="286" r:id="rId17"/>
    <p:sldId id="287" r:id="rId18"/>
    <p:sldId id="268" r:id="rId19"/>
    <p:sldId id="288" r:id="rId20"/>
    <p:sldId id="289" r:id="rId21"/>
    <p:sldId id="290" r:id="rId22"/>
    <p:sldId id="269" r:id="rId23"/>
    <p:sldId id="291" r:id="rId24"/>
    <p:sldId id="292" r:id="rId25"/>
    <p:sldId id="293" r:id="rId26"/>
    <p:sldId id="270" r:id="rId27"/>
    <p:sldId id="294" r:id="rId28"/>
    <p:sldId id="295" r:id="rId29"/>
    <p:sldId id="296" r:id="rId30"/>
    <p:sldId id="297" r:id="rId31"/>
    <p:sldId id="271" r:id="rId32"/>
    <p:sldId id="298" r:id="rId33"/>
    <p:sldId id="299" r:id="rId34"/>
    <p:sldId id="300" r:id="rId35"/>
    <p:sldId id="272" r:id="rId36"/>
    <p:sldId id="301" r:id="rId37"/>
    <p:sldId id="302" r:id="rId38"/>
    <p:sldId id="303" r:id="rId39"/>
    <p:sldId id="273" r:id="rId40"/>
    <p:sldId id="304" r:id="rId41"/>
    <p:sldId id="305" r:id="rId42"/>
    <p:sldId id="306" r:id="rId43"/>
    <p:sldId id="274" r:id="rId44"/>
    <p:sldId id="307" r:id="rId45"/>
    <p:sldId id="308" r:id="rId46"/>
    <p:sldId id="275" r:id="rId47"/>
    <p:sldId id="309" r:id="rId48"/>
    <p:sldId id="276" r:id="rId49"/>
    <p:sldId id="315" r:id="rId50"/>
    <p:sldId id="317" r:id="rId51"/>
    <p:sldId id="316" r:id="rId52"/>
    <p:sldId id="319" r:id="rId53"/>
    <p:sldId id="318" r:id="rId54"/>
    <p:sldId id="320" r:id="rId55"/>
    <p:sldId id="313" r:id="rId56"/>
    <p:sldId id="314" r:id="rId57"/>
    <p:sldId id="321" r:id="rId58"/>
    <p:sldId id="312" r:id="rId59"/>
    <p:sldId id="27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2938" autoAdjust="0"/>
  </p:normalViewPr>
  <p:slideViewPr>
    <p:cSldViewPr>
      <p:cViewPr varScale="1">
        <p:scale>
          <a:sx n="90" d="100"/>
          <a:sy n="90" d="100"/>
        </p:scale>
        <p:origin x="-576" y="-112"/>
      </p:cViewPr>
      <p:guideLst>
        <p:guide orient="horz" pos="2160"/>
        <p:guide pos="2880"/>
      </p:guideLst>
    </p:cSldViewPr>
  </p:slideViewPr>
  <p:outlineViewPr>
    <p:cViewPr>
      <p:scale>
        <a:sx n="33" d="100"/>
        <a:sy n="33" d="100"/>
      </p:scale>
      <p:origin x="0" y="63835"/>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12/4/12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BEE7D-02F3-49C6-B0C0-2F6C99CCE1F7}" type="slidenum">
              <a:rPr lang="en-US"/>
              <a:pPr/>
              <a:t>49</a:t>
            </a:fld>
            <a:endParaRPr 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1C069-DD82-41BA-B1CB-8691ADC88CF5}" type="slidenum">
              <a:rPr lang="en-US"/>
              <a:pPr/>
              <a:t>50</a:t>
            </a:fld>
            <a:endParaRPr 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0CCAE-3ABA-4C92-A457-1C742F161B5F}" type="slidenum">
              <a:rPr lang="en-US"/>
              <a:pPr/>
              <a:t>51</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9878A-A18C-4EA4-B5B5-16B9056F2B48}" type="slidenum">
              <a:rPr lang="en-US"/>
              <a:pPr/>
              <a:t>52</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124FE-7089-4BC2-86F4-ACCB6F5FC802}" type="slidenum">
              <a:rPr lang="en-US"/>
              <a:pPr/>
              <a:t>53</a:t>
            </a:fld>
            <a:endParaRPr 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A995C-7771-47B1-80E1-7246D7BEE9B7}" type="slidenum">
              <a:rPr lang="en-US"/>
              <a:pPr/>
              <a:t>54</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4979D-1CF3-4FB0-AADE-2D325A6C1ACE}" type="slidenum">
              <a:rPr lang="en-US"/>
              <a:pPr/>
              <a:t>55</a:t>
            </a:fld>
            <a:endParaRPr 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7B156-8440-40C5-9465-BEC2839C060F}" type="slidenum">
              <a:rPr lang="en-US"/>
              <a:pPr/>
              <a:t>56</a:t>
            </a:fld>
            <a:endParaRPr 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24A44-053E-4680-9B61-A1D1AF786340}" type="slidenum">
              <a:rPr lang="en-US"/>
              <a:pPr/>
              <a:t>57</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12/4/12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12/4/12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12/4/12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12/4/12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13: Patterns and Tactics</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Solution - 2</a:t>
            </a:r>
            <a:endParaRPr lang="en-US" dirty="0"/>
          </a:p>
        </p:txBody>
      </p:sp>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attachment </a:t>
            </a:r>
            <a:r>
              <a:rPr lang="en-US" sz="3200" b="0" i="0" u="none" strike="noStrike" kern="1200" baseline="0" dirty="0" smtClean="0">
                <a:solidFill>
                  <a:schemeClr val="tx1"/>
                </a:solidFill>
                <a:latin typeface="+mn-lt"/>
                <a:ea typeface="+mn-ea"/>
                <a:cs typeface="+mn-cs"/>
              </a:rPr>
              <a:t>relation associates clients (and, optionally, client-side proxies) and servers (and, optionally, server-side proxies) with brokers.</a:t>
            </a:r>
          </a:p>
          <a:p>
            <a:r>
              <a:rPr lang="en-US" sz="3200" b="0" i="0" u="none" strike="noStrike" kern="1200" baseline="0" dirty="0" smtClean="0">
                <a:solidFill>
                  <a:schemeClr val="tx1"/>
                </a:solidFill>
                <a:latin typeface="+mn-lt"/>
                <a:ea typeface="+mn-ea"/>
                <a:cs typeface="+mn-cs"/>
              </a:rPr>
              <a:t>Constraints: The client can only attach to a broker (potentially via a client-side proxy). The server can only attach to a broker (potentially via a server-side proxy).</a:t>
            </a:r>
          </a:p>
          <a:p>
            <a:r>
              <a:rPr lang="en-US" sz="3200" b="0" i="0" u="none" strike="noStrike" kern="1200" baseline="0" dirty="0" smtClean="0">
                <a:solidFill>
                  <a:schemeClr val="tx1"/>
                </a:solidFill>
                <a:latin typeface="+mn-lt"/>
                <a:ea typeface="+mn-ea"/>
                <a:cs typeface="+mn-cs"/>
              </a:rPr>
              <a:t>Weaknesses: </a:t>
            </a:r>
          </a:p>
          <a:p>
            <a:pPr lvl="1"/>
            <a:r>
              <a:rPr lang="en-US" sz="2800" b="0" i="0" u="none" strike="noStrike" kern="1200" baseline="0" dirty="0" smtClean="0">
                <a:solidFill>
                  <a:schemeClr val="tx1"/>
                </a:solidFill>
                <a:latin typeface="+mn-lt"/>
                <a:ea typeface="+mn-ea"/>
                <a:cs typeface="+mn-cs"/>
              </a:rPr>
              <a:t>Brokers add a layer of indirection, and hence latency, between clients and servers, and that layer may be a communication bottleneck.</a:t>
            </a:r>
          </a:p>
          <a:p>
            <a:pPr lvl="1"/>
            <a:r>
              <a:rPr lang="en-US" sz="2800" b="0" i="0" u="none" strike="noStrike" kern="1200" baseline="0" dirty="0" smtClean="0">
                <a:solidFill>
                  <a:schemeClr val="tx1"/>
                </a:solidFill>
                <a:latin typeface="+mn-lt"/>
                <a:ea typeface="+mn-ea"/>
                <a:cs typeface="+mn-cs"/>
              </a:rPr>
              <a:t>The broker can be a single point of failure.</a:t>
            </a:r>
          </a:p>
          <a:p>
            <a:pPr lvl="1"/>
            <a:r>
              <a:rPr lang="en-US" sz="2800" b="0" i="0" u="none" strike="noStrike" kern="1200" baseline="0" dirty="0" smtClean="0">
                <a:solidFill>
                  <a:schemeClr val="tx1"/>
                </a:solidFill>
                <a:latin typeface="+mn-lt"/>
                <a:ea typeface="+mn-ea"/>
                <a:cs typeface="+mn-cs"/>
              </a:rPr>
              <a:t>A broker adds up-front complexity.</a:t>
            </a:r>
          </a:p>
          <a:p>
            <a:pPr lvl="1"/>
            <a:r>
              <a:rPr lang="en-US" sz="2800" b="0" i="0" u="none" strike="noStrike" kern="1200" baseline="0" dirty="0" smtClean="0">
                <a:solidFill>
                  <a:schemeClr val="tx1"/>
                </a:solidFill>
                <a:latin typeface="+mn-lt"/>
                <a:ea typeface="+mn-ea"/>
                <a:cs typeface="+mn-cs"/>
              </a:rPr>
              <a:t>A broker may be a target for security attacks.</a:t>
            </a:r>
          </a:p>
          <a:p>
            <a:pPr lvl="1"/>
            <a:r>
              <a:rPr lang="en-US" sz="2800" b="0" i="0" u="none" strike="noStrike" kern="1200" baseline="0" dirty="0" smtClean="0">
                <a:solidFill>
                  <a:schemeClr val="tx1"/>
                </a:solidFill>
                <a:latin typeface="+mn-lt"/>
                <a:ea typeface="+mn-ea"/>
                <a:cs typeface="+mn-cs"/>
              </a:rPr>
              <a:t>A broker may be difficult to test.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05995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 </a:t>
            </a:r>
            <a:r>
              <a:rPr lang="en-US" dirty="0"/>
              <a:t>Pattern</a:t>
            </a:r>
          </a:p>
        </p:txBody>
      </p:sp>
      <p:sp>
        <p:nvSpPr>
          <p:cNvPr id="3" name="Content Placeholder 2"/>
          <p:cNvSpPr>
            <a:spLocks noGrp="1"/>
          </p:cNvSpPr>
          <p:nvPr>
            <p:ph idx="1"/>
          </p:nvPr>
        </p:nvSpPr>
        <p:spPr>
          <a:xfrm>
            <a:off x="457200" y="1196752"/>
            <a:ext cx="8229600" cy="4857403"/>
          </a:xfrm>
        </p:spPr>
        <p:txBody>
          <a:bodyPr>
            <a:noAutofit/>
          </a:bodyPr>
          <a:lstStyle/>
          <a:p>
            <a:r>
              <a:rPr lang="en-US" sz="2000" b="1" dirty="0" smtClean="0"/>
              <a:t>Context</a:t>
            </a:r>
            <a:r>
              <a:rPr lang="en-US" sz="2000" dirty="0" smtClean="0"/>
              <a:t>: User interface software is typically the most frequently modified portion of an interactive application.  Users often wish to look at data from different perspectives, such as a bar graph or a pie chart. These representations should both reflect the current state of the data.</a:t>
            </a:r>
          </a:p>
          <a:p>
            <a:r>
              <a:rPr lang="en-US" sz="2000" b="1" dirty="0" smtClean="0"/>
              <a:t>Problem</a:t>
            </a:r>
            <a:r>
              <a:rPr lang="en-US" sz="2000" dirty="0" smtClean="0"/>
              <a:t>: How can user interface functionality be kept separate from application functionality and yet still be responsive to user input, or to changes in the underlying application’s data? And how can multiple views of the user interface be created, maintained, and coordinated when the underlying application data changes?</a:t>
            </a:r>
          </a:p>
          <a:p>
            <a:r>
              <a:rPr lang="en-US" sz="2000" b="1" dirty="0" smtClean="0"/>
              <a:t>Solution</a:t>
            </a:r>
            <a:r>
              <a:rPr lang="en-US" sz="2000" dirty="0" smtClean="0"/>
              <a:t>: The model-view-controller (MVC) pattern separates application functionality into three kinds of components:</a:t>
            </a:r>
          </a:p>
          <a:p>
            <a:pPr lvl="1">
              <a:spcBef>
                <a:spcPts val="0"/>
              </a:spcBef>
            </a:pPr>
            <a:r>
              <a:rPr lang="en-US" sz="2000" dirty="0" smtClean="0"/>
              <a:t>A model, which contains the application’s data</a:t>
            </a:r>
          </a:p>
          <a:p>
            <a:pPr lvl="1">
              <a:spcBef>
                <a:spcPts val="0"/>
              </a:spcBef>
            </a:pPr>
            <a:r>
              <a:rPr lang="en-US" sz="2000" dirty="0" smtClean="0"/>
              <a:t>A view, which displays some portion of the underlying data and interacts with the user</a:t>
            </a:r>
          </a:p>
          <a:p>
            <a:pPr lvl="1">
              <a:spcBef>
                <a:spcPts val="0"/>
              </a:spcBef>
            </a:pPr>
            <a:r>
              <a:rPr lang="en-US" sz="2000" dirty="0" smtClean="0"/>
              <a:t>A controller, which mediates between the model and the view and manages the notifications of state changes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3299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r>
              <a:rPr lang="en-US" baseline="0" dirty="0" smtClean="0"/>
              <a:t>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Description: Description: Description: http://java.sun.com/blueprints/patterns/images/mvc-structure-generic.gif"/>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28737"/>
            <a:ext cx="8208912" cy="5124599"/>
          </a:xfrm>
          <a:prstGeom prst="rect">
            <a:avLst/>
          </a:prstGeom>
          <a:noFill/>
          <a:ln>
            <a:noFill/>
          </a:ln>
        </p:spPr>
      </p:pic>
    </p:spTree>
    <p:extLst>
      <p:ext uri="{BB962C8B-B14F-4D97-AF65-F5344CB8AC3E}">
        <p14:creationId xmlns:p14="http://schemas.microsoft.com/office/powerpoint/2010/main" val="136410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Solution - 1</a:t>
            </a:r>
            <a:endParaRPr lang="en-US" dirty="0"/>
          </a:p>
        </p:txBody>
      </p:sp>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smtClean="0">
                <a:solidFill>
                  <a:schemeClr val="tx1"/>
                </a:solidFill>
                <a:latin typeface="+mn-lt"/>
                <a:ea typeface="+mn-ea"/>
                <a:cs typeface="+mn-cs"/>
              </a:rPr>
              <a:t>Overview: The MVC pattern breaks system functionality into three components: a</a:t>
            </a:r>
            <a:r>
              <a:rPr lang="en-US" sz="3200" b="0" i="0" u="none" strike="noStrike" kern="1200" dirty="0" smtClean="0">
                <a:solidFill>
                  <a:schemeClr val="tx1"/>
                </a:solidFill>
                <a:latin typeface="+mn-lt"/>
                <a:ea typeface="+mn-ea"/>
                <a:cs typeface="+mn-cs"/>
              </a:rPr>
              <a:t> </a:t>
            </a:r>
            <a:r>
              <a:rPr lang="en-US" sz="3200" b="0" i="0" u="none" strike="noStrike" kern="1200" baseline="0" dirty="0" smtClean="0">
                <a:solidFill>
                  <a:schemeClr val="tx1"/>
                </a:solidFill>
                <a:latin typeface="+mn-lt"/>
                <a:ea typeface="+mn-ea"/>
                <a:cs typeface="+mn-cs"/>
              </a:rPr>
              <a:t>model, a view, and a controller that mediates between the model and the view.</a:t>
            </a:r>
          </a:p>
          <a:p>
            <a:r>
              <a:rPr lang="en-US" sz="3200" b="0" i="0" u="none" strike="noStrike" kern="1200" baseline="0" dirty="0" smtClean="0">
                <a:solidFill>
                  <a:schemeClr val="tx1"/>
                </a:solidFill>
                <a:latin typeface="+mn-lt"/>
                <a:ea typeface="+mn-ea"/>
                <a:cs typeface="+mn-cs"/>
              </a:rPr>
              <a:t>Elements: </a:t>
            </a:r>
          </a:p>
          <a:p>
            <a:pPr lvl="1"/>
            <a:r>
              <a:rPr lang="en-US" sz="2800" b="0" i="0" u="none" strike="noStrike" kern="1200" baseline="0" dirty="0" smtClean="0">
                <a:solidFill>
                  <a:schemeClr val="tx1"/>
                </a:solidFill>
                <a:latin typeface="+mn-lt"/>
                <a:ea typeface="+mn-ea"/>
                <a:cs typeface="+mn-cs"/>
              </a:rPr>
              <a:t>The </a:t>
            </a:r>
            <a:r>
              <a:rPr lang="en-US" sz="2800" b="0" i="1" u="none" strike="noStrike" kern="1200" baseline="0" dirty="0" smtClean="0">
                <a:solidFill>
                  <a:schemeClr val="tx1"/>
                </a:solidFill>
                <a:latin typeface="+mn-lt"/>
                <a:ea typeface="+mn-ea"/>
                <a:cs typeface="+mn-cs"/>
              </a:rPr>
              <a:t>model </a:t>
            </a:r>
            <a:r>
              <a:rPr lang="en-US" sz="2800" b="0" i="0" u="none" strike="noStrike" kern="1200" baseline="0" dirty="0" smtClean="0">
                <a:solidFill>
                  <a:schemeClr val="tx1"/>
                </a:solidFill>
                <a:latin typeface="+mn-lt"/>
                <a:ea typeface="+mn-ea"/>
                <a:cs typeface="+mn-cs"/>
              </a:rPr>
              <a:t>is a representation of the application data or state, and it contains (or provides an interface  to) application logic.</a:t>
            </a:r>
          </a:p>
          <a:p>
            <a:pPr lvl="1"/>
            <a:r>
              <a:rPr lang="en-US" sz="2800" b="0" i="0" u="none" strike="noStrike" kern="1200" baseline="0" dirty="0" smtClean="0">
                <a:solidFill>
                  <a:schemeClr val="tx1"/>
                </a:solidFill>
                <a:latin typeface="+mn-lt"/>
                <a:ea typeface="+mn-ea"/>
                <a:cs typeface="+mn-cs"/>
              </a:rPr>
              <a:t>The </a:t>
            </a:r>
            <a:r>
              <a:rPr lang="en-US" sz="2800" b="0" i="1" u="none" strike="noStrike" kern="1200" baseline="0" dirty="0" smtClean="0">
                <a:solidFill>
                  <a:schemeClr val="tx1"/>
                </a:solidFill>
                <a:latin typeface="+mn-lt"/>
                <a:ea typeface="+mn-ea"/>
                <a:cs typeface="+mn-cs"/>
              </a:rPr>
              <a:t>view </a:t>
            </a:r>
            <a:r>
              <a:rPr lang="en-US" sz="2800" b="0" i="0" u="none" strike="noStrike" kern="1200" baseline="0" dirty="0" smtClean="0">
                <a:solidFill>
                  <a:schemeClr val="tx1"/>
                </a:solidFill>
                <a:latin typeface="+mn-lt"/>
                <a:ea typeface="+mn-ea"/>
                <a:cs typeface="+mn-cs"/>
              </a:rPr>
              <a:t>is a user interface component that either produces a representation of the model for the user or allows for some form of user input, or both.</a:t>
            </a:r>
          </a:p>
          <a:p>
            <a:pPr lvl="1"/>
            <a:r>
              <a:rPr lang="en-US" sz="2800" b="0" i="0" u="none" strike="noStrike" kern="1200" baseline="0" dirty="0" smtClean="0">
                <a:solidFill>
                  <a:schemeClr val="tx1"/>
                </a:solidFill>
                <a:latin typeface="+mn-lt"/>
                <a:ea typeface="+mn-ea"/>
                <a:cs typeface="+mn-cs"/>
              </a:rPr>
              <a:t>The </a:t>
            </a:r>
            <a:r>
              <a:rPr lang="en-US" sz="2800" b="0" i="1" u="none" strike="noStrike" kern="1200" baseline="0" dirty="0" smtClean="0">
                <a:solidFill>
                  <a:schemeClr val="tx1"/>
                </a:solidFill>
                <a:latin typeface="+mn-lt"/>
                <a:ea typeface="+mn-ea"/>
                <a:cs typeface="+mn-cs"/>
              </a:rPr>
              <a:t>controller </a:t>
            </a:r>
            <a:r>
              <a:rPr lang="en-US" sz="2800" b="0" i="0" u="none" strike="noStrike" kern="1200" baseline="0" dirty="0" smtClean="0">
                <a:solidFill>
                  <a:schemeClr val="tx1"/>
                </a:solidFill>
                <a:latin typeface="+mn-lt"/>
                <a:ea typeface="+mn-ea"/>
                <a:cs typeface="+mn-cs"/>
              </a:rPr>
              <a:t>manages the interaction between the model and the view, translating user actions into changes to the model or changes to the view.</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3510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Solution - 2</a:t>
            </a:r>
            <a:endParaRPr lang="en-US" dirty="0"/>
          </a:p>
        </p:txBody>
      </p:sp>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notifies </a:t>
            </a:r>
            <a:r>
              <a:rPr lang="en-US" sz="3200" b="0" i="0" u="none" strike="noStrike" kern="1200" baseline="0" dirty="0" smtClean="0">
                <a:solidFill>
                  <a:schemeClr val="tx1"/>
                </a:solidFill>
                <a:latin typeface="+mn-lt"/>
                <a:ea typeface="+mn-ea"/>
                <a:cs typeface="+mn-cs"/>
              </a:rPr>
              <a:t>relation connects instances of model, view, and controller, notifying elements of relevant state changes.</a:t>
            </a:r>
          </a:p>
          <a:p>
            <a:r>
              <a:rPr lang="en-US" sz="3200" b="0" i="0" u="none" strike="noStrike" kern="1200" baseline="0" dirty="0" smtClean="0">
                <a:solidFill>
                  <a:schemeClr val="tx1"/>
                </a:solidFill>
                <a:latin typeface="+mn-lt"/>
                <a:ea typeface="+mn-ea"/>
                <a:cs typeface="+mn-cs"/>
              </a:rPr>
              <a:t>Constraints: </a:t>
            </a:r>
          </a:p>
          <a:p>
            <a:pPr lvl="1"/>
            <a:r>
              <a:rPr lang="en-US" sz="2800" b="0" i="0" u="none" strike="noStrike" kern="1200" baseline="0" dirty="0" smtClean="0">
                <a:solidFill>
                  <a:schemeClr val="tx1"/>
                </a:solidFill>
                <a:latin typeface="+mn-lt"/>
                <a:ea typeface="+mn-ea"/>
                <a:cs typeface="+mn-cs"/>
              </a:rPr>
              <a:t>There must be at least one instance each of model, view, and controller.</a:t>
            </a:r>
          </a:p>
          <a:p>
            <a:pPr lvl="1"/>
            <a:r>
              <a:rPr lang="en-US" sz="2800" b="0" i="0" u="none" strike="noStrike" kern="1200" baseline="0" dirty="0" smtClean="0">
                <a:solidFill>
                  <a:schemeClr val="tx1"/>
                </a:solidFill>
                <a:latin typeface="+mn-lt"/>
                <a:ea typeface="+mn-ea"/>
                <a:cs typeface="+mn-cs"/>
              </a:rPr>
              <a:t>The model component should not interact directly with the controller.</a:t>
            </a:r>
          </a:p>
          <a:p>
            <a:r>
              <a:rPr lang="en-US" sz="3200" b="0" i="0" u="none" strike="noStrike" kern="1200" baseline="0" dirty="0" smtClean="0">
                <a:solidFill>
                  <a:schemeClr val="tx1"/>
                </a:solidFill>
                <a:latin typeface="+mn-lt"/>
                <a:ea typeface="+mn-ea"/>
                <a:cs typeface="+mn-cs"/>
              </a:rPr>
              <a:t>Weaknesses:</a:t>
            </a:r>
          </a:p>
          <a:p>
            <a:pPr lvl="1"/>
            <a:r>
              <a:rPr lang="en-US" sz="2800" b="0" i="0" u="none" strike="noStrike" kern="1200" baseline="0" dirty="0" smtClean="0">
                <a:solidFill>
                  <a:schemeClr val="tx1"/>
                </a:solidFill>
                <a:latin typeface="+mn-lt"/>
                <a:ea typeface="+mn-ea"/>
                <a:cs typeface="+mn-cs"/>
              </a:rPr>
              <a:t>The complexity may not be worth it for simple user interfaces.</a:t>
            </a:r>
          </a:p>
          <a:p>
            <a:pPr lvl="1"/>
            <a:r>
              <a:rPr lang="en-US" sz="2800" b="0" i="0" u="none" strike="noStrike" kern="1200" baseline="0" dirty="0" smtClean="0">
                <a:solidFill>
                  <a:schemeClr val="tx1"/>
                </a:solidFill>
                <a:latin typeface="+mn-lt"/>
                <a:ea typeface="+mn-ea"/>
                <a:cs typeface="+mn-cs"/>
              </a:rPr>
              <a:t>The model, view, and controller abstractions may not be good fits for some user interface toolkits.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429875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and Filter</a:t>
            </a:r>
            <a:r>
              <a:rPr lang="en-US" baseline="0" dirty="0" smtClean="0"/>
              <a:t> </a:t>
            </a:r>
            <a:r>
              <a:rPr lang="en-US" dirty="0"/>
              <a:t>Pattern</a:t>
            </a:r>
          </a:p>
        </p:txBody>
      </p:sp>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Many systems are required to transform streams of discrete data items, from input to output. Many types of transformations occur repeatedly in practice, and so it is desirable to create these as independent, reusable parts.</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Such systems need to be divided into reusable, loosely coupled components with simple, generic interaction mechanisms. In this way they can be flexibly combined with each other. The components, being generic and loosely coupled, are easily reused. The components, being independent, can execute in parallel.</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The pattern of interaction in the pipe-and-filter pattern is characterized by successive transformations of streams of data. Data arrives at a filter’s input port(s), is transformed, and then is passed via its output port(s) through a pipe to the next filter. A single filter can consume data from, or produce data to, one or more ports.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044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and Filter</a:t>
            </a:r>
            <a:r>
              <a:rPr lang="en-US" baseline="0" dirty="0" smtClean="0"/>
              <a:t>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32936"/>
            <a:ext cx="8424936" cy="477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16216" y="5277351"/>
            <a:ext cx="1368152" cy="1031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45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and Filter Solution</a:t>
            </a:r>
            <a:endParaRPr lang="en-US" dirty="0"/>
          </a:p>
        </p:txBody>
      </p:sp>
      <p:sp>
        <p:nvSpPr>
          <p:cNvPr id="3" name="Content Placeholder 2"/>
          <p:cNvSpPr>
            <a:spLocks noGrp="1"/>
          </p:cNvSpPr>
          <p:nvPr>
            <p:ph idx="1"/>
          </p:nvPr>
        </p:nvSpPr>
        <p:spPr/>
        <p:txBody>
          <a:bodyPr>
            <a:normAutofit fontScale="70000" lnSpcReduction="20000"/>
          </a:bodyPr>
          <a:lstStyle/>
          <a:p>
            <a:r>
              <a:rPr lang="en-US" sz="3200" b="0" i="0" u="none" strike="noStrike" kern="1200" baseline="0" dirty="0" smtClean="0">
                <a:solidFill>
                  <a:schemeClr val="tx1"/>
                </a:solidFill>
                <a:latin typeface="+mn-lt"/>
                <a:ea typeface="+mn-ea"/>
                <a:cs typeface="+mn-cs"/>
              </a:rPr>
              <a:t>Overview: Data is transformed from a system’s external inputs to its external outputs through a series of transformations performed by its filters connected by pipes.</a:t>
            </a:r>
          </a:p>
          <a:p>
            <a:r>
              <a:rPr lang="en-US" sz="3200" b="0" i="0" u="none" strike="noStrike" kern="1200" baseline="0" dirty="0" smtClean="0">
                <a:solidFill>
                  <a:schemeClr val="tx1"/>
                </a:solidFill>
                <a:latin typeface="+mn-lt"/>
                <a:ea typeface="+mn-ea"/>
                <a:cs typeface="+mn-cs"/>
              </a:rPr>
              <a:t>Elements: </a:t>
            </a:r>
          </a:p>
          <a:p>
            <a:pPr lvl="1"/>
            <a:r>
              <a:rPr lang="en-US" sz="2800" b="0" i="1" u="none" strike="noStrike" kern="1200" baseline="0" dirty="0" smtClean="0">
                <a:solidFill>
                  <a:schemeClr val="tx1"/>
                </a:solidFill>
                <a:latin typeface="+mn-lt"/>
                <a:ea typeface="+mn-ea"/>
                <a:cs typeface="+mn-cs"/>
              </a:rPr>
              <a:t>Filter, </a:t>
            </a:r>
            <a:r>
              <a:rPr lang="en-US" sz="2800" b="0" i="0" u="none" strike="noStrike" kern="1200" baseline="0" dirty="0" smtClean="0">
                <a:solidFill>
                  <a:schemeClr val="tx1"/>
                </a:solidFill>
                <a:latin typeface="+mn-lt"/>
                <a:ea typeface="+mn-ea"/>
                <a:cs typeface="+mn-cs"/>
              </a:rPr>
              <a:t>which is a component that transforms data read on its input port(s) to data written on its output port(s). </a:t>
            </a:r>
          </a:p>
          <a:p>
            <a:pPr lvl="1"/>
            <a:r>
              <a:rPr lang="en-US" sz="2800" b="0" i="1" u="none" strike="noStrike" kern="1200" baseline="0" dirty="0" smtClean="0">
                <a:solidFill>
                  <a:schemeClr val="tx1"/>
                </a:solidFill>
                <a:latin typeface="+mn-lt"/>
                <a:ea typeface="+mn-ea"/>
                <a:cs typeface="+mn-cs"/>
              </a:rPr>
              <a:t>Pipe, </a:t>
            </a:r>
            <a:r>
              <a:rPr lang="en-US" sz="2800" b="0" i="0" u="none" strike="noStrike" kern="1200" baseline="0" dirty="0" smtClean="0">
                <a:solidFill>
                  <a:schemeClr val="tx1"/>
                </a:solidFill>
                <a:latin typeface="+mn-lt"/>
                <a:ea typeface="+mn-ea"/>
                <a:cs typeface="+mn-cs"/>
              </a:rPr>
              <a:t>which is a connector that conveys data from a filter’s output port(s) to another filter’s input port(s). A pipe has a single source for its input and a single target for its output. A pipe preserves the sequence of data items, and it does not alter the data passing through. </a:t>
            </a:r>
          </a:p>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attachment </a:t>
            </a:r>
            <a:r>
              <a:rPr lang="en-US" sz="3200" b="0" i="0" u="none" strike="noStrike" kern="1200" baseline="0" dirty="0" smtClean="0">
                <a:solidFill>
                  <a:schemeClr val="tx1"/>
                </a:solidFill>
                <a:latin typeface="+mn-lt"/>
                <a:ea typeface="+mn-ea"/>
                <a:cs typeface="+mn-cs"/>
              </a:rPr>
              <a:t>relation associates the output of filters with the input of pipes and vice versa.</a:t>
            </a:r>
          </a:p>
          <a:p>
            <a:r>
              <a:rPr lang="en-US" sz="3200" b="0" i="0" u="none" strike="noStrike" kern="1200" baseline="0" dirty="0" smtClean="0">
                <a:solidFill>
                  <a:schemeClr val="tx1"/>
                </a:solidFill>
                <a:latin typeface="+mn-lt"/>
                <a:ea typeface="+mn-ea"/>
                <a:cs typeface="+mn-cs"/>
              </a:rPr>
              <a:t>Constraints:</a:t>
            </a:r>
          </a:p>
          <a:p>
            <a:pPr lvl="1"/>
            <a:r>
              <a:rPr lang="en-US" sz="2800" b="0" i="0" u="none" strike="noStrike" kern="1200" baseline="0" dirty="0" smtClean="0">
                <a:solidFill>
                  <a:schemeClr val="tx1"/>
                </a:solidFill>
                <a:latin typeface="+mn-lt"/>
                <a:ea typeface="+mn-ea"/>
                <a:cs typeface="+mn-cs"/>
              </a:rPr>
              <a:t>Pipes connect filter output ports to filter input ports.</a:t>
            </a:r>
          </a:p>
          <a:p>
            <a:pPr lvl="1"/>
            <a:r>
              <a:rPr lang="en-US" sz="2800" b="0" i="0" u="none" strike="noStrike" kern="1200" baseline="0" dirty="0" smtClean="0">
                <a:solidFill>
                  <a:schemeClr val="tx1"/>
                </a:solidFill>
                <a:latin typeface="+mn-lt"/>
                <a:ea typeface="+mn-ea"/>
                <a:cs typeface="+mn-cs"/>
              </a:rPr>
              <a:t>Connected filters must agree on the type of data being passed along </a:t>
            </a:r>
            <a:r>
              <a:rPr lang="en-US" sz="2900" b="0" i="0" u="none" strike="noStrike" kern="1200" baseline="0" dirty="0" smtClean="0">
                <a:solidFill>
                  <a:schemeClr val="tx1"/>
                </a:solidFill>
                <a:latin typeface="+mn-lt"/>
                <a:ea typeface="+mn-ea"/>
                <a:cs typeface="+mn-cs"/>
              </a:rPr>
              <a:t>the connecting pipe.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11132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t>
            </a:r>
            <a:r>
              <a:rPr lang="en-US" dirty="0"/>
              <a:t>Pattern</a:t>
            </a:r>
          </a:p>
        </p:txBody>
      </p:sp>
      <p:sp>
        <p:nvSpPr>
          <p:cNvPr id="3" name="Content Placeholder 2"/>
          <p:cNvSpPr>
            <a:spLocks noGrp="1"/>
          </p:cNvSpPr>
          <p:nvPr>
            <p:ph idx="1"/>
          </p:nvPr>
        </p:nvSpPr>
        <p:spPr/>
        <p:txBody>
          <a:bodyPr>
            <a:normAutofit fontScale="77500" lnSpcReduction="200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There are shared resources and services that large numbers of distributed clients wish to access, and for which we wish to control access or quality of service.</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By managing a set of shared resources and services, we can promote modifiability and reuse, by factoring out common services and having to modify these in a single location, or a small number of locations. We want to improve scalability and availability by centralizing the control of these resources and services, while distributing the resources themselves across multiple physical servers.</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Clients interact by requesting services of servers, which provide a set of services. Some components may act as both clients and servers. There may be one central server or multiple distributed ones.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5312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r>
              <a:rPr lang="en-US" baseline="0" dirty="0" smtClean="0"/>
              <a:t>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316" b="-1343"/>
          <a:stretch/>
        </p:blipFill>
        <p:spPr bwMode="auto">
          <a:xfrm>
            <a:off x="899592" y="1196752"/>
            <a:ext cx="7393991" cy="516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0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AU" dirty="0" smtClean="0"/>
              <a:t>What is a Pattern?</a:t>
            </a:r>
          </a:p>
          <a:p>
            <a:r>
              <a:rPr lang="en-AU" dirty="0" smtClean="0"/>
              <a:t>Pattern Catalogue</a:t>
            </a:r>
          </a:p>
          <a:p>
            <a:pPr lvl="1"/>
            <a:r>
              <a:rPr lang="en-AU" dirty="0" smtClean="0"/>
              <a:t>Module</a:t>
            </a:r>
            <a:r>
              <a:rPr lang="en-AU" baseline="0" dirty="0" smtClean="0"/>
              <a:t> patterns</a:t>
            </a:r>
          </a:p>
          <a:p>
            <a:pPr lvl="1"/>
            <a:r>
              <a:rPr lang="en-AU" baseline="0" dirty="0" smtClean="0"/>
              <a:t>Component and Connector Patterns</a:t>
            </a:r>
          </a:p>
          <a:p>
            <a:pPr lvl="1"/>
            <a:r>
              <a:rPr lang="en-AU" baseline="0" dirty="0" smtClean="0"/>
              <a:t>Allocation Patterns</a:t>
            </a:r>
          </a:p>
          <a:p>
            <a:pPr lvl="0"/>
            <a:r>
              <a:rPr lang="en-AU" dirty="0" smtClean="0"/>
              <a:t>Relation Between Tactics and Patterns</a:t>
            </a:r>
          </a:p>
          <a:p>
            <a:pPr lvl="0"/>
            <a:r>
              <a:rPr lang="en-AU" dirty="0" smtClean="0"/>
              <a:t>Using tactics together</a:t>
            </a:r>
          </a:p>
          <a:p>
            <a:pPr lvl="0"/>
            <a:r>
              <a:rPr lang="en-AU" dirty="0" smtClean="0"/>
              <a:t>Summary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Solution - 1</a:t>
            </a:r>
            <a:endParaRPr lang="en-US" dirty="0"/>
          </a:p>
        </p:txBody>
      </p:sp>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smtClean="0">
                <a:solidFill>
                  <a:schemeClr val="tx1"/>
                </a:solidFill>
                <a:latin typeface="+mn-lt"/>
                <a:ea typeface="+mn-ea"/>
                <a:cs typeface="+mn-cs"/>
              </a:rPr>
              <a:t>Overview: Clients initiate interactions with servers, invoking services as needed from those servers and waiting for the results of those requests.</a:t>
            </a:r>
          </a:p>
          <a:p>
            <a:r>
              <a:rPr lang="en-US" sz="3200" b="0" i="0" u="none" strike="noStrike" kern="1200" baseline="0" dirty="0" smtClean="0">
                <a:solidFill>
                  <a:schemeClr val="tx1"/>
                </a:solidFill>
                <a:latin typeface="+mn-lt"/>
                <a:ea typeface="+mn-ea"/>
                <a:cs typeface="+mn-cs"/>
              </a:rPr>
              <a:t>Elements: </a:t>
            </a:r>
          </a:p>
          <a:p>
            <a:pPr lvl="1"/>
            <a:r>
              <a:rPr lang="en-US" sz="2800" b="0" i="1" u="none" strike="noStrike" kern="1200" baseline="0" dirty="0" smtClean="0">
                <a:solidFill>
                  <a:schemeClr val="tx1"/>
                </a:solidFill>
                <a:latin typeface="+mn-lt"/>
                <a:ea typeface="+mn-ea"/>
                <a:cs typeface="+mn-cs"/>
              </a:rPr>
              <a:t>Client, </a:t>
            </a:r>
            <a:r>
              <a:rPr lang="en-US" sz="2800" b="0" i="0" u="none" strike="noStrike" kern="1200" baseline="0" dirty="0" smtClean="0">
                <a:solidFill>
                  <a:schemeClr val="tx1"/>
                </a:solidFill>
                <a:latin typeface="+mn-lt"/>
                <a:ea typeface="+mn-ea"/>
                <a:cs typeface="+mn-cs"/>
              </a:rPr>
              <a:t>a component that invokes services of a server</a:t>
            </a:r>
            <a:r>
              <a:rPr lang="en-US" sz="2800" b="0" i="0" u="none" strike="noStrike" kern="1200" dirty="0" smtClean="0">
                <a:solidFill>
                  <a:schemeClr val="tx1"/>
                </a:solidFill>
                <a:latin typeface="+mn-lt"/>
                <a:ea typeface="+mn-ea"/>
                <a:cs typeface="+mn-cs"/>
              </a:rPr>
              <a:t> </a:t>
            </a:r>
            <a:r>
              <a:rPr lang="en-US" sz="2800" b="0" i="0" u="none" strike="noStrike" kern="1200" baseline="0" dirty="0" smtClean="0">
                <a:solidFill>
                  <a:schemeClr val="tx1"/>
                </a:solidFill>
                <a:latin typeface="+mn-lt"/>
                <a:ea typeface="+mn-ea"/>
                <a:cs typeface="+mn-cs"/>
              </a:rPr>
              <a:t>component. Clients have ports that describe the services they require.</a:t>
            </a:r>
          </a:p>
          <a:p>
            <a:pPr lvl="1"/>
            <a:r>
              <a:rPr lang="en-US" sz="2800" b="0" i="1" u="none" strike="noStrike" kern="1200" baseline="0" dirty="0" smtClean="0">
                <a:solidFill>
                  <a:schemeClr val="tx1"/>
                </a:solidFill>
                <a:latin typeface="+mn-lt"/>
                <a:ea typeface="+mn-ea"/>
                <a:cs typeface="+mn-cs"/>
              </a:rPr>
              <a:t>Server: </a:t>
            </a:r>
            <a:r>
              <a:rPr lang="en-US" sz="2800" b="0" i="0" u="none" strike="noStrike" kern="1200" baseline="0" dirty="0" smtClean="0">
                <a:solidFill>
                  <a:schemeClr val="tx1"/>
                </a:solidFill>
                <a:latin typeface="+mn-lt"/>
                <a:ea typeface="+mn-ea"/>
                <a:cs typeface="+mn-cs"/>
              </a:rPr>
              <a:t>a component that provides services to clients. Servers have ports that describe the services they provide. </a:t>
            </a:r>
          </a:p>
          <a:p>
            <a:r>
              <a:rPr lang="en-US" sz="3200" b="0" i="1" u="none" strike="noStrike" kern="1200" baseline="0" dirty="0" smtClean="0">
                <a:solidFill>
                  <a:schemeClr val="tx1"/>
                </a:solidFill>
                <a:latin typeface="+mn-lt"/>
                <a:ea typeface="+mn-ea"/>
                <a:cs typeface="+mn-cs"/>
              </a:rPr>
              <a:t>Request/reply connector: </a:t>
            </a:r>
            <a:r>
              <a:rPr lang="en-US" sz="3200" b="0" i="0" u="none" strike="noStrike" kern="1200" baseline="0" dirty="0" smtClean="0">
                <a:solidFill>
                  <a:schemeClr val="tx1"/>
                </a:solidFill>
                <a:latin typeface="+mn-lt"/>
                <a:ea typeface="+mn-ea"/>
                <a:cs typeface="+mn-cs"/>
              </a:rPr>
              <a:t>a data connector employing a request/reply protocol, used by a client to invoke services on a server. Important characteristics include whether the calls are local or remote, and whether data is encrypted.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53129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r>
              <a:rPr lang="en-US" baseline="0" dirty="0" smtClean="0"/>
              <a:t> Solution- 2</a:t>
            </a:r>
            <a:endParaRPr lang="en-US" dirty="0"/>
          </a:p>
        </p:txBody>
      </p:sp>
      <p:sp>
        <p:nvSpPr>
          <p:cNvPr id="3" name="Content Placeholder 2"/>
          <p:cNvSpPr>
            <a:spLocks noGrp="1"/>
          </p:cNvSpPr>
          <p:nvPr>
            <p:ph idx="1"/>
          </p:nvPr>
        </p:nvSpPr>
        <p:spPr/>
        <p:txBody>
          <a:bodyPr>
            <a:normAutofit fontScale="92500" lnSpcReduction="20000"/>
          </a:bodyPr>
          <a:lstStyle/>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attachment </a:t>
            </a:r>
            <a:r>
              <a:rPr lang="en-US" sz="3200" b="0" i="0" u="none" strike="noStrike" kern="1200" baseline="0" dirty="0" smtClean="0">
                <a:solidFill>
                  <a:schemeClr val="tx1"/>
                </a:solidFill>
                <a:latin typeface="+mn-lt"/>
                <a:ea typeface="+mn-ea"/>
                <a:cs typeface="+mn-cs"/>
              </a:rPr>
              <a:t>relation associates clients with servers.</a:t>
            </a:r>
          </a:p>
          <a:p>
            <a:r>
              <a:rPr lang="en-US" sz="3200" b="0" i="0" u="none" strike="noStrike" kern="1200" baseline="0" dirty="0" smtClean="0">
                <a:solidFill>
                  <a:schemeClr val="tx1"/>
                </a:solidFill>
                <a:latin typeface="+mn-lt"/>
                <a:ea typeface="+mn-ea"/>
                <a:cs typeface="+mn-cs"/>
              </a:rPr>
              <a:t>Constraints: </a:t>
            </a:r>
          </a:p>
          <a:p>
            <a:pPr lvl="1"/>
            <a:r>
              <a:rPr lang="en-US" sz="2800" b="0" i="0" u="none" strike="noStrike" kern="1200" baseline="0" dirty="0" smtClean="0">
                <a:solidFill>
                  <a:schemeClr val="tx1"/>
                </a:solidFill>
                <a:latin typeface="+mn-lt"/>
                <a:ea typeface="+mn-ea"/>
                <a:cs typeface="+mn-cs"/>
              </a:rPr>
              <a:t>Clients are connected to servers through request/reply </a:t>
            </a:r>
            <a:r>
              <a:rPr lang="en-US" dirty="0"/>
              <a:t>connectors.</a:t>
            </a:r>
          </a:p>
          <a:p>
            <a:pPr lvl="1"/>
            <a:r>
              <a:rPr lang="en-US" sz="2800" b="0" i="0" u="none" strike="noStrike" kern="1200" baseline="0" dirty="0" smtClean="0">
                <a:solidFill>
                  <a:schemeClr val="tx1"/>
                </a:solidFill>
                <a:latin typeface="+mn-lt"/>
                <a:ea typeface="+mn-ea"/>
                <a:cs typeface="+mn-cs"/>
              </a:rPr>
              <a:t>Server components can be clients to other servers.</a:t>
            </a:r>
          </a:p>
          <a:p>
            <a:r>
              <a:rPr lang="en-US" sz="3200" b="0" i="0" u="none" strike="noStrike" kern="1200" baseline="0" dirty="0" smtClean="0">
                <a:solidFill>
                  <a:schemeClr val="tx1"/>
                </a:solidFill>
                <a:latin typeface="+mn-lt"/>
                <a:ea typeface="+mn-ea"/>
                <a:cs typeface="+mn-cs"/>
              </a:rPr>
              <a:t>Weaknesses: </a:t>
            </a:r>
          </a:p>
          <a:p>
            <a:pPr lvl="1"/>
            <a:r>
              <a:rPr lang="en-US" dirty="0"/>
              <a:t>Server can be a performance bottleneck.</a:t>
            </a:r>
          </a:p>
          <a:p>
            <a:pPr lvl="1"/>
            <a:r>
              <a:rPr lang="en-US" dirty="0"/>
              <a:t>Server can be a single point of failure.</a:t>
            </a:r>
          </a:p>
          <a:p>
            <a:pPr lvl="1"/>
            <a:r>
              <a:rPr lang="en-US" dirty="0"/>
              <a:t>Decisions about where to locate functionality (in the client or in the server) are often complex and costly to change after a system has been built.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92129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a:t>
            </a:r>
            <a:r>
              <a:rPr lang="en-US" dirty="0"/>
              <a:t>Pattern</a:t>
            </a:r>
          </a:p>
        </p:txBody>
      </p:sp>
      <p:sp>
        <p:nvSpPr>
          <p:cNvPr id="3" name="Content Placeholder 2"/>
          <p:cNvSpPr>
            <a:spLocks noGrp="1"/>
          </p:cNvSpPr>
          <p:nvPr>
            <p:ph idx="1"/>
          </p:nvPr>
        </p:nvSpPr>
        <p:spPr/>
        <p:txBody>
          <a:bodyPr>
            <a:normAutofit fontScale="77500" lnSpcReduction="200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Distributed computational entities—each of which is considered equally important in terms of initiating an interaction and each of which provides its own resources—need to cooperate and collaborate to provide a service to </a:t>
            </a:r>
            <a:r>
              <a:rPr lang="en-US" sz="3200" b="0" i="0" u="none" strike="noStrike" kern="1200" baseline="0" dirty="0" smtClean="0">
                <a:solidFill>
                  <a:schemeClr val="tx1"/>
                </a:solidFill>
                <a:latin typeface="+mn-lt"/>
                <a:ea typeface="+mn-ea"/>
                <a:cs typeface="+mn-cs"/>
              </a:rPr>
              <a:t>a</a:t>
            </a:r>
            <a:r>
              <a:rPr lang="en-US" sz="3200" b="0" i="0" u="none" strike="noStrike" kern="1200" dirty="0" smtClean="0">
                <a:solidFill>
                  <a:schemeClr val="tx1"/>
                </a:solidFill>
                <a:latin typeface="+mn-lt"/>
                <a:ea typeface="+mn-ea"/>
                <a:cs typeface="+mn-cs"/>
              </a:rPr>
              <a:t> </a:t>
            </a:r>
            <a:r>
              <a:rPr lang="en-US" sz="3200" b="0" i="0" u="none" strike="noStrike" kern="1200" baseline="0" dirty="0" smtClean="0">
                <a:solidFill>
                  <a:schemeClr val="tx1"/>
                </a:solidFill>
                <a:latin typeface="+mn-lt"/>
                <a:ea typeface="+mn-ea"/>
                <a:cs typeface="+mn-cs"/>
              </a:rPr>
              <a:t>distributed </a:t>
            </a:r>
            <a:r>
              <a:rPr lang="en-US" sz="3200" b="0" i="0" u="none" strike="noStrike" kern="1200" baseline="0" dirty="0" smtClean="0">
                <a:solidFill>
                  <a:schemeClr val="tx1"/>
                </a:solidFill>
                <a:latin typeface="+mn-lt"/>
                <a:ea typeface="+mn-ea"/>
                <a:cs typeface="+mn-cs"/>
              </a:rPr>
              <a:t>community of users.</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How can a set of “equal” distributed computational entities be connected to each other via a common protocol so that they can organize and share their services with high availability and scalability?</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In the peer-to-peer (P2P) pattern, components directly interact as peers. All peers are “equal” and no peer or group of peers can be critical for the health of the system. Peer-to-peer communication is typically a request/reply interaction without the asymmetry found in the client-server pattern.</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4495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96751"/>
            <a:ext cx="7620000" cy="517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613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a:t>
            </a:r>
            <a:r>
              <a:rPr lang="en-US" baseline="0" dirty="0" smtClean="0"/>
              <a:t> Solution - 1</a:t>
            </a:r>
            <a:endParaRPr lang="en-US" dirty="0"/>
          </a:p>
        </p:txBody>
      </p:sp>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smtClean="0">
                <a:solidFill>
                  <a:schemeClr val="tx1"/>
                </a:solidFill>
                <a:latin typeface="+mn-lt"/>
                <a:ea typeface="+mn-ea"/>
                <a:cs typeface="+mn-cs"/>
              </a:rPr>
              <a:t>Overview: Computation is achieved by cooperating peers that request service from and provide services to one another across a network.</a:t>
            </a:r>
          </a:p>
          <a:p>
            <a:r>
              <a:rPr lang="en-US" sz="3200" b="0" i="0" u="none" strike="noStrike" kern="1200" baseline="0" dirty="0" smtClean="0">
                <a:solidFill>
                  <a:schemeClr val="tx1"/>
                </a:solidFill>
                <a:latin typeface="+mn-lt"/>
                <a:ea typeface="+mn-ea"/>
                <a:cs typeface="+mn-cs"/>
              </a:rPr>
              <a:t>Elements: </a:t>
            </a:r>
          </a:p>
          <a:p>
            <a:pPr lvl="1"/>
            <a:r>
              <a:rPr lang="en-US" sz="2800" b="0" i="1" u="none" strike="noStrike" kern="1200" baseline="0" dirty="0" smtClean="0">
                <a:solidFill>
                  <a:schemeClr val="tx1"/>
                </a:solidFill>
                <a:latin typeface="+mn-lt"/>
                <a:ea typeface="+mn-ea"/>
                <a:cs typeface="+mn-cs"/>
              </a:rPr>
              <a:t>Peer, </a:t>
            </a:r>
            <a:r>
              <a:rPr lang="en-US" sz="2800" b="0" i="0" u="none" strike="noStrike" kern="1200" baseline="0" dirty="0" smtClean="0">
                <a:solidFill>
                  <a:schemeClr val="tx1"/>
                </a:solidFill>
                <a:latin typeface="+mn-lt"/>
                <a:ea typeface="+mn-ea"/>
                <a:cs typeface="+mn-cs"/>
              </a:rPr>
              <a:t>which is an independent component running on a network node. Special peer components can provide routing, indexing, and peer search capability.</a:t>
            </a:r>
          </a:p>
          <a:p>
            <a:pPr lvl="1"/>
            <a:r>
              <a:rPr lang="en-US" sz="2800" b="0" i="1" u="none" strike="noStrike" kern="1200" baseline="0" dirty="0" smtClean="0">
                <a:solidFill>
                  <a:schemeClr val="tx1"/>
                </a:solidFill>
                <a:latin typeface="+mn-lt"/>
                <a:ea typeface="+mn-ea"/>
                <a:cs typeface="+mn-cs"/>
              </a:rPr>
              <a:t>Request/reply connector, </a:t>
            </a:r>
            <a:r>
              <a:rPr lang="en-US" sz="2800" b="0" i="0" u="none" strike="noStrike" kern="1200" baseline="0" dirty="0" smtClean="0">
                <a:solidFill>
                  <a:schemeClr val="tx1"/>
                </a:solidFill>
                <a:latin typeface="+mn-lt"/>
                <a:ea typeface="+mn-ea"/>
                <a:cs typeface="+mn-cs"/>
              </a:rPr>
              <a:t>which is used to connect to the peer network, search for other peers, and invoke services from other peers. In some cases, the need for a reply is done away with.</a:t>
            </a:r>
          </a:p>
          <a:p>
            <a:r>
              <a:rPr lang="en-US" sz="3200" b="0" i="0" u="none" strike="noStrike" kern="1200" baseline="0" dirty="0" smtClean="0">
                <a:solidFill>
                  <a:schemeClr val="tx1"/>
                </a:solidFill>
                <a:latin typeface="+mn-lt"/>
                <a:ea typeface="+mn-ea"/>
                <a:cs typeface="+mn-cs"/>
              </a:rPr>
              <a:t>Relations: The relation associates peers with their connectors. Attachments may change at runtime.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12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Solution - 2</a:t>
            </a:r>
            <a:endParaRPr lang="en-US" dirty="0"/>
          </a:p>
        </p:txBody>
      </p:sp>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smtClean="0">
                <a:solidFill>
                  <a:schemeClr val="tx1"/>
                </a:solidFill>
                <a:latin typeface="+mn-lt"/>
                <a:ea typeface="+mn-ea"/>
                <a:cs typeface="+mn-cs"/>
              </a:rPr>
              <a:t>Constraints: Restrictions may be placed on the following:</a:t>
            </a:r>
          </a:p>
          <a:p>
            <a:pPr lvl="1"/>
            <a:r>
              <a:rPr lang="en-US" b="0" i="0" u="none" strike="noStrike" kern="1200" baseline="0" dirty="0" smtClean="0">
                <a:solidFill>
                  <a:schemeClr val="tx1"/>
                </a:solidFill>
                <a:latin typeface="+mn-lt"/>
                <a:ea typeface="+mn-ea"/>
                <a:cs typeface="+mn-cs"/>
              </a:rPr>
              <a:t>The number of allowable attachments to any given peer</a:t>
            </a:r>
          </a:p>
          <a:p>
            <a:pPr lvl="1"/>
            <a:r>
              <a:rPr lang="en-US" b="0" i="0" u="none" strike="noStrike" kern="1200" baseline="0" dirty="0" smtClean="0">
                <a:solidFill>
                  <a:schemeClr val="tx1"/>
                </a:solidFill>
                <a:latin typeface="+mn-lt"/>
                <a:ea typeface="+mn-ea"/>
                <a:cs typeface="+mn-cs"/>
              </a:rPr>
              <a:t>The number of hops used for searching for a peer</a:t>
            </a:r>
          </a:p>
          <a:p>
            <a:pPr lvl="1"/>
            <a:r>
              <a:rPr lang="en-US" b="0" i="0" u="none" strike="noStrike" kern="1200" baseline="0" dirty="0" smtClean="0">
                <a:solidFill>
                  <a:schemeClr val="tx1"/>
                </a:solidFill>
                <a:latin typeface="+mn-lt"/>
                <a:ea typeface="+mn-ea"/>
                <a:cs typeface="+mn-cs"/>
              </a:rPr>
              <a:t>Which peers know about which other peers</a:t>
            </a:r>
          </a:p>
          <a:p>
            <a:pPr lvl="1"/>
            <a:r>
              <a:rPr lang="en-US" b="0" i="0" u="none" strike="noStrike" kern="1200" baseline="0" dirty="0" smtClean="0">
                <a:solidFill>
                  <a:schemeClr val="tx1"/>
                </a:solidFill>
                <a:latin typeface="+mn-lt"/>
                <a:ea typeface="+mn-ea"/>
                <a:cs typeface="+mn-cs"/>
              </a:rPr>
              <a:t>Some P2P networks are organized with star topologies, in which peers only connect to </a:t>
            </a:r>
            <a:r>
              <a:rPr lang="en-US" b="0" i="0" u="none" strike="noStrike" kern="1200" baseline="0" dirty="0" err="1" smtClean="0">
                <a:solidFill>
                  <a:schemeClr val="tx1"/>
                </a:solidFill>
                <a:latin typeface="+mn-lt"/>
                <a:ea typeface="+mn-ea"/>
                <a:cs typeface="+mn-cs"/>
              </a:rPr>
              <a:t>supernodes</a:t>
            </a:r>
            <a:r>
              <a:rPr lang="en-US" b="0" i="0" u="none" strike="noStrike" kern="1200" baseline="0" dirty="0" smtClean="0">
                <a:solidFill>
                  <a:schemeClr val="tx1"/>
                </a:solidFill>
                <a:latin typeface="+mn-lt"/>
                <a:ea typeface="+mn-ea"/>
                <a:cs typeface="+mn-cs"/>
              </a:rPr>
              <a:t>.</a:t>
            </a:r>
          </a:p>
          <a:p>
            <a:r>
              <a:rPr lang="en-US" sz="3200" b="0" i="0" u="none" strike="noStrike" kern="1200" baseline="0" dirty="0" smtClean="0">
                <a:solidFill>
                  <a:schemeClr val="tx1"/>
                </a:solidFill>
                <a:latin typeface="+mn-lt"/>
                <a:ea typeface="+mn-ea"/>
                <a:cs typeface="+mn-cs"/>
              </a:rPr>
              <a:t>Weaknesses: </a:t>
            </a:r>
          </a:p>
          <a:p>
            <a:pPr lvl="1"/>
            <a:r>
              <a:rPr lang="en-US" sz="2800" b="0" i="0" u="none" strike="noStrike" kern="1200" baseline="0" dirty="0" smtClean="0">
                <a:solidFill>
                  <a:schemeClr val="tx1"/>
                </a:solidFill>
                <a:latin typeface="+mn-lt"/>
                <a:ea typeface="+mn-ea"/>
                <a:cs typeface="+mn-cs"/>
              </a:rPr>
              <a:t>Managing security, data consistency, data/service availability, backup, and recovery are all more complex.</a:t>
            </a:r>
          </a:p>
          <a:p>
            <a:pPr lvl="1"/>
            <a:r>
              <a:rPr lang="en-US" sz="2800" b="0" i="0" u="none" strike="noStrike" kern="1200" baseline="0" dirty="0" smtClean="0">
                <a:solidFill>
                  <a:schemeClr val="tx1"/>
                </a:solidFill>
                <a:latin typeface="+mn-lt"/>
                <a:ea typeface="+mn-ea"/>
                <a:cs typeface="+mn-cs"/>
              </a:rPr>
              <a:t>Small peer-to-peer systems may not be able to consistently achieve quality goals such as performance and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72359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Oriented Architecture </a:t>
            </a:r>
            <a:r>
              <a:rPr lang="en-US" dirty="0"/>
              <a:t>Pattern</a:t>
            </a:r>
          </a:p>
        </p:txBody>
      </p:sp>
      <p:sp>
        <p:nvSpPr>
          <p:cNvPr id="3" name="Content Placeholder 2"/>
          <p:cNvSpPr>
            <a:spLocks noGrp="1"/>
          </p:cNvSpPr>
          <p:nvPr>
            <p:ph idx="1"/>
          </p:nvPr>
        </p:nvSpPr>
        <p:spPr/>
        <p:txBody>
          <a:bodyPr>
            <a:no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b="1" dirty="0" smtClean="0"/>
              <a:t>Context</a:t>
            </a:r>
            <a:r>
              <a:rPr lang="en-US" sz="2400" dirty="0" smtClean="0"/>
              <a:t>: A number of services are offered (and described) by service providers </a:t>
            </a:r>
            <a:r>
              <a:rPr lang="en-US" sz="2400" kern="1200" dirty="0" smtClean="0">
                <a:solidFill>
                  <a:schemeClr val="tx1"/>
                </a:solidFill>
                <a:effectLst/>
              </a:rPr>
              <a:t>and consumed by service consumers. Service consumers need to be able to understand and use these services without any detailed knowledge of their </a:t>
            </a:r>
            <a:r>
              <a:rPr lang="en-US" sz="2400" dirty="0" smtClean="0"/>
              <a:t>implementation.</a:t>
            </a:r>
          </a:p>
          <a:p>
            <a:r>
              <a:rPr lang="en-US" sz="2400" b="1" dirty="0" smtClean="0"/>
              <a:t>Problem</a:t>
            </a:r>
            <a:r>
              <a:rPr lang="en-US" sz="2400" dirty="0" smtClean="0"/>
              <a:t>: How can we support interoperability of distributed components running on different platforms and written in different implementation languages, provided by different organizations, and distributed across the Internet? </a:t>
            </a:r>
          </a:p>
          <a:p>
            <a:r>
              <a:rPr lang="en-US" sz="2400" b="1" dirty="0" smtClean="0"/>
              <a:t>Solution</a:t>
            </a:r>
            <a:r>
              <a:rPr lang="en-US" sz="2400" dirty="0" smtClean="0"/>
              <a:t>: The service-oriented architecture (SOA) pattern describes a collection of distributed components that provide and/or consume services.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8999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a:t>
            </a:r>
            <a:r>
              <a:rPr lang="en-US" baseline="0" dirty="0" smtClean="0"/>
              <a:t> Oriented Architecture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463149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00526"/>
            <a:ext cx="3886200" cy="346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24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Oriented Architecture Solution - 1</a:t>
            </a:r>
            <a:endParaRPr lang="en-US" dirty="0"/>
          </a:p>
        </p:txBody>
      </p:sp>
      <p:sp>
        <p:nvSpPr>
          <p:cNvPr id="3" name="Content Placeholder 2"/>
          <p:cNvSpPr>
            <a:spLocks noGrp="1"/>
          </p:cNvSpPr>
          <p:nvPr>
            <p:ph idx="1"/>
          </p:nvPr>
        </p:nvSpPr>
        <p:spPr/>
        <p:txBody>
          <a:bodyPr>
            <a:noAutofit/>
          </a:bodyPr>
          <a:lstStyle/>
          <a:p>
            <a:r>
              <a:rPr lang="en-US" sz="2000" b="0" i="0" u="none" strike="noStrike" kern="1200" baseline="0" dirty="0" smtClean="0">
                <a:solidFill>
                  <a:schemeClr val="tx1"/>
                </a:solidFill>
                <a:latin typeface="+mn-lt"/>
                <a:ea typeface="+mn-ea"/>
                <a:cs typeface="+mn-cs"/>
              </a:rPr>
              <a:t>Overview: Computation is achieved by a set of cooperating components that provide and/or consume services over a network. </a:t>
            </a:r>
          </a:p>
          <a:p>
            <a:r>
              <a:rPr lang="en-US" sz="2000" b="0" i="0" u="none" strike="noStrike" kern="1200" baseline="0" dirty="0" smtClean="0">
                <a:solidFill>
                  <a:schemeClr val="tx1"/>
                </a:solidFill>
                <a:latin typeface="+mn-lt"/>
                <a:ea typeface="+mn-ea"/>
                <a:cs typeface="+mn-cs"/>
              </a:rPr>
              <a:t>Elements: </a:t>
            </a:r>
          </a:p>
          <a:p>
            <a:pPr lvl="1">
              <a:spcBef>
                <a:spcPts val="0"/>
              </a:spcBef>
            </a:pPr>
            <a:r>
              <a:rPr lang="en-US" sz="2000" b="0" i="0" u="none" strike="noStrike" kern="1200" baseline="0" dirty="0" smtClean="0">
                <a:solidFill>
                  <a:schemeClr val="tx1"/>
                </a:solidFill>
                <a:latin typeface="+mn-lt"/>
                <a:ea typeface="+mn-ea"/>
                <a:cs typeface="+mn-cs"/>
              </a:rPr>
              <a:t>Components:</a:t>
            </a:r>
          </a:p>
          <a:p>
            <a:pPr lvl="2">
              <a:spcBef>
                <a:spcPts val="0"/>
              </a:spcBef>
            </a:pPr>
            <a:r>
              <a:rPr lang="en-US" sz="2000" b="0" i="1" u="none" strike="noStrike" kern="1200" baseline="0" dirty="0" smtClean="0">
                <a:solidFill>
                  <a:schemeClr val="tx1"/>
                </a:solidFill>
                <a:latin typeface="+mn-lt"/>
                <a:ea typeface="+mn-ea"/>
                <a:cs typeface="+mn-cs"/>
              </a:rPr>
              <a:t>Service providers, </a:t>
            </a:r>
            <a:r>
              <a:rPr lang="en-US" sz="2000" b="0" i="0" u="none" strike="noStrike" kern="1200" baseline="0" dirty="0" smtClean="0">
                <a:solidFill>
                  <a:schemeClr val="tx1"/>
                </a:solidFill>
                <a:latin typeface="+mn-lt"/>
                <a:ea typeface="+mn-ea"/>
                <a:cs typeface="+mn-cs"/>
              </a:rPr>
              <a:t>which provide one or more services through published interfaces. </a:t>
            </a:r>
          </a:p>
          <a:p>
            <a:pPr lvl="2">
              <a:spcBef>
                <a:spcPts val="0"/>
              </a:spcBef>
            </a:pPr>
            <a:r>
              <a:rPr lang="en-US" sz="2000" b="0" i="1" u="none" strike="noStrike" kern="1200" baseline="0" dirty="0" smtClean="0">
                <a:solidFill>
                  <a:schemeClr val="tx1"/>
                </a:solidFill>
                <a:latin typeface="+mn-lt"/>
                <a:ea typeface="+mn-ea"/>
                <a:cs typeface="+mn-cs"/>
              </a:rPr>
              <a:t>Service consumers, </a:t>
            </a:r>
            <a:r>
              <a:rPr lang="en-US" sz="2000" b="0" i="0" u="none" strike="noStrike" kern="1200" baseline="0" dirty="0" smtClean="0">
                <a:solidFill>
                  <a:schemeClr val="tx1"/>
                </a:solidFill>
                <a:latin typeface="+mn-lt"/>
                <a:ea typeface="+mn-ea"/>
                <a:cs typeface="+mn-cs"/>
              </a:rPr>
              <a:t>which invoke services directly or through an intermediary.</a:t>
            </a:r>
          </a:p>
          <a:p>
            <a:pPr lvl="2">
              <a:spcBef>
                <a:spcPts val="0"/>
              </a:spcBef>
            </a:pPr>
            <a:r>
              <a:rPr lang="en-US" sz="2000" b="0" i="1" u="none" strike="noStrike" kern="1200" baseline="0" dirty="0" smtClean="0">
                <a:solidFill>
                  <a:schemeClr val="tx1"/>
                </a:solidFill>
                <a:latin typeface="+mn-lt"/>
                <a:ea typeface="+mn-ea"/>
                <a:cs typeface="+mn-cs"/>
              </a:rPr>
              <a:t>Service providers </a:t>
            </a:r>
            <a:r>
              <a:rPr lang="en-US" sz="2000" b="0" i="0" u="none" strike="noStrike" kern="1200" baseline="0" dirty="0" smtClean="0">
                <a:solidFill>
                  <a:schemeClr val="tx1"/>
                </a:solidFill>
                <a:latin typeface="+mn-lt"/>
                <a:ea typeface="+mn-ea"/>
                <a:cs typeface="+mn-cs"/>
              </a:rPr>
              <a:t>may also be service consumers.</a:t>
            </a:r>
          </a:p>
          <a:p>
            <a:pPr lvl="1">
              <a:spcBef>
                <a:spcPts val="0"/>
              </a:spcBef>
            </a:pPr>
            <a:r>
              <a:rPr lang="en-US" sz="2000" b="0" i="1" u="none" strike="noStrike" kern="1200" baseline="0" dirty="0" smtClean="0">
                <a:solidFill>
                  <a:schemeClr val="tx1"/>
                </a:solidFill>
                <a:latin typeface="+mn-lt"/>
                <a:ea typeface="+mn-ea"/>
                <a:cs typeface="+mn-cs"/>
              </a:rPr>
              <a:t>ESB, </a:t>
            </a:r>
            <a:r>
              <a:rPr lang="en-US" sz="2000" b="0" i="0" u="none" strike="noStrike" kern="1200" baseline="0" dirty="0" smtClean="0">
                <a:solidFill>
                  <a:schemeClr val="tx1"/>
                </a:solidFill>
                <a:latin typeface="+mn-lt"/>
                <a:ea typeface="+mn-ea"/>
                <a:cs typeface="+mn-cs"/>
              </a:rPr>
              <a:t>which is an intermediary element that can route and transform messages between service providers and consumers.</a:t>
            </a:r>
          </a:p>
          <a:p>
            <a:pPr lvl="1">
              <a:spcBef>
                <a:spcPts val="0"/>
              </a:spcBef>
            </a:pPr>
            <a:r>
              <a:rPr lang="en-US" sz="2000" b="0" i="1" u="none" strike="noStrike" kern="1200" baseline="0" dirty="0" smtClean="0">
                <a:solidFill>
                  <a:schemeClr val="tx1"/>
                </a:solidFill>
                <a:latin typeface="+mn-lt"/>
                <a:ea typeface="+mn-ea"/>
                <a:cs typeface="+mn-cs"/>
              </a:rPr>
              <a:t>Registry of services, </a:t>
            </a:r>
            <a:r>
              <a:rPr lang="en-US" sz="2000" b="0" i="0" u="none" strike="noStrike" kern="1200" baseline="0" dirty="0" smtClean="0">
                <a:solidFill>
                  <a:schemeClr val="tx1"/>
                </a:solidFill>
                <a:latin typeface="+mn-lt"/>
                <a:ea typeface="+mn-ea"/>
                <a:cs typeface="+mn-cs"/>
              </a:rPr>
              <a:t>which may be used by providers to register their services and by consumers to discover services at runtime.</a:t>
            </a:r>
          </a:p>
          <a:p>
            <a:pPr lvl="1">
              <a:spcBef>
                <a:spcPts val="0"/>
              </a:spcBef>
            </a:pPr>
            <a:r>
              <a:rPr lang="en-US" sz="2000" b="0" i="1" u="none" strike="noStrike" kern="1200" baseline="0" dirty="0" smtClean="0">
                <a:solidFill>
                  <a:schemeClr val="tx1"/>
                </a:solidFill>
                <a:latin typeface="+mn-lt"/>
                <a:ea typeface="+mn-ea"/>
                <a:cs typeface="+mn-cs"/>
              </a:rPr>
              <a:t>Orchestration server, </a:t>
            </a:r>
            <a:r>
              <a:rPr lang="en-US" sz="2000" b="0" i="0" u="none" strike="noStrike" kern="1200" baseline="0" dirty="0" smtClean="0">
                <a:solidFill>
                  <a:schemeClr val="tx1"/>
                </a:solidFill>
                <a:latin typeface="+mn-lt"/>
                <a:ea typeface="+mn-ea"/>
                <a:cs typeface="+mn-cs"/>
              </a:rPr>
              <a:t>which coordinates the interactions between service consumers and providers based on languages for business processes and workflows.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52204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Oriented Architecture Solution - 2</a:t>
            </a:r>
            <a:endParaRPr lang="en-US" dirty="0"/>
          </a:p>
        </p:txBody>
      </p:sp>
      <p:sp>
        <p:nvSpPr>
          <p:cNvPr id="3" name="Content Placeholder 2"/>
          <p:cNvSpPr>
            <a:spLocks noGrp="1"/>
          </p:cNvSpPr>
          <p:nvPr>
            <p:ph idx="1"/>
          </p:nvPr>
        </p:nvSpPr>
        <p:spPr/>
        <p:txBody>
          <a:bodyPr>
            <a:normAutofit/>
          </a:bodyPr>
          <a:lstStyle/>
          <a:p>
            <a:pPr lvl="1"/>
            <a:r>
              <a:rPr lang="en-US" sz="2800" b="0" i="0" u="none" strike="noStrike" kern="1200" baseline="0" dirty="0" smtClean="0">
                <a:solidFill>
                  <a:schemeClr val="tx1"/>
                </a:solidFill>
                <a:latin typeface="+mn-lt"/>
                <a:ea typeface="+mn-ea"/>
                <a:cs typeface="+mn-cs"/>
              </a:rPr>
              <a:t>Connectors:</a:t>
            </a:r>
          </a:p>
          <a:p>
            <a:pPr lvl="2"/>
            <a:r>
              <a:rPr lang="en-US" sz="2400" b="0" i="1" u="none" strike="noStrike" kern="1200" baseline="0" dirty="0" smtClean="0">
                <a:solidFill>
                  <a:schemeClr val="tx1"/>
                </a:solidFill>
                <a:latin typeface="+mn-lt"/>
                <a:ea typeface="+mn-ea"/>
                <a:cs typeface="+mn-cs"/>
              </a:rPr>
              <a:t>SOAP connector, </a:t>
            </a:r>
            <a:r>
              <a:rPr lang="en-US" sz="2400" b="0" i="0" u="none" strike="noStrike" kern="1200" baseline="0" dirty="0" smtClean="0">
                <a:solidFill>
                  <a:schemeClr val="tx1"/>
                </a:solidFill>
                <a:latin typeface="+mn-lt"/>
                <a:ea typeface="+mn-ea"/>
                <a:cs typeface="+mn-cs"/>
              </a:rPr>
              <a:t>which uses the SOAP protocol for </a:t>
            </a:r>
            <a:r>
              <a:rPr lang="en-US" b="0" i="0" u="none" strike="noStrike" kern="1200" baseline="0" dirty="0" smtClean="0">
                <a:solidFill>
                  <a:schemeClr val="tx1"/>
                </a:solidFill>
                <a:latin typeface="+mn-lt"/>
                <a:ea typeface="+mn-ea"/>
                <a:cs typeface="+mn-cs"/>
              </a:rPr>
              <a:t>synchronous communication between web services, typically over HTTP.</a:t>
            </a:r>
          </a:p>
          <a:p>
            <a:pPr lvl="2"/>
            <a:r>
              <a:rPr lang="en-US" sz="2400" b="0" i="1" u="none" strike="noStrike" kern="1200" baseline="0" dirty="0" smtClean="0">
                <a:solidFill>
                  <a:schemeClr val="tx1"/>
                </a:solidFill>
                <a:latin typeface="+mn-lt"/>
                <a:ea typeface="+mn-ea"/>
                <a:cs typeface="+mn-cs"/>
              </a:rPr>
              <a:t>REST connector, </a:t>
            </a:r>
            <a:r>
              <a:rPr lang="en-US" sz="2400" b="0" i="0" u="none" strike="noStrike" kern="1200" baseline="0" dirty="0" smtClean="0">
                <a:solidFill>
                  <a:schemeClr val="tx1"/>
                </a:solidFill>
                <a:latin typeface="+mn-lt"/>
                <a:ea typeface="+mn-ea"/>
                <a:cs typeface="+mn-cs"/>
              </a:rPr>
              <a:t>which relies on the basic request/reply </a:t>
            </a:r>
            <a:r>
              <a:rPr lang="en-US" b="0" i="0" u="none" strike="noStrike" kern="1200" baseline="0" dirty="0" smtClean="0">
                <a:solidFill>
                  <a:schemeClr val="tx1"/>
                </a:solidFill>
                <a:latin typeface="+mn-lt"/>
                <a:ea typeface="+mn-ea"/>
                <a:cs typeface="+mn-cs"/>
              </a:rPr>
              <a:t>operations of the HTTP protocol.</a:t>
            </a:r>
          </a:p>
          <a:p>
            <a:pPr lvl="2"/>
            <a:r>
              <a:rPr lang="en-US" sz="2400" b="0" i="1" u="none" strike="noStrike" kern="1200" baseline="0" dirty="0" smtClean="0">
                <a:solidFill>
                  <a:schemeClr val="tx1"/>
                </a:solidFill>
                <a:latin typeface="+mn-lt"/>
                <a:ea typeface="+mn-ea"/>
                <a:cs typeface="+mn-cs"/>
              </a:rPr>
              <a:t>Asynchronous messaging connector, </a:t>
            </a:r>
            <a:r>
              <a:rPr lang="en-US" sz="2400" b="0" i="0" u="none" strike="noStrike" kern="1200" baseline="0" dirty="0" smtClean="0">
                <a:solidFill>
                  <a:schemeClr val="tx1"/>
                </a:solidFill>
                <a:latin typeface="+mn-lt"/>
                <a:ea typeface="+mn-ea"/>
                <a:cs typeface="+mn-cs"/>
              </a:rPr>
              <a:t>which uses a </a:t>
            </a:r>
            <a:r>
              <a:rPr lang="en-US" b="0" i="0" u="none" strike="noStrike" kern="1200" baseline="0" dirty="0" smtClean="0">
                <a:solidFill>
                  <a:schemeClr val="tx1"/>
                </a:solidFill>
                <a:latin typeface="+mn-lt"/>
                <a:ea typeface="+mn-ea"/>
                <a:cs typeface="+mn-cs"/>
              </a:rPr>
              <a:t>messaging system to offer point-to-point or publish-subscribe asynchronous message exchanges.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6102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Pattern?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3800" b="0" i="0" u="none" strike="noStrike" kern="1200" baseline="0" dirty="0" smtClean="0">
                <a:solidFill>
                  <a:schemeClr val="tx1"/>
                </a:solidFill>
                <a:latin typeface="+mn-lt"/>
                <a:ea typeface="+mn-ea"/>
                <a:cs typeface="+mn-cs"/>
              </a:rPr>
              <a:t>An architectural pattern establishes a relationship between:</a:t>
            </a:r>
          </a:p>
          <a:p>
            <a:r>
              <a:rPr lang="en-US" sz="3800" b="0" i="1" u="none" strike="noStrike" kern="1200" baseline="0" dirty="0" smtClean="0">
                <a:solidFill>
                  <a:schemeClr val="tx1"/>
                </a:solidFill>
                <a:latin typeface="+mn-lt"/>
                <a:ea typeface="+mn-ea"/>
                <a:cs typeface="+mn-cs"/>
              </a:rPr>
              <a:t>A context</a:t>
            </a:r>
            <a:r>
              <a:rPr lang="en-US" sz="3800" b="0" i="0" u="none" strike="noStrike" kern="1200" baseline="0" dirty="0" smtClean="0">
                <a:solidFill>
                  <a:schemeClr val="tx1"/>
                </a:solidFill>
                <a:latin typeface="+mn-lt"/>
                <a:ea typeface="+mn-ea"/>
                <a:cs typeface="+mn-cs"/>
              </a:rPr>
              <a:t>. A recurring, common situation in the world that gives rise to a problem.</a:t>
            </a:r>
          </a:p>
          <a:p>
            <a:r>
              <a:rPr lang="en-US" sz="3800" b="0" i="1" u="none" strike="noStrike" kern="1200" baseline="0" dirty="0" smtClean="0">
                <a:solidFill>
                  <a:schemeClr val="tx1"/>
                </a:solidFill>
                <a:latin typeface="+mn-lt"/>
                <a:ea typeface="+mn-ea"/>
                <a:cs typeface="+mn-cs"/>
              </a:rPr>
              <a:t>A problem. </a:t>
            </a:r>
            <a:r>
              <a:rPr lang="en-US" sz="3800" b="0" i="0" u="none" strike="noStrike" kern="1200" baseline="0" dirty="0" smtClean="0">
                <a:solidFill>
                  <a:schemeClr val="tx1"/>
                </a:solidFill>
                <a:latin typeface="+mn-lt"/>
                <a:ea typeface="+mn-ea"/>
                <a:cs typeface="+mn-cs"/>
              </a:rPr>
              <a:t>The problem, appropriately generalized, that arises in the given context.</a:t>
            </a:r>
          </a:p>
          <a:p>
            <a:r>
              <a:rPr lang="en-US" sz="3800" b="0" i="1" u="none" strike="noStrike" kern="1200" baseline="0" dirty="0" smtClean="0">
                <a:solidFill>
                  <a:schemeClr val="tx1"/>
                </a:solidFill>
                <a:latin typeface="+mn-lt"/>
                <a:ea typeface="+mn-ea"/>
                <a:cs typeface="+mn-cs"/>
              </a:rPr>
              <a:t>A solution. </a:t>
            </a:r>
            <a:r>
              <a:rPr lang="en-US" sz="3800" b="0" i="0" u="none" strike="noStrike" kern="1200" baseline="0" dirty="0" smtClean="0">
                <a:solidFill>
                  <a:schemeClr val="tx1"/>
                </a:solidFill>
                <a:latin typeface="+mn-lt"/>
                <a:ea typeface="+mn-ea"/>
                <a:cs typeface="+mn-cs"/>
              </a:rPr>
              <a:t>A successful architectural resolution to the problem, appropriately abstracted. The solution for a pattern is determined and described by:</a:t>
            </a:r>
          </a:p>
          <a:p>
            <a:pPr lvl="1"/>
            <a:r>
              <a:rPr lang="en-US" sz="3400" b="0" i="0" u="none" strike="noStrike" kern="1200" baseline="0" dirty="0" smtClean="0">
                <a:solidFill>
                  <a:schemeClr val="tx1"/>
                </a:solidFill>
              </a:rPr>
              <a:t>A set of element types (for example, data repositories, processes, and objects)</a:t>
            </a:r>
          </a:p>
          <a:p>
            <a:pPr lvl="1"/>
            <a:r>
              <a:rPr lang="en-US" sz="3400" b="0" i="0" u="none" strike="noStrike" kern="1200" baseline="0" dirty="0" smtClean="0">
                <a:solidFill>
                  <a:schemeClr val="tx1"/>
                </a:solidFill>
              </a:rPr>
              <a:t>A set of interaction mechanisms or connectors (for example, method calls, events, or message bus)</a:t>
            </a:r>
          </a:p>
          <a:p>
            <a:pPr lvl="1"/>
            <a:r>
              <a:rPr lang="en-US" sz="3400" b="0" i="0" u="none" strike="noStrike" kern="1200" baseline="0" dirty="0" smtClean="0">
                <a:solidFill>
                  <a:schemeClr val="tx1"/>
                </a:solidFill>
              </a:rPr>
              <a:t>A topological layout of the components</a:t>
            </a:r>
          </a:p>
          <a:p>
            <a:pPr lvl="1"/>
            <a:r>
              <a:rPr lang="en-US" sz="3400" b="0" i="0" u="none" strike="noStrike" kern="1200" baseline="0" dirty="0" smtClean="0">
                <a:solidFill>
                  <a:schemeClr val="tx1"/>
                </a:solidFill>
              </a:rPr>
              <a:t>A set of semantic constraints covering topology, element behavior, and interaction mechanisms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24519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a:t>
            </a:r>
            <a:r>
              <a:rPr lang="en-US" baseline="0" dirty="0" smtClean="0"/>
              <a:t> Oriented Architecture Solution - 3</a:t>
            </a:r>
            <a:endParaRPr lang="en-US" dirty="0"/>
          </a:p>
        </p:txBody>
      </p:sp>
      <p:sp>
        <p:nvSpPr>
          <p:cNvPr id="3" name="Content Placeholder 2"/>
          <p:cNvSpPr>
            <a:spLocks noGrp="1"/>
          </p:cNvSpPr>
          <p:nvPr>
            <p:ph idx="1"/>
          </p:nvPr>
        </p:nvSpPr>
        <p:spPr/>
        <p:txBody>
          <a:bodyPr>
            <a:normAutofit/>
          </a:bodyPr>
          <a:lstStyle/>
          <a:p>
            <a:r>
              <a:rPr lang="en-US" sz="2400" b="0" i="0" u="none" strike="noStrike" kern="1200" baseline="0" dirty="0" smtClean="0">
                <a:solidFill>
                  <a:schemeClr val="tx1"/>
                </a:solidFill>
              </a:rPr>
              <a:t>Relations: Attachment of the different kinds of components available to the respective connectors</a:t>
            </a:r>
          </a:p>
          <a:p>
            <a:r>
              <a:rPr lang="en-US" sz="2400" b="0" i="0" u="none" strike="noStrike" kern="1200" baseline="0" dirty="0" smtClean="0">
                <a:solidFill>
                  <a:schemeClr val="tx1"/>
                </a:solidFill>
              </a:rPr>
              <a:t>Constraints: Service consumers are connected to service providers, but intermediary components (e.g., ESB, registry, orchestration server) may be used.</a:t>
            </a:r>
          </a:p>
          <a:p>
            <a:r>
              <a:rPr lang="en-US" sz="2400" b="0" i="0" u="none" strike="noStrike" kern="1200" baseline="0" dirty="0" smtClean="0">
                <a:solidFill>
                  <a:schemeClr val="tx1"/>
                </a:solidFill>
              </a:rPr>
              <a:t>Weaknesses: </a:t>
            </a:r>
          </a:p>
          <a:p>
            <a:pPr lvl="1"/>
            <a:r>
              <a:rPr lang="en-US" sz="2400" b="0" i="0" u="none" strike="noStrike" kern="1200" baseline="0" dirty="0" smtClean="0">
                <a:solidFill>
                  <a:schemeClr val="tx1"/>
                </a:solidFill>
              </a:rPr>
              <a:t>SOA-based systems are typically complex to build.</a:t>
            </a:r>
          </a:p>
          <a:p>
            <a:pPr lvl="1"/>
            <a:r>
              <a:rPr lang="en-US" sz="2400" b="0" i="0" u="none" strike="noStrike" kern="1200" baseline="0" dirty="0" smtClean="0">
                <a:solidFill>
                  <a:schemeClr val="tx1"/>
                </a:solidFill>
              </a:rPr>
              <a:t>You don’t control the evolution of independent services.</a:t>
            </a:r>
          </a:p>
          <a:p>
            <a:pPr lvl="1"/>
            <a:r>
              <a:rPr lang="en-US" sz="2400" b="0" i="0" u="none" strike="noStrike" kern="1200" baseline="0" dirty="0" smtClean="0">
                <a:solidFill>
                  <a:schemeClr val="tx1"/>
                </a:solidFill>
              </a:rPr>
              <a:t>There is a performance overhead associated with the middleware, and services may be performance bottlenecks, and typically do not provide performance guarantees.</a:t>
            </a:r>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42337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r>
              <a:rPr lang="en-US" baseline="0" dirty="0" smtClean="0"/>
              <a:t> </a:t>
            </a:r>
            <a:r>
              <a:rPr lang="en-US" dirty="0"/>
              <a:t>Pattern</a:t>
            </a:r>
          </a:p>
        </p:txBody>
      </p:sp>
      <p:sp>
        <p:nvSpPr>
          <p:cNvPr id="3" name="Content Placeholder 2"/>
          <p:cNvSpPr>
            <a:spLocks noGrp="1"/>
          </p:cNvSpPr>
          <p:nvPr>
            <p:ph idx="1"/>
          </p:nvPr>
        </p:nvSpPr>
        <p:spPr>
          <a:xfrm>
            <a:off x="457200" y="1196752"/>
            <a:ext cx="8229600" cy="4857403"/>
          </a:xfrm>
        </p:spPr>
        <p:txBody>
          <a:bodyPr>
            <a:noAutofit/>
          </a:bodyPr>
          <a:lstStyle/>
          <a:p>
            <a:r>
              <a:rPr lang="en-US" sz="2400" b="1" i="0" u="none" strike="noStrike" kern="1200" baseline="0" dirty="0" smtClean="0">
                <a:solidFill>
                  <a:schemeClr val="tx1"/>
                </a:solidFill>
              </a:rPr>
              <a:t>Context: </a:t>
            </a:r>
            <a:r>
              <a:rPr lang="en-US" sz="2400" b="0" i="0" u="none" strike="noStrike" kern="1200" baseline="0" dirty="0" smtClean="0">
                <a:solidFill>
                  <a:schemeClr val="tx1"/>
                </a:solidFill>
              </a:rPr>
              <a:t>There are a number of independent producers and consumers of data that must interact. The precise number and nature of the data producers and consumers are not predetermined or fixed, nor is the data that they share.</a:t>
            </a:r>
          </a:p>
          <a:p>
            <a:r>
              <a:rPr lang="en-US" sz="2400" b="1" i="0" u="none" strike="noStrike" kern="1200" baseline="0" dirty="0" smtClean="0">
                <a:solidFill>
                  <a:schemeClr val="tx1"/>
                </a:solidFill>
              </a:rPr>
              <a:t>Problem: </a:t>
            </a:r>
            <a:r>
              <a:rPr lang="en-US" sz="2400" b="0" i="0" u="none" strike="noStrike" kern="1200" baseline="0" dirty="0" smtClean="0">
                <a:solidFill>
                  <a:schemeClr val="tx1"/>
                </a:solidFill>
              </a:rPr>
              <a:t>How can we create integration mechanisms that support the ability to transmit messages among the producers and consumers so they are unaware of each other’s identity, or potentially even their existence?</a:t>
            </a:r>
          </a:p>
          <a:p>
            <a:r>
              <a:rPr lang="en-US" sz="2400" b="1" i="0" u="none" strike="noStrike" kern="1200" baseline="0" dirty="0" smtClean="0">
                <a:solidFill>
                  <a:schemeClr val="tx1"/>
                </a:solidFill>
              </a:rPr>
              <a:t>Solution: </a:t>
            </a:r>
            <a:r>
              <a:rPr lang="en-US" sz="2400" b="0" i="0" u="none" strike="noStrike" kern="1200" baseline="0" dirty="0" smtClean="0">
                <a:solidFill>
                  <a:schemeClr val="tx1"/>
                </a:solidFill>
              </a:rPr>
              <a:t>In the publish-subscribe pattern, components interact via announced messages, or events. Components may subscribe to a set of events.  Publisher components place events on the bus by announcing them; the connector then delivers those events to the subscriber components that have registered an interest in those events.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57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196752"/>
            <a:ext cx="7334250" cy="520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391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r>
              <a:rPr lang="en-US" baseline="0" dirty="0" smtClean="0"/>
              <a:t> Solution – 1</a:t>
            </a:r>
            <a:endParaRPr lang="en-US" dirty="0"/>
          </a:p>
        </p:txBody>
      </p:sp>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smtClean="0">
                <a:solidFill>
                  <a:schemeClr val="tx1"/>
                </a:solidFill>
                <a:latin typeface="+mn-lt"/>
                <a:ea typeface="+mn-ea"/>
                <a:cs typeface="+mn-cs"/>
              </a:rPr>
              <a:t>Overview: Components publish and subscribe to events. When an event is announced by a component, the connector infrastructure dispatches the event to all registered subscribers.</a:t>
            </a:r>
          </a:p>
          <a:p>
            <a:r>
              <a:rPr lang="en-US" sz="3200" b="0" i="0" u="none" strike="noStrike" kern="1200" baseline="0" dirty="0" smtClean="0">
                <a:solidFill>
                  <a:schemeClr val="tx1"/>
                </a:solidFill>
                <a:latin typeface="+mn-lt"/>
                <a:ea typeface="+mn-ea"/>
                <a:cs typeface="+mn-cs"/>
              </a:rPr>
              <a:t>Elements: </a:t>
            </a:r>
          </a:p>
          <a:p>
            <a:pPr lvl="1"/>
            <a:r>
              <a:rPr lang="en-US" sz="2800" b="0" i="1" u="none" strike="noStrike" kern="1200" baseline="0" dirty="0" smtClean="0">
                <a:solidFill>
                  <a:schemeClr val="tx1"/>
                </a:solidFill>
                <a:latin typeface="+mn-lt"/>
                <a:ea typeface="+mn-ea"/>
                <a:cs typeface="+mn-cs"/>
              </a:rPr>
              <a:t>Any C&amp;C component </a:t>
            </a:r>
            <a:r>
              <a:rPr lang="en-US" sz="2800" b="0" i="0" u="none" strike="noStrike" kern="1200" baseline="0" dirty="0" smtClean="0">
                <a:solidFill>
                  <a:schemeClr val="tx1"/>
                </a:solidFill>
                <a:latin typeface="+mn-lt"/>
                <a:ea typeface="+mn-ea"/>
                <a:cs typeface="+mn-cs"/>
              </a:rPr>
              <a:t>with at least one publish or subscribe port.</a:t>
            </a:r>
            <a:endParaRPr lang="en-US" sz="3200" b="0" i="0" u="none" strike="noStrike" kern="1200" baseline="0" dirty="0" smtClean="0">
              <a:solidFill>
                <a:schemeClr val="tx1"/>
              </a:solidFill>
              <a:latin typeface="+mn-lt"/>
              <a:ea typeface="+mn-ea"/>
              <a:cs typeface="+mn-cs"/>
            </a:endParaRPr>
          </a:p>
          <a:p>
            <a:pPr lvl="1"/>
            <a:r>
              <a:rPr lang="en-US" sz="2800" b="0" i="1" u="none" strike="noStrike" kern="1200" baseline="0" dirty="0" smtClean="0">
                <a:solidFill>
                  <a:schemeClr val="tx1"/>
                </a:solidFill>
                <a:latin typeface="+mn-lt"/>
                <a:ea typeface="+mn-ea"/>
                <a:cs typeface="+mn-cs"/>
              </a:rPr>
              <a:t>The publish-subscribe connector</a:t>
            </a:r>
            <a:r>
              <a:rPr lang="en-US" sz="2800" b="0" i="0" u="none" strike="noStrike" kern="1200" baseline="0" dirty="0" smtClean="0">
                <a:solidFill>
                  <a:schemeClr val="tx1"/>
                </a:solidFill>
                <a:latin typeface="+mn-lt"/>
                <a:ea typeface="+mn-ea"/>
                <a:cs typeface="+mn-cs"/>
              </a:rPr>
              <a:t>, which will have </a:t>
            </a:r>
            <a:r>
              <a:rPr lang="en-US" sz="2800" b="0" i="1" u="none" strike="noStrike" kern="1200" baseline="0" dirty="0" smtClean="0">
                <a:solidFill>
                  <a:schemeClr val="tx1"/>
                </a:solidFill>
                <a:latin typeface="+mn-lt"/>
                <a:ea typeface="+mn-ea"/>
                <a:cs typeface="+mn-cs"/>
              </a:rPr>
              <a:t>announce </a:t>
            </a:r>
            <a:r>
              <a:rPr lang="en-US" sz="2800" b="0" i="0" u="none" strike="noStrike" kern="1200" baseline="0" dirty="0" smtClean="0">
                <a:solidFill>
                  <a:schemeClr val="tx1"/>
                </a:solidFill>
                <a:latin typeface="+mn-lt"/>
                <a:ea typeface="+mn-ea"/>
                <a:cs typeface="+mn-cs"/>
              </a:rPr>
              <a:t>and </a:t>
            </a:r>
            <a:r>
              <a:rPr lang="en-US" sz="2800" b="0" i="1" u="none" strike="noStrike" kern="1200" baseline="0" dirty="0" smtClean="0">
                <a:solidFill>
                  <a:schemeClr val="tx1"/>
                </a:solidFill>
                <a:latin typeface="+mn-lt"/>
                <a:ea typeface="+mn-ea"/>
                <a:cs typeface="+mn-cs"/>
              </a:rPr>
              <a:t>listen </a:t>
            </a:r>
            <a:r>
              <a:rPr lang="en-US" sz="3200" b="0" i="0" u="none" strike="noStrike" kern="1200" baseline="0" dirty="0" smtClean="0">
                <a:solidFill>
                  <a:schemeClr val="tx1"/>
                </a:solidFill>
                <a:latin typeface="+mn-lt"/>
                <a:ea typeface="+mn-ea"/>
                <a:cs typeface="+mn-cs"/>
              </a:rPr>
              <a:t>roles for components that wish to publish and subscribe to events.</a:t>
            </a:r>
          </a:p>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attachment </a:t>
            </a:r>
            <a:r>
              <a:rPr lang="en-US" sz="3200" b="0" i="0" u="none" strike="noStrike" kern="1200" baseline="0" dirty="0" smtClean="0">
                <a:solidFill>
                  <a:schemeClr val="tx1"/>
                </a:solidFill>
                <a:latin typeface="+mn-lt"/>
                <a:ea typeface="+mn-ea"/>
                <a:cs typeface="+mn-cs"/>
              </a:rPr>
              <a:t>relation associates components with the publish-subscribe connector by prescribing which components announce events and which components are registered to receive events.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401606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r>
              <a:rPr lang="en-US" baseline="0" dirty="0" smtClean="0"/>
              <a:t> Solution - 2</a:t>
            </a:r>
            <a:endParaRPr lang="en-US" dirty="0"/>
          </a:p>
        </p:txBody>
      </p:sp>
      <p:sp>
        <p:nvSpPr>
          <p:cNvPr id="3" name="Content Placeholder 2"/>
          <p:cNvSpPr>
            <a:spLocks noGrp="1"/>
          </p:cNvSpPr>
          <p:nvPr>
            <p:ph idx="1"/>
          </p:nvPr>
        </p:nvSpPr>
        <p:spPr/>
        <p:txBody>
          <a:bodyPr>
            <a:normAutofit fontScale="92500" lnSpcReduction="10000"/>
          </a:bodyPr>
          <a:lstStyle/>
          <a:p>
            <a:r>
              <a:rPr lang="en-US" sz="3200" b="0" i="0" u="none" strike="noStrike" kern="1200" baseline="0" dirty="0" smtClean="0">
                <a:solidFill>
                  <a:schemeClr val="tx1"/>
                </a:solidFill>
                <a:latin typeface="+mn-lt"/>
                <a:ea typeface="+mn-ea"/>
                <a:cs typeface="+mn-cs"/>
              </a:rPr>
              <a:t>Constraints: All components are connected to an event distributor that may be viewed as either a bus—connector—or a component. Publish ports are attached to announce roles and subscribe ports are attached to listen roles. </a:t>
            </a:r>
          </a:p>
          <a:p>
            <a:r>
              <a:rPr lang="en-US" sz="3200" b="0" i="0" u="none" strike="noStrike" kern="1200" baseline="0" dirty="0" smtClean="0">
                <a:solidFill>
                  <a:schemeClr val="tx1"/>
                </a:solidFill>
                <a:latin typeface="+mn-lt"/>
                <a:ea typeface="+mn-ea"/>
                <a:cs typeface="+mn-cs"/>
              </a:rPr>
              <a:t>Weaknesses: </a:t>
            </a:r>
          </a:p>
          <a:p>
            <a:pPr lvl="1"/>
            <a:r>
              <a:rPr lang="en-US" sz="2800" b="0" i="0" u="none" strike="noStrike" kern="1200" baseline="0" dirty="0" smtClean="0">
                <a:solidFill>
                  <a:schemeClr val="tx1"/>
                </a:solidFill>
                <a:latin typeface="+mn-lt"/>
                <a:ea typeface="+mn-ea"/>
                <a:cs typeface="+mn-cs"/>
              </a:rPr>
              <a:t>Typically increases latency and has a negative effect on scalability and predictability of message delivery time.</a:t>
            </a:r>
          </a:p>
          <a:p>
            <a:pPr lvl="1"/>
            <a:r>
              <a:rPr lang="en-US" sz="2800" b="0" i="0" u="none" strike="noStrike" kern="1200" baseline="0" dirty="0" smtClean="0">
                <a:solidFill>
                  <a:schemeClr val="tx1"/>
                </a:solidFill>
                <a:latin typeface="+mn-lt"/>
                <a:ea typeface="+mn-ea"/>
                <a:cs typeface="+mn-cs"/>
              </a:rPr>
              <a:t>Le</a:t>
            </a:r>
            <a:r>
              <a:rPr lang="en-US" b="0" i="0" u="none" strike="noStrike" kern="1200" baseline="0" dirty="0" smtClean="0">
                <a:solidFill>
                  <a:schemeClr val="tx1"/>
                </a:solidFill>
              </a:rPr>
              <a:t>ss control over ordering of messages, and delivery of messages is not guaranteed.</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79957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Shared-Data </a:t>
            </a:r>
            <a:r>
              <a:rPr lang="en-US" dirty="0"/>
              <a:t>Pattern</a:t>
            </a:r>
          </a:p>
        </p:txBody>
      </p:sp>
      <p:sp>
        <p:nvSpPr>
          <p:cNvPr id="3" name="Content Placeholder 2"/>
          <p:cNvSpPr>
            <a:spLocks noGrp="1"/>
          </p:cNvSpPr>
          <p:nvPr>
            <p:ph idx="1"/>
          </p:nvPr>
        </p:nvSpPr>
        <p:spPr/>
        <p:txBody>
          <a:bodyPr>
            <a:normAutofit fontScale="85000" lnSpcReduction="200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Various computational components need to share and manipulate large amounts of data. This data does not belong solely to any one of those components.</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How can systems store and manipulate persistent data that is accessed by multiple independent components?</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In the shared-data pattern, interaction is dominated by the exchange of persistent data between multiple </a:t>
            </a:r>
            <a:r>
              <a:rPr lang="en-US" sz="3200" b="0" i="1" u="none" strike="noStrike" kern="1200" baseline="0" dirty="0" smtClean="0">
                <a:solidFill>
                  <a:schemeClr val="tx1"/>
                </a:solidFill>
                <a:latin typeface="+mn-lt"/>
                <a:ea typeface="+mn-ea"/>
                <a:cs typeface="+mn-cs"/>
              </a:rPr>
              <a:t>data accessors </a:t>
            </a:r>
            <a:r>
              <a:rPr lang="en-US" sz="3200" b="0" i="0" u="none" strike="noStrike" kern="1200" baseline="0" dirty="0" smtClean="0">
                <a:solidFill>
                  <a:schemeClr val="tx1"/>
                </a:solidFill>
                <a:latin typeface="+mn-lt"/>
                <a:ea typeface="+mn-ea"/>
                <a:cs typeface="+mn-cs"/>
              </a:rPr>
              <a:t>and at least one </a:t>
            </a:r>
            <a:r>
              <a:rPr lang="en-US" sz="3200" b="0" i="1" u="none" strike="noStrike" kern="1200" baseline="0" dirty="0" smtClean="0">
                <a:solidFill>
                  <a:schemeClr val="tx1"/>
                </a:solidFill>
                <a:latin typeface="+mn-lt"/>
                <a:ea typeface="+mn-ea"/>
                <a:cs typeface="+mn-cs"/>
              </a:rPr>
              <a:t>shared-data store</a:t>
            </a:r>
            <a:r>
              <a:rPr lang="en-US" sz="3200" b="0" i="0" u="none" strike="noStrike" kern="1200" baseline="0" dirty="0" smtClean="0">
                <a:solidFill>
                  <a:schemeClr val="tx1"/>
                </a:solidFill>
                <a:latin typeface="+mn-lt"/>
                <a:ea typeface="+mn-ea"/>
                <a:cs typeface="+mn-cs"/>
              </a:rPr>
              <a:t>. Exchange may be initiated by the accessors or the data store. The connector type is </a:t>
            </a:r>
            <a:r>
              <a:rPr lang="en-US" sz="3200" b="0" i="1" u="none" strike="noStrike" kern="1200" baseline="0" dirty="0" smtClean="0">
                <a:solidFill>
                  <a:schemeClr val="tx1"/>
                </a:solidFill>
                <a:latin typeface="+mn-lt"/>
                <a:ea typeface="+mn-ea"/>
                <a:cs typeface="+mn-cs"/>
              </a:rPr>
              <a:t>data reading and writing</a:t>
            </a:r>
            <a:r>
              <a:rPr lang="en-US" sz="3200" b="0" i="0" u="none" strike="noStrike" kern="1200" baseline="0" dirty="0" smtClean="0">
                <a:solidFill>
                  <a:schemeClr val="tx1"/>
                </a:solidFill>
                <a:latin typeface="+mn-lt"/>
                <a:ea typeface="+mn-ea"/>
                <a:cs typeface="+mn-cs"/>
              </a:rPr>
              <a:t>.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31606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Data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340768"/>
            <a:ext cx="5924550" cy="505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561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Data Solution - 1</a:t>
            </a:r>
            <a:endParaRPr lang="en-US" dirty="0"/>
          </a:p>
        </p:txBody>
      </p:sp>
      <p:sp>
        <p:nvSpPr>
          <p:cNvPr id="3" name="Content Placeholder 2"/>
          <p:cNvSpPr>
            <a:spLocks noGrp="1"/>
          </p:cNvSpPr>
          <p:nvPr>
            <p:ph idx="1"/>
          </p:nvPr>
        </p:nvSpPr>
        <p:spPr/>
        <p:txBody>
          <a:bodyPr>
            <a:normAutofit fontScale="92500" lnSpcReduction="10000"/>
          </a:bodyPr>
          <a:lstStyle/>
          <a:p>
            <a:r>
              <a:rPr lang="en-US" sz="3200" b="0" i="0" u="none" strike="noStrike" kern="1200" baseline="0" dirty="0" smtClean="0">
                <a:solidFill>
                  <a:schemeClr val="tx1"/>
                </a:solidFill>
                <a:latin typeface="+mn-lt"/>
                <a:ea typeface="+mn-ea"/>
                <a:cs typeface="+mn-cs"/>
              </a:rPr>
              <a:t>Overview: Communication between data accessors is mediated by a shared data store. Control may be initiated by the data accessors or the data store. Data is made persistent by the data store.</a:t>
            </a:r>
          </a:p>
          <a:p>
            <a:r>
              <a:rPr lang="en-US" sz="3200" b="0" i="0" u="none" strike="noStrike" kern="1200" baseline="0" dirty="0" smtClean="0">
                <a:solidFill>
                  <a:schemeClr val="tx1"/>
                </a:solidFill>
                <a:latin typeface="+mn-lt"/>
                <a:ea typeface="+mn-ea"/>
                <a:cs typeface="+mn-cs"/>
              </a:rPr>
              <a:t>Elements:</a:t>
            </a:r>
          </a:p>
          <a:p>
            <a:pPr lvl="1"/>
            <a:r>
              <a:rPr lang="en-US" b="0" i="1" u="none" strike="noStrike" kern="1200" baseline="0" dirty="0" smtClean="0">
                <a:solidFill>
                  <a:schemeClr val="tx1"/>
                </a:solidFill>
                <a:latin typeface="+mn-lt"/>
                <a:ea typeface="+mn-ea"/>
                <a:cs typeface="+mn-cs"/>
              </a:rPr>
              <a:t>Shared-data store. </a:t>
            </a:r>
            <a:r>
              <a:rPr lang="en-US" b="0" i="0" u="none" strike="noStrike" kern="1200" baseline="0" dirty="0" smtClean="0">
                <a:solidFill>
                  <a:schemeClr val="tx1"/>
                </a:solidFill>
                <a:latin typeface="+mn-lt"/>
                <a:ea typeface="+mn-ea"/>
                <a:cs typeface="+mn-cs"/>
              </a:rPr>
              <a:t>Concerns include types of data stored, data performance-oriented properties, data distribution, and number of accessors permitted.</a:t>
            </a:r>
          </a:p>
          <a:p>
            <a:pPr lvl="1"/>
            <a:r>
              <a:rPr lang="en-US" sz="2800" b="0" i="1" u="none" strike="noStrike" kern="1200" baseline="0" dirty="0" smtClean="0">
                <a:solidFill>
                  <a:schemeClr val="tx1"/>
                </a:solidFill>
                <a:latin typeface="+mn-lt"/>
                <a:ea typeface="+mn-ea"/>
                <a:cs typeface="+mn-cs"/>
              </a:rPr>
              <a:t>Data </a:t>
            </a:r>
            <a:r>
              <a:rPr lang="en-US" sz="2800" b="0" i="1" u="none" strike="noStrike" kern="1200" baseline="0" dirty="0" err="1" smtClean="0">
                <a:solidFill>
                  <a:schemeClr val="tx1"/>
                </a:solidFill>
                <a:latin typeface="+mn-lt"/>
                <a:ea typeface="+mn-ea"/>
                <a:cs typeface="+mn-cs"/>
              </a:rPr>
              <a:t>accessor</a:t>
            </a:r>
            <a:r>
              <a:rPr lang="en-US" sz="2800" b="0" i="1" u="none" strike="noStrike" kern="1200" baseline="0" dirty="0" smtClean="0">
                <a:solidFill>
                  <a:schemeClr val="tx1"/>
                </a:solidFill>
                <a:latin typeface="+mn-lt"/>
                <a:ea typeface="+mn-ea"/>
                <a:cs typeface="+mn-cs"/>
              </a:rPr>
              <a:t> component</a:t>
            </a:r>
            <a:r>
              <a:rPr lang="en-US" sz="2800" b="0" i="0" u="none" strike="noStrike" kern="1200" baseline="0" dirty="0" smtClean="0">
                <a:solidFill>
                  <a:schemeClr val="tx1"/>
                </a:solidFill>
                <a:latin typeface="+mn-lt"/>
                <a:ea typeface="+mn-ea"/>
                <a:cs typeface="+mn-cs"/>
              </a:rPr>
              <a:t>.</a:t>
            </a:r>
          </a:p>
          <a:p>
            <a:pPr lvl="1"/>
            <a:r>
              <a:rPr lang="en-US" sz="2800" b="0" i="1" u="none" strike="noStrike" kern="1200" baseline="0" dirty="0" smtClean="0">
                <a:solidFill>
                  <a:schemeClr val="tx1"/>
                </a:solidFill>
                <a:latin typeface="+mn-lt"/>
                <a:ea typeface="+mn-ea"/>
                <a:cs typeface="+mn-cs"/>
              </a:rPr>
              <a:t>Data reading and writing connector</a:t>
            </a:r>
            <a:r>
              <a:rPr lang="en-US" sz="2800" b="0" i="0" u="none" strike="noStrike" kern="1200" baseline="0" dirty="0" smtClean="0">
                <a:solidFill>
                  <a:schemeClr val="tx1"/>
                </a:solidFill>
                <a:latin typeface="+mn-lt"/>
                <a:ea typeface="+mn-ea"/>
                <a:cs typeface="+mn-cs"/>
              </a:rPr>
              <a:t>.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002919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Data Solution - 2</a:t>
            </a:r>
            <a:endParaRPr lang="en-US" dirty="0"/>
          </a:p>
        </p:txBody>
      </p:sp>
      <p:sp>
        <p:nvSpPr>
          <p:cNvPr id="3" name="Content Placeholder 2"/>
          <p:cNvSpPr>
            <a:spLocks noGrp="1"/>
          </p:cNvSpPr>
          <p:nvPr>
            <p:ph idx="1"/>
          </p:nvPr>
        </p:nvSpPr>
        <p:spPr/>
        <p:txBody>
          <a:bodyPr>
            <a:normAutofit fontScale="92500" lnSpcReduction="10000"/>
          </a:bodyPr>
          <a:lstStyle/>
          <a:p>
            <a:pPr lvl="0"/>
            <a:r>
              <a:rPr lang="en-US" sz="3600" b="0" i="0" u="none" strike="noStrike" kern="1200" baseline="0" dirty="0" smtClean="0">
                <a:solidFill>
                  <a:schemeClr val="tx1"/>
                </a:solidFill>
                <a:latin typeface="+mn-lt"/>
                <a:ea typeface="+mn-ea"/>
                <a:cs typeface="+mn-cs"/>
              </a:rPr>
              <a:t>Relations: </a:t>
            </a:r>
            <a:r>
              <a:rPr lang="en-US" sz="3600" b="0" i="1" u="none" strike="noStrike" kern="1200" baseline="0" dirty="0" smtClean="0">
                <a:solidFill>
                  <a:schemeClr val="tx1"/>
                </a:solidFill>
                <a:latin typeface="+mn-lt"/>
                <a:ea typeface="+mn-ea"/>
                <a:cs typeface="+mn-cs"/>
              </a:rPr>
              <a:t>Attachment </a:t>
            </a:r>
            <a:r>
              <a:rPr lang="en-US" sz="3600" b="0" i="0" u="none" strike="noStrike" kern="1200" baseline="0" dirty="0" smtClean="0">
                <a:solidFill>
                  <a:schemeClr val="tx1"/>
                </a:solidFill>
                <a:latin typeface="+mn-lt"/>
                <a:ea typeface="+mn-ea"/>
                <a:cs typeface="+mn-cs"/>
              </a:rPr>
              <a:t>relation determines which data accessors are </a:t>
            </a:r>
            <a:r>
              <a:rPr lang="en-US" sz="3200" b="0" i="0" u="none" strike="noStrike" kern="1200" baseline="0" dirty="0" smtClean="0">
                <a:solidFill>
                  <a:schemeClr val="tx1"/>
                </a:solidFill>
                <a:latin typeface="+mn-lt"/>
                <a:ea typeface="+mn-ea"/>
                <a:cs typeface="+mn-cs"/>
              </a:rPr>
              <a:t>connected to which data stores.</a:t>
            </a:r>
          </a:p>
          <a:p>
            <a:r>
              <a:rPr lang="en-US" sz="3200" b="0" i="0" u="none" strike="noStrike" kern="1200" baseline="0" dirty="0" smtClean="0">
                <a:solidFill>
                  <a:schemeClr val="tx1"/>
                </a:solidFill>
                <a:latin typeface="+mn-lt"/>
                <a:ea typeface="+mn-ea"/>
                <a:cs typeface="+mn-cs"/>
              </a:rPr>
              <a:t>Constraints: Data accessors interact only with the data store(s).</a:t>
            </a:r>
          </a:p>
          <a:p>
            <a:r>
              <a:rPr lang="en-US" sz="3200" b="0" i="0" u="none" strike="noStrike" kern="1200" baseline="0" dirty="0" smtClean="0">
                <a:solidFill>
                  <a:schemeClr val="tx1"/>
                </a:solidFill>
                <a:latin typeface="+mn-lt"/>
                <a:ea typeface="+mn-ea"/>
                <a:cs typeface="+mn-cs"/>
              </a:rPr>
              <a:t>Weaknesses: </a:t>
            </a:r>
          </a:p>
          <a:p>
            <a:pPr lvl="1"/>
            <a:r>
              <a:rPr lang="en-US" sz="2800" b="0" i="0" u="none" strike="noStrike" kern="1200" baseline="0" dirty="0" smtClean="0">
                <a:solidFill>
                  <a:schemeClr val="tx1"/>
                </a:solidFill>
                <a:latin typeface="+mn-lt"/>
                <a:ea typeface="+mn-ea"/>
                <a:cs typeface="+mn-cs"/>
              </a:rPr>
              <a:t>The shared-data store may be a performance bottleneck.</a:t>
            </a:r>
          </a:p>
          <a:p>
            <a:pPr lvl="1"/>
            <a:r>
              <a:rPr lang="en-US" sz="2800" b="0" i="0" u="none" strike="noStrike" kern="1200" baseline="0" dirty="0" smtClean="0">
                <a:solidFill>
                  <a:schemeClr val="tx1"/>
                </a:solidFill>
                <a:latin typeface="+mn-lt"/>
                <a:ea typeface="+mn-ea"/>
                <a:cs typeface="+mn-cs"/>
              </a:rPr>
              <a:t>The shared-data store may be a single point of failure.</a:t>
            </a:r>
          </a:p>
          <a:p>
            <a:pPr lvl="1"/>
            <a:r>
              <a:rPr lang="en-US" sz="2800" b="0" i="0" u="none" strike="noStrike" kern="1200" baseline="0" dirty="0" smtClean="0">
                <a:solidFill>
                  <a:schemeClr val="tx1"/>
                </a:solidFill>
                <a:latin typeface="+mn-lt"/>
                <a:ea typeface="+mn-ea"/>
                <a:cs typeface="+mn-cs"/>
              </a:rPr>
              <a:t>Producers and consumers of data may be tightly coupled.</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00831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Pattern</a:t>
            </a:r>
            <a:endParaRPr lang="en-US" dirty="0"/>
          </a:p>
        </p:txBody>
      </p:sp>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Businesses have a pressing need to quickly analyze enormous volumes of data they generate or access, at petabyte scale. </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For many applications with ultra-large data sets, sorting the data and then analyzing the grouped data is sufficient. The problem the map-reduce pattern solves is to efficiently perform a distributed and parallel sort of a large data set and provide a simple means for the programmer to specify the analysis to be done.</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The map-reduce pattern requires three parts: </a:t>
            </a:r>
          </a:p>
          <a:p>
            <a:pPr lvl="1"/>
            <a:r>
              <a:rPr lang="en-US" sz="2800" b="0" i="0" u="none" strike="noStrike" kern="1200" baseline="0" dirty="0" smtClean="0">
                <a:solidFill>
                  <a:schemeClr val="tx1"/>
                </a:solidFill>
                <a:latin typeface="+mn-lt"/>
                <a:ea typeface="+mn-ea"/>
                <a:cs typeface="+mn-cs"/>
              </a:rPr>
              <a:t>A specialized infrastructure </a:t>
            </a:r>
            <a:r>
              <a:rPr lang="en-US" sz="3200" b="0" i="0" u="none" strike="noStrike" kern="1200" baseline="0" dirty="0" smtClean="0">
                <a:solidFill>
                  <a:schemeClr val="tx1"/>
                </a:solidFill>
                <a:latin typeface="+mn-lt"/>
                <a:ea typeface="+mn-ea"/>
                <a:cs typeface="+mn-cs"/>
              </a:rPr>
              <a:t>takes care of allocating software to the hardware nodes in a massively parallel computing environment and handles sorting the data as needed. </a:t>
            </a:r>
          </a:p>
          <a:p>
            <a:pPr lvl="1"/>
            <a:r>
              <a:rPr lang="en-US" sz="3200" b="0" i="0" u="none" strike="noStrike" kern="1200" baseline="0" dirty="0" smtClean="0">
                <a:solidFill>
                  <a:schemeClr val="tx1"/>
                </a:solidFill>
                <a:latin typeface="+mn-lt"/>
                <a:ea typeface="+mn-ea"/>
                <a:cs typeface="+mn-cs"/>
              </a:rPr>
              <a:t>A programmer specified component called the map which filters the data to retrieve those items to be combined.</a:t>
            </a:r>
          </a:p>
          <a:p>
            <a:pPr lvl="1"/>
            <a:r>
              <a:rPr lang="en-US" sz="3200" b="0" i="0" u="none" strike="noStrike" kern="1200" baseline="0" dirty="0" smtClean="0">
                <a:solidFill>
                  <a:schemeClr val="tx1"/>
                </a:solidFill>
                <a:latin typeface="+mn-lt"/>
                <a:ea typeface="+mn-ea"/>
                <a:cs typeface="+mn-cs"/>
              </a:rPr>
              <a:t>A programmer specified component called reduce which combines the results of the map</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4032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a:t>
            </a:r>
            <a:r>
              <a:rPr lang="en-US" baseline="0" dirty="0" smtClean="0"/>
              <a:t> </a:t>
            </a:r>
            <a:r>
              <a:rPr lang="en-US" dirty="0"/>
              <a:t>Pattern</a:t>
            </a:r>
          </a:p>
        </p:txBody>
      </p:sp>
      <p:sp>
        <p:nvSpPr>
          <p:cNvPr id="3" name="Content Placeholder 2"/>
          <p:cNvSpPr>
            <a:spLocks noGrp="1"/>
          </p:cNvSpPr>
          <p:nvPr>
            <p:ph idx="1"/>
          </p:nvPr>
        </p:nvSpPr>
        <p:spPr/>
        <p:txBody>
          <a:bodyPr>
            <a:normAutofit fontScale="70000" lnSpcReduction="20000"/>
          </a:bodyPr>
          <a:lstStyle/>
          <a:p>
            <a:r>
              <a:rPr lang="en-US" sz="3400" b="1" i="0" u="none" strike="noStrike" kern="1200" baseline="0" dirty="0" smtClean="0">
                <a:solidFill>
                  <a:schemeClr val="tx1"/>
                </a:solidFill>
                <a:latin typeface="+mn-lt"/>
                <a:ea typeface="+mn-ea"/>
                <a:cs typeface="+mn-cs"/>
              </a:rPr>
              <a:t>Context: </a:t>
            </a:r>
            <a:r>
              <a:rPr lang="en-US" sz="3400" b="0" i="0" u="none" strike="noStrike" kern="1200" baseline="0" dirty="0" smtClean="0">
                <a:solidFill>
                  <a:schemeClr val="tx1"/>
                </a:solidFill>
                <a:latin typeface="+mn-lt"/>
                <a:ea typeface="+mn-ea"/>
                <a:cs typeface="+mn-cs"/>
              </a:rPr>
              <a:t>All complex systems experience the need to develop and evolve portions of the system independently. For this reason the developers of the system need a clear and well-documented separation of concerns, so that modules of the system may be independently developed and maintained.</a:t>
            </a:r>
          </a:p>
          <a:p>
            <a:r>
              <a:rPr lang="en-US" sz="3400" b="1" i="0" u="none" strike="noStrike" kern="1200" baseline="0" dirty="0" smtClean="0">
                <a:solidFill>
                  <a:schemeClr val="tx1"/>
                </a:solidFill>
                <a:latin typeface="+mn-lt"/>
                <a:ea typeface="+mn-ea"/>
                <a:cs typeface="+mn-cs"/>
              </a:rPr>
              <a:t>Problem: </a:t>
            </a:r>
            <a:r>
              <a:rPr lang="en-US" sz="3400" b="0" i="0" u="none" strike="noStrike" kern="1200" baseline="0" dirty="0" smtClean="0">
                <a:solidFill>
                  <a:schemeClr val="tx1"/>
                </a:solidFill>
                <a:latin typeface="+mn-lt"/>
                <a:ea typeface="+mn-ea"/>
                <a:cs typeface="+mn-cs"/>
              </a:rPr>
              <a:t>The software needs to be segmented in such a way that the modules can be developed and evolved separately with little interaction among the parts, supporting portability, modifiability, and reuse.</a:t>
            </a:r>
          </a:p>
          <a:p>
            <a:r>
              <a:rPr lang="en-US" sz="3400" b="1" i="0" u="none" strike="noStrike" kern="1200" baseline="0" dirty="0" smtClean="0">
                <a:solidFill>
                  <a:schemeClr val="tx1"/>
                </a:solidFill>
                <a:latin typeface="+mn-lt"/>
                <a:ea typeface="+mn-ea"/>
                <a:cs typeface="+mn-cs"/>
              </a:rPr>
              <a:t>Solution: </a:t>
            </a:r>
            <a:r>
              <a:rPr lang="en-US" sz="3400" b="0" i="0" u="none" strike="noStrike" kern="1200" baseline="0" dirty="0" smtClean="0">
                <a:solidFill>
                  <a:schemeClr val="tx1"/>
                </a:solidFill>
                <a:latin typeface="+mn-lt"/>
                <a:ea typeface="+mn-ea"/>
                <a:cs typeface="+mn-cs"/>
              </a:rPr>
              <a:t>To achieve this separation of concerns, the layered pattern divides the software into units called layers. Each layer is a grouping of modules that offers a cohesive set of services. The usage must be unidirectional. Layers completely partition a set of software, and each partition is exposed through a public interface.</a:t>
            </a:r>
            <a:r>
              <a:rPr lang="en-US" sz="3200" b="0" i="0" u="none" strike="noStrike" kern="1200" baseline="0" dirty="0" smtClean="0">
                <a:solidFill>
                  <a:schemeClr val="tx1"/>
                </a:solidFill>
                <a:latin typeface="+mn-lt"/>
                <a:ea typeface="+mn-ea"/>
                <a:cs typeface="+mn-cs"/>
              </a:rPr>
              <a:t>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311336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25" y="1278979"/>
            <a:ext cx="861975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607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r>
              <a:rPr lang="en-US" baseline="0" dirty="0" smtClean="0"/>
              <a:t> Solution - 1</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Overview: The map-reduce pattern provides a framework for analyzing a large distributed set of data that will execute in parallel, on a set of processors. This parallelization allows for low latency and high availability. The map performs the extract and transform portions of the analysis and the reduce performs the loading of the results.</a:t>
            </a:r>
          </a:p>
          <a:p>
            <a:r>
              <a:rPr lang="en-US" dirty="0" smtClean="0"/>
              <a:t>Elements: </a:t>
            </a:r>
          </a:p>
          <a:p>
            <a:pPr lvl="1"/>
            <a:r>
              <a:rPr lang="en-US" dirty="0" smtClean="0"/>
              <a:t>Map is a function with multiple instances deployed across multiple processors that performs the extract and transformation portions of the analysis.</a:t>
            </a:r>
          </a:p>
          <a:p>
            <a:pPr lvl="1"/>
            <a:r>
              <a:rPr lang="en-US" dirty="0" smtClean="0"/>
              <a:t>Reduce is a function that may be deployed as a single instance or as multiple instances across processors to perform the load portion of extract-transform-load.</a:t>
            </a:r>
          </a:p>
          <a:p>
            <a:pPr lvl="1"/>
            <a:r>
              <a:rPr lang="en-US" dirty="0" smtClean="0"/>
              <a:t>The infrastructure is the framework responsible for deploying map and reduce instances, shepherding the data between them, and detecting and recovering from failure.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58203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3885"/>
            <a:ext cx="8229600" cy="4857403"/>
          </a:xfrm>
        </p:spPr>
        <p:txBody>
          <a:bodyPr>
            <a:noAutofit/>
          </a:bodyPr>
          <a:lstStyle/>
          <a:p>
            <a:r>
              <a:rPr lang="en-US" sz="2000" dirty="0" smtClean="0"/>
              <a:t>Relations: </a:t>
            </a:r>
          </a:p>
          <a:p>
            <a:pPr lvl="1">
              <a:spcBef>
                <a:spcPts val="0"/>
              </a:spcBef>
            </a:pPr>
            <a:r>
              <a:rPr lang="en-US" sz="2000" dirty="0" smtClean="0"/>
              <a:t>Deploy on is the relation between an instance of a map or reduce function and the processor onto which it is installed.</a:t>
            </a:r>
          </a:p>
          <a:p>
            <a:pPr lvl="1">
              <a:spcBef>
                <a:spcPts val="0"/>
              </a:spcBef>
            </a:pPr>
            <a:r>
              <a:rPr lang="en-US" sz="2000" dirty="0" smtClean="0"/>
              <a:t>Instantiate, monitor, and control is the relation between the infrastructure and the instances of map and reduce.</a:t>
            </a:r>
          </a:p>
          <a:p>
            <a:pPr>
              <a:spcBef>
                <a:spcPts val="0"/>
              </a:spcBef>
            </a:pPr>
            <a:r>
              <a:rPr lang="en-US" sz="2000" dirty="0" smtClean="0"/>
              <a:t>Constraints: </a:t>
            </a:r>
          </a:p>
          <a:p>
            <a:pPr lvl="1">
              <a:spcBef>
                <a:spcPts val="0"/>
              </a:spcBef>
            </a:pPr>
            <a:r>
              <a:rPr lang="en-US" sz="2000" dirty="0" smtClean="0"/>
              <a:t>The data to be analyzed must exist as a set of files.</a:t>
            </a:r>
          </a:p>
          <a:p>
            <a:pPr lvl="1">
              <a:spcBef>
                <a:spcPts val="0"/>
              </a:spcBef>
            </a:pPr>
            <a:r>
              <a:rPr lang="en-US" sz="2000" dirty="0"/>
              <a:t>M</a:t>
            </a:r>
            <a:r>
              <a:rPr lang="en-US" sz="2000" dirty="0" smtClean="0"/>
              <a:t>ap functions are stateless and do not communicate with each other.</a:t>
            </a:r>
          </a:p>
          <a:p>
            <a:pPr lvl="1">
              <a:spcBef>
                <a:spcPts val="0"/>
              </a:spcBef>
            </a:pPr>
            <a:r>
              <a:rPr lang="en-US" sz="2000" dirty="0" smtClean="0"/>
              <a:t>The only communication between map reduce instances is the data emitted from the map instances as &lt;key, value&gt; pairs.</a:t>
            </a:r>
          </a:p>
          <a:p>
            <a:pPr>
              <a:spcBef>
                <a:spcPts val="0"/>
              </a:spcBef>
            </a:pPr>
            <a:r>
              <a:rPr lang="en-US" sz="2000" dirty="0" smtClean="0"/>
              <a:t>Weaknesses: </a:t>
            </a:r>
          </a:p>
          <a:p>
            <a:pPr lvl="1">
              <a:spcBef>
                <a:spcPts val="0"/>
              </a:spcBef>
            </a:pPr>
            <a:r>
              <a:rPr lang="en-US" sz="2000" dirty="0" smtClean="0"/>
              <a:t>If you do not have large data sets, the overhead of map-reduce is not justified.</a:t>
            </a:r>
          </a:p>
          <a:p>
            <a:pPr lvl="1">
              <a:spcBef>
                <a:spcPts val="0"/>
              </a:spcBef>
            </a:pPr>
            <a:r>
              <a:rPr lang="en-US" sz="2000" dirty="0" smtClean="0"/>
              <a:t>If you cannot divide your data set into similar sized subsets, the advantages of parallelism are lost.</a:t>
            </a:r>
          </a:p>
          <a:p>
            <a:pPr lvl="1">
              <a:spcBef>
                <a:spcPts val="0"/>
              </a:spcBef>
            </a:pPr>
            <a:r>
              <a:rPr lang="en-US" sz="2000" dirty="0" smtClean="0"/>
              <a:t>Operations that require multiple reduces are complex to orchestrate.</a:t>
            </a:r>
            <a:endParaRPr lang="en-US" sz="20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6" name="Title 1"/>
          <p:cNvSpPr>
            <a:spLocks noGrp="1"/>
          </p:cNvSpPr>
          <p:nvPr>
            <p:ph type="title"/>
          </p:nvPr>
        </p:nvSpPr>
        <p:spPr>
          <a:xfrm>
            <a:off x="971600" y="274638"/>
            <a:ext cx="7715200" cy="778098"/>
          </a:xfrm>
        </p:spPr>
        <p:txBody>
          <a:bodyPr/>
          <a:lstStyle/>
          <a:p>
            <a:r>
              <a:rPr lang="en-US" dirty="0" smtClean="0"/>
              <a:t>Map-Reduce</a:t>
            </a:r>
            <a:r>
              <a:rPr lang="en-US" baseline="0" dirty="0" smtClean="0"/>
              <a:t> Solution - 2</a:t>
            </a:r>
            <a:endParaRPr lang="en-US" dirty="0"/>
          </a:p>
        </p:txBody>
      </p:sp>
    </p:spTree>
    <p:extLst>
      <p:ext uri="{BB962C8B-B14F-4D97-AF65-F5344CB8AC3E}">
        <p14:creationId xmlns:p14="http://schemas.microsoft.com/office/powerpoint/2010/main" val="4276627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Pattern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Context</a:t>
            </a:r>
            <a:r>
              <a:rPr lang="en-US" dirty="0" smtClean="0"/>
              <a:t>: In a distributed deployment, there is often a need to distribute a system’s infrastructure into distinct subsets. </a:t>
            </a:r>
          </a:p>
          <a:p>
            <a:r>
              <a:rPr lang="en-US" b="1" dirty="0" smtClean="0"/>
              <a:t>Problem</a:t>
            </a:r>
            <a:r>
              <a:rPr lang="en-US" dirty="0" smtClean="0"/>
              <a:t>: How can we split the system into a number of computationally independent execution structures—groups of software and hardware—connected by some communications media? </a:t>
            </a:r>
          </a:p>
          <a:p>
            <a:r>
              <a:rPr lang="en-US" b="1" dirty="0" smtClean="0"/>
              <a:t>Solution</a:t>
            </a:r>
            <a:r>
              <a:rPr lang="en-US" dirty="0" smtClean="0"/>
              <a:t>: The execution structures of many systems are organized as a set of logical groupings of components. Each grouping is termed a tier.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565312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3" name="Picture 2"/>
          <p:cNvPicPr>
            <a:picLocks noChangeAspect="1"/>
          </p:cNvPicPr>
          <p:nvPr/>
        </p:nvPicPr>
        <p:blipFill>
          <a:blip r:embed="rId2"/>
          <a:stretch>
            <a:fillRect/>
          </a:stretch>
        </p:blipFill>
        <p:spPr>
          <a:xfrm>
            <a:off x="1115616" y="1098717"/>
            <a:ext cx="7071882" cy="5282611"/>
          </a:xfrm>
          <a:prstGeom prst="rect">
            <a:avLst/>
          </a:prstGeom>
        </p:spPr>
      </p:pic>
    </p:spTree>
    <p:extLst>
      <p:ext uri="{BB962C8B-B14F-4D97-AF65-F5344CB8AC3E}">
        <p14:creationId xmlns:p14="http://schemas.microsoft.com/office/powerpoint/2010/main" val="821549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Solution</a:t>
            </a:r>
            <a:endParaRPr lang="en-US" dirty="0"/>
          </a:p>
        </p:txBody>
      </p:sp>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smtClean="0">
                <a:solidFill>
                  <a:schemeClr val="tx1"/>
                </a:solidFill>
                <a:latin typeface="+mn-lt"/>
                <a:ea typeface="+mn-ea"/>
                <a:cs typeface="+mn-cs"/>
              </a:rPr>
              <a:t>Overview: The execution structures of many systems are organized as a set of logical groupings of components. Each grouping is termed</a:t>
            </a:r>
            <a:r>
              <a:rPr lang="en-US" sz="3200" b="0" i="0" u="none" strike="noStrike" kern="1200" dirty="0" smtClean="0">
                <a:solidFill>
                  <a:schemeClr val="tx1"/>
                </a:solidFill>
                <a:latin typeface="+mn-lt"/>
                <a:ea typeface="+mn-ea"/>
                <a:cs typeface="+mn-cs"/>
              </a:rPr>
              <a:t> </a:t>
            </a:r>
            <a:r>
              <a:rPr lang="en-US" sz="3200" b="0" i="0" u="none" strike="noStrike" kern="1200" baseline="0" dirty="0" smtClean="0">
                <a:solidFill>
                  <a:schemeClr val="tx1"/>
                </a:solidFill>
                <a:latin typeface="+mn-lt"/>
                <a:ea typeface="+mn-ea"/>
                <a:cs typeface="+mn-cs"/>
              </a:rPr>
              <a:t>a </a:t>
            </a:r>
            <a:r>
              <a:rPr lang="en-US" sz="3200" b="0" i="1" u="none" strike="noStrike" kern="1200" baseline="0" dirty="0" smtClean="0">
                <a:solidFill>
                  <a:schemeClr val="tx1"/>
                </a:solidFill>
                <a:latin typeface="+mn-lt"/>
                <a:ea typeface="+mn-ea"/>
                <a:cs typeface="+mn-cs"/>
              </a:rPr>
              <a:t>tier</a:t>
            </a:r>
            <a:r>
              <a:rPr lang="en-US" sz="3200" b="0" i="0" u="none" strike="noStrike" kern="1200" baseline="0" dirty="0" smtClean="0">
                <a:solidFill>
                  <a:schemeClr val="tx1"/>
                </a:solidFill>
                <a:latin typeface="+mn-lt"/>
                <a:ea typeface="+mn-ea"/>
                <a:cs typeface="+mn-cs"/>
              </a:rPr>
              <a:t>. </a:t>
            </a:r>
          </a:p>
          <a:p>
            <a:r>
              <a:rPr lang="en-US" sz="3200" b="0" i="0" u="none" strike="noStrike" kern="1200" baseline="0" dirty="0" smtClean="0">
                <a:solidFill>
                  <a:schemeClr val="tx1"/>
                </a:solidFill>
                <a:latin typeface="+mn-lt"/>
                <a:ea typeface="+mn-ea"/>
                <a:cs typeface="+mn-cs"/>
              </a:rPr>
              <a:t>Elements: </a:t>
            </a:r>
          </a:p>
          <a:p>
            <a:pPr lvl="1"/>
            <a:r>
              <a:rPr lang="en-US" sz="2400" b="0" i="1" u="none" strike="noStrike" kern="1200" baseline="0" dirty="0" smtClean="0">
                <a:solidFill>
                  <a:schemeClr val="tx1"/>
                </a:solidFill>
                <a:latin typeface="+mn-lt"/>
                <a:ea typeface="+mn-ea"/>
                <a:cs typeface="+mn-cs"/>
              </a:rPr>
              <a:t>Tier, </a:t>
            </a:r>
            <a:r>
              <a:rPr lang="en-US" sz="2400" b="0" i="0" u="none" strike="noStrike" kern="1200" baseline="0" dirty="0" smtClean="0">
                <a:solidFill>
                  <a:schemeClr val="tx1"/>
                </a:solidFill>
                <a:latin typeface="+mn-lt"/>
                <a:ea typeface="+mn-ea"/>
                <a:cs typeface="+mn-cs"/>
              </a:rPr>
              <a:t>which is a logical grouping of software components.</a:t>
            </a:r>
          </a:p>
          <a:p>
            <a:r>
              <a:rPr lang="en-US" sz="3200" b="0" i="0" u="none" strike="noStrike" kern="1200" baseline="0" dirty="0" smtClean="0">
                <a:solidFill>
                  <a:schemeClr val="tx1"/>
                </a:solidFill>
                <a:latin typeface="+mn-lt"/>
                <a:ea typeface="+mn-ea"/>
                <a:cs typeface="+mn-cs"/>
              </a:rPr>
              <a:t>Relations: </a:t>
            </a:r>
          </a:p>
          <a:p>
            <a:pPr lvl="1"/>
            <a:r>
              <a:rPr lang="en-US" sz="2800" b="0" i="1" u="none" strike="noStrike" kern="1200" baseline="0" dirty="0" smtClean="0">
                <a:solidFill>
                  <a:schemeClr val="tx1"/>
                </a:solidFill>
                <a:latin typeface="+mn-lt"/>
                <a:ea typeface="+mn-ea"/>
                <a:cs typeface="+mn-cs"/>
              </a:rPr>
              <a:t>Is part of, </a:t>
            </a:r>
            <a:r>
              <a:rPr lang="en-US" sz="2800" b="0" i="0" u="none" strike="noStrike" kern="1200" baseline="0" dirty="0" smtClean="0">
                <a:solidFill>
                  <a:schemeClr val="tx1"/>
                </a:solidFill>
                <a:latin typeface="+mn-lt"/>
                <a:ea typeface="+mn-ea"/>
                <a:cs typeface="+mn-cs"/>
              </a:rPr>
              <a:t>to group components into tiers.</a:t>
            </a:r>
          </a:p>
          <a:p>
            <a:pPr lvl="1"/>
            <a:r>
              <a:rPr lang="en-US" sz="2800" b="0" i="1" u="none" strike="noStrike" kern="1200" baseline="0" dirty="0" smtClean="0">
                <a:solidFill>
                  <a:schemeClr val="tx1"/>
                </a:solidFill>
                <a:latin typeface="+mn-lt"/>
                <a:ea typeface="+mn-ea"/>
                <a:cs typeface="+mn-cs"/>
              </a:rPr>
              <a:t>Communicates with, </a:t>
            </a:r>
            <a:r>
              <a:rPr lang="en-US" sz="2800" b="0" i="0" u="none" strike="noStrike" kern="1200" baseline="0" dirty="0" smtClean="0">
                <a:solidFill>
                  <a:schemeClr val="tx1"/>
                </a:solidFill>
                <a:latin typeface="+mn-lt"/>
                <a:ea typeface="+mn-ea"/>
                <a:cs typeface="+mn-cs"/>
              </a:rPr>
              <a:t>to show how tiers and the components they </a:t>
            </a:r>
            <a:r>
              <a:rPr lang="en-US" sz="3200" b="0" i="0" u="none" strike="noStrike" kern="1200" baseline="0" dirty="0" smtClean="0">
                <a:solidFill>
                  <a:schemeClr val="tx1"/>
                </a:solidFill>
                <a:latin typeface="+mn-lt"/>
                <a:ea typeface="+mn-ea"/>
                <a:cs typeface="+mn-cs"/>
              </a:rPr>
              <a:t>contain interact with each other.</a:t>
            </a:r>
          </a:p>
          <a:p>
            <a:pPr lvl="1"/>
            <a:r>
              <a:rPr lang="en-US" sz="2800" b="0" i="1" u="none" strike="noStrike" kern="1200" baseline="0" dirty="0" smtClean="0">
                <a:solidFill>
                  <a:schemeClr val="tx1"/>
                </a:solidFill>
                <a:latin typeface="+mn-lt"/>
                <a:ea typeface="+mn-ea"/>
                <a:cs typeface="+mn-cs"/>
              </a:rPr>
              <a:t>Allocated to, </a:t>
            </a:r>
            <a:r>
              <a:rPr lang="en-US" sz="2800" b="0" i="0" u="none" strike="noStrike" kern="1200" baseline="0" dirty="0" smtClean="0">
                <a:solidFill>
                  <a:schemeClr val="tx1"/>
                </a:solidFill>
                <a:latin typeface="+mn-lt"/>
                <a:ea typeface="+mn-ea"/>
                <a:cs typeface="+mn-cs"/>
              </a:rPr>
              <a:t>in the case that tiers map to computing platforms.</a:t>
            </a:r>
          </a:p>
          <a:p>
            <a:r>
              <a:rPr lang="en-US" sz="3200" b="0" i="0" u="none" strike="noStrike" kern="1200" baseline="0" dirty="0" smtClean="0">
                <a:solidFill>
                  <a:schemeClr val="tx1"/>
                </a:solidFill>
                <a:latin typeface="+mn-lt"/>
                <a:ea typeface="+mn-ea"/>
                <a:cs typeface="+mn-cs"/>
              </a:rPr>
              <a:t>Constraints: A software component belongs to exactly one tier.</a:t>
            </a:r>
          </a:p>
          <a:p>
            <a:r>
              <a:rPr lang="en-US" sz="3200" b="0" i="0" u="none" strike="noStrike" kern="1200" baseline="0" dirty="0" smtClean="0">
                <a:solidFill>
                  <a:schemeClr val="tx1"/>
                </a:solidFill>
                <a:latin typeface="+mn-lt"/>
                <a:ea typeface="+mn-ea"/>
                <a:cs typeface="+mn-cs"/>
              </a:rPr>
              <a:t>Weaknesses: Substantial up-front cost and complexity.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46463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Between Tactics and Patterns</a:t>
            </a:r>
            <a:endParaRPr lang="en-US" dirty="0"/>
          </a:p>
        </p:txBody>
      </p:sp>
      <p:sp>
        <p:nvSpPr>
          <p:cNvPr id="3" name="Content Placeholder 2"/>
          <p:cNvSpPr>
            <a:spLocks noGrp="1"/>
          </p:cNvSpPr>
          <p:nvPr>
            <p:ph idx="1"/>
          </p:nvPr>
        </p:nvSpPr>
        <p:spPr/>
        <p:txBody>
          <a:bodyPr/>
          <a:lstStyle/>
          <a:p>
            <a:r>
              <a:rPr lang="en-US" dirty="0" smtClean="0"/>
              <a:t>Patterns are built from tactics; if a pattern is a molecule, a tactic is an atom.</a:t>
            </a:r>
          </a:p>
          <a:p>
            <a:r>
              <a:rPr lang="en-US" dirty="0" smtClean="0"/>
              <a:t>MVC, for example utilizes the tactics:</a:t>
            </a:r>
          </a:p>
          <a:p>
            <a:pPr lvl="1"/>
            <a:r>
              <a:rPr lang="en-US" dirty="0" smtClean="0"/>
              <a:t>Increase semantic coherence</a:t>
            </a:r>
          </a:p>
          <a:p>
            <a:pPr lvl="1"/>
            <a:r>
              <a:rPr lang="en-US" dirty="0" smtClean="0"/>
              <a:t>Encapsulation</a:t>
            </a:r>
          </a:p>
          <a:p>
            <a:pPr lvl="1"/>
            <a:r>
              <a:rPr lang="en-US" dirty="0" smtClean="0"/>
              <a:t>Use an intermediary</a:t>
            </a:r>
          </a:p>
          <a:p>
            <a:pPr lvl="1"/>
            <a:r>
              <a:rPr lang="en-US" dirty="0" smtClean="0"/>
              <a:t>Use run time binding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6561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 Augment Patterns</a:t>
            </a:r>
            <a:endParaRPr lang="en-US" dirty="0"/>
          </a:p>
        </p:txBody>
      </p:sp>
      <p:sp>
        <p:nvSpPr>
          <p:cNvPr id="3" name="Content Placeholder 2"/>
          <p:cNvSpPr>
            <a:spLocks noGrp="1"/>
          </p:cNvSpPr>
          <p:nvPr>
            <p:ph idx="1"/>
          </p:nvPr>
        </p:nvSpPr>
        <p:spPr/>
        <p:txBody>
          <a:bodyPr/>
          <a:lstStyle/>
          <a:p>
            <a:r>
              <a:rPr lang="en-US" dirty="0" smtClean="0"/>
              <a:t>Patterns</a:t>
            </a:r>
            <a:r>
              <a:rPr lang="en-US" baseline="0" dirty="0" smtClean="0"/>
              <a:t> solve a specific problem but are neutral or have </a:t>
            </a:r>
            <a:r>
              <a:rPr lang="en-US" baseline="0" dirty="0" smtClean="0"/>
              <a:t>weaknesses </a:t>
            </a:r>
            <a:r>
              <a:rPr lang="en-US" baseline="0" dirty="0" smtClean="0"/>
              <a:t>with respect to other qualities.</a:t>
            </a:r>
          </a:p>
          <a:p>
            <a:r>
              <a:rPr lang="en-US" baseline="0" dirty="0" smtClean="0"/>
              <a:t>Consider the broker pattern</a:t>
            </a:r>
          </a:p>
          <a:p>
            <a:pPr lvl="1"/>
            <a:r>
              <a:rPr lang="en-US" dirty="0" smtClean="0"/>
              <a:t>May have performance bottlenecks</a:t>
            </a:r>
          </a:p>
          <a:p>
            <a:pPr lvl="1"/>
            <a:r>
              <a:rPr lang="en-US" dirty="0" smtClean="0"/>
              <a:t>May have a single point of failure</a:t>
            </a:r>
          </a:p>
          <a:p>
            <a:pPr lvl="0"/>
            <a:r>
              <a:rPr lang="en-US" dirty="0" smtClean="0"/>
              <a:t>Using tactics such as</a:t>
            </a:r>
          </a:p>
          <a:p>
            <a:pPr lvl="1"/>
            <a:r>
              <a:rPr lang="en-US" dirty="0" smtClean="0"/>
              <a:t>Increase resources will help performance</a:t>
            </a:r>
          </a:p>
          <a:p>
            <a:pPr lvl="1"/>
            <a:r>
              <a:rPr lang="en-US" dirty="0" smtClean="0"/>
              <a:t>Maintain multiple copies will help availability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15363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 and Interactions</a:t>
            </a:r>
            <a:endParaRPr lang="en-US" dirty="0"/>
          </a:p>
        </p:txBody>
      </p:sp>
      <p:sp>
        <p:nvSpPr>
          <p:cNvPr id="3" name="Content Placeholder 2"/>
          <p:cNvSpPr>
            <a:spLocks noGrp="1"/>
          </p:cNvSpPr>
          <p:nvPr>
            <p:ph idx="1"/>
          </p:nvPr>
        </p:nvSpPr>
        <p:spPr/>
        <p:txBody>
          <a:bodyPr/>
          <a:lstStyle/>
          <a:p>
            <a:r>
              <a:rPr lang="en-US" dirty="0" smtClean="0"/>
              <a:t>Each tactic has pluses (its reason for being) and minuses</a:t>
            </a:r>
            <a:r>
              <a:rPr lang="en-US" baseline="0" dirty="0" smtClean="0"/>
              <a:t> – side effects.</a:t>
            </a:r>
          </a:p>
          <a:p>
            <a:r>
              <a:rPr lang="en-US" dirty="0"/>
              <a:t>U</a:t>
            </a:r>
            <a:r>
              <a:rPr lang="en-US" baseline="0" dirty="0" smtClean="0"/>
              <a:t>se </a:t>
            </a:r>
            <a:r>
              <a:rPr lang="en-US" baseline="0" dirty="0" smtClean="0"/>
              <a:t>of tactics can </a:t>
            </a:r>
            <a:r>
              <a:rPr lang="en-US" baseline="0" dirty="0" smtClean="0"/>
              <a:t>help alleviate </a:t>
            </a:r>
            <a:r>
              <a:rPr lang="en-US" baseline="0" dirty="0" smtClean="0"/>
              <a:t>the minuses</a:t>
            </a:r>
            <a:r>
              <a:rPr lang="en-US" baseline="0" dirty="0" smtClean="0"/>
              <a:t>.</a:t>
            </a:r>
          </a:p>
          <a:p>
            <a:r>
              <a:rPr lang="en-US" dirty="0" smtClean="0"/>
              <a:t>But nothing is free…</a:t>
            </a:r>
            <a:endParaRPr lang="en-US" baseline="0"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814150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a:t>Tactics and </a:t>
            </a:r>
            <a:r>
              <a:rPr lang="en-US" dirty="0" smtClean="0"/>
              <a:t>Interactions - </a:t>
            </a:r>
            <a:r>
              <a:rPr lang="en-US" dirty="0"/>
              <a:t>2</a:t>
            </a:r>
          </a:p>
        </p:txBody>
      </p:sp>
      <p:sp>
        <p:nvSpPr>
          <p:cNvPr id="797699" name="Rectangle 3"/>
          <p:cNvSpPr>
            <a:spLocks noGrp="1" noChangeArrowheads="1"/>
          </p:cNvSpPr>
          <p:nvPr>
            <p:ph type="body" idx="1"/>
          </p:nvPr>
        </p:nvSpPr>
        <p:spPr/>
        <p:txBody>
          <a:bodyPr/>
          <a:lstStyle/>
          <a:p>
            <a:pPr>
              <a:spcBef>
                <a:spcPct val="25000"/>
              </a:spcBef>
              <a:buFont typeface="Wingdings" pitchFamily="2" charset="2"/>
              <a:buNone/>
            </a:pPr>
            <a:r>
              <a:rPr lang="en-US" dirty="0"/>
              <a:t>A common tactic for detecting faults is Ping/Echo.</a:t>
            </a:r>
          </a:p>
          <a:p>
            <a:pPr>
              <a:spcBef>
                <a:spcPct val="25000"/>
              </a:spcBef>
              <a:buFont typeface="Wingdings" pitchFamily="2" charset="2"/>
              <a:buNone/>
            </a:pPr>
            <a:r>
              <a:rPr lang="en-US" dirty="0"/>
              <a:t>Common side-effects of Ping/Echo are:</a:t>
            </a:r>
          </a:p>
          <a:p>
            <a:pPr>
              <a:spcBef>
                <a:spcPct val="25000"/>
              </a:spcBef>
            </a:pPr>
            <a:r>
              <a:rPr lang="en-US" sz="2400" dirty="0"/>
              <a:t>security: how to prevent a ping flood attack?</a:t>
            </a:r>
          </a:p>
          <a:p>
            <a:pPr>
              <a:spcBef>
                <a:spcPct val="25000"/>
              </a:spcBef>
            </a:pPr>
            <a:r>
              <a:rPr lang="en-US" sz="2400" dirty="0"/>
              <a:t>performance: how to ensure that the performance overhead of ping/echo is small?</a:t>
            </a:r>
          </a:p>
          <a:p>
            <a:pPr>
              <a:spcBef>
                <a:spcPct val="25000"/>
              </a:spcBef>
            </a:pPr>
            <a:r>
              <a:rPr lang="en-US" sz="2400" dirty="0"/>
              <a:t>modifiability: how to add ping/echo to the existing architecture?</a:t>
            </a:r>
          </a:p>
        </p:txBody>
      </p:sp>
    </p:spTree>
    <p:extLst>
      <p:ext uri="{BB962C8B-B14F-4D97-AF65-F5344CB8AC3E}">
        <p14:creationId xmlns:p14="http://schemas.microsoft.com/office/powerpoint/2010/main" val="27276652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Pattern</a:t>
            </a:r>
            <a:r>
              <a:rPr lang="en-US" baseline="0" dirty="0" smtClean="0"/>
              <a:t>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2119313"/>
            <a:ext cx="8448675" cy="33979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147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Rectangle 4"/>
          <p:cNvSpPr>
            <a:spLocks noGrp="1" noChangeArrowheads="1"/>
          </p:cNvSpPr>
          <p:nvPr>
            <p:ph type="title"/>
          </p:nvPr>
        </p:nvSpPr>
        <p:spPr/>
        <p:txBody>
          <a:bodyPr/>
          <a:lstStyle/>
          <a:p>
            <a:r>
              <a:rPr lang="en-US"/>
              <a:t>Tactics and Interactions - 3</a:t>
            </a:r>
          </a:p>
        </p:txBody>
      </p:sp>
      <p:grpSp>
        <p:nvGrpSpPr>
          <p:cNvPr id="13" name="Group 12"/>
          <p:cNvGrpSpPr/>
          <p:nvPr/>
        </p:nvGrpSpPr>
        <p:grpSpPr>
          <a:xfrm>
            <a:off x="2133600" y="1676400"/>
            <a:ext cx="4419600" cy="3657600"/>
            <a:chOff x="2133600" y="1676400"/>
            <a:chExt cx="4419600" cy="3657600"/>
          </a:xfrm>
        </p:grpSpPr>
        <p:sp>
          <p:nvSpPr>
            <p:cNvPr id="799749" name="Rectangle 5"/>
            <p:cNvSpPr>
              <a:spLocks noChangeArrowheads="1"/>
            </p:cNvSpPr>
            <p:nvPr/>
          </p:nvSpPr>
          <p:spPr bwMode="auto">
            <a:xfrm>
              <a:off x="3276600" y="1676400"/>
              <a:ext cx="2057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System</a:t>
              </a:r>
            </a:p>
          </p:txBody>
        </p:sp>
        <p:sp>
          <p:nvSpPr>
            <p:cNvPr id="799751" name="Line 7"/>
            <p:cNvSpPr>
              <a:spLocks noChangeShapeType="1"/>
            </p:cNvSpPr>
            <p:nvPr/>
          </p:nvSpPr>
          <p:spPr bwMode="auto">
            <a:xfrm>
              <a:off x="4343400" y="2667000"/>
              <a:ext cx="0" cy="609600"/>
            </a:xfrm>
            <a:prstGeom prst="line">
              <a:avLst/>
            </a:prstGeom>
            <a:noFill/>
            <a:ln w="9525">
              <a:solidFill>
                <a:schemeClr val="tx1"/>
              </a:solidFill>
              <a:round/>
              <a:headEnd/>
              <a:tailEnd/>
            </a:ln>
            <a:effectLst/>
          </p:spPr>
          <p:txBody>
            <a:bodyPr/>
            <a:lstStyle/>
            <a:p>
              <a:endParaRPr lang="en-US"/>
            </a:p>
          </p:txBody>
        </p:sp>
        <p:sp>
          <p:nvSpPr>
            <p:cNvPr id="799752" name="Oval 8"/>
            <p:cNvSpPr>
              <a:spLocks noChangeArrowheads="1"/>
            </p:cNvSpPr>
            <p:nvPr/>
          </p:nvSpPr>
          <p:spPr bwMode="auto">
            <a:xfrm>
              <a:off x="3352800" y="3276600"/>
              <a:ext cx="1981200" cy="457200"/>
            </a:xfrm>
            <a:prstGeom prst="ellipse">
              <a:avLst/>
            </a:prstGeom>
            <a:solidFill>
              <a:schemeClr val="accent1"/>
            </a:solidFill>
            <a:ln w="9525">
              <a:solidFill>
                <a:schemeClr val="tx1"/>
              </a:solidFill>
              <a:round/>
              <a:headEnd/>
              <a:tailEnd/>
            </a:ln>
            <a:effectLst/>
          </p:spPr>
          <p:txBody>
            <a:bodyPr wrap="none" anchor="ctr"/>
            <a:lstStyle/>
            <a:p>
              <a:pPr algn="ctr"/>
              <a:r>
                <a:rPr lang="en-US"/>
                <a:t>Ping/Echo</a:t>
              </a:r>
            </a:p>
          </p:txBody>
        </p:sp>
        <p:sp>
          <p:nvSpPr>
            <p:cNvPr id="799755" name="AutoShape 11"/>
            <p:cNvSpPr>
              <a:spLocks noChangeArrowheads="1"/>
            </p:cNvSpPr>
            <p:nvPr/>
          </p:nvSpPr>
          <p:spPr bwMode="auto">
            <a:xfrm>
              <a:off x="21336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Add to </a:t>
              </a:r>
            </a:p>
            <a:p>
              <a:pPr algn="ctr"/>
              <a:r>
                <a:rPr lang="en-US"/>
                <a:t>system</a:t>
              </a:r>
            </a:p>
          </p:txBody>
        </p:sp>
        <p:sp>
          <p:nvSpPr>
            <p:cNvPr id="799757" name="Line 13"/>
            <p:cNvSpPr>
              <a:spLocks noChangeShapeType="1"/>
            </p:cNvSpPr>
            <p:nvPr/>
          </p:nvSpPr>
          <p:spPr bwMode="auto">
            <a:xfrm flipH="1">
              <a:off x="2819400" y="3733800"/>
              <a:ext cx="1524000" cy="838200"/>
            </a:xfrm>
            <a:prstGeom prst="line">
              <a:avLst/>
            </a:prstGeom>
            <a:noFill/>
            <a:ln w="9525">
              <a:solidFill>
                <a:schemeClr val="tx1"/>
              </a:solidFill>
              <a:round/>
              <a:headEnd/>
              <a:tailEnd/>
            </a:ln>
            <a:effectLst/>
          </p:spPr>
          <p:txBody>
            <a:bodyPr/>
            <a:lstStyle/>
            <a:p>
              <a:endParaRPr lang="en-US"/>
            </a:p>
          </p:txBody>
        </p:sp>
        <p:sp>
          <p:nvSpPr>
            <p:cNvPr id="799758" name="AutoShape 14"/>
            <p:cNvSpPr>
              <a:spLocks noChangeArrowheads="1"/>
            </p:cNvSpPr>
            <p:nvPr/>
          </p:nvSpPr>
          <p:spPr bwMode="auto">
            <a:xfrm>
              <a:off x="36957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Ping</a:t>
              </a:r>
            </a:p>
            <a:p>
              <a:pPr algn="ctr"/>
              <a:r>
                <a:rPr lang="en-US"/>
                <a:t>flood</a:t>
              </a:r>
            </a:p>
          </p:txBody>
        </p:sp>
        <p:sp>
          <p:nvSpPr>
            <p:cNvPr id="799759" name="Line 15"/>
            <p:cNvSpPr>
              <a:spLocks noChangeShapeType="1"/>
            </p:cNvSpPr>
            <p:nvPr/>
          </p:nvSpPr>
          <p:spPr bwMode="auto">
            <a:xfrm>
              <a:off x="4343400" y="3733800"/>
              <a:ext cx="0" cy="838200"/>
            </a:xfrm>
            <a:prstGeom prst="line">
              <a:avLst/>
            </a:prstGeom>
            <a:noFill/>
            <a:ln w="9525">
              <a:solidFill>
                <a:schemeClr val="tx1"/>
              </a:solidFill>
              <a:round/>
              <a:headEnd/>
              <a:tailEnd/>
            </a:ln>
            <a:effectLst/>
          </p:spPr>
          <p:txBody>
            <a:bodyPr/>
            <a:lstStyle/>
            <a:p>
              <a:endParaRPr lang="en-US"/>
            </a:p>
          </p:txBody>
        </p:sp>
        <p:sp>
          <p:nvSpPr>
            <p:cNvPr id="799760" name="AutoShape 16"/>
            <p:cNvSpPr>
              <a:spLocks noChangeArrowheads="1"/>
            </p:cNvSpPr>
            <p:nvPr/>
          </p:nvSpPr>
          <p:spPr bwMode="auto">
            <a:xfrm>
              <a:off x="52578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dirty="0"/>
                <a:t>Performance</a:t>
              </a:r>
            </a:p>
            <a:p>
              <a:pPr algn="ctr"/>
              <a:r>
                <a:rPr lang="en-US" dirty="0"/>
                <a:t>overhead</a:t>
              </a:r>
            </a:p>
          </p:txBody>
        </p:sp>
        <p:sp>
          <p:nvSpPr>
            <p:cNvPr id="799761" name="Line 17"/>
            <p:cNvSpPr>
              <a:spLocks noChangeShapeType="1"/>
            </p:cNvSpPr>
            <p:nvPr/>
          </p:nvSpPr>
          <p:spPr bwMode="auto">
            <a:xfrm>
              <a:off x="4343400" y="3733800"/>
              <a:ext cx="1600200" cy="8382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54705917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Tactics and Interactions - 4</a:t>
            </a:r>
          </a:p>
        </p:txBody>
      </p:sp>
      <p:sp>
        <p:nvSpPr>
          <p:cNvPr id="802819" name="Rectangle 3"/>
          <p:cNvSpPr>
            <a:spLocks noGrp="1" noChangeArrowheads="1"/>
          </p:cNvSpPr>
          <p:nvPr>
            <p:ph type="body" idx="1"/>
          </p:nvPr>
        </p:nvSpPr>
        <p:spPr/>
        <p:txBody>
          <a:bodyPr/>
          <a:lstStyle/>
          <a:p>
            <a:pPr>
              <a:spcBef>
                <a:spcPct val="25000"/>
              </a:spcBef>
              <a:buFont typeface="Wingdings" pitchFamily="2" charset="2"/>
              <a:buNone/>
            </a:pPr>
            <a:r>
              <a:rPr lang="en-US" dirty="0"/>
              <a:t>A tactic to address the performance side-effect is “Increase Available Resources”.</a:t>
            </a:r>
          </a:p>
          <a:p>
            <a:pPr>
              <a:spcBef>
                <a:spcPct val="25000"/>
              </a:spcBef>
              <a:buFont typeface="Wingdings" pitchFamily="2" charset="2"/>
              <a:buNone/>
            </a:pPr>
            <a:r>
              <a:rPr lang="en-US" dirty="0"/>
              <a:t>Common side effects of Increase Available Resources are:</a:t>
            </a:r>
          </a:p>
          <a:p>
            <a:pPr>
              <a:spcBef>
                <a:spcPct val="25000"/>
              </a:spcBef>
            </a:pPr>
            <a:r>
              <a:rPr lang="en-US" sz="2400" dirty="0"/>
              <a:t>cost: increased resources cost more</a:t>
            </a:r>
          </a:p>
          <a:p>
            <a:pPr>
              <a:spcBef>
                <a:spcPct val="25000"/>
              </a:spcBef>
            </a:pPr>
            <a:r>
              <a:rPr lang="en-US" sz="2400" dirty="0"/>
              <a:t>performance: how to utilize the increase resources efficiently?</a:t>
            </a:r>
          </a:p>
        </p:txBody>
      </p:sp>
    </p:spTree>
    <p:extLst>
      <p:ext uri="{BB962C8B-B14F-4D97-AF65-F5344CB8AC3E}">
        <p14:creationId xmlns:p14="http://schemas.microsoft.com/office/powerpoint/2010/main" val="170925168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t>Tactics and Interactions - 5</a:t>
            </a:r>
          </a:p>
        </p:txBody>
      </p:sp>
      <p:grpSp>
        <p:nvGrpSpPr>
          <p:cNvPr id="18" name="Group 17"/>
          <p:cNvGrpSpPr/>
          <p:nvPr/>
        </p:nvGrpSpPr>
        <p:grpSpPr>
          <a:xfrm>
            <a:off x="2209800" y="1143000"/>
            <a:ext cx="5257800" cy="4533900"/>
            <a:chOff x="2209800" y="1143000"/>
            <a:chExt cx="5257800" cy="4533900"/>
          </a:xfrm>
        </p:grpSpPr>
        <p:sp>
          <p:nvSpPr>
            <p:cNvPr id="804867" name="Rectangle 3"/>
            <p:cNvSpPr>
              <a:spLocks noChangeArrowheads="1"/>
            </p:cNvSpPr>
            <p:nvPr/>
          </p:nvSpPr>
          <p:spPr bwMode="auto">
            <a:xfrm>
              <a:off x="3352800" y="1143000"/>
              <a:ext cx="2057400" cy="74295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System</a:t>
              </a:r>
            </a:p>
          </p:txBody>
        </p:sp>
        <p:sp>
          <p:nvSpPr>
            <p:cNvPr id="804868" name="Line 4"/>
            <p:cNvSpPr>
              <a:spLocks noChangeShapeType="1"/>
            </p:cNvSpPr>
            <p:nvPr/>
          </p:nvSpPr>
          <p:spPr bwMode="auto">
            <a:xfrm>
              <a:off x="4419600" y="1885950"/>
              <a:ext cx="0" cy="457200"/>
            </a:xfrm>
            <a:prstGeom prst="line">
              <a:avLst/>
            </a:prstGeom>
            <a:noFill/>
            <a:ln w="9525">
              <a:solidFill>
                <a:schemeClr val="tx1"/>
              </a:solidFill>
              <a:round/>
              <a:headEnd/>
              <a:tailEnd/>
            </a:ln>
            <a:effectLst/>
          </p:spPr>
          <p:txBody>
            <a:bodyPr/>
            <a:lstStyle/>
            <a:p>
              <a:endParaRPr lang="en-US"/>
            </a:p>
          </p:txBody>
        </p:sp>
        <p:sp>
          <p:nvSpPr>
            <p:cNvPr id="804869" name="Oval 5"/>
            <p:cNvSpPr>
              <a:spLocks noChangeArrowheads="1"/>
            </p:cNvSpPr>
            <p:nvPr/>
          </p:nvSpPr>
          <p:spPr bwMode="auto">
            <a:xfrm>
              <a:off x="3429000" y="2343150"/>
              <a:ext cx="1981200" cy="342900"/>
            </a:xfrm>
            <a:prstGeom prst="ellipse">
              <a:avLst/>
            </a:prstGeom>
            <a:solidFill>
              <a:schemeClr val="accent1"/>
            </a:solidFill>
            <a:ln w="9525">
              <a:solidFill>
                <a:schemeClr val="tx1"/>
              </a:solidFill>
              <a:round/>
              <a:headEnd/>
              <a:tailEnd/>
            </a:ln>
            <a:effectLst/>
          </p:spPr>
          <p:txBody>
            <a:bodyPr wrap="none" anchor="ctr"/>
            <a:lstStyle/>
            <a:p>
              <a:pPr algn="ctr"/>
              <a:r>
                <a:rPr lang="en-US" sz="1600"/>
                <a:t>Ping/Echo</a:t>
              </a:r>
            </a:p>
          </p:txBody>
        </p:sp>
        <p:sp>
          <p:nvSpPr>
            <p:cNvPr id="804871" name="AutoShape 7"/>
            <p:cNvSpPr>
              <a:spLocks noChangeArrowheads="1"/>
            </p:cNvSpPr>
            <p:nvPr/>
          </p:nvSpPr>
          <p:spPr bwMode="auto">
            <a:xfrm>
              <a:off x="22098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Add to </a:t>
              </a:r>
            </a:p>
            <a:p>
              <a:pPr algn="ctr"/>
              <a:r>
                <a:rPr lang="en-US" sz="1600"/>
                <a:t>system</a:t>
              </a:r>
            </a:p>
          </p:txBody>
        </p:sp>
        <p:sp>
          <p:nvSpPr>
            <p:cNvPr id="804872" name="Line 8"/>
            <p:cNvSpPr>
              <a:spLocks noChangeShapeType="1"/>
            </p:cNvSpPr>
            <p:nvPr/>
          </p:nvSpPr>
          <p:spPr bwMode="auto">
            <a:xfrm flipH="1">
              <a:off x="2895600" y="2686050"/>
              <a:ext cx="1524000" cy="628650"/>
            </a:xfrm>
            <a:prstGeom prst="line">
              <a:avLst/>
            </a:prstGeom>
            <a:noFill/>
            <a:ln w="9525">
              <a:solidFill>
                <a:schemeClr val="tx1"/>
              </a:solidFill>
              <a:round/>
              <a:headEnd/>
              <a:tailEnd/>
            </a:ln>
            <a:effectLst/>
          </p:spPr>
          <p:txBody>
            <a:bodyPr/>
            <a:lstStyle/>
            <a:p>
              <a:endParaRPr lang="en-US"/>
            </a:p>
          </p:txBody>
        </p:sp>
        <p:sp>
          <p:nvSpPr>
            <p:cNvPr id="804873" name="AutoShape 9"/>
            <p:cNvSpPr>
              <a:spLocks noChangeArrowheads="1"/>
            </p:cNvSpPr>
            <p:nvPr/>
          </p:nvSpPr>
          <p:spPr bwMode="auto">
            <a:xfrm>
              <a:off x="37719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Ping</a:t>
              </a:r>
            </a:p>
            <a:p>
              <a:pPr algn="ctr"/>
              <a:r>
                <a:rPr lang="en-US" sz="1600"/>
                <a:t>flood</a:t>
              </a:r>
            </a:p>
          </p:txBody>
        </p:sp>
        <p:sp>
          <p:nvSpPr>
            <p:cNvPr id="804874" name="Line 10"/>
            <p:cNvSpPr>
              <a:spLocks noChangeShapeType="1"/>
            </p:cNvSpPr>
            <p:nvPr/>
          </p:nvSpPr>
          <p:spPr bwMode="auto">
            <a:xfrm>
              <a:off x="4419600" y="2686050"/>
              <a:ext cx="0" cy="628650"/>
            </a:xfrm>
            <a:prstGeom prst="line">
              <a:avLst/>
            </a:prstGeom>
            <a:noFill/>
            <a:ln w="9525">
              <a:solidFill>
                <a:schemeClr val="tx1"/>
              </a:solidFill>
              <a:round/>
              <a:headEnd/>
              <a:tailEnd/>
            </a:ln>
            <a:effectLst/>
          </p:spPr>
          <p:txBody>
            <a:bodyPr/>
            <a:lstStyle/>
            <a:p>
              <a:endParaRPr lang="en-US"/>
            </a:p>
          </p:txBody>
        </p:sp>
        <p:sp>
          <p:nvSpPr>
            <p:cNvPr id="804875" name="AutoShape 11"/>
            <p:cNvSpPr>
              <a:spLocks noChangeArrowheads="1"/>
            </p:cNvSpPr>
            <p:nvPr/>
          </p:nvSpPr>
          <p:spPr bwMode="auto">
            <a:xfrm>
              <a:off x="53340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Performance</a:t>
              </a:r>
            </a:p>
            <a:p>
              <a:pPr algn="ctr"/>
              <a:r>
                <a:rPr lang="en-US" sz="1600"/>
                <a:t>overhead</a:t>
              </a:r>
            </a:p>
          </p:txBody>
        </p:sp>
        <p:sp>
          <p:nvSpPr>
            <p:cNvPr id="804876" name="Line 12"/>
            <p:cNvSpPr>
              <a:spLocks noChangeShapeType="1"/>
            </p:cNvSpPr>
            <p:nvPr/>
          </p:nvSpPr>
          <p:spPr bwMode="auto">
            <a:xfrm>
              <a:off x="4419600" y="2686050"/>
              <a:ext cx="1600200" cy="628650"/>
            </a:xfrm>
            <a:prstGeom prst="line">
              <a:avLst/>
            </a:prstGeom>
            <a:noFill/>
            <a:ln w="9525">
              <a:solidFill>
                <a:schemeClr val="tx1"/>
              </a:solidFill>
              <a:round/>
              <a:headEnd/>
              <a:tailEnd/>
            </a:ln>
            <a:effectLst/>
          </p:spPr>
          <p:txBody>
            <a:bodyPr/>
            <a:lstStyle/>
            <a:p>
              <a:endParaRPr lang="en-US"/>
            </a:p>
          </p:txBody>
        </p:sp>
        <p:sp>
          <p:nvSpPr>
            <p:cNvPr id="804878" name="Line 14"/>
            <p:cNvSpPr>
              <a:spLocks noChangeShapeType="1"/>
            </p:cNvSpPr>
            <p:nvPr/>
          </p:nvSpPr>
          <p:spPr bwMode="auto">
            <a:xfrm>
              <a:off x="6019800" y="3867150"/>
              <a:ext cx="0" cy="457200"/>
            </a:xfrm>
            <a:prstGeom prst="line">
              <a:avLst/>
            </a:prstGeom>
            <a:noFill/>
            <a:ln w="9525">
              <a:solidFill>
                <a:schemeClr val="tx1"/>
              </a:solidFill>
              <a:round/>
              <a:headEnd/>
              <a:tailEnd/>
            </a:ln>
            <a:effectLst/>
          </p:spPr>
          <p:txBody>
            <a:bodyPr/>
            <a:lstStyle/>
            <a:p>
              <a:endParaRPr lang="en-US"/>
            </a:p>
          </p:txBody>
        </p:sp>
        <p:sp>
          <p:nvSpPr>
            <p:cNvPr id="804879" name="Oval 15"/>
            <p:cNvSpPr>
              <a:spLocks noChangeArrowheads="1"/>
            </p:cNvSpPr>
            <p:nvPr/>
          </p:nvSpPr>
          <p:spPr bwMode="auto">
            <a:xfrm>
              <a:off x="5029200" y="4038600"/>
              <a:ext cx="2057400" cy="609600"/>
            </a:xfrm>
            <a:prstGeom prst="ellipse">
              <a:avLst/>
            </a:prstGeom>
            <a:solidFill>
              <a:schemeClr val="accent1"/>
            </a:solidFill>
            <a:ln w="9525">
              <a:solidFill>
                <a:schemeClr val="tx1"/>
              </a:solidFill>
              <a:round/>
              <a:headEnd/>
              <a:tailEnd/>
            </a:ln>
            <a:effectLst/>
          </p:spPr>
          <p:txBody>
            <a:bodyPr wrap="none" anchor="ctr"/>
            <a:lstStyle/>
            <a:p>
              <a:pPr algn="ctr"/>
              <a:r>
                <a:rPr lang="en-US" sz="1600"/>
                <a:t>Increase Available</a:t>
              </a:r>
            </a:p>
            <a:p>
              <a:pPr algn="ctr"/>
              <a:r>
                <a:rPr lang="en-US" sz="1600"/>
                <a:t>Resources</a:t>
              </a:r>
            </a:p>
          </p:txBody>
        </p:sp>
        <p:sp>
          <p:nvSpPr>
            <p:cNvPr id="804881" name="AutoShape 17"/>
            <p:cNvSpPr>
              <a:spLocks noChangeArrowheads="1"/>
            </p:cNvSpPr>
            <p:nvPr/>
          </p:nvSpPr>
          <p:spPr bwMode="auto">
            <a:xfrm>
              <a:off x="47244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Cost</a:t>
              </a:r>
            </a:p>
          </p:txBody>
        </p:sp>
        <p:sp>
          <p:nvSpPr>
            <p:cNvPr id="804882" name="Line 18"/>
            <p:cNvSpPr>
              <a:spLocks noChangeShapeType="1"/>
            </p:cNvSpPr>
            <p:nvPr/>
          </p:nvSpPr>
          <p:spPr bwMode="auto">
            <a:xfrm flipH="1">
              <a:off x="5410200" y="4667250"/>
              <a:ext cx="609600" cy="438150"/>
            </a:xfrm>
            <a:prstGeom prst="line">
              <a:avLst/>
            </a:prstGeom>
            <a:noFill/>
            <a:ln w="9525">
              <a:solidFill>
                <a:schemeClr val="tx1"/>
              </a:solidFill>
              <a:round/>
              <a:headEnd/>
              <a:tailEnd/>
            </a:ln>
            <a:effectLst/>
          </p:spPr>
          <p:txBody>
            <a:bodyPr/>
            <a:lstStyle/>
            <a:p>
              <a:endParaRPr lang="en-US"/>
            </a:p>
          </p:txBody>
        </p:sp>
        <p:sp>
          <p:nvSpPr>
            <p:cNvPr id="804885" name="AutoShape 21"/>
            <p:cNvSpPr>
              <a:spLocks noChangeArrowheads="1"/>
            </p:cNvSpPr>
            <p:nvPr/>
          </p:nvSpPr>
          <p:spPr bwMode="auto">
            <a:xfrm>
              <a:off x="61722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Resource</a:t>
              </a:r>
            </a:p>
            <a:p>
              <a:pPr algn="ctr"/>
              <a:r>
                <a:rPr lang="en-US" sz="1600"/>
                <a:t>Utilization</a:t>
              </a:r>
            </a:p>
          </p:txBody>
        </p:sp>
        <p:sp>
          <p:nvSpPr>
            <p:cNvPr id="804886" name="Line 22"/>
            <p:cNvSpPr>
              <a:spLocks noChangeShapeType="1"/>
            </p:cNvSpPr>
            <p:nvPr/>
          </p:nvSpPr>
          <p:spPr bwMode="auto">
            <a:xfrm>
              <a:off x="6019800" y="4667250"/>
              <a:ext cx="838200" cy="43815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3555795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a:t>Tactics and Interactions - 6</a:t>
            </a:r>
          </a:p>
        </p:txBody>
      </p:sp>
      <p:sp>
        <p:nvSpPr>
          <p:cNvPr id="806915" name="Rectangle 3"/>
          <p:cNvSpPr>
            <a:spLocks noGrp="1" noChangeArrowheads="1"/>
          </p:cNvSpPr>
          <p:nvPr>
            <p:ph type="body" idx="1"/>
          </p:nvPr>
        </p:nvSpPr>
        <p:spPr/>
        <p:txBody>
          <a:bodyPr/>
          <a:lstStyle/>
          <a:p>
            <a:pPr>
              <a:spcBef>
                <a:spcPct val="25000"/>
              </a:spcBef>
              <a:buFont typeface="Wingdings" pitchFamily="2" charset="2"/>
              <a:buNone/>
            </a:pPr>
            <a:r>
              <a:rPr lang="en-US" dirty="0"/>
              <a:t>A tactic to address the efficient use of resources side-effect is “Scheduling Policy”.</a:t>
            </a:r>
          </a:p>
          <a:p>
            <a:pPr>
              <a:spcBef>
                <a:spcPct val="25000"/>
              </a:spcBef>
              <a:buFont typeface="Wingdings" pitchFamily="2" charset="2"/>
              <a:buNone/>
            </a:pPr>
            <a:r>
              <a:rPr lang="en-US" dirty="0"/>
              <a:t>Common side effects of Scheduling Policy are:</a:t>
            </a:r>
          </a:p>
          <a:p>
            <a:pPr>
              <a:spcBef>
                <a:spcPct val="25000"/>
              </a:spcBef>
            </a:pPr>
            <a:r>
              <a:rPr lang="en-US" sz="2400" dirty="0"/>
              <a:t>modifiability: how to add the scheduling policy to the existing architecture</a:t>
            </a:r>
          </a:p>
          <a:p>
            <a:pPr>
              <a:spcBef>
                <a:spcPct val="25000"/>
              </a:spcBef>
            </a:pPr>
            <a:r>
              <a:rPr lang="en-US" sz="2400" dirty="0"/>
              <a:t>modifiability: how to change the scheduling policy in the future?</a:t>
            </a:r>
          </a:p>
        </p:txBody>
      </p:sp>
    </p:spTree>
    <p:extLst>
      <p:ext uri="{BB962C8B-B14F-4D97-AF65-F5344CB8AC3E}">
        <p14:creationId xmlns:p14="http://schemas.microsoft.com/office/powerpoint/2010/main" val="270202597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a:t>Tactics and Interactions - 7</a:t>
            </a:r>
          </a:p>
        </p:txBody>
      </p:sp>
      <p:grpSp>
        <p:nvGrpSpPr>
          <p:cNvPr id="24" name="Group 23"/>
          <p:cNvGrpSpPr/>
          <p:nvPr/>
        </p:nvGrpSpPr>
        <p:grpSpPr>
          <a:xfrm>
            <a:off x="2209800" y="1295400"/>
            <a:ext cx="6067425" cy="4737100"/>
            <a:chOff x="2209800" y="1295400"/>
            <a:chExt cx="6067425" cy="4737100"/>
          </a:xfrm>
        </p:grpSpPr>
        <p:sp>
          <p:nvSpPr>
            <p:cNvPr id="808963" name="Rectangle 3"/>
            <p:cNvSpPr>
              <a:spLocks noChangeArrowheads="1"/>
            </p:cNvSpPr>
            <p:nvPr/>
          </p:nvSpPr>
          <p:spPr bwMode="auto">
            <a:xfrm>
              <a:off x="3352800" y="1295400"/>
              <a:ext cx="2057400" cy="5238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System</a:t>
              </a:r>
            </a:p>
          </p:txBody>
        </p:sp>
        <p:sp>
          <p:nvSpPr>
            <p:cNvPr id="808964" name="Line 4"/>
            <p:cNvSpPr>
              <a:spLocks noChangeShapeType="1"/>
            </p:cNvSpPr>
            <p:nvPr/>
          </p:nvSpPr>
          <p:spPr bwMode="auto">
            <a:xfrm>
              <a:off x="4419600" y="1819275"/>
              <a:ext cx="0" cy="230188"/>
            </a:xfrm>
            <a:prstGeom prst="line">
              <a:avLst/>
            </a:prstGeom>
            <a:noFill/>
            <a:ln w="9525">
              <a:solidFill>
                <a:schemeClr val="tx1"/>
              </a:solidFill>
              <a:round/>
              <a:headEnd/>
              <a:tailEnd/>
            </a:ln>
            <a:effectLst/>
          </p:spPr>
          <p:txBody>
            <a:bodyPr/>
            <a:lstStyle/>
            <a:p>
              <a:endParaRPr lang="en-US"/>
            </a:p>
          </p:txBody>
        </p:sp>
        <p:sp>
          <p:nvSpPr>
            <p:cNvPr id="808965" name="Oval 5"/>
            <p:cNvSpPr>
              <a:spLocks noChangeArrowheads="1"/>
            </p:cNvSpPr>
            <p:nvPr/>
          </p:nvSpPr>
          <p:spPr bwMode="auto">
            <a:xfrm>
              <a:off x="3429000" y="2049463"/>
              <a:ext cx="1981200" cy="277812"/>
            </a:xfrm>
            <a:prstGeom prst="ellipse">
              <a:avLst/>
            </a:prstGeom>
            <a:solidFill>
              <a:schemeClr val="accent1"/>
            </a:solidFill>
            <a:ln w="9525">
              <a:solidFill>
                <a:schemeClr val="tx1"/>
              </a:solidFill>
              <a:round/>
              <a:headEnd/>
              <a:tailEnd/>
            </a:ln>
            <a:effectLst/>
          </p:spPr>
          <p:txBody>
            <a:bodyPr wrap="none" anchor="ctr"/>
            <a:lstStyle/>
            <a:p>
              <a:pPr algn="ctr"/>
              <a:r>
                <a:rPr lang="en-US" sz="1400"/>
                <a:t>Ping/Echo</a:t>
              </a:r>
            </a:p>
          </p:txBody>
        </p:sp>
        <p:sp>
          <p:nvSpPr>
            <p:cNvPr id="808967" name="AutoShape 7"/>
            <p:cNvSpPr>
              <a:spLocks noChangeArrowheads="1"/>
            </p:cNvSpPr>
            <p:nvPr/>
          </p:nvSpPr>
          <p:spPr bwMode="auto">
            <a:xfrm>
              <a:off x="22098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 </a:t>
              </a:r>
            </a:p>
            <a:p>
              <a:pPr algn="ctr"/>
              <a:r>
                <a:rPr lang="en-US" sz="1400"/>
                <a:t>system</a:t>
              </a:r>
            </a:p>
          </p:txBody>
        </p:sp>
        <p:sp>
          <p:nvSpPr>
            <p:cNvPr id="808968" name="Line 8"/>
            <p:cNvSpPr>
              <a:spLocks noChangeShapeType="1"/>
            </p:cNvSpPr>
            <p:nvPr/>
          </p:nvSpPr>
          <p:spPr bwMode="auto">
            <a:xfrm flipH="1">
              <a:off x="2895600" y="2327275"/>
              <a:ext cx="1524000" cy="338138"/>
            </a:xfrm>
            <a:prstGeom prst="line">
              <a:avLst/>
            </a:prstGeom>
            <a:noFill/>
            <a:ln w="9525">
              <a:solidFill>
                <a:schemeClr val="tx1"/>
              </a:solidFill>
              <a:round/>
              <a:headEnd/>
              <a:tailEnd/>
            </a:ln>
            <a:effectLst/>
          </p:spPr>
          <p:txBody>
            <a:bodyPr/>
            <a:lstStyle/>
            <a:p>
              <a:endParaRPr lang="en-US"/>
            </a:p>
          </p:txBody>
        </p:sp>
        <p:sp>
          <p:nvSpPr>
            <p:cNvPr id="808969" name="AutoShape 9"/>
            <p:cNvSpPr>
              <a:spLocks noChangeArrowheads="1"/>
            </p:cNvSpPr>
            <p:nvPr/>
          </p:nvSpPr>
          <p:spPr bwMode="auto">
            <a:xfrm>
              <a:off x="37719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Ping</a:t>
              </a:r>
            </a:p>
            <a:p>
              <a:pPr algn="ctr"/>
              <a:r>
                <a:rPr lang="en-US" sz="1400"/>
                <a:t>flood</a:t>
              </a:r>
            </a:p>
          </p:txBody>
        </p:sp>
        <p:sp>
          <p:nvSpPr>
            <p:cNvPr id="808970" name="Line 10"/>
            <p:cNvSpPr>
              <a:spLocks noChangeShapeType="1"/>
            </p:cNvSpPr>
            <p:nvPr/>
          </p:nvSpPr>
          <p:spPr bwMode="auto">
            <a:xfrm>
              <a:off x="4419600" y="2327275"/>
              <a:ext cx="0" cy="338138"/>
            </a:xfrm>
            <a:prstGeom prst="line">
              <a:avLst/>
            </a:prstGeom>
            <a:noFill/>
            <a:ln w="9525">
              <a:solidFill>
                <a:schemeClr val="tx1"/>
              </a:solidFill>
              <a:round/>
              <a:headEnd/>
              <a:tailEnd/>
            </a:ln>
            <a:effectLst/>
          </p:spPr>
          <p:txBody>
            <a:bodyPr/>
            <a:lstStyle/>
            <a:p>
              <a:endParaRPr lang="en-US"/>
            </a:p>
          </p:txBody>
        </p:sp>
        <p:sp>
          <p:nvSpPr>
            <p:cNvPr id="808971" name="AutoShape 11"/>
            <p:cNvSpPr>
              <a:spLocks noChangeArrowheads="1"/>
            </p:cNvSpPr>
            <p:nvPr/>
          </p:nvSpPr>
          <p:spPr bwMode="auto">
            <a:xfrm>
              <a:off x="53340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Performance</a:t>
              </a:r>
            </a:p>
            <a:p>
              <a:pPr algn="ctr"/>
              <a:r>
                <a:rPr lang="en-US" sz="1400"/>
                <a:t>overhead</a:t>
              </a:r>
            </a:p>
          </p:txBody>
        </p:sp>
        <p:sp>
          <p:nvSpPr>
            <p:cNvPr id="808972" name="Line 12"/>
            <p:cNvSpPr>
              <a:spLocks noChangeShapeType="1"/>
            </p:cNvSpPr>
            <p:nvPr/>
          </p:nvSpPr>
          <p:spPr bwMode="auto">
            <a:xfrm>
              <a:off x="4419600" y="2327275"/>
              <a:ext cx="1600200" cy="338138"/>
            </a:xfrm>
            <a:prstGeom prst="line">
              <a:avLst/>
            </a:prstGeom>
            <a:noFill/>
            <a:ln w="9525">
              <a:solidFill>
                <a:schemeClr val="tx1"/>
              </a:solidFill>
              <a:round/>
              <a:headEnd/>
              <a:tailEnd/>
            </a:ln>
            <a:effectLst/>
          </p:spPr>
          <p:txBody>
            <a:bodyPr/>
            <a:lstStyle/>
            <a:p>
              <a:endParaRPr lang="en-US"/>
            </a:p>
          </p:txBody>
        </p:sp>
        <p:sp>
          <p:nvSpPr>
            <p:cNvPr id="808973" name="Line 13"/>
            <p:cNvSpPr>
              <a:spLocks noChangeShapeType="1"/>
            </p:cNvSpPr>
            <p:nvPr/>
          </p:nvSpPr>
          <p:spPr bwMode="auto">
            <a:xfrm>
              <a:off x="6019800" y="3111500"/>
              <a:ext cx="0" cy="368300"/>
            </a:xfrm>
            <a:prstGeom prst="line">
              <a:avLst/>
            </a:prstGeom>
            <a:noFill/>
            <a:ln w="9525">
              <a:solidFill>
                <a:schemeClr val="tx1"/>
              </a:solidFill>
              <a:round/>
              <a:headEnd/>
              <a:tailEnd/>
            </a:ln>
            <a:effectLst/>
          </p:spPr>
          <p:txBody>
            <a:bodyPr/>
            <a:lstStyle/>
            <a:p>
              <a:endParaRPr lang="en-US"/>
            </a:p>
          </p:txBody>
        </p:sp>
        <p:sp>
          <p:nvSpPr>
            <p:cNvPr id="808974" name="Oval 14"/>
            <p:cNvSpPr>
              <a:spLocks noChangeArrowheads="1"/>
            </p:cNvSpPr>
            <p:nvPr/>
          </p:nvSpPr>
          <p:spPr bwMode="auto">
            <a:xfrm>
              <a:off x="5029200" y="32496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Increase Available</a:t>
              </a:r>
            </a:p>
            <a:p>
              <a:pPr algn="ctr"/>
              <a:r>
                <a:rPr lang="en-US" sz="1400"/>
                <a:t>Resources</a:t>
              </a:r>
            </a:p>
          </p:txBody>
        </p:sp>
        <p:sp>
          <p:nvSpPr>
            <p:cNvPr id="808975" name="AutoShape 15"/>
            <p:cNvSpPr>
              <a:spLocks noChangeArrowheads="1"/>
            </p:cNvSpPr>
            <p:nvPr/>
          </p:nvSpPr>
          <p:spPr bwMode="auto">
            <a:xfrm>
              <a:off x="47244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Cost</a:t>
              </a:r>
            </a:p>
          </p:txBody>
        </p:sp>
        <p:sp>
          <p:nvSpPr>
            <p:cNvPr id="808976" name="Line 16"/>
            <p:cNvSpPr>
              <a:spLocks noChangeShapeType="1"/>
            </p:cNvSpPr>
            <p:nvPr/>
          </p:nvSpPr>
          <p:spPr bwMode="auto">
            <a:xfrm flipH="1">
              <a:off x="5410200" y="3757613"/>
              <a:ext cx="609600" cy="352425"/>
            </a:xfrm>
            <a:prstGeom prst="line">
              <a:avLst/>
            </a:prstGeom>
            <a:noFill/>
            <a:ln w="9525">
              <a:solidFill>
                <a:schemeClr val="tx1"/>
              </a:solidFill>
              <a:round/>
              <a:headEnd/>
              <a:tailEnd/>
            </a:ln>
            <a:effectLst/>
          </p:spPr>
          <p:txBody>
            <a:bodyPr/>
            <a:lstStyle/>
            <a:p>
              <a:endParaRPr lang="en-US"/>
            </a:p>
          </p:txBody>
        </p:sp>
        <p:sp>
          <p:nvSpPr>
            <p:cNvPr id="808977" name="AutoShape 17"/>
            <p:cNvSpPr>
              <a:spLocks noChangeArrowheads="1"/>
            </p:cNvSpPr>
            <p:nvPr/>
          </p:nvSpPr>
          <p:spPr bwMode="auto">
            <a:xfrm>
              <a:off x="61722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Resource</a:t>
              </a:r>
            </a:p>
            <a:p>
              <a:pPr algn="ctr"/>
              <a:r>
                <a:rPr lang="en-US" sz="1400"/>
                <a:t>Utilization</a:t>
              </a:r>
            </a:p>
          </p:txBody>
        </p:sp>
        <p:sp>
          <p:nvSpPr>
            <p:cNvPr id="808978" name="Line 18"/>
            <p:cNvSpPr>
              <a:spLocks noChangeShapeType="1"/>
            </p:cNvSpPr>
            <p:nvPr/>
          </p:nvSpPr>
          <p:spPr bwMode="auto">
            <a:xfrm>
              <a:off x="6019800" y="3757613"/>
              <a:ext cx="838200" cy="352425"/>
            </a:xfrm>
            <a:prstGeom prst="line">
              <a:avLst/>
            </a:prstGeom>
            <a:noFill/>
            <a:ln w="9525">
              <a:solidFill>
                <a:schemeClr val="tx1"/>
              </a:solidFill>
              <a:round/>
              <a:headEnd/>
              <a:tailEnd/>
            </a:ln>
            <a:effectLst/>
          </p:spPr>
          <p:txBody>
            <a:bodyPr/>
            <a:lstStyle/>
            <a:p>
              <a:endParaRPr lang="en-US"/>
            </a:p>
          </p:txBody>
        </p:sp>
        <p:sp>
          <p:nvSpPr>
            <p:cNvPr id="808980" name="Line 20"/>
            <p:cNvSpPr>
              <a:spLocks noChangeShapeType="1"/>
            </p:cNvSpPr>
            <p:nvPr/>
          </p:nvSpPr>
          <p:spPr bwMode="auto">
            <a:xfrm>
              <a:off x="6829425" y="4572000"/>
              <a:ext cx="0" cy="368300"/>
            </a:xfrm>
            <a:prstGeom prst="line">
              <a:avLst/>
            </a:prstGeom>
            <a:noFill/>
            <a:ln w="9525">
              <a:solidFill>
                <a:schemeClr val="tx1"/>
              </a:solidFill>
              <a:round/>
              <a:headEnd/>
              <a:tailEnd/>
            </a:ln>
            <a:effectLst/>
          </p:spPr>
          <p:txBody>
            <a:bodyPr/>
            <a:lstStyle/>
            <a:p>
              <a:endParaRPr lang="en-US"/>
            </a:p>
          </p:txBody>
        </p:sp>
        <p:sp>
          <p:nvSpPr>
            <p:cNvPr id="808981" name="Oval 21"/>
            <p:cNvSpPr>
              <a:spLocks noChangeArrowheads="1"/>
            </p:cNvSpPr>
            <p:nvPr/>
          </p:nvSpPr>
          <p:spPr bwMode="auto">
            <a:xfrm>
              <a:off x="5838825" y="47101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Scheduling</a:t>
              </a:r>
            </a:p>
            <a:p>
              <a:pPr algn="ctr"/>
              <a:r>
                <a:rPr lang="en-US" sz="1400"/>
                <a:t>Policy</a:t>
              </a:r>
            </a:p>
          </p:txBody>
        </p:sp>
        <p:sp>
          <p:nvSpPr>
            <p:cNvPr id="808982" name="AutoShape 22"/>
            <p:cNvSpPr>
              <a:spLocks noChangeArrowheads="1"/>
            </p:cNvSpPr>
            <p:nvPr/>
          </p:nvSpPr>
          <p:spPr bwMode="auto">
            <a:xfrm>
              <a:off x="55340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a:t>
              </a:r>
            </a:p>
            <a:p>
              <a:pPr algn="ctr"/>
              <a:r>
                <a:rPr lang="en-US" sz="1400"/>
                <a:t>system</a:t>
              </a:r>
            </a:p>
          </p:txBody>
        </p:sp>
        <p:sp>
          <p:nvSpPr>
            <p:cNvPr id="808983" name="Line 23"/>
            <p:cNvSpPr>
              <a:spLocks noChangeShapeType="1"/>
            </p:cNvSpPr>
            <p:nvPr/>
          </p:nvSpPr>
          <p:spPr bwMode="auto">
            <a:xfrm flipH="1">
              <a:off x="6219825" y="5218113"/>
              <a:ext cx="609600" cy="352425"/>
            </a:xfrm>
            <a:prstGeom prst="line">
              <a:avLst/>
            </a:prstGeom>
            <a:noFill/>
            <a:ln w="9525">
              <a:solidFill>
                <a:schemeClr val="tx1"/>
              </a:solidFill>
              <a:round/>
              <a:headEnd/>
              <a:tailEnd/>
            </a:ln>
            <a:effectLst/>
          </p:spPr>
          <p:txBody>
            <a:bodyPr/>
            <a:lstStyle/>
            <a:p>
              <a:endParaRPr lang="en-US"/>
            </a:p>
          </p:txBody>
        </p:sp>
        <p:sp>
          <p:nvSpPr>
            <p:cNvPr id="808984" name="AutoShape 24"/>
            <p:cNvSpPr>
              <a:spLocks noChangeArrowheads="1"/>
            </p:cNvSpPr>
            <p:nvPr/>
          </p:nvSpPr>
          <p:spPr bwMode="auto">
            <a:xfrm>
              <a:off x="69818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Modify</a:t>
              </a:r>
            </a:p>
            <a:p>
              <a:pPr algn="ctr"/>
              <a:r>
                <a:rPr lang="en-US" sz="1400"/>
                <a:t>policy</a:t>
              </a:r>
            </a:p>
          </p:txBody>
        </p:sp>
        <p:sp>
          <p:nvSpPr>
            <p:cNvPr id="808985" name="Line 25"/>
            <p:cNvSpPr>
              <a:spLocks noChangeShapeType="1"/>
            </p:cNvSpPr>
            <p:nvPr/>
          </p:nvSpPr>
          <p:spPr bwMode="auto">
            <a:xfrm>
              <a:off x="6829425" y="5218113"/>
              <a:ext cx="838200" cy="352425"/>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78341910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a:t>Tactics and Interactions - 8</a:t>
            </a:r>
          </a:p>
        </p:txBody>
      </p:sp>
      <p:sp>
        <p:nvSpPr>
          <p:cNvPr id="811011" name="Rectangle 3"/>
          <p:cNvSpPr>
            <a:spLocks noGrp="1" noChangeArrowheads="1"/>
          </p:cNvSpPr>
          <p:nvPr>
            <p:ph type="body" idx="1"/>
          </p:nvPr>
        </p:nvSpPr>
        <p:spPr/>
        <p:txBody>
          <a:bodyPr/>
          <a:lstStyle/>
          <a:p>
            <a:pPr>
              <a:spcBef>
                <a:spcPct val="25000"/>
              </a:spcBef>
              <a:buFont typeface="Wingdings" pitchFamily="2" charset="2"/>
              <a:buNone/>
            </a:pPr>
            <a:r>
              <a:rPr lang="en-US" dirty="0"/>
              <a:t>A tactic to address the addition of the scheduler to the system is “Use an Intermediary”.</a:t>
            </a:r>
          </a:p>
          <a:p>
            <a:pPr>
              <a:spcBef>
                <a:spcPct val="25000"/>
              </a:spcBef>
              <a:buFont typeface="Wingdings" pitchFamily="2" charset="2"/>
              <a:buNone/>
            </a:pPr>
            <a:r>
              <a:rPr lang="en-US" dirty="0"/>
              <a:t>Common side effects of Use an Intermediary are:</a:t>
            </a:r>
          </a:p>
          <a:p>
            <a:pPr>
              <a:spcBef>
                <a:spcPct val="25000"/>
              </a:spcBef>
            </a:pPr>
            <a:r>
              <a:rPr lang="en-US" sz="2400" dirty="0"/>
              <a:t>modifiability: how to ensure that all communication passes through the intermediary?</a:t>
            </a:r>
          </a:p>
        </p:txBody>
      </p:sp>
    </p:spTree>
    <p:extLst>
      <p:ext uri="{BB962C8B-B14F-4D97-AF65-F5344CB8AC3E}">
        <p14:creationId xmlns:p14="http://schemas.microsoft.com/office/powerpoint/2010/main" val="295020327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t>Tactics and Interactions - 9</a:t>
            </a:r>
          </a:p>
        </p:txBody>
      </p:sp>
      <p:grpSp>
        <p:nvGrpSpPr>
          <p:cNvPr id="28" name="Group 27"/>
          <p:cNvGrpSpPr/>
          <p:nvPr/>
        </p:nvGrpSpPr>
        <p:grpSpPr>
          <a:xfrm>
            <a:off x="1676400" y="1066800"/>
            <a:ext cx="6067425" cy="4532313"/>
            <a:chOff x="1676400" y="1066800"/>
            <a:chExt cx="6067425" cy="4532313"/>
          </a:xfrm>
        </p:grpSpPr>
        <p:sp>
          <p:nvSpPr>
            <p:cNvPr id="813059" name="Rectangle 3"/>
            <p:cNvSpPr>
              <a:spLocks noChangeArrowheads="1"/>
            </p:cNvSpPr>
            <p:nvPr/>
          </p:nvSpPr>
          <p:spPr bwMode="auto">
            <a:xfrm>
              <a:off x="2819400" y="1066800"/>
              <a:ext cx="2057400" cy="387350"/>
            </a:xfrm>
            <a:prstGeom prst="rect">
              <a:avLst/>
            </a:prstGeom>
            <a:solidFill>
              <a:schemeClr val="accent1"/>
            </a:solidFill>
            <a:ln w="9525">
              <a:solidFill>
                <a:schemeClr val="tx1"/>
              </a:solidFill>
              <a:miter lim="800000"/>
              <a:headEnd/>
              <a:tailEnd/>
            </a:ln>
            <a:effectLst/>
          </p:spPr>
          <p:txBody>
            <a:bodyPr wrap="none" anchor="ctr"/>
            <a:lstStyle/>
            <a:p>
              <a:pPr algn="ctr">
                <a:lnSpc>
                  <a:spcPct val="80000"/>
                </a:lnSpc>
              </a:pPr>
              <a:r>
                <a:rPr lang="en-US" sz="1400"/>
                <a:t>System</a:t>
              </a:r>
            </a:p>
          </p:txBody>
        </p:sp>
        <p:sp>
          <p:nvSpPr>
            <p:cNvPr id="813060" name="Line 4"/>
            <p:cNvSpPr>
              <a:spLocks noChangeShapeType="1"/>
            </p:cNvSpPr>
            <p:nvPr/>
          </p:nvSpPr>
          <p:spPr bwMode="auto">
            <a:xfrm>
              <a:off x="3886200" y="1454150"/>
              <a:ext cx="0" cy="169863"/>
            </a:xfrm>
            <a:prstGeom prst="line">
              <a:avLst/>
            </a:prstGeom>
            <a:noFill/>
            <a:ln w="9525">
              <a:solidFill>
                <a:schemeClr val="tx1"/>
              </a:solidFill>
              <a:round/>
              <a:headEnd/>
              <a:tailEnd/>
            </a:ln>
            <a:effectLst/>
          </p:spPr>
          <p:txBody>
            <a:bodyPr/>
            <a:lstStyle/>
            <a:p>
              <a:endParaRPr lang="en-US"/>
            </a:p>
          </p:txBody>
        </p:sp>
        <p:sp>
          <p:nvSpPr>
            <p:cNvPr id="813061" name="Oval 5"/>
            <p:cNvSpPr>
              <a:spLocks noChangeArrowheads="1"/>
            </p:cNvSpPr>
            <p:nvPr/>
          </p:nvSpPr>
          <p:spPr bwMode="auto">
            <a:xfrm>
              <a:off x="2895600" y="1624013"/>
              <a:ext cx="1981200" cy="206375"/>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Ping/Echo</a:t>
              </a:r>
            </a:p>
          </p:txBody>
        </p:sp>
        <p:sp>
          <p:nvSpPr>
            <p:cNvPr id="813062" name="AutoShape 6"/>
            <p:cNvSpPr>
              <a:spLocks noChangeArrowheads="1"/>
            </p:cNvSpPr>
            <p:nvPr/>
          </p:nvSpPr>
          <p:spPr bwMode="auto">
            <a:xfrm>
              <a:off x="16764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 </a:t>
              </a:r>
            </a:p>
            <a:p>
              <a:pPr algn="ctr">
                <a:lnSpc>
                  <a:spcPct val="80000"/>
                </a:lnSpc>
              </a:pPr>
              <a:r>
                <a:rPr lang="en-US" sz="1400"/>
                <a:t>system</a:t>
              </a:r>
            </a:p>
          </p:txBody>
        </p:sp>
        <p:sp>
          <p:nvSpPr>
            <p:cNvPr id="813063" name="Line 7"/>
            <p:cNvSpPr>
              <a:spLocks noChangeShapeType="1"/>
            </p:cNvSpPr>
            <p:nvPr/>
          </p:nvSpPr>
          <p:spPr bwMode="auto">
            <a:xfrm flipH="1">
              <a:off x="2362200" y="1830388"/>
              <a:ext cx="1524000" cy="250825"/>
            </a:xfrm>
            <a:prstGeom prst="line">
              <a:avLst/>
            </a:prstGeom>
            <a:noFill/>
            <a:ln w="9525">
              <a:solidFill>
                <a:schemeClr val="tx1"/>
              </a:solidFill>
              <a:round/>
              <a:headEnd/>
              <a:tailEnd/>
            </a:ln>
            <a:effectLst/>
          </p:spPr>
          <p:txBody>
            <a:bodyPr/>
            <a:lstStyle/>
            <a:p>
              <a:endParaRPr lang="en-US"/>
            </a:p>
          </p:txBody>
        </p:sp>
        <p:sp>
          <p:nvSpPr>
            <p:cNvPr id="813064" name="AutoShape 8"/>
            <p:cNvSpPr>
              <a:spLocks noChangeArrowheads="1"/>
            </p:cNvSpPr>
            <p:nvPr/>
          </p:nvSpPr>
          <p:spPr bwMode="auto">
            <a:xfrm>
              <a:off x="32385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a:t>
              </a:r>
            </a:p>
            <a:p>
              <a:pPr algn="ctr">
                <a:lnSpc>
                  <a:spcPct val="80000"/>
                </a:lnSpc>
              </a:pPr>
              <a:r>
                <a:rPr lang="en-US" sz="1400"/>
                <a:t>flood</a:t>
              </a:r>
            </a:p>
          </p:txBody>
        </p:sp>
        <p:sp>
          <p:nvSpPr>
            <p:cNvPr id="813065" name="Line 9"/>
            <p:cNvSpPr>
              <a:spLocks noChangeShapeType="1"/>
            </p:cNvSpPr>
            <p:nvPr/>
          </p:nvSpPr>
          <p:spPr bwMode="auto">
            <a:xfrm>
              <a:off x="3886200" y="1830388"/>
              <a:ext cx="0" cy="250825"/>
            </a:xfrm>
            <a:prstGeom prst="line">
              <a:avLst/>
            </a:prstGeom>
            <a:noFill/>
            <a:ln w="9525">
              <a:solidFill>
                <a:schemeClr val="tx1"/>
              </a:solidFill>
              <a:round/>
              <a:headEnd/>
              <a:tailEnd/>
            </a:ln>
            <a:effectLst/>
          </p:spPr>
          <p:txBody>
            <a:bodyPr/>
            <a:lstStyle/>
            <a:p>
              <a:endParaRPr lang="en-US"/>
            </a:p>
          </p:txBody>
        </p:sp>
        <p:sp>
          <p:nvSpPr>
            <p:cNvPr id="813066" name="AutoShape 10"/>
            <p:cNvSpPr>
              <a:spLocks noChangeArrowheads="1"/>
            </p:cNvSpPr>
            <p:nvPr/>
          </p:nvSpPr>
          <p:spPr bwMode="auto">
            <a:xfrm>
              <a:off x="48006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Performance</a:t>
              </a:r>
            </a:p>
            <a:p>
              <a:pPr algn="ctr">
                <a:lnSpc>
                  <a:spcPct val="80000"/>
                </a:lnSpc>
              </a:pPr>
              <a:r>
                <a:rPr lang="en-US" sz="1400"/>
                <a:t>overhead</a:t>
              </a:r>
            </a:p>
          </p:txBody>
        </p:sp>
        <p:sp>
          <p:nvSpPr>
            <p:cNvPr id="813067" name="Line 11"/>
            <p:cNvSpPr>
              <a:spLocks noChangeShapeType="1"/>
            </p:cNvSpPr>
            <p:nvPr/>
          </p:nvSpPr>
          <p:spPr bwMode="auto">
            <a:xfrm>
              <a:off x="3886200" y="1830388"/>
              <a:ext cx="1600200" cy="250825"/>
            </a:xfrm>
            <a:prstGeom prst="line">
              <a:avLst/>
            </a:prstGeom>
            <a:noFill/>
            <a:ln w="9525">
              <a:solidFill>
                <a:schemeClr val="tx1"/>
              </a:solidFill>
              <a:round/>
              <a:headEnd/>
              <a:tailEnd/>
            </a:ln>
            <a:effectLst/>
          </p:spPr>
          <p:txBody>
            <a:bodyPr/>
            <a:lstStyle/>
            <a:p>
              <a:endParaRPr lang="en-US"/>
            </a:p>
          </p:txBody>
        </p:sp>
        <p:sp>
          <p:nvSpPr>
            <p:cNvPr id="813068" name="Line 12"/>
            <p:cNvSpPr>
              <a:spLocks noChangeShapeType="1"/>
            </p:cNvSpPr>
            <p:nvPr/>
          </p:nvSpPr>
          <p:spPr bwMode="auto">
            <a:xfrm>
              <a:off x="5486400" y="2409825"/>
              <a:ext cx="0" cy="273050"/>
            </a:xfrm>
            <a:prstGeom prst="line">
              <a:avLst/>
            </a:prstGeom>
            <a:noFill/>
            <a:ln w="9525">
              <a:solidFill>
                <a:schemeClr val="tx1"/>
              </a:solidFill>
              <a:round/>
              <a:headEnd/>
              <a:tailEnd/>
            </a:ln>
            <a:effectLst/>
          </p:spPr>
          <p:txBody>
            <a:bodyPr/>
            <a:lstStyle/>
            <a:p>
              <a:endParaRPr lang="en-US"/>
            </a:p>
          </p:txBody>
        </p:sp>
        <p:sp>
          <p:nvSpPr>
            <p:cNvPr id="813069" name="Oval 13"/>
            <p:cNvSpPr>
              <a:spLocks noChangeArrowheads="1"/>
            </p:cNvSpPr>
            <p:nvPr/>
          </p:nvSpPr>
          <p:spPr bwMode="auto">
            <a:xfrm>
              <a:off x="4495800" y="2513013"/>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Increase Available</a:t>
              </a:r>
            </a:p>
            <a:p>
              <a:pPr algn="ctr">
                <a:lnSpc>
                  <a:spcPct val="80000"/>
                </a:lnSpc>
              </a:pPr>
              <a:r>
                <a:rPr lang="en-US" sz="1400"/>
                <a:t>Resources</a:t>
              </a:r>
            </a:p>
          </p:txBody>
        </p:sp>
        <p:sp>
          <p:nvSpPr>
            <p:cNvPr id="813070" name="AutoShape 14"/>
            <p:cNvSpPr>
              <a:spLocks noChangeArrowheads="1"/>
            </p:cNvSpPr>
            <p:nvPr/>
          </p:nvSpPr>
          <p:spPr bwMode="auto">
            <a:xfrm>
              <a:off x="41910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Cost</a:t>
              </a:r>
            </a:p>
          </p:txBody>
        </p:sp>
        <p:sp>
          <p:nvSpPr>
            <p:cNvPr id="813071" name="Line 15"/>
            <p:cNvSpPr>
              <a:spLocks noChangeShapeType="1"/>
            </p:cNvSpPr>
            <p:nvPr/>
          </p:nvSpPr>
          <p:spPr bwMode="auto">
            <a:xfrm flipH="1">
              <a:off x="4876800" y="2889250"/>
              <a:ext cx="609600" cy="260350"/>
            </a:xfrm>
            <a:prstGeom prst="line">
              <a:avLst/>
            </a:prstGeom>
            <a:noFill/>
            <a:ln w="9525">
              <a:solidFill>
                <a:schemeClr val="tx1"/>
              </a:solidFill>
              <a:round/>
              <a:headEnd/>
              <a:tailEnd/>
            </a:ln>
            <a:effectLst/>
          </p:spPr>
          <p:txBody>
            <a:bodyPr/>
            <a:lstStyle/>
            <a:p>
              <a:endParaRPr lang="en-US"/>
            </a:p>
          </p:txBody>
        </p:sp>
        <p:sp>
          <p:nvSpPr>
            <p:cNvPr id="813072" name="AutoShape 16"/>
            <p:cNvSpPr>
              <a:spLocks noChangeArrowheads="1"/>
            </p:cNvSpPr>
            <p:nvPr/>
          </p:nvSpPr>
          <p:spPr bwMode="auto">
            <a:xfrm>
              <a:off x="56388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Resource</a:t>
              </a:r>
            </a:p>
            <a:p>
              <a:pPr algn="ctr">
                <a:lnSpc>
                  <a:spcPct val="80000"/>
                </a:lnSpc>
              </a:pPr>
              <a:r>
                <a:rPr lang="en-US" sz="1400"/>
                <a:t>Utilization</a:t>
              </a:r>
            </a:p>
          </p:txBody>
        </p:sp>
        <p:sp>
          <p:nvSpPr>
            <p:cNvPr id="813073" name="Line 17"/>
            <p:cNvSpPr>
              <a:spLocks noChangeShapeType="1"/>
            </p:cNvSpPr>
            <p:nvPr/>
          </p:nvSpPr>
          <p:spPr bwMode="auto">
            <a:xfrm>
              <a:off x="5486400" y="2889250"/>
              <a:ext cx="838200" cy="260350"/>
            </a:xfrm>
            <a:prstGeom prst="line">
              <a:avLst/>
            </a:prstGeom>
            <a:noFill/>
            <a:ln w="9525">
              <a:solidFill>
                <a:schemeClr val="tx1"/>
              </a:solidFill>
              <a:round/>
              <a:headEnd/>
              <a:tailEnd/>
            </a:ln>
            <a:effectLst/>
          </p:spPr>
          <p:txBody>
            <a:bodyPr/>
            <a:lstStyle/>
            <a:p>
              <a:endParaRPr lang="en-US"/>
            </a:p>
          </p:txBody>
        </p:sp>
        <p:sp>
          <p:nvSpPr>
            <p:cNvPr id="813074" name="Line 18"/>
            <p:cNvSpPr>
              <a:spLocks noChangeShapeType="1"/>
            </p:cNvSpPr>
            <p:nvPr/>
          </p:nvSpPr>
          <p:spPr bwMode="auto">
            <a:xfrm>
              <a:off x="6296025" y="3490913"/>
              <a:ext cx="0" cy="273050"/>
            </a:xfrm>
            <a:prstGeom prst="line">
              <a:avLst/>
            </a:prstGeom>
            <a:noFill/>
            <a:ln w="9525">
              <a:solidFill>
                <a:schemeClr val="tx1"/>
              </a:solidFill>
              <a:round/>
              <a:headEnd/>
              <a:tailEnd/>
            </a:ln>
            <a:effectLst/>
          </p:spPr>
          <p:txBody>
            <a:bodyPr/>
            <a:lstStyle/>
            <a:p>
              <a:endParaRPr lang="en-US"/>
            </a:p>
          </p:txBody>
        </p:sp>
        <p:sp>
          <p:nvSpPr>
            <p:cNvPr id="813075" name="Oval 19"/>
            <p:cNvSpPr>
              <a:spLocks noChangeArrowheads="1"/>
            </p:cNvSpPr>
            <p:nvPr/>
          </p:nvSpPr>
          <p:spPr bwMode="auto">
            <a:xfrm>
              <a:off x="5305425" y="3594100"/>
              <a:ext cx="2057400" cy="363538"/>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Scheduling</a:t>
              </a:r>
            </a:p>
            <a:p>
              <a:pPr algn="ctr">
                <a:lnSpc>
                  <a:spcPct val="80000"/>
                </a:lnSpc>
              </a:pPr>
              <a:r>
                <a:rPr lang="en-US" sz="1400"/>
                <a:t>Policy</a:t>
              </a:r>
            </a:p>
          </p:txBody>
        </p:sp>
        <p:sp>
          <p:nvSpPr>
            <p:cNvPr id="813076" name="AutoShape 20"/>
            <p:cNvSpPr>
              <a:spLocks noChangeArrowheads="1"/>
            </p:cNvSpPr>
            <p:nvPr/>
          </p:nvSpPr>
          <p:spPr bwMode="auto">
            <a:xfrm>
              <a:off x="50006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a:t>
              </a:r>
            </a:p>
            <a:p>
              <a:pPr algn="ctr">
                <a:lnSpc>
                  <a:spcPct val="80000"/>
                </a:lnSpc>
              </a:pPr>
              <a:r>
                <a:rPr lang="en-US" sz="1400"/>
                <a:t>system</a:t>
              </a:r>
            </a:p>
          </p:txBody>
        </p:sp>
        <p:sp>
          <p:nvSpPr>
            <p:cNvPr id="813077" name="Line 21"/>
            <p:cNvSpPr>
              <a:spLocks noChangeShapeType="1"/>
            </p:cNvSpPr>
            <p:nvPr/>
          </p:nvSpPr>
          <p:spPr bwMode="auto">
            <a:xfrm flipH="1">
              <a:off x="5686425" y="3968750"/>
              <a:ext cx="609600" cy="261938"/>
            </a:xfrm>
            <a:prstGeom prst="line">
              <a:avLst/>
            </a:prstGeom>
            <a:noFill/>
            <a:ln w="9525">
              <a:solidFill>
                <a:schemeClr val="tx1"/>
              </a:solidFill>
              <a:round/>
              <a:headEnd/>
              <a:tailEnd/>
            </a:ln>
            <a:effectLst/>
          </p:spPr>
          <p:txBody>
            <a:bodyPr/>
            <a:lstStyle/>
            <a:p>
              <a:endParaRPr lang="en-US"/>
            </a:p>
          </p:txBody>
        </p:sp>
        <p:sp>
          <p:nvSpPr>
            <p:cNvPr id="813078" name="AutoShape 22"/>
            <p:cNvSpPr>
              <a:spLocks noChangeArrowheads="1"/>
            </p:cNvSpPr>
            <p:nvPr/>
          </p:nvSpPr>
          <p:spPr bwMode="auto">
            <a:xfrm>
              <a:off x="64484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Modify</a:t>
              </a:r>
            </a:p>
            <a:p>
              <a:pPr algn="ctr">
                <a:lnSpc>
                  <a:spcPct val="80000"/>
                </a:lnSpc>
              </a:pPr>
              <a:r>
                <a:rPr lang="en-US" sz="1400"/>
                <a:t>policy</a:t>
              </a:r>
            </a:p>
          </p:txBody>
        </p:sp>
        <p:sp>
          <p:nvSpPr>
            <p:cNvPr id="813079" name="Line 23"/>
            <p:cNvSpPr>
              <a:spLocks noChangeShapeType="1"/>
            </p:cNvSpPr>
            <p:nvPr/>
          </p:nvSpPr>
          <p:spPr bwMode="auto">
            <a:xfrm>
              <a:off x="6296025" y="3968750"/>
              <a:ext cx="838200" cy="261938"/>
            </a:xfrm>
            <a:prstGeom prst="line">
              <a:avLst/>
            </a:prstGeom>
            <a:noFill/>
            <a:ln w="9525">
              <a:solidFill>
                <a:schemeClr val="tx1"/>
              </a:solidFill>
              <a:round/>
              <a:headEnd/>
              <a:tailEnd/>
            </a:ln>
            <a:effectLst/>
          </p:spPr>
          <p:txBody>
            <a:bodyPr/>
            <a:lstStyle/>
            <a:p>
              <a:endParaRPr lang="en-US"/>
            </a:p>
          </p:txBody>
        </p:sp>
        <p:sp>
          <p:nvSpPr>
            <p:cNvPr id="813081" name="Line 25"/>
            <p:cNvSpPr>
              <a:spLocks noChangeShapeType="1"/>
            </p:cNvSpPr>
            <p:nvPr/>
          </p:nvSpPr>
          <p:spPr bwMode="auto">
            <a:xfrm>
              <a:off x="5638800" y="4572000"/>
              <a:ext cx="0" cy="273050"/>
            </a:xfrm>
            <a:prstGeom prst="line">
              <a:avLst/>
            </a:prstGeom>
            <a:noFill/>
            <a:ln w="9525">
              <a:solidFill>
                <a:schemeClr val="tx1"/>
              </a:solidFill>
              <a:round/>
              <a:headEnd/>
              <a:tailEnd/>
            </a:ln>
            <a:effectLst/>
          </p:spPr>
          <p:txBody>
            <a:bodyPr/>
            <a:lstStyle/>
            <a:p>
              <a:endParaRPr lang="en-US"/>
            </a:p>
          </p:txBody>
        </p:sp>
        <p:sp>
          <p:nvSpPr>
            <p:cNvPr id="813082" name="Oval 26"/>
            <p:cNvSpPr>
              <a:spLocks noChangeArrowheads="1"/>
            </p:cNvSpPr>
            <p:nvPr/>
          </p:nvSpPr>
          <p:spPr bwMode="auto">
            <a:xfrm>
              <a:off x="4648200" y="4675188"/>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Use an </a:t>
              </a:r>
            </a:p>
            <a:p>
              <a:pPr algn="ctr">
                <a:lnSpc>
                  <a:spcPct val="80000"/>
                </a:lnSpc>
              </a:pPr>
              <a:r>
                <a:rPr lang="en-US" sz="1400"/>
                <a:t>Intermediary</a:t>
              </a:r>
            </a:p>
          </p:txBody>
        </p:sp>
        <p:sp>
          <p:nvSpPr>
            <p:cNvPr id="813083" name="AutoShape 27"/>
            <p:cNvSpPr>
              <a:spLocks noChangeArrowheads="1"/>
            </p:cNvSpPr>
            <p:nvPr/>
          </p:nvSpPr>
          <p:spPr bwMode="auto">
            <a:xfrm>
              <a:off x="4953000" y="52578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Ensure</a:t>
              </a:r>
            </a:p>
            <a:p>
              <a:pPr algn="ctr">
                <a:lnSpc>
                  <a:spcPct val="80000"/>
                </a:lnSpc>
              </a:pPr>
              <a:r>
                <a:rPr lang="en-US" sz="1400"/>
                <a:t>usage</a:t>
              </a:r>
            </a:p>
          </p:txBody>
        </p:sp>
        <p:sp>
          <p:nvSpPr>
            <p:cNvPr id="813084" name="Line 28"/>
            <p:cNvSpPr>
              <a:spLocks noChangeShapeType="1"/>
            </p:cNvSpPr>
            <p:nvPr/>
          </p:nvSpPr>
          <p:spPr bwMode="auto">
            <a:xfrm flipH="1">
              <a:off x="5638800" y="5049838"/>
              <a:ext cx="0" cy="207962"/>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23757698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dirty="0"/>
              <a:t>Tactics and Interactions – 10.</a:t>
            </a:r>
          </a:p>
        </p:txBody>
      </p:sp>
      <p:sp>
        <p:nvSpPr>
          <p:cNvPr id="815107" name="Rectangle 3"/>
          <p:cNvSpPr>
            <a:spLocks noGrp="1" noChangeArrowheads="1"/>
          </p:cNvSpPr>
          <p:nvPr>
            <p:ph type="body" idx="1"/>
          </p:nvPr>
        </p:nvSpPr>
        <p:spPr/>
        <p:txBody>
          <a:bodyPr>
            <a:normAutofit lnSpcReduction="10000"/>
          </a:bodyPr>
          <a:lstStyle/>
          <a:p>
            <a:pPr>
              <a:spcBef>
                <a:spcPct val="25000"/>
              </a:spcBef>
              <a:buFont typeface="Wingdings" pitchFamily="2" charset="2"/>
              <a:buNone/>
            </a:pPr>
            <a:r>
              <a:rPr lang="en-US" dirty="0"/>
              <a:t>A tactic to address the concern that all communication passes through the intermediary is “Restrict Communication Paths”.</a:t>
            </a:r>
          </a:p>
          <a:p>
            <a:pPr>
              <a:spcBef>
                <a:spcPct val="25000"/>
              </a:spcBef>
              <a:buFont typeface="Wingdings" pitchFamily="2" charset="2"/>
              <a:buNone/>
            </a:pPr>
            <a:r>
              <a:rPr lang="en-US" dirty="0"/>
              <a:t>Common side effects of Restrict Communication Paths are:</a:t>
            </a:r>
          </a:p>
          <a:p>
            <a:pPr>
              <a:spcBef>
                <a:spcPct val="25000"/>
              </a:spcBef>
            </a:pPr>
            <a:r>
              <a:rPr lang="en-US" sz="2400" dirty="0"/>
              <a:t>performance: how to ensure that the performance overhead of the intermediary are not excessive?</a:t>
            </a:r>
          </a:p>
          <a:p>
            <a:pPr>
              <a:spcBef>
                <a:spcPct val="25000"/>
              </a:spcBef>
              <a:buFont typeface="Wingdings" pitchFamily="2" charset="2"/>
              <a:buNone/>
            </a:pPr>
            <a:endParaRPr lang="en-US" sz="2400" dirty="0"/>
          </a:p>
          <a:p>
            <a:pPr>
              <a:spcBef>
                <a:spcPct val="25000"/>
              </a:spcBef>
              <a:buFont typeface="Wingdings" pitchFamily="2" charset="2"/>
              <a:buNone/>
            </a:pPr>
            <a:r>
              <a:rPr lang="en-US" sz="2400" dirty="0"/>
              <a:t>Note: this design problem has now become recursive!</a:t>
            </a:r>
          </a:p>
        </p:txBody>
      </p:sp>
    </p:spTree>
    <p:extLst>
      <p:ext uri="{BB962C8B-B14F-4D97-AF65-F5344CB8AC3E}">
        <p14:creationId xmlns:p14="http://schemas.microsoft.com/office/powerpoint/2010/main" val="423405836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Process End?</a:t>
            </a:r>
            <a:endParaRPr lang="en-US" dirty="0"/>
          </a:p>
        </p:txBody>
      </p:sp>
      <p:sp>
        <p:nvSpPr>
          <p:cNvPr id="3" name="Content Placeholder 2"/>
          <p:cNvSpPr>
            <a:spLocks noGrp="1"/>
          </p:cNvSpPr>
          <p:nvPr>
            <p:ph idx="1"/>
          </p:nvPr>
        </p:nvSpPr>
        <p:spPr/>
        <p:txBody>
          <a:bodyPr>
            <a:normAutofit/>
          </a:bodyPr>
          <a:lstStyle/>
          <a:p>
            <a:r>
              <a:rPr lang="en-US" dirty="0" smtClean="0"/>
              <a:t>Each use of tactic introduces new concerns.</a:t>
            </a:r>
          </a:p>
          <a:p>
            <a:r>
              <a:rPr lang="en-US" dirty="0" smtClean="0"/>
              <a:t>Each new concern causes new tactics to be added.</a:t>
            </a:r>
          </a:p>
          <a:p>
            <a:r>
              <a:rPr lang="en-US" dirty="0" smtClean="0"/>
              <a:t>Are we in an infinite progression?</a:t>
            </a:r>
          </a:p>
          <a:p>
            <a:r>
              <a:rPr lang="en-US" dirty="0" smtClean="0"/>
              <a:t>No.  Eventually the side-effects of each tactic become small enough to ignore.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691819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sz="3200" b="0" i="0" u="none" strike="noStrike" kern="1200" baseline="0" dirty="0" smtClean="0">
                <a:solidFill>
                  <a:schemeClr val="tx1"/>
                </a:solidFill>
                <a:latin typeface="+mn-lt"/>
                <a:ea typeface="+mn-ea"/>
                <a:cs typeface="+mn-cs"/>
              </a:rPr>
              <a:t>An architectural pattern</a:t>
            </a:r>
          </a:p>
          <a:p>
            <a:pPr lvl="1"/>
            <a:r>
              <a:rPr lang="en-US" sz="3000" b="0" i="0" u="none" strike="noStrike" kern="1200" baseline="0" dirty="0" smtClean="0">
                <a:solidFill>
                  <a:schemeClr val="tx1"/>
                </a:solidFill>
                <a:latin typeface="+mn-lt"/>
                <a:ea typeface="+mn-ea"/>
                <a:cs typeface="+mn-cs"/>
              </a:rPr>
              <a:t>is a package of design decisions that is found repeatedly in practice,</a:t>
            </a:r>
          </a:p>
          <a:p>
            <a:pPr lvl="1"/>
            <a:r>
              <a:rPr lang="en-US" sz="3000" b="0" i="0" u="none" strike="noStrike" kern="1200" baseline="0" dirty="0" smtClean="0">
                <a:solidFill>
                  <a:schemeClr val="tx1"/>
                </a:solidFill>
                <a:latin typeface="+mn-lt"/>
                <a:ea typeface="+mn-ea"/>
                <a:cs typeface="+mn-cs"/>
              </a:rPr>
              <a:t>has known properties that permit reuse, and</a:t>
            </a:r>
          </a:p>
          <a:p>
            <a:pPr lvl="1"/>
            <a:r>
              <a:rPr lang="en-US" sz="3000" b="0" i="0" u="none" strike="noStrike" kern="1200" baseline="0" dirty="0" smtClean="0">
                <a:solidFill>
                  <a:schemeClr val="tx1"/>
                </a:solidFill>
                <a:latin typeface="+mn-lt"/>
                <a:ea typeface="+mn-ea"/>
                <a:cs typeface="+mn-cs"/>
              </a:rPr>
              <a:t>describes a </a:t>
            </a:r>
            <a:r>
              <a:rPr lang="en-US" sz="3000" b="0" i="1" u="none" strike="noStrike" kern="1200" baseline="0" dirty="0" smtClean="0">
                <a:solidFill>
                  <a:schemeClr val="tx1"/>
                </a:solidFill>
                <a:latin typeface="+mn-lt"/>
                <a:ea typeface="+mn-ea"/>
                <a:cs typeface="+mn-cs"/>
              </a:rPr>
              <a:t>class </a:t>
            </a:r>
            <a:r>
              <a:rPr lang="en-US" sz="3000" b="0" i="0" u="none" strike="noStrike" kern="1200" baseline="0" dirty="0" smtClean="0">
                <a:solidFill>
                  <a:schemeClr val="tx1"/>
                </a:solidFill>
                <a:latin typeface="+mn-lt"/>
                <a:ea typeface="+mn-ea"/>
                <a:cs typeface="+mn-cs"/>
              </a:rPr>
              <a:t>of architectures.</a:t>
            </a:r>
            <a:endParaRPr lang="en-US" sz="2800" b="0" i="0" u="none" strike="noStrike" kern="1200" baseline="0" dirty="0" smtClean="0">
              <a:solidFill>
                <a:schemeClr val="tx1"/>
              </a:solidFill>
              <a:latin typeface="+mn-lt"/>
              <a:ea typeface="+mn-ea"/>
              <a:cs typeface="+mn-cs"/>
            </a:endParaRPr>
          </a:p>
          <a:p>
            <a:pPr lvl="0"/>
            <a:r>
              <a:rPr lang="en-US" dirty="0" smtClean="0"/>
              <a:t>Tactics are simpler than patterns</a:t>
            </a:r>
          </a:p>
          <a:p>
            <a:pPr lvl="0"/>
            <a:r>
              <a:rPr lang="en-US" dirty="0" smtClean="0"/>
              <a:t>Patterns are underspecified with respect to real systems so they have to be augmented with tactics.</a:t>
            </a:r>
          </a:p>
          <a:p>
            <a:pPr lvl="1"/>
            <a:r>
              <a:rPr lang="en-US" dirty="0" smtClean="0"/>
              <a:t>Augmentation ends when requirements for a specific system are satisfied.</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1112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Pattern Solution</a:t>
            </a:r>
            <a:endParaRPr lang="en-US" dirty="0"/>
          </a:p>
        </p:txBody>
      </p:sp>
      <p:sp>
        <p:nvSpPr>
          <p:cNvPr id="3" name="Content Placeholder 2"/>
          <p:cNvSpPr>
            <a:spLocks noGrp="1"/>
          </p:cNvSpPr>
          <p:nvPr>
            <p:ph idx="1"/>
          </p:nvPr>
        </p:nvSpPr>
        <p:spPr/>
        <p:txBody>
          <a:bodyPr>
            <a:noAutofit/>
          </a:bodyPr>
          <a:lstStyle/>
          <a:p>
            <a:r>
              <a:rPr lang="en-US" sz="2000" b="0" i="0" u="none" strike="noStrike" kern="1200" baseline="0" dirty="0" smtClean="0">
                <a:solidFill>
                  <a:schemeClr val="tx1"/>
                </a:solidFill>
              </a:rPr>
              <a:t>Overview: The layered pattern defines layers (groupings of modules that offer a cohesive set of services) and a unidirectional </a:t>
            </a:r>
            <a:r>
              <a:rPr lang="en-US" sz="2000" b="0" i="1" u="none" strike="noStrike" kern="1200" baseline="0" dirty="0" smtClean="0">
                <a:solidFill>
                  <a:schemeClr val="tx1"/>
                </a:solidFill>
              </a:rPr>
              <a:t>allowed-to-use </a:t>
            </a:r>
            <a:r>
              <a:rPr lang="en-US" sz="2000" b="0" i="0" u="none" strike="noStrike" kern="1200" baseline="0" dirty="0" smtClean="0">
                <a:solidFill>
                  <a:schemeClr val="tx1"/>
                </a:solidFill>
              </a:rPr>
              <a:t>relation among the layers. </a:t>
            </a:r>
          </a:p>
          <a:p>
            <a:r>
              <a:rPr lang="en-US" sz="2000" b="0" i="0" u="none" strike="noStrike" kern="1200" baseline="0" dirty="0" smtClean="0">
                <a:solidFill>
                  <a:schemeClr val="tx1"/>
                </a:solidFill>
              </a:rPr>
              <a:t>Elements: </a:t>
            </a:r>
            <a:r>
              <a:rPr lang="en-US" sz="2000" b="0" i="1" u="none" strike="noStrike" kern="1200" baseline="0" dirty="0" smtClean="0">
                <a:solidFill>
                  <a:schemeClr val="tx1"/>
                </a:solidFill>
              </a:rPr>
              <a:t>Layer</a:t>
            </a:r>
            <a:r>
              <a:rPr lang="en-US" sz="2000" b="0" i="0" u="none" strike="noStrike" kern="1200" baseline="0" dirty="0" smtClean="0">
                <a:solidFill>
                  <a:schemeClr val="tx1"/>
                </a:solidFill>
              </a:rPr>
              <a:t>, a kind of module. The description of a layer should define what modules the layer contains.</a:t>
            </a:r>
          </a:p>
          <a:p>
            <a:r>
              <a:rPr lang="en-US" sz="2000" b="0" i="0" u="none" strike="noStrike" kern="1200" baseline="0" dirty="0" smtClean="0">
                <a:solidFill>
                  <a:schemeClr val="tx1"/>
                </a:solidFill>
              </a:rPr>
              <a:t>Relations: </a:t>
            </a:r>
            <a:r>
              <a:rPr lang="en-US" sz="2000" b="0" i="1" u="none" strike="noStrike" kern="1200" baseline="0" dirty="0" smtClean="0">
                <a:solidFill>
                  <a:schemeClr val="tx1"/>
                </a:solidFill>
              </a:rPr>
              <a:t>Allowed to use. </a:t>
            </a:r>
            <a:r>
              <a:rPr lang="en-US" sz="2000" b="0" i="0" u="none" strike="noStrike" kern="1200" baseline="0" dirty="0" smtClean="0">
                <a:solidFill>
                  <a:schemeClr val="tx1"/>
                </a:solidFill>
              </a:rPr>
              <a:t>The design should define what the layer usage rules are and any allowable exceptions.</a:t>
            </a:r>
          </a:p>
          <a:p>
            <a:r>
              <a:rPr lang="en-US" sz="2000" b="0" i="0" u="none" strike="noStrike" kern="1200" baseline="0" dirty="0" smtClean="0">
                <a:solidFill>
                  <a:schemeClr val="tx1"/>
                </a:solidFill>
              </a:rPr>
              <a:t>Constraints: </a:t>
            </a:r>
          </a:p>
          <a:p>
            <a:pPr lvl="1">
              <a:spcBef>
                <a:spcPts val="0"/>
              </a:spcBef>
            </a:pPr>
            <a:r>
              <a:rPr lang="en-US" sz="2000" b="0" i="0" u="none" strike="noStrike" kern="1200" baseline="0" dirty="0" smtClean="0">
                <a:solidFill>
                  <a:schemeClr val="tx1"/>
                </a:solidFill>
              </a:rPr>
              <a:t>Every piece of software is allocated to exactly one layer.</a:t>
            </a:r>
          </a:p>
          <a:p>
            <a:pPr lvl="1">
              <a:spcBef>
                <a:spcPts val="0"/>
              </a:spcBef>
            </a:pPr>
            <a:r>
              <a:rPr lang="en-US" sz="2000" b="0" i="0" u="none" strike="noStrike" kern="1200" baseline="0" dirty="0" smtClean="0">
                <a:solidFill>
                  <a:schemeClr val="tx1"/>
                </a:solidFill>
              </a:rPr>
              <a:t>There are at least two layers (but usually there are three or more).</a:t>
            </a:r>
          </a:p>
          <a:p>
            <a:pPr lvl="1">
              <a:spcBef>
                <a:spcPts val="0"/>
              </a:spcBef>
            </a:pPr>
            <a:r>
              <a:rPr lang="en-US" sz="2000" b="0" i="0" u="none" strike="noStrike" kern="1200" baseline="0" dirty="0" smtClean="0">
                <a:solidFill>
                  <a:schemeClr val="tx1"/>
                </a:solidFill>
              </a:rPr>
              <a:t>The </a:t>
            </a:r>
            <a:r>
              <a:rPr lang="en-US" sz="2000" b="0" i="1" u="none" strike="noStrike" kern="1200" baseline="0" dirty="0" smtClean="0">
                <a:solidFill>
                  <a:schemeClr val="tx1"/>
                </a:solidFill>
              </a:rPr>
              <a:t>allowed-to-use </a:t>
            </a:r>
            <a:r>
              <a:rPr lang="en-US" sz="2000" b="0" i="0" u="none" strike="noStrike" kern="1200" baseline="0" dirty="0" smtClean="0">
                <a:solidFill>
                  <a:schemeClr val="tx1"/>
                </a:solidFill>
              </a:rPr>
              <a:t>relations should not be circular (i.e., a lower layer cannot use a layer above).</a:t>
            </a:r>
          </a:p>
          <a:p>
            <a:r>
              <a:rPr lang="en-US" sz="2000" b="0" i="0" u="none" strike="noStrike" kern="1200" baseline="0" dirty="0" smtClean="0">
                <a:solidFill>
                  <a:schemeClr val="tx1"/>
                </a:solidFill>
              </a:rPr>
              <a:t>Weaknesses: </a:t>
            </a:r>
          </a:p>
          <a:p>
            <a:pPr lvl="1">
              <a:spcBef>
                <a:spcPts val="0"/>
              </a:spcBef>
            </a:pPr>
            <a:r>
              <a:rPr lang="en-US" sz="2000" b="0" i="0" u="none" strike="noStrike" kern="1200" baseline="0" dirty="0" smtClean="0">
                <a:solidFill>
                  <a:schemeClr val="tx1"/>
                </a:solidFill>
              </a:rPr>
              <a:t>The addition of layers adds up-front cost and complexity to a system.</a:t>
            </a:r>
          </a:p>
          <a:p>
            <a:pPr lvl="1">
              <a:spcBef>
                <a:spcPts val="0"/>
              </a:spcBef>
            </a:pPr>
            <a:r>
              <a:rPr lang="en-US" sz="2000" b="0" i="0" u="none" strike="noStrike" kern="1200" baseline="0" dirty="0" smtClean="0">
                <a:solidFill>
                  <a:schemeClr val="tx1"/>
                </a:solidFill>
              </a:rPr>
              <a:t>Layers contribute a performance penalty.</a:t>
            </a:r>
            <a:endParaRPr lang="en-US" sz="20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3167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a:t>
            </a:r>
            <a:r>
              <a:rPr lang="en-US" dirty="0"/>
              <a:t>Pattern</a:t>
            </a:r>
          </a:p>
        </p:txBody>
      </p:sp>
      <p:sp>
        <p:nvSpPr>
          <p:cNvPr id="3" name="Content Placeholder 2"/>
          <p:cNvSpPr>
            <a:spLocks noGrp="1"/>
          </p:cNvSpPr>
          <p:nvPr>
            <p:ph idx="1"/>
          </p:nvPr>
        </p:nvSpPr>
        <p:spPr/>
        <p:txBody>
          <a:bodyPr>
            <a:noAutofit/>
          </a:bodyPr>
          <a:lstStyle/>
          <a:p>
            <a:r>
              <a:rPr lang="en-US" sz="2000" b="1" dirty="0" smtClean="0"/>
              <a:t>Context</a:t>
            </a:r>
            <a:r>
              <a:rPr lang="en-US" sz="2000" dirty="0" smtClean="0"/>
              <a:t>: Many systems are constructed from a collection of services distributed across multiple servers. Implementing these systems is complex because you need to worry about how the systems will interoperate—how they will connect to each other and how they will exchange information—as well as the availability of the component services.</a:t>
            </a:r>
          </a:p>
          <a:p>
            <a:r>
              <a:rPr lang="en-US" sz="2000" b="1" dirty="0" smtClean="0"/>
              <a:t>Problem</a:t>
            </a:r>
            <a:r>
              <a:rPr lang="en-US" sz="2000" dirty="0" smtClean="0"/>
              <a:t>: How do we structure distributed software so that service users do not need to know the nature and location of service providers, making it easy to dynamically change the bindings between users and providers?</a:t>
            </a:r>
          </a:p>
          <a:p>
            <a:r>
              <a:rPr lang="en-US" sz="2000" b="1" dirty="0" smtClean="0"/>
              <a:t>Solution</a:t>
            </a:r>
            <a:r>
              <a:rPr lang="en-US" sz="2000" dirty="0" smtClean="0"/>
              <a:t>: The broker pattern separates users of services (clients) from providers of services (servers) by inserting an intermediary, called a broker. When a client needs a service, it queries a broker via a service interface. The broker then forwards the client’s service request to a server, which processes the request.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2720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3" name="Picture 2"/>
          <p:cNvPicPr>
            <a:picLocks noChangeAspect="1"/>
          </p:cNvPicPr>
          <p:nvPr/>
        </p:nvPicPr>
        <p:blipFill rotWithShape="1">
          <a:blip r:embed="rId2"/>
          <a:srcRect l="18741" t="16021" r="7230" b="45695"/>
          <a:stretch/>
        </p:blipFill>
        <p:spPr>
          <a:xfrm>
            <a:off x="827584" y="1196752"/>
            <a:ext cx="8003882" cy="5354629"/>
          </a:xfrm>
          <a:prstGeom prst="rect">
            <a:avLst/>
          </a:prstGeom>
        </p:spPr>
      </p:pic>
    </p:spTree>
    <p:extLst>
      <p:ext uri="{BB962C8B-B14F-4D97-AF65-F5344CB8AC3E}">
        <p14:creationId xmlns:p14="http://schemas.microsoft.com/office/powerpoint/2010/main" val="179459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Solution – 1</a:t>
            </a:r>
            <a:endParaRPr lang="en-US" dirty="0"/>
          </a:p>
        </p:txBody>
      </p:sp>
      <p:sp>
        <p:nvSpPr>
          <p:cNvPr id="3" name="Content Placeholder 2"/>
          <p:cNvSpPr>
            <a:spLocks noGrp="1"/>
          </p:cNvSpPr>
          <p:nvPr>
            <p:ph idx="1"/>
          </p:nvPr>
        </p:nvSpPr>
        <p:spPr/>
        <p:txBody>
          <a:bodyPr>
            <a:noAutofit/>
          </a:bodyPr>
          <a:lstStyle/>
          <a:p>
            <a:r>
              <a:rPr lang="en-US" sz="2000" b="0" i="0" u="none" strike="noStrike" kern="1200" baseline="0" dirty="0" smtClean="0">
                <a:solidFill>
                  <a:schemeClr val="tx1"/>
                </a:solidFill>
                <a:latin typeface="+mn-lt"/>
                <a:ea typeface="+mn-ea"/>
                <a:cs typeface="+mn-cs"/>
              </a:rPr>
              <a:t>Overview: The broker pattern defines a runtime component, called a broker, that mediates the communication between a number of clients and servers.</a:t>
            </a:r>
          </a:p>
          <a:p>
            <a:r>
              <a:rPr lang="en-US" sz="2000" b="0" i="0" u="none" strike="noStrike" kern="1200" baseline="0" dirty="0" smtClean="0">
                <a:solidFill>
                  <a:schemeClr val="tx1"/>
                </a:solidFill>
                <a:latin typeface="+mn-lt"/>
                <a:ea typeface="+mn-ea"/>
                <a:cs typeface="+mn-cs"/>
              </a:rPr>
              <a:t>Elements: </a:t>
            </a:r>
          </a:p>
          <a:p>
            <a:pPr lvl="1"/>
            <a:r>
              <a:rPr lang="en-US" sz="2000" b="0" i="1" u="none" strike="noStrike" kern="1200" baseline="0" dirty="0" smtClean="0">
                <a:solidFill>
                  <a:schemeClr val="tx1"/>
                </a:solidFill>
                <a:latin typeface="+mn-lt"/>
                <a:ea typeface="+mn-ea"/>
                <a:cs typeface="+mn-cs"/>
              </a:rPr>
              <a:t>Client, </a:t>
            </a:r>
            <a:r>
              <a:rPr lang="en-US" sz="2000" b="0" i="0" u="none" strike="noStrike" kern="1200" baseline="0" dirty="0" smtClean="0">
                <a:solidFill>
                  <a:schemeClr val="tx1"/>
                </a:solidFill>
                <a:latin typeface="+mn-lt"/>
                <a:ea typeface="+mn-ea"/>
                <a:cs typeface="+mn-cs"/>
              </a:rPr>
              <a:t>a requester of services</a:t>
            </a:r>
          </a:p>
          <a:p>
            <a:pPr lvl="1"/>
            <a:r>
              <a:rPr lang="en-US" sz="2000" b="0" i="1" u="none" strike="noStrike" kern="1200" baseline="0" dirty="0" smtClean="0">
                <a:solidFill>
                  <a:schemeClr val="tx1"/>
                </a:solidFill>
                <a:latin typeface="+mn-lt"/>
                <a:ea typeface="+mn-ea"/>
                <a:cs typeface="+mn-cs"/>
              </a:rPr>
              <a:t>Server, </a:t>
            </a:r>
            <a:r>
              <a:rPr lang="en-US" sz="2000" b="0" i="0" u="none" strike="noStrike" kern="1200" baseline="0" dirty="0" smtClean="0">
                <a:solidFill>
                  <a:schemeClr val="tx1"/>
                </a:solidFill>
                <a:latin typeface="+mn-lt"/>
                <a:ea typeface="+mn-ea"/>
                <a:cs typeface="+mn-cs"/>
              </a:rPr>
              <a:t>a provider of services</a:t>
            </a:r>
          </a:p>
          <a:p>
            <a:pPr lvl="1"/>
            <a:r>
              <a:rPr lang="en-US" sz="2000" b="0" i="1" u="none" strike="noStrike" kern="1200" baseline="0" dirty="0" smtClean="0">
                <a:solidFill>
                  <a:schemeClr val="tx1"/>
                </a:solidFill>
                <a:latin typeface="+mn-lt"/>
                <a:ea typeface="+mn-ea"/>
                <a:cs typeface="+mn-cs"/>
              </a:rPr>
              <a:t>Broker, </a:t>
            </a:r>
            <a:r>
              <a:rPr lang="en-US" sz="2000" b="0" i="0" u="none" strike="noStrike" kern="1200" baseline="0" dirty="0" smtClean="0">
                <a:solidFill>
                  <a:schemeClr val="tx1"/>
                </a:solidFill>
                <a:latin typeface="+mn-lt"/>
                <a:ea typeface="+mn-ea"/>
                <a:cs typeface="+mn-cs"/>
              </a:rPr>
              <a:t>an intermediary that locates an appropriate server to fulfill a client’s request, forwards the request to the server, and returns the results to the client</a:t>
            </a:r>
          </a:p>
          <a:p>
            <a:pPr lvl="1"/>
            <a:r>
              <a:rPr lang="en-US" sz="2000" b="0" i="1" u="none" strike="noStrike" kern="1200" baseline="0" dirty="0" smtClean="0">
                <a:solidFill>
                  <a:schemeClr val="tx1"/>
                </a:solidFill>
                <a:latin typeface="+mn-lt"/>
                <a:ea typeface="+mn-ea"/>
                <a:cs typeface="+mn-cs"/>
              </a:rPr>
              <a:t>Client-side proxy, </a:t>
            </a:r>
            <a:r>
              <a:rPr lang="en-US" sz="2000" b="0" i="0" u="none" strike="noStrike" kern="1200" baseline="0" dirty="0" smtClean="0">
                <a:solidFill>
                  <a:schemeClr val="tx1"/>
                </a:solidFill>
                <a:latin typeface="+mn-lt"/>
                <a:ea typeface="+mn-ea"/>
                <a:cs typeface="+mn-cs"/>
              </a:rPr>
              <a:t>an intermediary that manages the actual communication with the broker, including marshaling, sending, and </a:t>
            </a:r>
            <a:r>
              <a:rPr lang="en-US" sz="2000" b="0" i="0" u="none" strike="noStrike" kern="1200" baseline="0" dirty="0" err="1" smtClean="0">
                <a:solidFill>
                  <a:schemeClr val="tx1"/>
                </a:solidFill>
                <a:latin typeface="+mn-lt"/>
                <a:ea typeface="+mn-ea"/>
                <a:cs typeface="+mn-cs"/>
              </a:rPr>
              <a:t>unmarshaling</a:t>
            </a:r>
            <a:r>
              <a:rPr lang="en-US" sz="2000" b="0" i="0" u="none" strike="noStrike" kern="1200" baseline="0" dirty="0" smtClean="0">
                <a:solidFill>
                  <a:schemeClr val="tx1"/>
                </a:solidFill>
                <a:latin typeface="+mn-lt"/>
                <a:ea typeface="+mn-ea"/>
                <a:cs typeface="+mn-cs"/>
              </a:rPr>
              <a:t> of messages</a:t>
            </a:r>
          </a:p>
          <a:p>
            <a:pPr lvl="1"/>
            <a:r>
              <a:rPr lang="en-US" sz="2000" b="0" i="1" u="none" strike="noStrike" kern="1200" baseline="0" dirty="0" smtClean="0">
                <a:solidFill>
                  <a:schemeClr val="tx1"/>
                </a:solidFill>
                <a:latin typeface="+mn-lt"/>
                <a:ea typeface="+mn-ea"/>
                <a:cs typeface="+mn-cs"/>
              </a:rPr>
              <a:t>Server-side proxy, </a:t>
            </a:r>
            <a:r>
              <a:rPr lang="en-US" sz="2000" b="0" i="0" u="none" strike="noStrike" kern="1200" baseline="0" dirty="0" smtClean="0">
                <a:solidFill>
                  <a:schemeClr val="tx1"/>
                </a:solidFill>
                <a:latin typeface="+mn-lt"/>
                <a:ea typeface="+mn-ea"/>
                <a:cs typeface="+mn-cs"/>
              </a:rPr>
              <a:t>an intermediary that manages the actual communication with the broker, including marshaling, sending, and </a:t>
            </a:r>
            <a:r>
              <a:rPr lang="en-US" sz="2000" b="0" i="0" u="none" strike="noStrike" kern="1200" baseline="0" dirty="0" err="1" smtClean="0">
                <a:solidFill>
                  <a:schemeClr val="tx1"/>
                </a:solidFill>
                <a:latin typeface="+mn-lt"/>
                <a:ea typeface="+mn-ea"/>
                <a:cs typeface="+mn-cs"/>
              </a:rPr>
              <a:t>unmarshaling</a:t>
            </a:r>
            <a:r>
              <a:rPr lang="en-US" sz="2000" b="0" i="0" u="none" strike="noStrike" kern="1200" baseline="0" dirty="0" smtClean="0">
                <a:solidFill>
                  <a:schemeClr val="tx1"/>
                </a:solidFill>
                <a:latin typeface="+mn-lt"/>
                <a:ea typeface="+mn-ea"/>
                <a:cs typeface="+mn-cs"/>
              </a:rPr>
              <a:t> of messages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59569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2345</TotalTime>
  <Words>5492</Words>
  <Application>Microsoft Macintosh PowerPoint</Application>
  <PresentationFormat>On-screen Show (4:3)</PresentationFormat>
  <Paragraphs>428</Paragraphs>
  <Slides>59</Slides>
  <Notes>9</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Chapter 13: Patterns and Tactics</vt:lpstr>
      <vt:lpstr>Chapter Outline</vt:lpstr>
      <vt:lpstr>What is a Pattern?</vt:lpstr>
      <vt:lpstr>Layer Pattern</vt:lpstr>
      <vt:lpstr>Layer Pattern Example</vt:lpstr>
      <vt:lpstr>Layer Pattern Solution</vt:lpstr>
      <vt:lpstr>Broker Pattern</vt:lpstr>
      <vt:lpstr>Broker Example</vt:lpstr>
      <vt:lpstr>Broker Solution – 1</vt:lpstr>
      <vt:lpstr>Broker Solution - 2</vt:lpstr>
      <vt:lpstr>Model-View-Controller Pattern</vt:lpstr>
      <vt:lpstr>MVC Example</vt:lpstr>
      <vt:lpstr>MVC Solution - 1</vt:lpstr>
      <vt:lpstr>MVC Solution - 2</vt:lpstr>
      <vt:lpstr>Pipe and Filter Pattern</vt:lpstr>
      <vt:lpstr>Pipe and Filter Example</vt:lpstr>
      <vt:lpstr>Pipe and Filter Solution</vt:lpstr>
      <vt:lpstr>Client-Server Pattern</vt:lpstr>
      <vt:lpstr>Client-Server Example</vt:lpstr>
      <vt:lpstr>Client-Server Solution - 1</vt:lpstr>
      <vt:lpstr>Client-Server Solution- 2</vt:lpstr>
      <vt:lpstr>Peer-to-Peer Pattern</vt:lpstr>
      <vt:lpstr>Peer-to-Peer Example</vt:lpstr>
      <vt:lpstr>Peer-to-Peer Solution - 1</vt:lpstr>
      <vt:lpstr>Peer-to-Peer Solution - 2</vt:lpstr>
      <vt:lpstr>Service Oriented Architecture Pattern</vt:lpstr>
      <vt:lpstr>Service Oriented Architecture Example</vt:lpstr>
      <vt:lpstr>Service Oriented Architecture Solution - 1</vt:lpstr>
      <vt:lpstr>Service Oriented Architecture Solution - 2</vt:lpstr>
      <vt:lpstr>Service Oriented Architecture Solution - 3</vt:lpstr>
      <vt:lpstr>Publish-Subscribe Pattern</vt:lpstr>
      <vt:lpstr>Publish-Subscribe Example</vt:lpstr>
      <vt:lpstr>Publish-Subscribe Solution – 1</vt:lpstr>
      <vt:lpstr>Publish-Subscribe Solution - 2</vt:lpstr>
      <vt:lpstr>Shared-Data Pattern</vt:lpstr>
      <vt:lpstr>Shared Data Example</vt:lpstr>
      <vt:lpstr>Shared Data Solution - 1</vt:lpstr>
      <vt:lpstr>Shared Data Solution - 2</vt:lpstr>
      <vt:lpstr>Map-Reduce Pattern</vt:lpstr>
      <vt:lpstr>Map-Reduce Example</vt:lpstr>
      <vt:lpstr>Map-Reduce Solution - 1</vt:lpstr>
      <vt:lpstr>Map-Reduce Solution - 2</vt:lpstr>
      <vt:lpstr>Multi-Tier Pattern</vt:lpstr>
      <vt:lpstr>Multi-Tier Example</vt:lpstr>
      <vt:lpstr>Multi-Tier Solution</vt:lpstr>
      <vt:lpstr>Relationships Between Tactics and Patterns</vt:lpstr>
      <vt:lpstr>Tactics Augment Patterns</vt:lpstr>
      <vt:lpstr>Tactics and Interactions</vt:lpstr>
      <vt:lpstr>Tactics and Interactions - 2</vt:lpstr>
      <vt:lpstr>Tactics and Interactions - 3</vt:lpstr>
      <vt:lpstr>Tactics and Interactions - 4</vt:lpstr>
      <vt:lpstr>Tactics and Interactions - 5</vt:lpstr>
      <vt:lpstr>Tactics and Interactions - 6</vt:lpstr>
      <vt:lpstr>Tactics and Interactions - 7</vt:lpstr>
      <vt:lpstr>Tactics and Interactions - 8</vt:lpstr>
      <vt:lpstr>Tactics and Interactions - 9</vt:lpstr>
      <vt:lpstr>Tactics and Interactions – 10.</vt:lpstr>
      <vt:lpstr>How Does This Process End?</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57</cp:revision>
  <dcterms:created xsi:type="dcterms:W3CDTF">2012-04-18T22:57:58Z</dcterms:created>
  <dcterms:modified xsi:type="dcterms:W3CDTF">2012-12-05T15:33:35Z</dcterms:modified>
</cp:coreProperties>
</file>