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269" r:id="rId5"/>
    <p:sldId id="285" r:id="rId6"/>
    <p:sldId id="306" r:id="rId7"/>
    <p:sldId id="300" r:id="rId8"/>
    <p:sldId id="307" r:id="rId9"/>
    <p:sldId id="308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F28F2BA2-96B3-4258-BCCC-9107719508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9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7BF9912-272E-45A9-971E-0FA89A6E2D46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8F2BA2-96B3-4258-BCCC-9107719508C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3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766B6-D9E3-4170-AA00-C31E9E193F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44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272FF-AF1D-430D-B2CC-687D215A6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5D184-330D-40B1-AB8C-1B3E94A04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0E4BB-0D4B-43AD-A704-705B2FB51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1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54300-8860-42D3-9C27-52AAA8413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4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B4327-3851-4F3F-A1ED-CFB2E653CC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39DAD-11FE-41F0-A829-FC7D180627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9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18DC2-7B5E-478B-A6B1-C1A9C058F9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3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2A4D-7E99-40B9-AFBB-DCD055B59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6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0B60B-05A9-4AA4-A8AD-4394927D4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B22E-ABDA-4639-8F45-65D4E22A2E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5701741-7368-4577-B3C8-52E56BDA4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00400" y="457200"/>
            <a:ext cx="3657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 smtClean="0">
                <a:solidFill>
                  <a:schemeClr val="bg1"/>
                </a:solidFill>
                <a:latin typeface="Arial" charset="0"/>
              </a:rPr>
              <a:t>Recurrence Relations</a:t>
            </a:r>
            <a:endParaRPr lang="id-ID" altLang="en-US" sz="44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3000" dirty="0" smtClean="0"/>
                  <a:t>Many algorithms, particularly </a:t>
                </a:r>
                <a:r>
                  <a:rPr lang="en-US" sz="3000" dirty="0" err="1" smtClean="0"/>
                  <a:t>devide</a:t>
                </a:r>
                <a:r>
                  <a:rPr lang="en-US" sz="3000" dirty="0" smtClean="0"/>
                  <a:t> and conquer algorithms, have time complexities which are naturally modelled by recurrence relations.</a:t>
                </a:r>
              </a:p>
              <a:p>
                <a:pPr algn="just"/>
                <a:r>
                  <a:rPr lang="en-US" sz="3000" dirty="0" smtClean="0"/>
                  <a:t>A recurrence relation is an equation which is defined in terms of itself.</a:t>
                </a:r>
              </a:p>
              <a:p>
                <a:pPr marL="8001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 smtClean="0"/>
              </a:p>
              <a:p>
                <a:pPr marL="8001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 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 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 algn="just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00" t="-1628" r="-1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8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Type of recurrences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First Order</a:t>
                </a:r>
              </a:p>
              <a:p>
                <a:pPr marL="457200" lvl="1" indent="0">
                  <a:buNone/>
                  <a:tabLst>
                    <a:tab pos="800100" algn="l"/>
                    <a:tab pos="3429000" algn="l"/>
                  </a:tabLst>
                </a:pPr>
                <a:r>
                  <a:rPr lang="en-US" dirty="0" smtClean="0"/>
                  <a:t>Linier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	 </a:t>
                </a:r>
              </a:p>
              <a:p>
                <a:pPr marL="457200" lvl="1" indent="0">
                  <a:buNone/>
                  <a:tabLst>
                    <a:tab pos="342900" algn="l"/>
                    <a:tab pos="3429000" algn="l"/>
                  </a:tabLst>
                </a:pPr>
                <a:r>
                  <a:rPr lang="en-US" dirty="0" smtClean="0"/>
                  <a:t>Non </a:t>
                </a:r>
                <a:r>
                  <a:rPr lang="en-US" dirty="0"/>
                  <a:t>Linier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1/(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Second </a:t>
                </a:r>
                <a:r>
                  <a:rPr lang="en-US" dirty="0"/>
                  <a:t>Order</a:t>
                </a:r>
              </a:p>
              <a:p>
                <a:pPr marL="457200" lvl="1" indent="0">
                  <a:buNone/>
                  <a:tabLst>
                    <a:tab pos="342900" algn="l"/>
                    <a:tab pos="3429000" algn="l"/>
                  </a:tabLst>
                </a:pPr>
                <a:r>
                  <a:rPr lang="en-US" dirty="0" smtClean="0"/>
                  <a:t>Linier</a:t>
                </a: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  </a:t>
                </a:r>
              </a:p>
              <a:p>
                <a:pPr marL="457200" lvl="1" indent="0">
                  <a:buNone/>
                  <a:tabLst>
                    <a:tab pos="342900" algn="l"/>
                    <a:tab pos="3429000" algn="l"/>
                  </a:tabLst>
                </a:pPr>
                <a:r>
                  <a:rPr lang="en-US" dirty="0" smtClean="0"/>
                  <a:t>Non </a:t>
                </a:r>
                <a:r>
                  <a:rPr lang="en-US" dirty="0"/>
                  <a:t>Linier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</m:e>
                    </m:ra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 </a:t>
                </a:r>
              </a:p>
              <a:p>
                <a:pPr marL="457200" lvl="1" indent="0">
                  <a:buNone/>
                  <a:tabLst>
                    <a:tab pos="685800" algn="l"/>
                    <a:tab pos="3429000" algn="l"/>
                  </a:tabLst>
                </a:pPr>
                <a:r>
                  <a:rPr lang="en-US" dirty="0" smtClean="0"/>
                  <a:t>Variable </a:t>
                </a:r>
                <a:r>
                  <a:rPr lang="en-US" dirty="0" err="1"/>
                  <a:t>Coef</a:t>
                </a:r>
                <a:r>
                  <a:rPr lang="en-US" dirty="0"/>
                  <a:t>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tabLst>
                    <a:tab pos="342900" algn="l"/>
                    <a:tab pos="3429000" algn="l"/>
                  </a:tabLst>
                </a:pPr>
                <a:r>
                  <a:rPr lang="en-US" dirty="0" err="1" smtClean="0"/>
                  <a:t>Higer</a:t>
                </a:r>
                <a:r>
                  <a:rPr lang="en-US" dirty="0" smtClean="0"/>
                  <a:t> </a:t>
                </a:r>
                <a:r>
                  <a:rPr lang="en-US" dirty="0"/>
                  <a:t>Order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  </a:t>
                </a:r>
              </a:p>
              <a:p>
                <a:pPr>
                  <a:tabLst>
                    <a:tab pos="342900" algn="l"/>
                    <a:tab pos="3429000" algn="l"/>
                  </a:tabLst>
                </a:pPr>
                <a:r>
                  <a:rPr lang="en-US" dirty="0"/>
                  <a:t>Full History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	 </a:t>
                </a:r>
              </a:p>
              <a:p>
                <a:pPr>
                  <a:tabLst>
                    <a:tab pos="342900" algn="l"/>
                    <a:tab pos="3429000" algn="l"/>
                  </a:tabLst>
                </a:pPr>
                <a:r>
                  <a:rPr lang="en-US" dirty="0" err="1"/>
                  <a:t>Devide</a:t>
                </a:r>
                <a:r>
                  <a:rPr lang="en-US" dirty="0"/>
                  <a:t> and Conquer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⌈"/>
                            <m:endChr m:val="⌉"/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/2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86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Solving Recurrences</a:t>
            </a:r>
            <a:endParaRPr lang="id-ID" altLang="en-US" sz="36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1462" y="1752600"/>
            <a:ext cx="8491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Linier, constant coefficient recurrences, mathematically always can be solved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6151" y="2591495"/>
                <a:ext cx="6385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+3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1" y="2591495"/>
                <a:ext cx="6385979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36282" y="3142055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Homogen</a:t>
            </a:r>
            <a:r>
              <a:rPr lang="en-US" sz="2400" dirty="0" smtClean="0"/>
              <a:t> : 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6151" y="3585863"/>
                <a:ext cx="7924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+3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−2  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=2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+3 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={−1,3}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1" y="3585863"/>
                <a:ext cx="7924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1745" y="4047528"/>
                <a:ext cx="31518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5" y="4047528"/>
                <a:ext cx="315188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8982" y="4600885"/>
            <a:ext cx="2888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/>
              <a:t>Particular solution 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92220" y="4509193"/>
                <a:ext cx="3962400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sSup>
                      <m:sSupPr>
                        <m:ctrlPr>
                          <a:rPr lang="en-US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20" y="4509193"/>
                <a:ext cx="3962400" cy="6450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5702" y="5308803"/>
                <a:ext cx="3750469" cy="675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(3)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02" y="5308803"/>
                <a:ext cx="3750469" cy="67589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4114800" y="5254814"/>
                <a:ext cx="4897835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0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(3)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254814"/>
                <a:ext cx="4897835" cy="78386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01</a:t>
            </a:r>
            <a:endParaRPr lang="en-US" altLang="en-US" sz="3600" b="1" dirty="0"/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42449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78567"/>
            <a:ext cx="846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big O of an algorithm which has number of steps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2357397"/>
                <a:ext cx="45307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+1, 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57397"/>
                <a:ext cx="453079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" y="2819062"/>
                <a:ext cx="22843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19062"/>
                <a:ext cx="2284343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41635" y="2856843"/>
                <a:ext cx="35323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i="1" smtClean="0">
                          <a:latin typeface="Cambria Math"/>
                        </a:rPr>
                        <m:t>𝑟</m:t>
                      </m:r>
                      <m:r>
                        <a:rPr lang="en-US" sz="2400" b="0" i="1" smtClean="0">
                          <a:latin typeface="Cambria Math"/>
                        </a:rPr>
                        <m:t>=2 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35" y="2856843"/>
                <a:ext cx="353231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7700" y="3433127"/>
                <a:ext cx="5262594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  →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+1   →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3433127"/>
                <a:ext cx="5262594" cy="490199"/>
              </a:xfrm>
              <a:prstGeom prst="rect">
                <a:avLst/>
              </a:prstGeom>
              <a:blipFill rotWithShape="1"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8027" y="4038600"/>
                <a:ext cx="2430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7" y="4038600"/>
                <a:ext cx="243085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5536" y="4646515"/>
                <a:ext cx="5204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=0 →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−1=0  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36" y="4646515"/>
                <a:ext cx="520475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8223" y="5257800"/>
                <a:ext cx="2170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3" y="5257800"/>
                <a:ext cx="217046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>
            <a:off x="3030138" y="5488632"/>
            <a:ext cx="883515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1058" y="5249565"/>
                <a:ext cx="2362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58" y="5249565"/>
                <a:ext cx="236289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25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tabLst>
                <a:tab pos="6858000" algn="r"/>
              </a:tabLst>
            </a:pPr>
            <a:r>
              <a:rPr lang="en-US" sz="3600" b="1" dirty="0" smtClean="0"/>
              <a:t> Example 01 	(</a:t>
            </a:r>
            <a:r>
              <a:rPr lang="en-US" sz="3600" b="1" dirty="0" err="1" smtClean="0"/>
              <a:t>cont</a:t>
            </a:r>
            <a:r>
              <a:rPr lang="en-US" sz="3600" b="1" dirty="0" smtClean="0"/>
              <a:t>)</a:t>
            </a:r>
            <a:endParaRPr lang="en-US" altLang="en-US" sz="3600" b="1" dirty="0"/>
          </a:p>
        </p:txBody>
      </p:sp>
      <p:sp>
        <p:nvSpPr>
          <p:cNvPr id="5123" name="Content Placeholder 6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42449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878567"/>
            <a:ext cx="846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big O of an algorithm which has number of steps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4917" y="2357397"/>
                <a:ext cx="5162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+1,  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17" y="2357397"/>
                <a:ext cx="516237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9828" y="2873670"/>
                <a:ext cx="31098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+1)+1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28" y="2873670"/>
                <a:ext cx="310989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65003" y="2876521"/>
                <a:ext cx="29724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03" y="2876521"/>
                <a:ext cx="2972480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5430" y="3560127"/>
                <a:ext cx="7525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+3  →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+2+1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0" y="3560127"/>
                <a:ext cx="7525843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5612" y="4189315"/>
                <a:ext cx="47290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+…+1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12" y="4189315"/>
                <a:ext cx="4729052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78223" y="5257800"/>
                <a:ext cx="2170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23" y="5257800"/>
                <a:ext cx="2170466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>
            <a:off x="3030138" y="5488632"/>
            <a:ext cx="883515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11058" y="5249565"/>
                <a:ext cx="23628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58" y="5249565"/>
                <a:ext cx="2362891" cy="461665"/>
              </a:xfrm>
              <a:prstGeom prst="rect">
                <a:avLst/>
              </a:prstGeom>
              <a:blipFill rotWithShape="1">
                <a:blip r:embed="rId9"/>
                <a:stretch>
                  <a:fillRect r="-25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96861" y="4796135"/>
                <a:ext cx="37383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+…+1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61" y="4796135"/>
                <a:ext cx="3738331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0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4" grpId="0"/>
      <p:bldP spid="1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02</a:t>
            </a:r>
            <a:endParaRPr lang="en-US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878567"/>
            <a:ext cx="846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big O of an algorithm which has number of steps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7625" y="2334415"/>
                <a:ext cx="4722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   ,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5" y="2334415"/>
                <a:ext cx="4722767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2500" y="2819062"/>
                <a:ext cx="59214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/4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/4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819062"/>
                <a:ext cx="5921429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31873" y="3297554"/>
                <a:ext cx="6091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/8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/8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73" y="3297554"/>
                <a:ext cx="6091348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200" y="3906448"/>
                <a:ext cx="323415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3906448"/>
                <a:ext cx="3234155" cy="50917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37318" y="3799816"/>
                <a:ext cx="3003258" cy="722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18" y="3799816"/>
                <a:ext cx="3003258" cy="72244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2696" y="4522258"/>
                <a:ext cx="3827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96" y="4522258"/>
                <a:ext cx="3827073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70224" y="5040586"/>
                <a:ext cx="7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 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24" y="5040586"/>
                <a:ext cx="7399089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4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715000" y="2360153"/>
            <a:ext cx="2974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Binary search model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endCxn id="16" idx="1"/>
          </p:cNvCxnSpPr>
          <p:nvPr/>
        </p:nvCxnSpPr>
        <p:spPr bwMode="auto">
          <a:xfrm>
            <a:off x="5140392" y="2588230"/>
            <a:ext cx="574608" cy="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25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03</a:t>
            </a:r>
            <a:endParaRPr lang="en-US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878567"/>
            <a:ext cx="846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big O of an algorithm which has number of steps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0322" y="2530979"/>
                <a:ext cx="44617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   ,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22" y="2530979"/>
                <a:ext cx="4461734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2200" y="3022954"/>
                <a:ext cx="5756319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/2)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/2)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3022954"/>
                <a:ext cx="5756319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0300" y="4870596"/>
                <a:ext cx="7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300" y="4870596"/>
                <a:ext cx="739908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04900" y="3892739"/>
                <a:ext cx="3704156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3892739"/>
                <a:ext cx="3704156" cy="7958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000392" y="2492000"/>
            <a:ext cx="2598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Mergesort</a:t>
            </a:r>
            <a:r>
              <a:rPr lang="en-US" sz="2400" dirty="0" smtClean="0"/>
              <a:t> model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472056" y="2761811"/>
            <a:ext cx="574608" cy="2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95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 smtClean="0"/>
              <a:t> Example 04</a:t>
            </a:r>
            <a:endParaRPr lang="en-US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878567"/>
            <a:ext cx="846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Find the big O of an algorithm which has number of steps is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30299" y="2340232"/>
                <a:ext cx="50933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/4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</a:rPr>
                        <m:t> ,  </m:t>
                      </m:r>
                      <m:r>
                        <a:rPr lang="en-US" sz="2400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=0  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9" y="2340232"/>
                <a:ext cx="509331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59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09733" y="2921000"/>
                <a:ext cx="6198748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/4)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/4)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/4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3" y="2921000"/>
                <a:ext cx="6198748" cy="8613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2571" y="5941367"/>
                <a:ext cx="7399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71" y="5941367"/>
                <a:ext cx="7399089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30299" y="3789041"/>
                <a:ext cx="5405582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99" y="3789041"/>
                <a:ext cx="5405582" cy="11385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2571" y="4893918"/>
                <a:ext cx="6421310" cy="1138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4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71" y="4893918"/>
                <a:ext cx="6421310" cy="113858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10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4082</TotalTime>
  <Words>1111</Words>
  <Application>Microsoft Office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UPH4</vt:lpstr>
      <vt:lpstr>PowerPoint Presentation</vt:lpstr>
      <vt:lpstr>Introduction</vt:lpstr>
      <vt:lpstr>Type of recurrences</vt:lpstr>
      <vt:lpstr>Solving Recurrences</vt:lpstr>
      <vt:lpstr> Example 01</vt:lpstr>
      <vt:lpstr> Example 01  (cont)</vt:lpstr>
      <vt:lpstr> Example 02</vt:lpstr>
      <vt:lpstr> Example 03</vt:lpstr>
      <vt:lpstr> Example 04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321</cp:revision>
  <dcterms:created xsi:type="dcterms:W3CDTF">2008-06-16T09:38:38Z</dcterms:created>
  <dcterms:modified xsi:type="dcterms:W3CDTF">2015-05-25T04:26:46Z</dcterms:modified>
</cp:coreProperties>
</file>