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98" r:id="rId4"/>
    <p:sldId id="296" r:id="rId5"/>
    <p:sldId id="299" r:id="rId6"/>
    <p:sldId id="300" r:id="rId7"/>
    <p:sldId id="301" r:id="rId8"/>
    <p:sldId id="302" r:id="rId9"/>
    <p:sldId id="303" r:id="rId10"/>
    <p:sldId id="304" r:id="rId11"/>
    <p:sldId id="305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40564EEC-7A6E-4AF2-87E9-035A007A17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53EB3E-92CB-449F-9487-5F0FC343E2F8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dirty="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7772400" cy="1470025"/>
          </a:xfr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10000"/>
            <a:ext cx="7772400" cy="1295400"/>
          </a:xfrm>
        </p:spPr>
        <p:txBody>
          <a:bodyPr/>
          <a:lstStyle>
            <a:lvl1pPr marL="0" indent="0" algn="r">
              <a:buFontTx/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79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8B042-E807-487B-A33B-A1D0A64911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1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BA61F-39F7-471C-A4E8-A0CEDDADF1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21336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57253-E5C1-47F1-A04C-EE52445F6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F407F-F47D-401B-BF01-105D8ED8D3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2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E954E-6940-4502-977D-93F0BD0A56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C0C28-D684-41D6-987D-7C4EF406BA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1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EF65E-48F2-497F-83D4-AACB118152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3B3F8-67F3-4119-87DF-47F349C30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C87FA-2CA7-41DA-A9D0-611FED6EC6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FE7E6-50B6-44DB-A32B-B01AAE893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7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55EC2-3FA6-46C9-9F50-F75940849E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fld id="{9C5833F0-88EC-4BC3-847A-25688DF380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236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236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36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3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00800" y="5638800"/>
            <a:ext cx="2438400" cy="53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Samuel Lukas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743200" y="457200"/>
            <a:ext cx="449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 smtClean="0">
                <a:solidFill>
                  <a:schemeClr val="bg1"/>
                </a:solidFill>
                <a:latin typeface="Arial" charset="0"/>
              </a:rPr>
              <a:t>Computer Science</a:t>
            </a:r>
            <a:endParaRPr lang="id-ID" altLang="en-US" sz="3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342900" y="2819400"/>
            <a:ext cx="8458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 smtClean="0">
                <a:solidFill>
                  <a:schemeClr val="bg1"/>
                </a:solidFill>
                <a:latin typeface="Arial" charset="0"/>
              </a:rPr>
              <a:t>Binary Relation</a:t>
            </a:r>
            <a:endParaRPr lang="id-ID" altLang="en-US" sz="40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Transitive Closures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42900" y="1752600"/>
                <a:ext cx="85725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 be a relation on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 smtClean="0"/>
                  <a:t>. The connectivity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consists of the pairs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err="1" smtClean="0">
                        <a:latin typeface="Cambria Math"/>
                      </a:rPr>
                      <m:t>𝑎</m:t>
                    </m:r>
                    <m:r>
                      <a:rPr lang="en-US" sz="2400" i="1" dirty="0" err="1" smtClean="0">
                        <a:latin typeface="Cambria Math"/>
                      </a:rPr>
                      <m:t>,</m:t>
                    </m:r>
                    <m:r>
                      <a:rPr lang="en-US" sz="2400" i="1" dirty="0" err="1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such that there is a path of length at least one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. It is also known as Transitive closures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.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ctrlPr>
                          <a:rPr lang="el-GR" sz="24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l-GR" sz="240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l-GR" sz="24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752600"/>
                <a:ext cx="8572500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066" t="-2724" r="-1066" b="-43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333017"/>
            <a:ext cx="4019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/>
              <a:t>Find the transitive closure of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324350" y="3347085"/>
                <a:ext cx="466725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</a:rPr>
                        <m:t>𝑅</m:t>
                      </m:r>
                      <m:r>
                        <a:rPr lang="en-US" sz="2200" i="1" dirty="0">
                          <a:latin typeface="Cambria Math"/>
                        </a:rPr>
                        <m:t> = {(1,1)</m:t>
                      </m:r>
                      <m:r>
                        <a:rPr lang="en-US" sz="2200" i="1" dirty="0">
                          <a:latin typeface="Cambria Math"/>
                        </a:rPr>
                        <m:t>,(1,3),(2,2),(3,1),(3,2)}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50" y="3347085"/>
                <a:ext cx="4667250" cy="430887"/>
              </a:xfrm>
              <a:prstGeom prst="rect">
                <a:avLst/>
              </a:prstGeom>
              <a:blipFill rotWithShape="1">
                <a:blip r:embed="rId3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9" y="3785798"/>
            <a:ext cx="5562601" cy="103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828979"/>
            <a:ext cx="542020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47699" y="5875037"/>
                <a:ext cx="65532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/>
                        </a:rPr>
                        <m:t>𝑅</m:t>
                      </m:r>
                      <m:r>
                        <a:rPr lang="en-US" sz="2200" i="1" dirty="0" smtClean="0">
                          <a:latin typeface="Cambria Math"/>
                        </a:rPr>
                        <m:t>∗ = {(1,1),(1,2),(1,3),(2,2),(3,1),(3,2),(3,3)}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9" y="5875037"/>
                <a:ext cx="6553200" cy="430887"/>
              </a:xfrm>
              <a:prstGeom prst="rect">
                <a:avLst/>
              </a:prstGeom>
              <a:blipFill rotWithShape="1"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43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Poset</a:t>
            </a:r>
            <a:r>
              <a:rPr lang="en-US" sz="3600" dirty="0" smtClean="0"/>
              <a:t>, </a:t>
            </a:r>
            <a:r>
              <a:rPr lang="en-US" sz="3600" dirty="0" err="1" smtClean="0"/>
              <a:t>Hasse</a:t>
            </a:r>
            <a:r>
              <a:rPr lang="en-US" sz="3600" dirty="0" smtClean="0"/>
              <a:t> Diagram, Lattice</a:t>
            </a:r>
            <a:endParaRPr 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1"/>
            <a:ext cx="1524000" cy="226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73249"/>
            <a:ext cx="2195709" cy="230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9" y="4419600"/>
            <a:ext cx="246179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4426010"/>
            <a:ext cx="4795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Maximal elements are  12 or 20 or 25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4765885"/>
            <a:ext cx="4795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Minimal elements are 2 or 5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1" y="5178695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No greatest element neither the least elements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1" y="5521955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Upper bound of {2,5} are 10 ore 20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5922065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No lower bound of {2,5}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826001" y="2133600"/>
            <a:ext cx="396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FF0000"/>
                </a:solidFill>
              </a:rPr>
              <a:t>For every pair of </a:t>
            </a:r>
            <a:r>
              <a:rPr lang="en-US" sz="2000" dirty="0" err="1" smtClean="0">
                <a:solidFill>
                  <a:srgbClr val="FF0000"/>
                </a:solidFill>
              </a:rPr>
              <a:t>Poset</a:t>
            </a:r>
            <a:r>
              <a:rPr lang="en-US" sz="2000" dirty="0" smtClean="0">
                <a:solidFill>
                  <a:srgbClr val="FF0000"/>
                </a:solidFill>
              </a:rPr>
              <a:t> elements has both a least upper bound and a greatest lower bound is called Lattice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6465" y="3529755"/>
            <a:ext cx="3167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poset</a:t>
            </a:r>
            <a:r>
              <a:rPr lang="en-US" dirty="0"/>
              <a:t> ({1,2,4,8,16},|) </a:t>
            </a:r>
            <a:r>
              <a:rPr lang="en-US" dirty="0" smtClean="0"/>
              <a:t>is </a:t>
            </a:r>
            <a:r>
              <a:rPr lang="en-US" i="1" dirty="0" smtClean="0"/>
              <a:t>lattice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9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Introduction</a:t>
            </a:r>
            <a:endParaRPr lang="id-ID" altLang="en-US" sz="3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1905000"/>
                <a:ext cx="8229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Let A and B be sets, A binary relation from A to B is a subset of A x B.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&amp;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&amp;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𝑡𝑜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𝑑𝑒𝑛𝑜𝑡𝑒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. 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05000"/>
                <a:ext cx="82296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111" t="-5147" r="-111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658" y="2774097"/>
            <a:ext cx="4676842" cy="1160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4114800"/>
            <a:ext cx="60579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5105400"/>
            <a:ext cx="80295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0"/>
            <a:ext cx="7086600" cy="350838"/>
          </a:xfrm>
        </p:spPr>
        <p:txBody>
          <a:bodyPr/>
          <a:lstStyle/>
          <a:p>
            <a:r>
              <a:rPr lang="en-US" altLang="en-US" sz="3600" dirty="0" smtClean="0">
                <a:cs typeface="Tahoma" charset="0"/>
                <a:sym typeface="Symbol" pitchFamily="18" charset="2"/>
              </a:rPr>
              <a:t> Properties of Relations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81000" y="1828800"/>
                <a:ext cx="8382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38138" indent="-338138" algn="just" eaLnBrk="1" hangingPunct="1"/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A relation on a set A is called </a:t>
                </a:r>
                <a:r>
                  <a:rPr lang="en-US" altLang="en-US" sz="2400" b="1" dirty="0" smtClean="0">
                    <a:cs typeface="Tahoma" charset="0"/>
                    <a:sym typeface="Symbol" pitchFamily="18" charset="2"/>
                  </a:rPr>
                  <a:t>reflexive</a:t>
                </a:r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𝑎</m:t>
                        </m:r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𝑎</m:t>
                        </m:r>
                      </m:e>
                    </m:d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𝜖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𝑅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 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𝑓𝑜𝑟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∀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𝑎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𝜖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  </a:t>
                </a:r>
                <a:endParaRPr lang="en-US" altLang="en-US" sz="2400" dirty="0">
                  <a:cs typeface="Tahoma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828800"/>
                <a:ext cx="83820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4" t="-9211" r="-7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68300" y="2290465"/>
                <a:ext cx="8382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/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A relation on a set A is called </a:t>
                </a:r>
                <a:r>
                  <a:rPr lang="en-US" altLang="en-US" sz="2400" b="1" dirty="0" smtClean="0">
                    <a:cs typeface="Tahoma" charset="0"/>
                    <a:sym typeface="Symbol" pitchFamily="18" charset="2"/>
                  </a:rPr>
                  <a:t>symmetric</a:t>
                </a:r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𝑏</m:t>
                        </m:r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𝑎</m:t>
                        </m:r>
                      </m:e>
                    </m:d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𝜖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𝑤h𝑒𝑛𝑒𝑣𝑒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d>
                      <m:dPr>
                        <m:ctrlPr>
                          <a:rPr lang="en-US" altLang="en-US" sz="2400" i="1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𝑎</m:t>
                        </m:r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𝑏</m:t>
                        </m:r>
                      </m:e>
                    </m:d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𝜖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𝑅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 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𝑓𝑜𝑟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∀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𝑎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,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𝑏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𝜖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𝐴</m:t>
                    </m:r>
                  </m:oMath>
                </a14:m>
                <a:endParaRPr lang="en-US" altLang="en-US" sz="2400" dirty="0">
                  <a:cs typeface="Tahoma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" y="2290465"/>
                <a:ext cx="838200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091" t="-5147" r="-145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42900" y="3165059"/>
                <a:ext cx="8382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/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A relation on a set A such that for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∀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𝑎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,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𝑏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𝜖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𝐴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,  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𝑖𝑓</m:t>
                    </m:r>
                    <m:d>
                      <m:dPr>
                        <m:ctrlPr>
                          <a:rPr lang="en-US" altLang="en-US" sz="2400" i="1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𝑎</m:t>
                        </m:r>
                        <m:r>
                          <a:rPr lang="en-US" altLang="en-US" sz="2400" i="1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𝑏</m:t>
                        </m:r>
                      </m:e>
                    </m:d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𝜖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 and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𝑏</m:t>
                        </m:r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𝑎</m:t>
                        </m:r>
                      </m:e>
                    </m:d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𝜖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𝑅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 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𝑡h𝑒𝑛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𝑎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=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𝑏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𝑖𝑠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𝑐𝑎𝑙𝑙𝑒𝑑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b="1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𝒂𝒏𝒕𝒊𝒔𝒚𝒎𝒎𝒆𝒕𝒓𝒊𝒄</m:t>
                    </m:r>
                  </m:oMath>
                </a14:m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.</a:t>
                </a:r>
                <a:endParaRPr lang="en-US" altLang="en-US" sz="2400" dirty="0">
                  <a:cs typeface="Tahoma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3165059"/>
                <a:ext cx="8382000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091" t="-5109" r="-1164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9399" y="4219159"/>
                <a:ext cx="6704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𝑅</m:t>
                      </m:r>
                      <m:r>
                        <a:rPr lang="en-US" sz="2400" b="0" i="1" smtClean="0">
                          <a:latin typeface="Cambria Math"/>
                        </a:rPr>
                        <m:t>: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,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1,2,3,4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 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{(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r>
                        <a:rPr lang="en-US" sz="2400" b="0" i="1" smtClean="0">
                          <a:latin typeface="Cambria Math"/>
                        </a:rPr>
                        <m:t>𝑏</m:t>
                      </m:r>
                      <m:r>
                        <a:rPr lang="en-US" sz="2400" b="0" i="1" smtClean="0">
                          <a:latin typeface="Cambria Math"/>
                        </a:rPr>
                        <m:t>)|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99" y="4219159"/>
                <a:ext cx="6704015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85800" y="4697989"/>
            <a:ext cx="803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R is reflexive, not symmetric but anti-symmetric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73100" y="5715000"/>
            <a:ext cx="803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R is not-reflexive, symmetric, but not anti-symmetric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6927" y="5197754"/>
                <a:ext cx="8221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𝑅</m:t>
                      </m:r>
                      <m:r>
                        <a:rPr lang="en-US" sz="2400" b="0" i="1" smtClean="0">
                          <a:latin typeface="Cambria Math"/>
                        </a:rPr>
                        <m:t>: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,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1,2,3,4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 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sz="2400" i="1">
                          <a:latin typeface="Cambria Math"/>
                        </a:rPr>
                        <m:t>={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1,1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3,2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,(4,4)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7" y="5197754"/>
                <a:ext cx="822154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22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80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cs typeface="Tahoma" charset="0"/>
              </a:rPr>
              <a:t>Properties of Relations (</a:t>
            </a:r>
            <a:r>
              <a:rPr lang="en-US" altLang="en-US" sz="3600" dirty="0" err="1" smtClean="0">
                <a:cs typeface="Tahoma" charset="0"/>
              </a:rPr>
              <a:t>cont</a:t>
            </a:r>
            <a:r>
              <a:rPr lang="en-US" altLang="en-US" sz="3600" dirty="0" smtClean="0">
                <a:cs typeface="Tahoma" charset="0"/>
              </a:rPr>
              <a:t>)</a:t>
            </a:r>
            <a:endParaRPr lang="en-US" altLang="en-US" sz="3600" b="1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93700" y="1872228"/>
                <a:ext cx="8382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/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A relation R on </a:t>
                </a:r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a set A is called </a:t>
                </a:r>
                <a:r>
                  <a:rPr lang="en-US" altLang="en-US" sz="2400" b="1" dirty="0" smtClean="0">
                    <a:cs typeface="Tahoma" charset="0"/>
                    <a:sym typeface="Symbol" pitchFamily="18" charset="2"/>
                  </a:rPr>
                  <a:t>transitive</a:t>
                </a:r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 </a:t>
                </a:r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if </a:t>
                </a:r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whenever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i="1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𝑎</m:t>
                        </m:r>
                        <m:r>
                          <a:rPr lang="en-US" altLang="en-US" sz="2400" i="1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𝑏</m:t>
                        </m:r>
                      </m:e>
                    </m:d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𝜖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𝑅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 &amp;  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𝑏</m:t>
                        </m:r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𝑐</m:t>
                        </m:r>
                      </m:e>
                    </m:d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𝜖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 </a:t>
                </a:r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i="1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𝑎</m:t>
                        </m:r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𝑐</m:t>
                        </m:r>
                      </m:e>
                    </m:d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𝜖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𝑅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 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𝑓𝑜𝑟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∀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𝑎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,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𝑏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,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𝑐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𝜖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</m:t>
                    </m:r>
                    <m:r>
                      <a:rPr lang="en-US" altLang="en-US" sz="2400" i="1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𝐴</m:t>
                    </m:r>
                  </m:oMath>
                </a14:m>
                <a:endParaRPr lang="en-US" altLang="en-US" sz="2400" dirty="0">
                  <a:cs typeface="Tahoma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1872228"/>
                <a:ext cx="83820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164" t="-5147" r="-1091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81000" y="280295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en-US" sz="2400" dirty="0" smtClean="0">
                <a:cs typeface="Tahoma" charset="0"/>
                <a:sym typeface="Symbol" pitchFamily="18" charset="2"/>
              </a:rPr>
              <a:t>A relation R on </a:t>
            </a:r>
            <a:r>
              <a:rPr lang="en-US" altLang="en-US" sz="2400" dirty="0" smtClean="0">
                <a:cs typeface="Tahoma" charset="0"/>
                <a:sym typeface="Symbol" pitchFamily="18" charset="2"/>
              </a:rPr>
              <a:t>a set A is called </a:t>
            </a:r>
            <a:r>
              <a:rPr lang="en-US" altLang="en-US" sz="2400" b="1" dirty="0" smtClean="0">
                <a:cs typeface="Tahoma" charset="0"/>
                <a:sym typeface="Symbol" pitchFamily="18" charset="2"/>
              </a:rPr>
              <a:t>Partially order set (</a:t>
            </a:r>
            <a:r>
              <a:rPr lang="en-US" altLang="en-US" sz="2400" b="1" dirty="0" err="1" smtClean="0">
                <a:cs typeface="Tahoma" charset="0"/>
                <a:sym typeface="Symbol" pitchFamily="18" charset="2"/>
              </a:rPr>
              <a:t>Poset</a:t>
            </a:r>
            <a:r>
              <a:rPr lang="en-US" altLang="en-US" sz="2400" b="1" dirty="0" smtClean="0">
                <a:cs typeface="Tahoma" charset="0"/>
                <a:sym typeface="Symbol" pitchFamily="18" charset="2"/>
              </a:rPr>
              <a:t>)</a:t>
            </a:r>
            <a:r>
              <a:rPr lang="en-US" altLang="en-US" sz="2400" dirty="0" smtClean="0">
                <a:cs typeface="Tahoma" charset="0"/>
                <a:sym typeface="Symbol" pitchFamily="18" charset="2"/>
              </a:rPr>
              <a:t> if R has properties reflexive, anti-symmetric and transitive.  </a:t>
            </a:r>
            <a:endParaRPr lang="en-US" altLang="en-US" sz="2400" dirty="0">
              <a:cs typeface="Tahoma" charset="0"/>
              <a:sym typeface="Symbol" pitchFamily="18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3695485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en-US" sz="2400" dirty="0" smtClean="0">
                <a:cs typeface="Tahoma" charset="0"/>
                <a:sym typeface="Symbol" pitchFamily="18" charset="2"/>
              </a:rPr>
              <a:t>A relation R on </a:t>
            </a:r>
            <a:r>
              <a:rPr lang="en-US" altLang="en-US" sz="2400" dirty="0" smtClean="0">
                <a:cs typeface="Tahoma" charset="0"/>
                <a:sym typeface="Symbol" pitchFamily="18" charset="2"/>
              </a:rPr>
              <a:t>a set A is called </a:t>
            </a:r>
            <a:r>
              <a:rPr lang="en-US" altLang="en-US" sz="2400" b="1" dirty="0" smtClean="0">
                <a:cs typeface="Tahoma" charset="0"/>
                <a:sym typeface="Symbol" pitchFamily="18" charset="2"/>
              </a:rPr>
              <a:t>Equivalence relation</a:t>
            </a:r>
            <a:r>
              <a:rPr lang="en-US" altLang="en-US" sz="2400" dirty="0" smtClean="0">
                <a:cs typeface="Tahoma" charset="0"/>
                <a:sym typeface="Symbol" pitchFamily="18" charset="2"/>
              </a:rPr>
              <a:t> if R is reflexive, symmetric and transitive.  </a:t>
            </a:r>
            <a:endParaRPr lang="en-US" altLang="en-US" sz="2400" dirty="0">
              <a:cs typeface="Tahoma" charset="0"/>
              <a:sym typeface="Symbol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81000" y="4566329"/>
                <a:ext cx="8382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/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Inverse of relation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  <a:cs typeface="Tahoma" charset="0"/>
                        <a:sym typeface="Symbol" pitchFamily="18" charset="2"/>
                      </a:rPr>
                      <m:t>𝑅</m:t>
                    </m:r>
                    <m:r>
                      <a:rPr lang="en-US" altLang="en-US" sz="2400" b="0" i="1" dirty="0" smtClean="0">
                        <a:latin typeface="Cambria Math"/>
                        <a:cs typeface="Tahoma" charset="0"/>
                        <a:sym typeface="Symbol" pitchFamily="18" charset="2"/>
                      </a:rPr>
                      <m:t>={</m:t>
                    </m:r>
                    <m:d>
                      <m:dPr>
                        <m:ctrlPr>
                          <a:rPr lang="en-US" altLang="en-US" sz="2400" b="0" i="1" dirty="0" smtClean="0">
                            <a:latin typeface="Cambria Math"/>
                            <a:cs typeface="Tahoma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/>
                            <a:cs typeface="Tahoma" charset="0"/>
                            <a:sym typeface="Symbol" pitchFamily="18" charset="2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/>
                            <a:cs typeface="Tahoma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en-US" sz="2400" b="0" i="1" dirty="0" smtClean="0">
                            <a:latin typeface="Cambria Math"/>
                            <a:cs typeface="Tahoma" charset="0"/>
                            <a:sym typeface="Symbol" pitchFamily="18" charset="2"/>
                          </a:rPr>
                          <m:t>𝑏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  <a:cs typeface="Tahoma" charset="0"/>
                        <a:sym typeface="Symbol" pitchFamily="18" charset="2"/>
                      </a:rPr>
                      <m:t>}</m:t>
                    </m:r>
                  </m:oMath>
                </a14:m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 on </a:t>
                </a:r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a set A is </a:t>
                </a:r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labelled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/>
                            <a:cs typeface="Tahoma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/>
                            <a:cs typeface="Tahoma" charset="0"/>
                            <a:sym typeface="Symbol" pitchFamily="18" charset="2"/>
                          </a:rPr>
                          <m:t>𝑅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/>
                            <a:cs typeface="Tahoma" charset="0"/>
                            <a:sym typeface="Symbol" pitchFamily="18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 that is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/>
                            <a:cs typeface="Tahoma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/>
                            <a:cs typeface="Tahoma" charset="0"/>
                            <a:sym typeface="Symbol" pitchFamily="18" charset="2"/>
                          </a:rPr>
                          <m:t>𝑅</m:t>
                        </m:r>
                      </m:e>
                      <m:sup>
                        <m:r>
                          <a:rPr lang="en-US" altLang="en-US" sz="2400" i="1">
                            <a:latin typeface="Cambria Math"/>
                            <a:cs typeface="Tahoma" charset="0"/>
                            <a:sym typeface="Symbol" pitchFamily="18" charset="2"/>
                          </a:rPr>
                          <m:t>−1</m:t>
                        </m:r>
                      </m:sup>
                    </m:sSup>
                    <m:r>
                      <a:rPr lang="en-US" altLang="en-US" sz="2400" b="0" i="1" smtClean="0">
                        <a:latin typeface="Cambria Math"/>
                        <a:cs typeface="Tahoma" charset="0"/>
                        <a:sym typeface="Symbol" pitchFamily="18" charset="2"/>
                      </a:rPr>
                      <m:t>={(</m:t>
                    </m:r>
                    <m:r>
                      <a:rPr lang="en-US" altLang="en-US" sz="2400" b="0" i="1" smtClean="0">
                        <a:latin typeface="Cambria Math"/>
                        <a:cs typeface="Tahoma" charset="0"/>
                        <a:sym typeface="Symbol" pitchFamily="18" charset="2"/>
                      </a:rPr>
                      <m:t>𝑏</m:t>
                    </m:r>
                    <m:r>
                      <a:rPr lang="en-US" altLang="en-US" sz="2400" b="0" i="1" smtClean="0">
                        <a:latin typeface="Cambria Math"/>
                        <a:cs typeface="Tahoma" charset="0"/>
                        <a:sym typeface="Symbol" pitchFamily="18" charset="2"/>
                      </a:rPr>
                      <m:t>,</m:t>
                    </m:r>
                    <m:r>
                      <a:rPr lang="en-US" altLang="en-US" sz="2400" b="0" i="1" smtClean="0">
                        <a:latin typeface="Cambria Math"/>
                        <a:cs typeface="Tahoma" charset="0"/>
                        <a:sym typeface="Symbol" pitchFamily="18" charset="2"/>
                      </a:rPr>
                      <m:t>𝑎</m:t>
                    </m:r>
                    <m:r>
                      <a:rPr lang="en-US" altLang="en-US" sz="2400" b="0" i="1" smtClean="0">
                        <a:latin typeface="Cambria Math"/>
                        <a:cs typeface="Tahoma" charset="0"/>
                        <a:sym typeface="Symbol" pitchFamily="18" charset="2"/>
                      </a:rPr>
                      <m:t>)|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/>
                            <a:cs typeface="Tahoma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/>
                            <a:cs typeface="Tahoma" charset="0"/>
                            <a:sym typeface="Symbol" pitchFamily="18" charset="2"/>
                          </a:rPr>
                          <m:t>𝑎</m:t>
                        </m:r>
                        <m:r>
                          <a:rPr lang="en-US" altLang="en-US" sz="2400" b="0" i="1" smtClean="0">
                            <a:latin typeface="Cambria Math"/>
                            <a:cs typeface="Tahoma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/>
                            <a:cs typeface="Tahoma" charset="0"/>
                            <a:sym typeface="Symbol" pitchFamily="18" charset="2"/>
                          </a:rPr>
                          <m:t>𝑏</m:t>
                        </m:r>
                      </m:e>
                    </m:d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𝜖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𝑅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}</m:t>
                    </m:r>
                  </m:oMath>
                </a14:m>
                <a:endParaRPr lang="en-US" altLang="en-US" sz="2400" dirty="0">
                  <a:cs typeface="Tahoma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566329"/>
                <a:ext cx="838200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164" t="-5147" r="-1091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42900" y="866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sv-SE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sv-SE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 01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04800" y="1828800"/>
                <a:ext cx="8534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b="0" i="1" dirty="0" smtClean="0">
                        <a:latin typeface="Cambria Math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𝑎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𝑏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→{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},  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={(</m:t>
                    </m:r>
                    <m:r>
                      <a:rPr lang="en-US" sz="2400" i="1" dirty="0" err="1">
                        <a:latin typeface="Cambria Math"/>
                      </a:rPr>
                      <m:t>𝑎</m:t>
                    </m:r>
                    <m:r>
                      <a:rPr lang="en-US" sz="2400" i="1" dirty="0" err="1"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),(</m:t>
                    </m:r>
                    <m:r>
                      <a:rPr lang="en-US" sz="2400" i="1" dirty="0" err="1">
                        <a:latin typeface="Cambria Math"/>
                      </a:rPr>
                      <m:t>𝑏</m:t>
                    </m:r>
                    <m:r>
                      <a:rPr lang="en-US" sz="2400" i="1" dirty="0" err="1"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),(</m:t>
                    </m:r>
                    <m:r>
                      <a:rPr lang="en-US" sz="2400" i="1" dirty="0" err="1">
                        <a:latin typeface="Cambria Math"/>
                      </a:rPr>
                      <m:t>𝑐</m:t>
                    </m:r>
                    <m:r>
                      <a:rPr lang="en-US" sz="2400" i="1" dirty="0" err="1"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latin typeface="Cambria Math"/>
                      </a:rPr>
                      <m:t>𝑐</m:t>
                    </m:r>
                    <m:r>
                      <a:rPr lang="en-US" sz="2400" i="1" dirty="0">
                        <a:latin typeface="Cambria Math"/>
                      </a:rPr>
                      <m:t>)} 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828800"/>
                <a:ext cx="85344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43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62000" y="2308831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/>
              <a:t>R</a:t>
            </a:r>
            <a:r>
              <a:rPr lang="en-US" sz="2400" dirty="0"/>
              <a:t> is </a:t>
            </a:r>
            <a:r>
              <a:rPr lang="en-US" sz="2400" dirty="0" smtClean="0"/>
              <a:t>Reflexive, Symmetric, Anti-symmetric &amp; Transitive</a:t>
            </a:r>
            <a:r>
              <a:rPr lang="en-US" dirty="0" smtClean="0"/>
              <a:t>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04800" y="2787661"/>
                <a:ext cx="85344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𝑅</m:t>
                      </m:r>
                      <m:r>
                        <a:rPr lang="en-US" sz="2400" b="0" i="1" dirty="0" smtClean="0"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1,2,3,4</m:t>
                          </m:r>
                        </m:e>
                      </m:d>
                      <m:r>
                        <a:rPr lang="en-US" sz="2400" b="0" i="1" dirty="0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/>
                              <a:ea typeface="Cambria Math"/>
                            </a:rPr>
                            <m:t>1,2,3,4</m:t>
                          </m:r>
                        </m:e>
                      </m:d>
                      <m:r>
                        <a:rPr lang="en-US" sz="2400" b="0" i="1" dirty="0" smtClean="0">
                          <a:latin typeface="Cambria Math"/>
                          <a:ea typeface="Cambria Math"/>
                        </a:rPr>
                        <m:t>,  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lvl="0" algn="just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  <m:r>
                          <a:rPr lang="en-US" sz="2400" i="1" dirty="0" err="1"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400" b="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  <m:r>
                          <a:rPr lang="en-US" sz="2400" i="1" dirty="0" err="1"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400" b="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  <m:r>
                          <a:rPr lang="en-US" sz="2400" i="1" dirty="0" err="1"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</a:rPr>
                      <m:t>2</m:t>
                    </m:r>
                    <m:r>
                      <a:rPr lang="en-US" sz="2400" i="1" dirty="0" err="1">
                        <a:latin typeface="Cambria Math"/>
                      </a:rPr>
                      <m:t>,</m:t>
                    </m:r>
                    <m:r>
                      <a:rPr lang="en-US" sz="2400" b="0" i="1" dirty="0" smtClean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),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</a:rPr>
                      <m:t>2</m:t>
                    </m:r>
                    <m:r>
                      <a:rPr lang="en-US" sz="2400" i="1" dirty="0" err="1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),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</a:rPr>
                      <m:t>3</m:t>
                    </m:r>
                    <m:r>
                      <a:rPr lang="en-US" sz="2400" i="1" dirty="0" err="1">
                        <a:latin typeface="Cambria Math"/>
                      </a:rPr>
                      <m:t>,</m:t>
                    </m:r>
                    <m:r>
                      <a:rPr lang="en-US" sz="2400" b="0" i="1" dirty="0" smtClean="0">
                        <a:latin typeface="Cambria Math"/>
                      </a:rPr>
                      <m:t>3</m:t>
                    </m:r>
                    <m:r>
                      <a:rPr lang="en-US" sz="2400" i="1" dirty="0">
                        <a:latin typeface="Cambria Math"/>
                      </a:rPr>
                      <m:t>),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</a:rPr>
                      <m:t>4</m:t>
                    </m:r>
                    <m:r>
                      <a:rPr lang="en-US" sz="2400" i="1" dirty="0" err="1">
                        <a:latin typeface="Cambria Math"/>
                      </a:rPr>
                      <m:t>,</m:t>
                    </m:r>
                    <m:r>
                      <a:rPr lang="en-US" sz="2400" b="0" i="1" dirty="0" smtClean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),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</a:rPr>
                      <m:t>4</m:t>
                    </m:r>
                    <m:r>
                      <a:rPr lang="en-US" sz="2400" i="1" dirty="0" err="1">
                        <a:latin typeface="Cambria Math"/>
                      </a:rPr>
                      <m:t>,</m:t>
                    </m:r>
                    <m:r>
                      <a:rPr lang="en-US" sz="2400" b="0" i="1" dirty="0" smtClean="0">
                        <a:latin typeface="Cambria Math"/>
                      </a:rPr>
                      <m:t>4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  <m:r>
                      <a:rPr lang="en-US" sz="2400" i="1" dirty="0">
                        <a:latin typeface="Cambria Math"/>
                      </a:rPr>
                      <m:t>} 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787661"/>
                <a:ext cx="853440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43"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62000" y="3618658"/>
            <a:ext cx="8077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i="1" dirty="0"/>
              <a:t>R</a:t>
            </a:r>
            <a:r>
              <a:rPr lang="en-US" sz="2200" dirty="0"/>
              <a:t> is </a:t>
            </a:r>
            <a:r>
              <a:rPr lang="en-US" sz="2200" dirty="0" smtClean="0"/>
              <a:t>reflexive, symmetric, not anti-symmetric &amp; not transitive. </a:t>
            </a: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17500" y="4049545"/>
                <a:ext cx="83693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2400" i="1" dirty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sz="2400" i="1" dirty="0" err="1">
                            <a:latin typeface="Cambria Math"/>
                          </a:rPr>
                          <m:t>,</m:t>
                        </m:r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  <m:r>
                          <a:rPr lang="en-US" sz="2400" i="1" dirty="0" err="1"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  <m:r>
                          <a:rPr lang="en-US" sz="2400" i="1" dirty="0" err="1"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</a:rPr>
                      <m:t>4</m:t>
                    </m:r>
                    <m:r>
                      <a:rPr lang="en-US" sz="2400" i="1" dirty="0" err="1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),(</m:t>
                    </m:r>
                    <m:r>
                      <a:rPr lang="en-US" sz="2400" b="0" i="1" dirty="0" smtClean="0">
                        <a:latin typeface="Cambria Math"/>
                      </a:rPr>
                      <m:t>4</m:t>
                    </m:r>
                    <m:r>
                      <a:rPr lang="en-US" sz="2400" i="1" dirty="0" err="1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2),(</m:t>
                    </m:r>
                    <m:r>
                      <a:rPr lang="en-US" sz="2400" b="0" i="1" dirty="0" smtClean="0">
                        <a:latin typeface="Cambria Math"/>
                      </a:rPr>
                      <m:t>4</m:t>
                    </m:r>
                    <m:r>
                      <a:rPr lang="en-US" sz="2400" i="1" dirty="0" err="1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3</m:t>
                    </m:r>
                    <m:r>
                      <a:rPr lang="en-US" sz="2400" i="1" dirty="0">
                        <a:latin typeface="Cambria Math"/>
                      </a:rPr>
                      <m:t>)} 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4049545"/>
                <a:ext cx="83693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4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62000" y="4522155"/>
            <a:ext cx="8077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i="1" dirty="0"/>
              <a:t>R</a:t>
            </a:r>
            <a:r>
              <a:rPr lang="en-US" sz="2200" dirty="0"/>
              <a:t> is </a:t>
            </a:r>
            <a:r>
              <a:rPr lang="en-US" sz="2200" dirty="0" smtClean="0"/>
              <a:t>not reflexive, not symmetric, anti-symmetric &amp; transitive. 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518160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How many reflexive relations are there on a set with n elements ? </a:t>
            </a: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162800" y="5702794"/>
                <a:ext cx="1141210" cy="444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5702794"/>
                <a:ext cx="1141210" cy="4449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61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Combining Relations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685920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8600"/>
            <a:ext cx="5168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84700"/>
            <a:ext cx="4828948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64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Composition Relations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81000" y="1981200"/>
                <a:ext cx="8382000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 be a relation on the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 smtClean="0"/>
                  <a:t>. The power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=1,2,3,…</m:t>
                    </m:r>
                  </m:oMath>
                </a14:m>
                <a:r>
                  <a:rPr lang="en-US" sz="2400" dirty="0" smtClean="0"/>
                  <a:t> are defined recursively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𝑅</m:t>
                    </m:r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sz="2400" b="0" i="1" smtClean="0">
                        <a:latin typeface="Cambria Math"/>
                      </a:rPr>
                      <m:t>𝑅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8382000" cy="862608"/>
              </a:xfrm>
              <a:prstGeom prst="rect">
                <a:avLst/>
              </a:prstGeom>
              <a:blipFill rotWithShape="1">
                <a:blip r:embed="rId3"/>
                <a:stretch>
                  <a:fillRect l="-1164" t="-4930" b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81000" y="2875002"/>
                <a:ext cx="8077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= {(1,1),(2,1),(3,2),(4,3)}</m:t>
                    </m:r>
                  </m:oMath>
                </a14:m>
                <a:r>
                  <a:rPr lang="en-US" sz="2400" dirty="0"/>
                  <a:t>. </a:t>
                </a:r>
                <a:r>
                  <a:rPr lang="en-US" sz="2400" dirty="0" smtClean="0"/>
                  <a:t>Find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baseline="30000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 = 2,3,4,…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75002"/>
                <a:ext cx="8077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26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098588"/>
              </p:ext>
            </p:extLst>
          </p:nvPr>
        </p:nvGraphicFramePr>
        <p:xfrm>
          <a:off x="914401" y="3336667"/>
          <a:ext cx="3962399" cy="467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5" imgW="1828800" imgH="215640" progId="Equation.3">
                  <p:embed/>
                </p:oleObj>
              </mc:Choice>
              <mc:Fallback>
                <p:oleObj name="Equation" r:id="rId5" imgW="18288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1" y="3336667"/>
                        <a:ext cx="3962399" cy="467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178100"/>
              </p:ext>
            </p:extLst>
          </p:nvPr>
        </p:nvGraphicFramePr>
        <p:xfrm>
          <a:off x="914400" y="3746500"/>
          <a:ext cx="3962400" cy="46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7" imgW="1854000" imgH="215640" progId="Equation.3">
                  <p:embed/>
                </p:oleObj>
              </mc:Choice>
              <mc:Fallback>
                <p:oleObj name="Equation" r:id="rId7" imgW="18540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746500"/>
                        <a:ext cx="3962400" cy="46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315400"/>
              </p:ext>
            </p:extLst>
          </p:nvPr>
        </p:nvGraphicFramePr>
        <p:xfrm>
          <a:off x="889001" y="4178300"/>
          <a:ext cx="4038600" cy="470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9" imgW="1854000" imgH="215640" progId="Equation.3">
                  <p:embed/>
                </p:oleObj>
              </mc:Choice>
              <mc:Fallback>
                <p:oleObj name="Equation" r:id="rId9" imgW="18540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9001" y="4178300"/>
                        <a:ext cx="4038600" cy="470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81000" y="4800600"/>
                <a:ext cx="80772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200" dirty="0" smtClean="0"/>
                  <a:t>The relation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200" dirty="0" smtClean="0"/>
                  <a:t> on a set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200" dirty="0" smtClean="0"/>
                  <a:t> is transitive </a:t>
                </a:r>
                <a:r>
                  <a:rPr lang="en-US" sz="2200" dirty="0" err="1" smtClean="0"/>
                  <a:t>Iff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20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𝑓𝑜𝑟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=1,2,3,…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800600"/>
                <a:ext cx="8077200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981" t="-714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762000" y="5231485"/>
                <a:ext cx="76962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𝑅</m:t>
                    </m:r>
                    <m:r>
                      <a:rPr lang="en-US" sz="2200" i="1" dirty="0">
                        <a:latin typeface="Cambria Math"/>
                      </a:rPr>
                      <m:t>= {(1,1),(2,1),(3,2),(4,3)}</m:t>
                    </m:r>
                  </m:oMath>
                </a14:m>
                <a:r>
                  <a:rPr lang="en-US" sz="2200" dirty="0" smtClean="0"/>
                  <a:t>  is not transitive</a:t>
                </a:r>
                <a:endParaRPr lang="en-US" sz="22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231485"/>
                <a:ext cx="7696200" cy="430887"/>
              </a:xfrm>
              <a:prstGeom prst="rect">
                <a:avLst/>
              </a:prstGeom>
              <a:blipFill rotWithShape="1">
                <a:blip r:embed="rId12"/>
                <a:stretch>
                  <a:fillRect t="-7042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85800" y="5662372"/>
                <a:ext cx="657314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2200" i="1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200" i="1" dirty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/>
                              </a:rPr>
                              <m:t>2</m:t>
                            </m:r>
                            <m:r>
                              <a:rPr lang="en-US" sz="2200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sz="2200" i="1" dirty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200" i="1" dirty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2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/>
                              </a:rPr>
                              <m:t>3</m:t>
                            </m:r>
                            <m:r>
                              <a:rPr lang="en-US" sz="2200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sz="2200" i="1" dirty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200" i="1" dirty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2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/>
                              </a:rPr>
                              <m:t>3</m:t>
                            </m:r>
                            <m:r>
                              <a:rPr lang="en-US" sz="2200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sz="2200" i="1" dirty="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sz="2200" i="1" dirty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2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/>
                              </a:rPr>
                              <m:t>4</m:t>
                            </m:r>
                            <m:r>
                              <a:rPr lang="en-US" sz="2200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sz="2200" i="1" dirty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200" i="1" dirty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2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/>
                              </a:rPr>
                              <m:t>4</m:t>
                            </m:r>
                            <m:r>
                              <a:rPr lang="en-US" sz="2200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sz="2200" i="1" dirty="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sz="2200" i="1" dirty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2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/>
                              </a:rPr>
                              <m:t>4</m:t>
                            </m:r>
                            <m:r>
                              <a:rPr lang="en-US" sz="2200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sz="2200" i="1" dirty="0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22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is transitive</a:t>
                </a:r>
                <a:endParaRPr lang="en-US" sz="22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662372"/>
                <a:ext cx="6573146" cy="430887"/>
              </a:xfrm>
              <a:prstGeom prst="rect">
                <a:avLst/>
              </a:prstGeom>
              <a:blipFill rotWithShape="1">
                <a:blip r:embed="rId13"/>
                <a:stretch>
                  <a:fillRect t="-7042" r="-1206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1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0"/>
            <a:ext cx="7086600" cy="350838"/>
          </a:xfrm>
        </p:spPr>
        <p:txBody>
          <a:bodyPr/>
          <a:lstStyle/>
          <a:p>
            <a:r>
              <a:rPr lang="en-US" sz="3200" dirty="0" smtClean="0"/>
              <a:t>Representing Relations using Matrices</a:t>
            </a:r>
            <a:endParaRPr 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48669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03671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15621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1" y="4333875"/>
            <a:ext cx="3670300" cy="40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4876800"/>
            <a:ext cx="265911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309507"/>
            <a:ext cx="4953001" cy="353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07718" y="3659871"/>
            <a:ext cx="3886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see the properties of relation easier by matrices 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0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Representing Relations using </a:t>
            </a:r>
            <a:r>
              <a:rPr lang="en-US" sz="3200" dirty="0" smtClean="0"/>
              <a:t>Digraph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590595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26289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1" y="49530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see the properties of relation easier by digraph 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PH4">
  <a:themeElements>
    <a:clrScheme name="UPH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PH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PH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4861</TotalTime>
  <Words>800</Words>
  <Application>Microsoft Office PowerPoint</Application>
  <PresentationFormat>On-screen Show (4:3)</PresentationFormat>
  <Paragraphs>55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UPH4</vt:lpstr>
      <vt:lpstr>Microsoft Equation 3.0</vt:lpstr>
      <vt:lpstr>PowerPoint Presentation</vt:lpstr>
      <vt:lpstr>Introduction</vt:lpstr>
      <vt:lpstr> Properties of Relations</vt:lpstr>
      <vt:lpstr>Properties of Relations (cont)</vt:lpstr>
      <vt:lpstr>Example 01</vt:lpstr>
      <vt:lpstr>Combining Relations</vt:lpstr>
      <vt:lpstr>Composition Relations</vt:lpstr>
      <vt:lpstr>Representing Relations using Matrices</vt:lpstr>
      <vt:lpstr>Representing Relations using Digraph</vt:lpstr>
      <vt:lpstr>Transitive Closures</vt:lpstr>
      <vt:lpstr>Poset, Hasse Diagram, Lattice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anita</dc:creator>
  <cp:lastModifiedBy>lab-tif3</cp:lastModifiedBy>
  <cp:revision>406</cp:revision>
  <dcterms:created xsi:type="dcterms:W3CDTF">2008-06-16T09:38:38Z</dcterms:created>
  <dcterms:modified xsi:type="dcterms:W3CDTF">2014-09-09T04:47:30Z</dcterms:modified>
</cp:coreProperties>
</file>