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72" r:id="rId6"/>
    <p:sldId id="277" r:id="rId7"/>
    <p:sldId id="278" r:id="rId8"/>
    <p:sldId id="279" r:id="rId9"/>
    <p:sldId id="280" r:id="rId10"/>
    <p:sldId id="270" r:id="rId11"/>
    <p:sldId id="271" r:id="rId12"/>
    <p:sldId id="273" r:id="rId13"/>
    <p:sldId id="274"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EF5807A-1FE2-4B04-BC81-421A72C26BB5}" type="datetimeFigureOut">
              <a:rPr lang="en-US" smtClean="0"/>
              <a:t>1/22/2018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523B52D-FE7C-4E3A-BB35-E99BA2CAE8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5807A-1FE2-4B04-BC81-421A72C26BB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5807A-1FE2-4B04-BC81-421A72C26BB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5807A-1FE2-4B04-BC81-421A72C26BB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F5807A-1FE2-4B04-BC81-421A72C26BB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F5807A-1FE2-4B04-BC81-421A72C26BB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F5807A-1FE2-4B04-BC81-421A72C26BB5}"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F5807A-1FE2-4B04-BC81-421A72C26BB5}"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5807A-1FE2-4B04-BC81-421A72C26BB5}"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F5807A-1FE2-4B04-BC81-421A72C26BB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F5807A-1FE2-4B04-BC81-421A72C26BB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523B52D-FE7C-4E3A-BB35-E99BA2CAE84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F5807A-1FE2-4B04-BC81-421A72C26BB5}" type="datetimeFigureOut">
              <a:rPr lang="en-US" smtClean="0"/>
              <a:t>1/22/2018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523B52D-FE7C-4E3A-BB35-E99BA2CAE84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Skill 1</a:t>
            </a:r>
            <a:endParaRPr lang="en-US" dirty="0"/>
          </a:p>
        </p:txBody>
      </p:sp>
      <p:sp>
        <p:nvSpPr>
          <p:cNvPr id="3" name="Subtitle 2"/>
          <p:cNvSpPr>
            <a:spLocks noGrp="1"/>
          </p:cNvSpPr>
          <p:nvPr>
            <p:ph type="subTitle" idx="1"/>
          </p:nvPr>
        </p:nvSpPr>
        <p:spPr/>
        <p:txBody>
          <a:bodyPr/>
          <a:lstStyle/>
          <a:p>
            <a:r>
              <a:rPr lang="en-US" dirty="0" smtClean="0"/>
              <a:t>Main Idea</a:t>
            </a:r>
            <a:endParaRPr lang="en-US" dirty="0"/>
          </a:p>
        </p:txBody>
      </p:sp>
    </p:spTree>
    <p:extLst>
      <p:ext uri="{BB962C8B-B14F-4D97-AF65-F5344CB8AC3E}">
        <p14:creationId xmlns:p14="http://schemas.microsoft.com/office/powerpoint/2010/main" val="321463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of an Essay</a:t>
            </a:r>
            <a:endParaRPr lang="en-US" dirty="0"/>
          </a:p>
        </p:txBody>
      </p:sp>
      <p:sp>
        <p:nvSpPr>
          <p:cNvPr id="3" name="Content Placeholder 2"/>
          <p:cNvSpPr>
            <a:spLocks noGrp="1"/>
          </p:cNvSpPr>
          <p:nvPr>
            <p:ph idx="1"/>
          </p:nvPr>
        </p:nvSpPr>
        <p:spPr/>
        <p:txBody>
          <a:bodyPr>
            <a:normAutofit/>
          </a:bodyPr>
          <a:lstStyle/>
          <a:p>
            <a:r>
              <a:rPr lang="en-US" b="1" dirty="0"/>
              <a:t>The thesis statement is a one-sentence statement that expresses the main idea of the essay</a:t>
            </a:r>
            <a:r>
              <a:rPr lang="en-US" dirty="0"/>
              <a:t>. </a:t>
            </a:r>
            <a:endParaRPr lang="en-US" dirty="0" smtClean="0"/>
          </a:p>
          <a:p>
            <a:r>
              <a:rPr lang="en-US" dirty="0" smtClean="0"/>
              <a:t>This idea controls the content of the essay.</a:t>
            </a:r>
          </a:p>
          <a:p>
            <a:r>
              <a:rPr lang="en-US" dirty="0" smtClean="0"/>
              <a:t>The thesis statement is written </a:t>
            </a:r>
            <a:r>
              <a:rPr lang="en-US" b="1" dirty="0" smtClean="0"/>
              <a:t>at the end of the first paragraph (introduction).</a:t>
            </a:r>
          </a:p>
        </p:txBody>
      </p:sp>
    </p:spTree>
    <p:extLst>
      <p:ext uri="{BB962C8B-B14F-4D97-AF65-F5344CB8AC3E}">
        <p14:creationId xmlns:p14="http://schemas.microsoft.com/office/powerpoint/2010/main" val="305543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828675"/>
            <a:ext cx="6934200" cy="549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97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Essay Sample : Introduction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 dog is man's best friend." That common saying may contain some truth, but dogs are not the only animal friend whose companionship people enjoy. For many people, a cat is their best friend. Despite what dog lovers may believe, cats make excellent </a:t>
            </a:r>
            <a:r>
              <a:rPr lang="en-US" dirty="0" err="1"/>
              <a:t>housepets</a:t>
            </a:r>
            <a:r>
              <a:rPr lang="en-US" dirty="0"/>
              <a:t> as they are good companions, they are civilized members of the household, and they are easy to care for.</a:t>
            </a:r>
          </a:p>
        </p:txBody>
      </p:sp>
    </p:spTree>
    <p:extLst>
      <p:ext uri="{BB962C8B-B14F-4D97-AF65-F5344CB8AC3E}">
        <p14:creationId xmlns:p14="http://schemas.microsoft.com/office/powerpoint/2010/main" val="162767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317" y="457200"/>
            <a:ext cx="857288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94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Cats are low maintenance, civilized companions. People who have small living quarters or less time for pet care should appreciate these characteristics of cats. However, many people who have plenty of space and time still opt to have a cat because they love the cat personality. In many ways, cats are the ideal </a:t>
            </a:r>
            <a:r>
              <a:rPr lang="en-US" dirty="0" err="1"/>
              <a:t>housepet</a:t>
            </a:r>
            <a:r>
              <a:rPr lang="en-US" dirty="0"/>
              <a:t>.</a:t>
            </a:r>
          </a:p>
          <a:p>
            <a:pPr marL="0" indent="0">
              <a:buNone/>
            </a:pPr>
            <a:endParaRPr lang="en-US" dirty="0"/>
          </a:p>
        </p:txBody>
      </p:sp>
    </p:spTree>
    <p:extLst>
      <p:ext uri="{BB962C8B-B14F-4D97-AF65-F5344CB8AC3E}">
        <p14:creationId xmlns:p14="http://schemas.microsoft.com/office/powerpoint/2010/main" val="322986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Main </a:t>
            </a:r>
            <a:r>
              <a:rPr lang="en-US" dirty="0" smtClean="0"/>
              <a:t>Idea of a Paragraph</a:t>
            </a:r>
            <a:endParaRPr lang="en-US" dirty="0"/>
          </a:p>
        </p:txBody>
      </p:sp>
      <p:sp>
        <p:nvSpPr>
          <p:cNvPr id="3" name="Content Placeholder 2"/>
          <p:cNvSpPr>
            <a:spLocks noGrp="1"/>
          </p:cNvSpPr>
          <p:nvPr>
            <p:ph idx="1"/>
          </p:nvPr>
        </p:nvSpPr>
        <p:spPr/>
        <p:txBody>
          <a:bodyPr>
            <a:normAutofit fontScale="92500" lnSpcReduction="20000"/>
          </a:bodyPr>
          <a:lstStyle/>
          <a:p>
            <a:r>
              <a:rPr lang="en-US" dirty="0"/>
              <a:t>Once you can find the topic, you are ready to find the main idea. </a:t>
            </a:r>
            <a:r>
              <a:rPr lang="en-US" b="1" dirty="0"/>
              <a:t>The main idea is the point of the paragraph</a:t>
            </a:r>
            <a:r>
              <a:rPr lang="en-US" dirty="0"/>
              <a:t>. It is the most important thought about the topic.</a:t>
            </a:r>
          </a:p>
          <a:p>
            <a:endParaRPr lang="en-US" dirty="0"/>
          </a:p>
          <a:p>
            <a:r>
              <a:rPr lang="en-US" dirty="0"/>
              <a:t>To figure out the main idea, ask yourself this question: </a:t>
            </a:r>
            <a:r>
              <a:rPr lang="en-US" b="1" dirty="0"/>
              <a:t>What is being said about the person, thing, or idea (the topic</a:t>
            </a:r>
            <a:r>
              <a:rPr lang="en-US" b="1" dirty="0" smtClean="0"/>
              <a:t>)? </a:t>
            </a:r>
            <a:r>
              <a:rPr lang="en-US" b="1" dirty="0"/>
              <a:t>Or </a:t>
            </a:r>
            <a:r>
              <a:rPr lang="en-US" b="1" dirty="0" smtClean="0"/>
              <a:t>What </a:t>
            </a:r>
            <a:r>
              <a:rPr lang="en-US" b="1" dirty="0"/>
              <a:t>does the author want me to know about the topic?</a:t>
            </a:r>
          </a:p>
          <a:p>
            <a:endParaRPr lang="en-US" dirty="0"/>
          </a:p>
          <a:p>
            <a:r>
              <a:rPr lang="en-US" dirty="0"/>
              <a:t>The author can locate the main idea in different places within a paragraph. The main idea is usually a sentence, and it is usually the first sentence. The writer then uses the rest of the paragraph to support the main idea.</a:t>
            </a:r>
          </a:p>
        </p:txBody>
      </p:sp>
    </p:spTree>
    <p:extLst>
      <p:ext uri="{BB962C8B-B14F-4D97-AF65-F5344CB8AC3E}">
        <p14:creationId xmlns:p14="http://schemas.microsoft.com/office/powerpoint/2010/main" val="420885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First find the topic, then look for the main idea</a:t>
            </a:r>
            <a:r>
              <a:rPr lang="en-US" dirty="0" smtClean="0"/>
              <a:t>.</a:t>
            </a:r>
          </a:p>
          <a:p>
            <a:pPr marL="0" indent="0">
              <a:buNone/>
            </a:pPr>
            <a:r>
              <a:rPr lang="en-US" dirty="0"/>
              <a:t>	Summer is a wonderful time to spend at West Beach. It is a beach with light- colored, soft sand. The coastline goes on for a long way and many people enjoy walking along it. Children like to play in the surf and walk along the rocks that are visible at low tide. This is a fun beach for people of all ages. </a:t>
            </a:r>
            <a:endParaRPr lang="en-US" dirty="0" smtClean="0"/>
          </a:p>
          <a:p>
            <a:pPr marL="0" indent="0">
              <a:buNone/>
            </a:pPr>
            <a:endParaRPr lang="en-US" dirty="0"/>
          </a:p>
          <a:p>
            <a:pPr marL="0" indent="0">
              <a:buNone/>
            </a:pPr>
            <a:r>
              <a:rPr lang="en-US" dirty="0" smtClean="0"/>
              <a:t>Topic: </a:t>
            </a:r>
            <a:r>
              <a:rPr lang="en-US" b="1" dirty="0" smtClean="0"/>
              <a:t>West Beach</a:t>
            </a:r>
          </a:p>
          <a:p>
            <a:pPr marL="0" indent="0">
              <a:buNone/>
            </a:pPr>
            <a:r>
              <a:rPr lang="en-US" dirty="0" smtClean="0"/>
              <a:t>Main </a:t>
            </a:r>
            <a:r>
              <a:rPr lang="en-US" dirty="0"/>
              <a:t>idea (what the writer is saying about the topic) is that </a:t>
            </a:r>
            <a:r>
              <a:rPr lang="en-US" b="1" dirty="0"/>
              <a:t>summer is a wonderful time at West Beach</a:t>
            </a:r>
          </a:p>
          <a:p>
            <a:endParaRPr lang="en-US" dirty="0"/>
          </a:p>
        </p:txBody>
      </p:sp>
    </p:spTree>
    <p:extLst>
      <p:ext uri="{BB962C8B-B14F-4D97-AF65-F5344CB8AC3E}">
        <p14:creationId xmlns:p14="http://schemas.microsoft.com/office/powerpoint/2010/main" val="314758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First find the topic, then look for the main idea.</a:t>
            </a:r>
          </a:p>
          <a:p>
            <a:pPr marL="0" indent="0">
              <a:buNone/>
            </a:pPr>
            <a:r>
              <a:rPr lang="en-US" dirty="0"/>
              <a:t>	Most teenagers and young adults do not know what they want to do for the rest of their lives. It is a big decision. There are a number of things you can do to narrow the choices. For example you can take an interest test, do some research on your own about a career, try volunteer work in the field in which you are interested, or “job-shadow”, in which you spend a day with a person who is working in a field that interests you. These are just a few helpful ideas as you begin to choose a career. </a:t>
            </a:r>
            <a:endParaRPr lang="en-US" dirty="0" smtClean="0"/>
          </a:p>
          <a:p>
            <a:pPr marL="0" indent="0">
              <a:buNone/>
            </a:pPr>
            <a:r>
              <a:rPr lang="en-US" dirty="0" smtClean="0"/>
              <a:t>Topic : Job or career choices</a:t>
            </a:r>
          </a:p>
          <a:p>
            <a:pPr marL="0" indent="0">
              <a:buNone/>
            </a:pPr>
            <a:r>
              <a:rPr lang="en-US" dirty="0" smtClean="0"/>
              <a:t>Main idea: There are a few helpful </a:t>
            </a:r>
            <a:r>
              <a:rPr lang="en-US" dirty="0" smtClean="0"/>
              <a:t>ways to </a:t>
            </a:r>
            <a:r>
              <a:rPr lang="en-US" dirty="0" smtClean="0"/>
              <a:t>choose a career</a:t>
            </a:r>
            <a:endParaRPr lang="en-US" dirty="0"/>
          </a:p>
        </p:txBody>
      </p:sp>
    </p:spTree>
    <p:extLst>
      <p:ext uri="{BB962C8B-B14F-4D97-AF65-F5344CB8AC3E}">
        <p14:creationId xmlns:p14="http://schemas.microsoft.com/office/powerpoint/2010/main" val="308558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85000" lnSpcReduction="10000"/>
          </a:bodyPr>
          <a:lstStyle/>
          <a:p>
            <a:r>
              <a:rPr lang="en-US" dirty="0"/>
              <a:t>First find the topic, then look for the main idea</a:t>
            </a:r>
            <a:endParaRPr lang="en-US" dirty="0" smtClean="0"/>
          </a:p>
          <a:p>
            <a:pPr marL="0" indent="0">
              <a:buNone/>
            </a:pPr>
            <a:r>
              <a:rPr lang="en-US" dirty="0"/>
              <a:t>	The physical complaints of neurotics – people who are overly anxious</a:t>
            </a:r>
            <a:r>
              <a:rPr lang="en-US" dirty="0" smtClean="0"/>
              <a:t>, pessimistic</a:t>
            </a:r>
            <a:r>
              <a:rPr lang="en-US" dirty="0"/>
              <a:t>, hostile, or tense – were once largely ignored by physician. </a:t>
            </a:r>
            <a:r>
              <a:rPr lang="en-US" dirty="0" smtClean="0"/>
              <a:t>Many doctors </a:t>
            </a:r>
            <a:r>
              <a:rPr lang="en-US" dirty="0"/>
              <a:t>believed that the frequent complaint of neurotic were exaggerations</a:t>
            </a:r>
            <a:r>
              <a:rPr lang="en-US" dirty="0" smtClean="0"/>
              <a:t>. However</a:t>
            </a:r>
            <a:r>
              <a:rPr lang="en-US" dirty="0"/>
              <a:t>, new research shows that neurotics are, </a:t>
            </a:r>
            <a:r>
              <a:rPr lang="en-US" dirty="0" smtClean="0"/>
              <a:t>in fact</a:t>
            </a:r>
            <a:r>
              <a:rPr lang="en-US" dirty="0"/>
              <a:t>, more likely to </a:t>
            </a:r>
            <a:r>
              <a:rPr lang="en-US" dirty="0" smtClean="0"/>
              <a:t>have physical </a:t>
            </a:r>
            <a:r>
              <a:rPr lang="en-US" dirty="0"/>
              <a:t>problems. Specifically, researchers found neurotics stand a </a:t>
            </a:r>
            <a:r>
              <a:rPr lang="en-US" dirty="0" smtClean="0"/>
              <a:t>greater chance of </a:t>
            </a:r>
            <a:r>
              <a:rPr lang="en-US" dirty="0"/>
              <a:t>having five particular </a:t>
            </a:r>
            <a:r>
              <a:rPr lang="en-US" dirty="0" smtClean="0"/>
              <a:t>ailments</a:t>
            </a:r>
            <a:r>
              <a:rPr lang="en-US" dirty="0"/>
              <a:t>: arthritis, asthma, ulcers, headaches, and </a:t>
            </a:r>
            <a:r>
              <a:rPr lang="en-US" dirty="0" smtClean="0"/>
              <a:t>heart disease</a:t>
            </a:r>
            <a:r>
              <a:rPr lang="en-US" dirty="0"/>
              <a:t>. In addition, there is evidence that people who are pessimistic in </a:t>
            </a:r>
            <a:r>
              <a:rPr lang="en-US" dirty="0" smtClean="0"/>
              <a:t>their teens </a:t>
            </a:r>
            <a:r>
              <a:rPr lang="en-US" dirty="0"/>
              <a:t>and twenties are more likely to become ill or die in their forties</a:t>
            </a:r>
            <a:r>
              <a:rPr lang="en-US" dirty="0" smtClean="0"/>
              <a:t>.</a:t>
            </a:r>
          </a:p>
          <a:p>
            <a:pPr marL="0" indent="0">
              <a:buNone/>
            </a:pPr>
            <a:r>
              <a:rPr lang="en-US" dirty="0" smtClean="0"/>
              <a:t>Topic: neurotics</a:t>
            </a:r>
          </a:p>
          <a:p>
            <a:pPr marL="0" indent="0">
              <a:buNone/>
            </a:pPr>
            <a:r>
              <a:rPr lang="en-US" dirty="0" smtClean="0"/>
              <a:t>Main idea</a:t>
            </a:r>
            <a:r>
              <a:rPr lang="en-US" dirty="0"/>
              <a:t>: </a:t>
            </a:r>
            <a:r>
              <a:rPr lang="en-US" dirty="0" smtClean="0"/>
              <a:t>Neurotics are more </a:t>
            </a:r>
            <a:r>
              <a:rPr lang="en-US" dirty="0"/>
              <a:t>likely to have physical problems.</a:t>
            </a:r>
          </a:p>
        </p:txBody>
      </p:sp>
    </p:spTree>
    <p:extLst>
      <p:ext uri="{BB962C8B-B14F-4D97-AF65-F5344CB8AC3E}">
        <p14:creationId xmlns:p14="http://schemas.microsoft.com/office/powerpoint/2010/main" val="53220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normAutofit/>
          </a:bodyPr>
          <a:lstStyle/>
          <a:p>
            <a:r>
              <a:rPr lang="en-US" dirty="0" smtClean="0"/>
              <a:t>What is the main idea of this paragraph?</a:t>
            </a:r>
          </a:p>
          <a:p>
            <a:pPr marL="0" indent="0">
              <a:buNone/>
            </a:pPr>
            <a:r>
              <a:rPr lang="en-US" dirty="0" smtClean="0"/>
              <a:t>	Being </a:t>
            </a:r>
            <a:r>
              <a:rPr lang="en-US" dirty="0"/>
              <a:t>a clown isn't all fun and games. Rodeo clowns expose themselves to great danger </a:t>
            </a:r>
            <a:r>
              <a:rPr lang="en-US" dirty="0" smtClean="0"/>
              <a:t>every time </a:t>
            </a:r>
            <a:r>
              <a:rPr lang="en-US" dirty="0"/>
              <a:t>they perform. When cowboys dismount or bulls buck them off, </a:t>
            </a:r>
            <a:r>
              <a:rPr lang="en-US" dirty="0" smtClean="0"/>
              <a:t>rodeo clowns </a:t>
            </a:r>
            <a:r>
              <a:rPr lang="en-US" dirty="0"/>
              <a:t>jump in </a:t>
            </a:r>
            <a:r>
              <a:rPr lang="en-US" dirty="0" smtClean="0"/>
              <a:t>front of </a:t>
            </a:r>
            <a:r>
              <a:rPr lang="en-US" dirty="0"/>
              <a:t>the bulls and motion wildly to get their attention. In this way rodeo clowns provide </a:t>
            </a:r>
            <a:r>
              <a:rPr lang="en-US" dirty="0" smtClean="0"/>
              <a:t>an alternate </a:t>
            </a:r>
            <a:r>
              <a:rPr lang="en-US" dirty="0"/>
              <a:t>target, and in doing </a:t>
            </a:r>
            <a:r>
              <a:rPr lang="en-US" dirty="0" smtClean="0"/>
              <a:t>so protect </a:t>
            </a:r>
            <a:r>
              <a:rPr lang="en-US" dirty="0"/>
              <a:t>the rider. Of course, this is a very dangerous thing to do</a:t>
            </a:r>
            <a:r>
              <a:rPr lang="en-US" dirty="0" smtClean="0"/>
              <a:t>. So </a:t>
            </a:r>
            <a:r>
              <a:rPr lang="en-US" dirty="0"/>
              <a:t>you see, sometimes clowning around can be serious business.</a:t>
            </a:r>
          </a:p>
        </p:txBody>
      </p:sp>
    </p:spTree>
    <p:extLst>
      <p:ext uri="{BB962C8B-B14F-4D97-AF65-F5344CB8AC3E}">
        <p14:creationId xmlns:p14="http://schemas.microsoft.com/office/powerpoint/2010/main" val="235891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is the main idea of this paragraph?</a:t>
            </a:r>
          </a:p>
          <a:p>
            <a:pPr marL="0" indent="0">
              <a:buNone/>
            </a:pPr>
            <a:r>
              <a:rPr lang="en-US" dirty="0" smtClean="0"/>
              <a:t>	What's </a:t>
            </a:r>
            <a:r>
              <a:rPr lang="en-US" dirty="0"/>
              <a:t>that humming sound? Could it be the hummingbird, the only bird capable of </a:t>
            </a:r>
            <a:r>
              <a:rPr lang="en-US" dirty="0" smtClean="0"/>
              <a:t>backward flight</a:t>
            </a:r>
            <a:r>
              <a:rPr lang="en-US" dirty="0"/>
              <a:t>? Hummingbirds have many unique flight habits that distinguish them from other birds</a:t>
            </a:r>
            <a:r>
              <a:rPr lang="en-US" dirty="0" smtClean="0"/>
              <a:t>. Most </a:t>
            </a:r>
            <a:r>
              <a:rPr lang="en-US" dirty="0"/>
              <a:t>birds flap their wings up and down to fly, but the hummingbird moves its wings </a:t>
            </a:r>
            <a:r>
              <a:rPr lang="en-US" dirty="0" smtClean="0"/>
              <a:t>forward and </a:t>
            </a:r>
            <a:r>
              <a:rPr lang="en-US" dirty="0"/>
              <a:t>backward very rapidly in a figure eight pattern. This allows the </a:t>
            </a:r>
            <a:r>
              <a:rPr lang="en-US" dirty="0" smtClean="0"/>
              <a:t>hummingbird </a:t>
            </a:r>
            <a:r>
              <a:rPr lang="en-US" dirty="0"/>
              <a:t>to hover </a:t>
            </a:r>
            <a:r>
              <a:rPr lang="en-US" dirty="0" smtClean="0"/>
              <a:t>in position</a:t>
            </a:r>
            <a:r>
              <a:rPr lang="en-US" dirty="0"/>
              <a:t>. They can also fly upside down and move about very rapidly. Other birds have to </a:t>
            </a:r>
            <a:r>
              <a:rPr lang="en-US" dirty="0" smtClean="0"/>
              <a:t>push off </a:t>
            </a:r>
            <a:r>
              <a:rPr lang="en-US" dirty="0"/>
              <a:t>with their feet to begin flying and work their ways up to their top speeds. </a:t>
            </a:r>
            <a:r>
              <a:rPr lang="en-US" dirty="0" smtClean="0"/>
              <a:t>The hummingbird can </a:t>
            </a:r>
            <a:r>
              <a:rPr lang="en-US" dirty="0"/>
              <a:t>both start flying at maximum speed and stop flying instantaneously. Once you've seen </a:t>
            </a:r>
            <a:r>
              <a:rPr lang="en-US" dirty="0" smtClean="0"/>
              <a:t>a hummingbird </a:t>
            </a:r>
            <a:r>
              <a:rPr lang="en-US" dirty="0"/>
              <a:t>in flight, it's unlikely that you'll mistake them for another bird. </a:t>
            </a:r>
          </a:p>
        </p:txBody>
      </p:sp>
    </p:spTree>
    <p:extLst>
      <p:ext uri="{BB962C8B-B14F-4D97-AF65-F5344CB8AC3E}">
        <p14:creationId xmlns:p14="http://schemas.microsoft.com/office/powerpoint/2010/main" val="391786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What is the main idea of this paragraph?</a:t>
            </a:r>
          </a:p>
          <a:p>
            <a:pPr marL="0" indent="0">
              <a:buNone/>
            </a:pPr>
            <a:r>
              <a:rPr lang="en-US" dirty="0" smtClean="0"/>
              <a:t>	There </a:t>
            </a:r>
            <a:r>
              <a:rPr lang="en-US" dirty="0"/>
              <a:t>are gender differences in adolescents' satisfaction with their bodies. Compared with boys, girls are usually less happy with their bodies and have more negative body images. Also, as puberty proceeds, girls often become even more dissatisfied with their bodies. This is probably because their body fat increases. In contrast, boys become more satisfied as they move through puberty, probably because their muscle mass increases.</a:t>
            </a:r>
          </a:p>
        </p:txBody>
      </p:sp>
    </p:spTree>
    <p:extLst>
      <p:ext uri="{BB962C8B-B14F-4D97-AF65-F5344CB8AC3E}">
        <p14:creationId xmlns:p14="http://schemas.microsoft.com/office/powerpoint/2010/main" val="128767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the main idea of this paragraph?</a:t>
            </a:r>
          </a:p>
          <a:p>
            <a:pPr marL="0" indent="0">
              <a:buNone/>
            </a:pPr>
            <a:r>
              <a:rPr lang="en-US" dirty="0" smtClean="0"/>
              <a:t>	Remember</a:t>
            </a:r>
            <a:r>
              <a:rPr lang="en-US" dirty="0"/>
              <a:t>, if something is worth doing, it is worth doing correctly. That said, the key </a:t>
            </a:r>
            <a:r>
              <a:rPr lang="en-US" dirty="0" smtClean="0"/>
              <a:t>to making </a:t>
            </a:r>
            <a:r>
              <a:rPr lang="en-US" dirty="0"/>
              <a:t>perfect cookies is merely a matter of preparation and precision. To begin with, read </a:t>
            </a:r>
            <a:r>
              <a:rPr lang="en-US" dirty="0" smtClean="0"/>
              <a:t>your cookie </a:t>
            </a:r>
            <a:r>
              <a:rPr lang="en-US" dirty="0"/>
              <a:t>recipe thoroughly before baking. Make sure that you have all the necessary </a:t>
            </a:r>
            <a:r>
              <a:rPr lang="en-US" dirty="0" smtClean="0"/>
              <a:t>ingredients before </a:t>
            </a:r>
            <a:r>
              <a:rPr lang="en-US" dirty="0"/>
              <a:t>you continue. Next, use good tools and utensils. Sometimes, the craftsperson is only </a:t>
            </a:r>
            <a:r>
              <a:rPr lang="en-US" dirty="0" smtClean="0"/>
              <a:t>as good </a:t>
            </a:r>
            <a:r>
              <a:rPr lang="en-US" dirty="0"/>
              <a:t>as his or her tools. By using good tools you minimize mistakes and improve the quality </a:t>
            </a:r>
            <a:r>
              <a:rPr lang="en-US" dirty="0" smtClean="0"/>
              <a:t>of your </a:t>
            </a:r>
            <a:r>
              <a:rPr lang="en-US" dirty="0"/>
              <a:t>product. Last, use top quality ingredients. Unlike characters in fairytales, you can't turn </a:t>
            </a:r>
            <a:r>
              <a:rPr lang="en-US" dirty="0" smtClean="0"/>
              <a:t>lead into </a:t>
            </a:r>
            <a:r>
              <a:rPr lang="en-US" dirty="0"/>
              <a:t>gold. If you use poor quality materials, you'll create inferior products. So, to make </a:t>
            </a:r>
            <a:r>
              <a:rPr lang="en-US" dirty="0" smtClean="0"/>
              <a:t>perfect cookies </a:t>
            </a:r>
            <a:r>
              <a:rPr lang="en-US" dirty="0"/>
              <a:t>you should use the highest quality materials available. Bon appetite! </a:t>
            </a:r>
          </a:p>
        </p:txBody>
      </p:sp>
    </p:spTree>
    <p:extLst>
      <p:ext uri="{BB962C8B-B14F-4D97-AF65-F5344CB8AC3E}">
        <p14:creationId xmlns:p14="http://schemas.microsoft.com/office/powerpoint/2010/main" val="2607569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403</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Reading Skill 1</vt:lpstr>
      <vt:lpstr>Finding the Main Idea of a Paragraph</vt:lpstr>
      <vt:lpstr>Example 1 </vt:lpstr>
      <vt:lpstr>Example 2</vt:lpstr>
      <vt:lpstr>Example 3</vt:lpstr>
      <vt:lpstr>Exercise 1</vt:lpstr>
      <vt:lpstr>Exercise 2</vt:lpstr>
      <vt:lpstr>Exercise 3</vt:lpstr>
      <vt:lpstr>Exercise 4</vt:lpstr>
      <vt:lpstr>Main Idea of an Essay</vt:lpstr>
      <vt:lpstr>PowerPoint Presentation</vt:lpstr>
      <vt:lpstr>Essay Sample : Introduction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Skill 1</dc:title>
  <dc:creator>Ribka</dc:creator>
  <cp:lastModifiedBy>Ribka</cp:lastModifiedBy>
  <cp:revision>27</cp:revision>
  <dcterms:created xsi:type="dcterms:W3CDTF">2017-09-04T04:10:53Z</dcterms:created>
  <dcterms:modified xsi:type="dcterms:W3CDTF">2018-01-22T01:18:12Z</dcterms:modified>
</cp:coreProperties>
</file>