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EF5807A-1FE2-4B04-BC81-421A72C26BB5}" type="datetimeFigureOut">
              <a:rPr lang="en-US" smtClean="0"/>
              <a:t>5/21/2018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523B52D-FE7C-4E3A-BB35-E99BA2CAE84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F5807A-1FE2-4B04-BC81-421A72C26BB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F5807A-1FE2-4B04-BC81-421A72C26BB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F5807A-1FE2-4B04-BC81-421A72C26BB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F5807A-1FE2-4B04-BC81-421A72C26BB5}"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3B52D-FE7C-4E3A-BB35-E99BA2CAE84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F5807A-1FE2-4B04-BC81-421A72C26BB5}"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EF5807A-1FE2-4B04-BC81-421A72C26BB5}" type="datetimeFigureOut">
              <a:rPr lang="en-US" smtClean="0"/>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F5807A-1FE2-4B04-BC81-421A72C26BB5}" type="datetimeFigureOut">
              <a:rPr lang="en-US" smtClean="0"/>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5807A-1FE2-4B04-BC81-421A72C26BB5}" type="datetimeFigureOut">
              <a:rPr lang="en-US" smtClean="0"/>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EF5807A-1FE2-4B04-BC81-421A72C26BB5}"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3B52D-FE7C-4E3A-BB35-E99BA2CAE8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EF5807A-1FE2-4B04-BC81-421A72C26BB5}"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523B52D-FE7C-4E3A-BB35-E99BA2CAE84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EF5807A-1FE2-4B04-BC81-421A72C26BB5}" type="datetimeFigureOut">
              <a:rPr lang="en-US" smtClean="0"/>
              <a:t>5/21/2018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523B52D-FE7C-4E3A-BB35-E99BA2CAE84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a:t>
            </a:r>
            <a:r>
              <a:rPr lang="en-US" smtClean="0"/>
              <a:t>Skill </a:t>
            </a:r>
            <a:r>
              <a:rPr lang="en-US" smtClean="0"/>
              <a:t>2</a:t>
            </a:r>
            <a:endParaRPr lang="en-US" dirty="0"/>
          </a:p>
        </p:txBody>
      </p:sp>
      <p:sp>
        <p:nvSpPr>
          <p:cNvPr id="3" name="Subtitle 2"/>
          <p:cNvSpPr>
            <a:spLocks noGrp="1"/>
          </p:cNvSpPr>
          <p:nvPr>
            <p:ph type="subTitle" idx="1"/>
          </p:nvPr>
        </p:nvSpPr>
        <p:spPr/>
        <p:txBody>
          <a:bodyPr/>
          <a:lstStyle/>
          <a:p>
            <a:r>
              <a:rPr lang="en-US" dirty="0" smtClean="0"/>
              <a:t>Supporting Details</a:t>
            </a:r>
            <a:endParaRPr lang="en-US" dirty="0"/>
          </a:p>
        </p:txBody>
      </p:sp>
    </p:spTree>
    <p:extLst>
      <p:ext uri="{BB962C8B-B14F-4D97-AF65-F5344CB8AC3E}">
        <p14:creationId xmlns:p14="http://schemas.microsoft.com/office/powerpoint/2010/main" val="321463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Details</a:t>
            </a:r>
            <a:endParaRPr lang="en-US" dirty="0"/>
          </a:p>
        </p:txBody>
      </p:sp>
      <p:sp>
        <p:nvSpPr>
          <p:cNvPr id="3" name="Content Placeholder 2"/>
          <p:cNvSpPr>
            <a:spLocks noGrp="1"/>
          </p:cNvSpPr>
          <p:nvPr>
            <p:ph idx="1"/>
          </p:nvPr>
        </p:nvSpPr>
        <p:spPr/>
        <p:txBody>
          <a:bodyPr/>
          <a:lstStyle/>
          <a:p>
            <a:pPr marL="0" indent="0">
              <a:buNone/>
            </a:pPr>
            <a:r>
              <a:rPr lang="en-US" dirty="0"/>
              <a:t>A paragraph contains facts, statements, </a:t>
            </a:r>
            <a:r>
              <a:rPr lang="en-US" dirty="0" smtClean="0"/>
              <a:t>examples -</a:t>
            </a:r>
            <a:r>
              <a:rPr lang="en-US" dirty="0"/>
              <a:t>specifics which guide us to a </a:t>
            </a:r>
            <a:r>
              <a:rPr lang="en-US" dirty="0" smtClean="0"/>
              <a:t>full understanding </a:t>
            </a:r>
            <a:r>
              <a:rPr lang="en-US" dirty="0"/>
              <a:t>of the main idea. They clarify, illuminate, explain, describe, </a:t>
            </a:r>
            <a:r>
              <a:rPr lang="en-US" dirty="0" smtClean="0"/>
              <a:t>expand and </a:t>
            </a:r>
            <a:r>
              <a:rPr lang="en-US" dirty="0"/>
              <a:t>illustrate the main idea and are supporting details.</a:t>
            </a:r>
          </a:p>
        </p:txBody>
      </p:sp>
    </p:spTree>
    <p:extLst>
      <p:ext uri="{BB962C8B-B14F-4D97-AF65-F5344CB8AC3E}">
        <p14:creationId xmlns:p14="http://schemas.microsoft.com/office/powerpoint/2010/main" val="137310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and Minor Details</a:t>
            </a:r>
            <a:endParaRPr lang="en-US" dirty="0"/>
          </a:p>
        </p:txBody>
      </p:sp>
      <p:sp>
        <p:nvSpPr>
          <p:cNvPr id="3" name="Content Placeholder 2"/>
          <p:cNvSpPr>
            <a:spLocks noGrp="1"/>
          </p:cNvSpPr>
          <p:nvPr>
            <p:ph idx="1"/>
          </p:nvPr>
        </p:nvSpPr>
        <p:spPr/>
        <p:txBody>
          <a:bodyPr/>
          <a:lstStyle/>
          <a:p>
            <a:pPr marL="0" indent="0">
              <a:buNone/>
            </a:pPr>
            <a:r>
              <a:rPr lang="en-US" dirty="0"/>
              <a:t>There are two kinds of supporting </a:t>
            </a:r>
            <a:r>
              <a:rPr lang="en-US" dirty="0" smtClean="0"/>
              <a:t>details - </a:t>
            </a:r>
            <a:r>
              <a:rPr lang="en-US" b="1" dirty="0" smtClean="0"/>
              <a:t>major</a:t>
            </a:r>
            <a:r>
              <a:rPr lang="en-US" dirty="0" smtClean="0"/>
              <a:t> </a:t>
            </a:r>
            <a:r>
              <a:rPr lang="en-US" dirty="0"/>
              <a:t>and </a:t>
            </a:r>
            <a:r>
              <a:rPr lang="en-US" b="1" dirty="0"/>
              <a:t>minor</a:t>
            </a:r>
            <a:r>
              <a:rPr lang="en-US" dirty="0"/>
              <a:t>. The main idea and </a:t>
            </a:r>
            <a:r>
              <a:rPr lang="en-US" dirty="0" smtClean="0"/>
              <a:t>its major </a:t>
            </a:r>
            <a:r>
              <a:rPr lang="en-US" dirty="0"/>
              <a:t>supporting details form the basic framework of paragraphs. </a:t>
            </a:r>
            <a:r>
              <a:rPr lang="en-US" b="1" dirty="0"/>
              <a:t>The major </a:t>
            </a:r>
            <a:r>
              <a:rPr lang="en-US" b="1" dirty="0" smtClean="0"/>
              <a:t>details are </a:t>
            </a:r>
            <a:r>
              <a:rPr lang="en-US" b="1" dirty="0"/>
              <a:t>the primary points that support the main idea.</a:t>
            </a:r>
            <a:r>
              <a:rPr lang="en-US" dirty="0"/>
              <a:t> Paragraphs often contain </a:t>
            </a:r>
            <a:r>
              <a:rPr lang="en-US" dirty="0" smtClean="0"/>
              <a:t>minor details </a:t>
            </a:r>
            <a:r>
              <a:rPr lang="en-US" dirty="0"/>
              <a:t>as well. While the major details explain and develop the main idea, they, </a:t>
            </a:r>
            <a:r>
              <a:rPr lang="en-US" dirty="0" smtClean="0"/>
              <a:t>in turn </a:t>
            </a:r>
            <a:r>
              <a:rPr lang="en-US" dirty="0"/>
              <a:t>are expanded upon the minor supporting details.</a:t>
            </a:r>
          </a:p>
        </p:txBody>
      </p:sp>
    </p:spTree>
    <p:extLst>
      <p:ext uri="{BB962C8B-B14F-4D97-AF65-F5344CB8AC3E}">
        <p14:creationId xmlns:p14="http://schemas.microsoft.com/office/powerpoint/2010/main" val="251976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a:t>
            </a:r>
            <a:r>
              <a:rPr lang="en-US" dirty="0" smtClean="0">
                <a:solidFill>
                  <a:schemeClr val="accent2">
                    <a:lumMod val="50000"/>
                  </a:schemeClr>
                </a:solidFill>
              </a:rPr>
              <a:t>Studies </a:t>
            </a:r>
            <a:r>
              <a:rPr lang="en-US" dirty="0">
                <a:solidFill>
                  <a:schemeClr val="accent2">
                    <a:lumMod val="50000"/>
                  </a:schemeClr>
                </a:solidFill>
              </a:rPr>
              <a:t>reveal that people’s first names can have an influence on them</a:t>
            </a:r>
            <a:r>
              <a:rPr lang="en-US" dirty="0" smtClean="0">
                <a:solidFill>
                  <a:schemeClr val="accent2">
                    <a:lumMod val="50000"/>
                  </a:schemeClr>
                </a:solidFill>
              </a:rPr>
              <a:t>. </a:t>
            </a:r>
            <a:r>
              <a:rPr lang="en-US" dirty="0" smtClean="0">
                <a:solidFill>
                  <a:schemeClr val="accent6">
                    <a:lumMod val="50000"/>
                  </a:schemeClr>
                </a:solidFill>
              </a:rPr>
              <a:t>Some </a:t>
            </a:r>
            <a:r>
              <a:rPr lang="en-US" dirty="0">
                <a:solidFill>
                  <a:schemeClr val="accent6">
                    <a:lumMod val="50000"/>
                  </a:schemeClr>
                </a:solidFill>
              </a:rPr>
              <a:t>names reflect on people in a positive way</a:t>
            </a:r>
            <a:r>
              <a:rPr lang="en-US" dirty="0"/>
              <a:t>. For example, one </a:t>
            </a:r>
            <a:r>
              <a:rPr lang="en-US" dirty="0" smtClean="0"/>
              <a:t>survey showed </a:t>
            </a:r>
            <a:r>
              <a:rPr lang="en-US" dirty="0"/>
              <a:t>that American men consider them name Susan to be </a:t>
            </a:r>
            <a:r>
              <a:rPr lang="en-US" dirty="0" smtClean="0"/>
              <a:t>very </a:t>
            </a:r>
            <a:r>
              <a:rPr lang="en-US" dirty="0"/>
              <a:t>sexy. </a:t>
            </a:r>
            <a:r>
              <a:rPr lang="en-US" dirty="0" smtClean="0"/>
              <a:t>And participants </a:t>
            </a:r>
            <a:r>
              <a:rPr lang="en-US" dirty="0"/>
              <a:t>in a British study thought Tony to be the name of someone </a:t>
            </a:r>
            <a:r>
              <a:rPr lang="en-US" dirty="0" smtClean="0"/>
              <a:t>very friendly</a:t>
            </a:r>
            <a:r>
              <a:rPr lang="en-US" dirty="0"/>
              <a:t>. </a:t>
            </a:r>
            <a:r>
              <a:rPr lang="en-US" dirty="0">
                <a:solidFill>
                  <a:schemeClr val="accent6">
                    <a:lumMod val="50000"/>
                  </a:schemeClr>
                </a:solidFill>
              </a:rPr>
              <a:t>However, other names can have a negative impact</a:t>
            </a:r>
            <a:r>
              <a:rPr lang="en-US" dirty="0"/>
              <a:t>. In one study</a:t>
            </a:r>
            <a:r>
              <a:rPr lang="en-US" dirty="0" smtClean="0"/>
              <a:t>, for </a:t>
            </a:r>
            <a:r>
              <a:rPr lang="en-US" dirty="0"/>
              <a:t>instance, teachers gave lower grades to essay supposedly written by boys named Hubert and Elmer than to the very same essay when they credited </a:t>
            </a:r>
            <a:r>
              <a:rPr lang="en-US" dirty="0" smtClean="0"/>
              <a:t>to boys </a:t>
            </a:r>
            <a:r>
              <a:rPr lang="en-US" dirty="0"/>
              <a:t>with more popular names. Another study found girls with </a:t>
            </a:r>
            <a:r>
              <a:rPr lang="en-US" dirty="0" smtClean="0"/>
              <a:t>unpopular names </a:t>
            </a:r>
            <a:r>
              <a:rPr lang="en-US" dirty="0"/>
              <a:t>did worse on IQ and achievement tests than girls with </a:t>
            </a:r>
            <a:r>
              <a:rPr lang="en-US" dirty="0" smtClean="0"/>
              <a:t>more appealing </a:t>
            </a:r>
            <a:r>
              <a:rPr lang="en-US" dirty="0"/>
              <a:t>names</a:t>
            </a:r>
            <a:r>
              <a:rPr lang="en-US" dirty="0" smtClean="0"/>
              <a:t>.</a:t>
            </a:r>
          </a:p>
          <a:p>
            <a:r>
              <a:rPr lang="en-US" dirty="0" smtClean="0"/>
              <a:t>Main idea : </a:t>
            </a:r>
            <a:r>
              <a:rPr lang="en-US" dirty="0"/>
              <a:t>Studies reveal that people’s first names can have an influence on </a:t>
            </a:r>
            <a:r>
              <a:rPr lang="en-US" dirty="0" smtClean="0"/>
              <a:t>them</a:t>
            </a:r>
          </a:p>
          <a:p>
            <a:r>
              <a:rPr lang="en-US" dirty="0" smtClean="0"/>
              <a:t>Supporting details </a:t>
            </a:r>
            <a:r>
              <a:rPr lang="en-US" dirty="0"/>
              <a:t>: </a:t>
            </a:r>
            <a:endParaRPr lang="en-US" dirty="0" smtClean="0"/>
          </a:p>
          <a:p>
            <a:pPr lvl="1"/>
            <a:r>
              <a:rPr lang="en-US" dirty="0" smtClean="0"/>
              <a:t>some </a:t>
            </a:r>
            <a:r>
              <a:rPr lang="en-US" dirty="0"/>
              <a:t>names reflect on people in a positive </a:t>
            </a:r>
            <a:r>
              <a:rPr lang="en-US" dirty="0" smtClean="0"/>
              <a:t>way</a:t>
            </a:r>
          </a:p>
          <a:p>
            <a:pPr lvl="1"/>
            <a:r>
              <a:rPr lang="en-US" dirty="0"/>
              <a:t>other names can have a negative impact</a:t>
            </a:r>
            <a:endParaRPr lang="en-US" dirty="0" smtClean="0"/>
          </a:p>
          <a:p>
            <a:endParaRPr lang="en-US" dirty="0"/>
          </a:p>
        </p:txBody>
      </p:sp>
    </p:spTree>
    <p:extLst>
      <p:ext uri="{BB962C8B-B14F-4D97-AF65-F5344CB8AC3E}">
        <p14:creationId xmlns:p14="http://schemas.microsoft.com/office/powerpoint/2010/main" val="127312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dirty="0" smtClean="0">
                <a:solidFill>
                  <a:schemeClr val="accent1">
                    <a:lumMod val="50000"/>
                  </a:schemeClr>
                </a:solidFill>
              </a:rPr>
              <a:t>There </a:t>
            </a:r>
            <a:r>
              <a:rPr lang="en-US" dirty="0">
                <a:solidFill>
                  <a:schemeClr val="accent1">
                    <a:lumMod val="50000"/>
                  </a:schemeClr>
                </a:solidFill>
              </a:rPr>
              <a:t>is some evidence that colors affect you physiologically.</a:t>
            </a:r>
            <a:r>
              <a:rPr lang="en-US" dirty="0"/>
              <a:t> For example</a:t>
            </a:r>
            <a:r>
              <a:rPr lang="en-US" dirty="0" smtClean="0"/>
              <a:t>, when </a:t>
            </a:r>
            <a:r>
              <a:rPr lang="en-US" dirty="0"/>
              <a:t>subjects are exposed to red </a:t>
            </a:r>
            <a:r>
              <a:rPr lang="en-US" dirty="0" smtClean="0"/>
              <a:t>light, </a:t>
            </a:r>
            <a:r>
              <a:rPr lang="en-US" dirty="0"/>
              <a:t>respiratory movements increase</a:t>
            </a:r>
            <a:r>
              <a:rPr lang="en-US" dirty="0" smtClean="0"/>
              <a:t>; exposure </a:t>
            </a:r>
            <a:r>
              <a:rPr lang="en-US" dirty="0"/>
              <a:t>to blue decreases respiratory movements. Similarly, eye </a:t>
            </a:r>
            <a:r>
              <a:rPr lang="en-US" dirty="0" smtClean="0"/>
              <a:t>blinks increase </a:t>
            </a:r>
            <a:r>
              <a:rPr lang="en-US" dirty="0"/>
              <a:t>in frequency when eyes are exposed to red light and decrease </a:t>
            </a:r>
            <a:r>
              <a:rPr lang="en-US" dirty="0" smtClean="0"/>
              <a:t>when exposed </a:t>
            </a:r>
            <a:r>
              <a:rPr lang="en-US" dirty="0"/>
              <a:t>to blue. </a:t>
            </a:r>
            <a:r>
              <a:rPr lang="en-US" dirty="0">
                <a:solidFill>
                  <a:schemeClr val="accent6">
                    <a:lumMod val="50000"/>
                  </a:schemeClr>
                </a:solidFill>
              </a:rPr>
              <a:t>This seems consistent with intuitive feelings about </a:t>
            </a:r>
            <a:r>
              <a:rPr lang="en-US" dirty="0" smtClean="0">
                <a:solidFill>
                  <a:schemeClr val="accent6">
                    <a:lumMod val="50000"/>
                  </a:schemeClr>
                </a:solidFill>
              </a:rPr>
              <a:t>blue being </a:t>
            </a:r>
            <a:r>
              <a:rPr lang="en-US" dirty="0">
                <a:solidFill>
                  <a:schemeClr val="accent6">
                    <a:lumMod val="50000"/>
                  </a:schemeClr>
                </a:solidFill>
              </a:rPr>
              <a:t>more soothing and red being more arousing. </a:t>
            </a:r>
            <a:r>
              <a:rPr lang="en-US" dirty="0"/>
              <a:t>After changing </a:t>
            </a:r>
            <a:r>
              <a:rPr lang="en-US" dirty="0" smtClean="0"/>
              <a:t>a school’s </a:t>
            </a:r>
            <a:r>
              <a:rPr lang="en-US" dirty="0"/>
              <a:t>walls from orange and white to blue, the blood pressure of </a:t>
            </a:r>
            <a:r>
              <a:rPr lang="en-US" dirty="0" smtClean="0"/>
              <a:t>the students </a:t>
            </a:r>
            <a:r>
              <a:rPr lang="en-US" dirty="0"/>
              <a:t>decreased while their academic performance improved. </a:t>
            </a:r>
            <a:endParaRPr lang="en-US" dirty="0" smtClean="0"/>
          </a:p>
          <a:p>
            <a:r>
              <a:rPr lang="en-US" dirty="0"/>
              <a:t>Main idea : There is some evidence that colors affect you physiologically</a:t>
            </a:r>
          </a:p>
          <a:p>
            <a:r>
              <a:rPr lang="en-US" dirty="0" smtClean="0"/>
              <a:t>Supporting details :</a:t>
            </a:r>
          </a:p>
          <a:p>
            <a:pPr lvl="1"/>
            <a:r>
              <a:rPr lang="en-US" dirty="0" smtClean="0"/>
              <a:t>blue is soothing and red is arousing</a:t>
            </a:r>
            <a:endParaRPr lang="en-US" dirty="0"/>
          </a:p>
        </p:txBody>
      </p:sp>
    </p:spTree>
    <p:extLst>
      <p:ext uri="{BB962C8B-B14F-4D97-AF65-F5344CB8AC3E}">
        <p14:creationId xmlns:p14="http://schemas.microsoft.com/office/powerpoint/2010/main" val="14173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a:xfrm>
            <a:off x="457200" y="1935480"/>
            <a:ext cx="8229600" cy="4541520"/>
          </a:xfrm>
        </p:spPr>
        <p:txBody>
          <a:bodyPr>
            <a:normAutofit fontScale="55000" lnSpcReduction="20000"/>
          </a:bodyPr>
          <a:lstStyle/>
          <a:p>
            <a:pPr marL="0" indent="0">
              <a:buNone/>
            </a:pPr>
            <a:r>
              <a:rPr lang="en-US" dirty="0" smtClean="0"/>
              <a:t>	</a:t>
            </a:r>
            <a:r>
              <a:rPr lang="en-US" sz="3200" dirty="0" smtClean="0">
                <a:solidFill>
                  <a:schemeClr val="accent1">
                    <a:lumMod val="50000"/>
                  </a:schemeClr>
                </a:solidFill>
              </a:rPr>
              <a:t>Personal </a:t>
            </a:r>
            <a:r>
              <a:rPr lang="en-US" sz="3200" dirty="0">
                <a:solidFill>
                  <a:schemeClr val="accent1">
                    <a:lumMod val="50000"/>
                  </a:schemeClr>
                </a:solidFill>
              </a:rPr>
              <a:t>digital assistants (PDAs) are small, hand-held electronic organizers that come in a range of prices and capabilities.</a:t>
            </a:r>
            <a:r>
              <a:rPr lang="en-US" sz="3200" dirty="0"/>
              <a:t> </a:t>
            </a:r>
            <a:r>
              <a:rPr lang="en-US" sz="3200" dirty="0" smtClean="0">
                <a:solidFill>
                  <a:schemeClr val="accent6">
                    <a:lumMod val="50000"/>
                  </a:schemeClr>
                </a:solidFill>
              </a:rPr>
              <a:t>The </a:t>
            </a:r>
            <a:r>
              <a:rPr lang="en-US" sz="3200" dirty="0">
                <a:solidFill>
                  <a:schemeClr val="accent6">
                    <a:lumMod val="50000"/>
                  </a:schemeClr>
                </a:solidFill>
              </a:rPr>
              <a:t>most basic, inexpensive PDAs have monochromatic screens. </a:t>
            </a:r>
            <a:r>
              <a:rPr lang="en-US" sz="3200" dirty="0"/>
              <a:t>They can be used to organize and store contact information, such as names, phone numbers, and email addresses. </a:t>
            </a:r>
            <a:r>
              <a:rPr lang="en-US" sz="3200" dirty="0">
                <a:solidFill>
                  <a:schemeClr val="accent6">
                    <a:lumMod val="50000"/>
                  </a:schemeClr>
                </a:solidFill>
              </a:rPr>
              <a:t>More expensive models have color screens and offer computer-like applications.</a:t>
            </a:r>
            <a:r>
              <a:rPr lang="en-US" sz="3200" dirty="0"/>
              <a:t> For example, you can manage email and create documents. In addition, they include a calendar function that allows you to keep track of appointments and events. They feature the ability to play video and audio files</a:t>
            </a:r>
            <a:r>
              <a:rPr lang="en-US" sz="3200" dirty="0">
                <a:solidFill>
                  <a:schemeClr val="accent6">
                    <a:lumMod val="50000"/>
                  </a:schemeClr>
                </a:solidFill>
              </a:rPr>
              <a:t>. The most expensive PDAs also offer a phone function, including text messaging</a:t>
            </a:r>
            <a:r>
              <a:rPr lang="en-US" sz="3200" dirty="0" smtClean="0">
                <a:solidFill>
                  <a:schemeClr val="accent6">
                    <a:lumMod val="50000"/>
                  </a:schemeClr>
                </a:solidFill>
              </a:rPr>
              <a:t>.</a:t>
            </a:r>
          </a:p>
          <a:p>
            <a:r>
              <a:rPr lang="en-US" sz="3200" dirty="0" smtClean="0"/>
              <a:t>Main idea </a:t>
            </a:r>
            <a:r>
              <a:rPr lang="en-US" sz="3200" dirty="0"/>
              <a:t>: </a:t>
            </a:r>
            <a:r>
              <a:rPr lang="en-US" sz="3200" dirty="0" smtClean="0"/>
              <a:t>PDAs </a:t>
            </a:r>
            <a:r>
              <a:rPr lang="en-US" sz="3200" dirty="0"/>
              <a:t>are small, hand-held electronic organizers that come in a range of prices and capabilities. </a:t>
            </a:r>
            <a:endParaRPr lang="en-US" sz="3200" dirty="0" smtClean="0"/>
          </a:p>
          <a:p>
            <a:r>
              <a:rPr lang="en-US" sz="3200" dirty="0" smtClean="0"/>
              <a:t>Supporting details:</a:t>
            </a:r>
          </a:p>
          <a:p>
            <a:pPr lvl="1"/>
            <a:r>
              <a:rPr lang="en-US" sz="3200" dirty="0"/>
              <a:t>The most basic, inexpensive PDAs have monochromatic </a:t>
            </a:r>
            <a:r>
              <a:rPr lang="en-US" sz="3200" dirty="0" smtClean="0"/>
              <a:t>screens.</a:t>
            </a:r>
          </a:p>
          <a:p>
            <a:pPr lvl="1"/>
            <a:r>
              <a:rPr lang="en-US" sz="3200" dirty="0" smtClean="0"/>
              <a:t>More </a:t>
            </a:r>
            <a:r>
              <a:rPr lang="en-US" sz="3200" dirty="0"/>
              <a:t>expensive models have color screens and offer computer-like applications.</a:t>
            </a:r>
            <a:endParaRPr lang="en-US" sz="3200" dirty="0" smtClean="0"/>
          </a:p>
          <a:p>
            <a:pPr lvl="1"/>
            <a:r>
              <a:rPr lang="en-US" sz="3200" dirty="0"/>
              <a:t>The most expensive PDAs </a:t>
            </a:r>
            <a:r>
              <a:rPr lang="en-US" sz="3200" dirty="0" smtClean="0"/>
              <a:t>offer </a:t>
            </a:r>
            <a:r>
              <a:rPr lang="en-US" sz="3200" dirty="0"/>
              <a:t>a phone function, including text </a:t>
            </a:r>
            <a:r>
              <a:rPr lang="en-US" sz="3200" dirty="0" smtClean="0"/>
              <a:t>messaging.</a:t>
            </a:r>
            <a:endParaRPr lang="en-US" sz="3200" dirty="0"/>
          </a:p>
        </p:txBody>
      </p:sp>
    </p:spTree>
    <p:extLst>
      <p:ext uri="{BB962C8B-B14F-4D97-AF65-F5344CB8AC3E}">
        <p14:creationId xmlns:p14="http://schemas.microsoft.com/office/powerpoint/2010/main" val="102424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Find the main idea and supporting details</a:t>
            </a:r>
          </a:p>
          <a:p>
            <a:pPr marL="0" indent="0">
              <a:buNone/>
            </a:pPr>
            <a:r>
              <a:rPr lang="en-US" dirty="0"/>
              <a:t>	One common employment screening test is a drug test. For example, applicants might be required to take a test that detects marijuana or cocaine. A second type of test is a physical exam administered by a doctor. This testing indicates whether the applicant’s health permits him or her to do the job, such as one that involves lifting. A skills test is the third type of test. Skills tests determine whether an applicant has the abilities and aptitudes required for a job. For example, an applicant may be required to demonstrate the ability to type, operate a cash register, or use a particular software program. Depending on the nature of their company, employers use various types of tests to screen out unsuitable job applicants.</a:t>
            </a:r>
          </a:p>
        </p:txBody>
      </p:sp>
    </p:spTree>
    <p:extLst>
      <p:ext uri="{BB962C8B-B14F-4D97-AF65-F5344CB8AC3E}">
        <p14:creationId xmlns:p14="http://schemas.microsoft.com/office/powerpoint/2010/main" val="69503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fontScale="92500"/>
          </a:bodyPr>
          <a:lstStyle/>
          <a:p>
            <a:r>
              <a:rPr lang="en-US" dirty="0"/>
              <a:t>Find the main idea and supporting details</a:t>
            </a:r>
          </a:p>
          <a:p>
            <a:pPr marL="0" indent="0">
              <a:buNone/>
            </a:pPr>
            <a:r>
              <a:rPr lang="en-US" dirty="0" smtClean="0"/>
              <a:t>	Obsessive-compulsive </a:t>
            </a:r>
            <a:r>
              <a:rPr lang="en-US" dirty="0"/>
              <a:t>disorder (OCD) is a bizarre mental illness that affects millions of Americans. Obsessions are unwanted thoughts or ideas that the person dwells on to the point of driving out other thoughts. For example, the person might worry constantly that the public water supply is being poisoned by enemy agents. Compulsions are repetitious rituals that serve no useful purpose. They are senseless actions that disrupt the person’s normal daily life. Constant, unnecessary hand washing is an example of a compulsion.</a:t>
            </a:r>
          </a:p>
        </p:txBody>
      </p:sp>
    </p:spTree>
    <p:extLst>
      <p:ext uri="{BB962C8B-B14F-4D97-AF65-F5344CB8AC3E}">
        <p14:creationId xmlns:p14="http://schemas.microsoft.com/office/powerpoint/2010/main" val="49149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normAutofit fontScale="85000" lnSpcReduction="10000"/>
          </a:bodyPr>
          <a:lstStyle/>
          <a:p>
            <a:r>
              <a:rPr lang="en-US" dirty="0"/>
              <a:t>Find the main idea and supporting details</a:t>
            </a:r>
          </a:p>
          <a:p>
            <a:pPr marL="0" indent="0">
              <a:buNone/>
            </a:pPr>
            <a:r>
              <a:rPr lang="en-US" dirty="0"/>
              <a:t>	If you use incorrect grammar, people may lower their opinion of you. They’re not trying to be unkind. In fact, they may do it without realizing it. Moreover, poor use of language makes you sound unintelligent, even if you are bright and talented. Poor grammar can limit you in your business and professional life. For example, it can cause potential employers to decide not to hire you. They may conclude that you do not fit with their company. If you already have a job, you may be passed over for promotion. This is especially true if the new role involves interacting with clients who are well spoken. Finally, poor grammar hurts your credibility. For instance, it may cause others to have less confidence in you and your abilities. Poor grammar can limit you personally and professionally.</a:t>
            </a:r>
          </a:p>
        </p:txBody>
      </p:sp>
    </p:spTree>
    <p:extLst>
      <p:ext uri="{BB962C8B-B14F-4D97-AF65-F5344CB8AC3E}">
        <p14:creationId xmlns:p14="http://schemas.microsoft.com/office/powerpoint/2010/main" val="171822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404</TotalTime>
  <Words>157</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Reading Skill 2</vt:lpstr>
      <vt:lpstr>Supporting Details</vt:lpstr>
      <vt:lpstr>Major and Minor Details</vt:lpstr>
      <vt:lpstr>Example 1</vt:lpstr>
      <vt:lpstr>Example 2</vt:lpstr>
      <vt:lpstr>Example 3</vt:lpstr>
      <vt:lpstr>Exercise 1</vt:lpstr>
      <vt:lpstr>Exercise 2</vt:lpstr>
      <vt:lpstr>Exercise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Skill 1</dc:title>
  <dc:creator>Ribka</dc:creator>
  <cp:lastModifiedBy>Ribka</cp:lastModifiedBy>
  <cp:revision>41</cp:revision>
  <dcterms:created xsi:type="dcterms:W3CDTF">2017-09-04T04:10:53Z</dcterms:created>
  <dcterms:modified xsi:type="dcterms:W3CDTF">2018-05-21T02:06:11Z</dcterms:modified>
</cp:coreProperties>
</file>