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61" r:id="rId4"/>
    <p:sldId id="265" r:id="rId5"/>
    <p:sldId id="272" r:id="rId6"/>
    <p:sldId id="286" r:id="rId7"/>
    <p:sldId id="287" r:id="rId8"/>
    <p:sldId id="260" r:id="rId9"/>
    <p:sldId id="262" r:id="rId10"/>
    <p:sldId id="266" r:id="rId11"/>
    <p:sldId id="263" r:id="rId12"/>
    <p:sldId id="289" r:id="rId13"/>
    <p:sldId id="288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Tw Cen MT Condensed Extra Bold" panose="020B0803020202020204" pitchFamily="34" charset="0"/>
      <p:regular r:id="rId20"/>
    </p:embeddedFont>
    <p:embeddedFont>
      <p:font typeface="Varel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F42C5-25B0-4548-ACC4-2B79BC709CA5}">
  <a:tblStyle styleId="{592F42C5-25B0-4548-ACC4-2B79BC709C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250" autoAdjust="0"/>
  </p:normalViewPr>
  <p:slideViewPr>
    <p:cSldViewPr>
      <p:cViewPr varScale="1">
        <p:scale>
          <a:sx n="66" d="100"/>
          <a:sy n="66" d="100"/>
        </p:scale>
        <p:origin x="55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7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7963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18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Font typeface="Raleway"/>
              <a:buNone/>
              <a:defRPr sz="11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2400"/>
            </a:lvl1pPr>
            <a:lvl2pPr marL="914400" lvl="1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2pPr>
            <a:lvl3pPr marL="1371600" lvl="2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3pPr>
            <a:lvl4pPr marL="1828800" lvl="3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4pPr>
            <a:lvl5pPr marL="2286000" lvl="4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5pPr>
            <a:lvl6pPr marL="2743200" lvl="5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6pPr>
            <a:lvl7pPr marL="3200400" lvl="6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7pPr>
            <a:lvl8pPr marL="3657600" lvl="7" indent="-381000" algn="ctr" rtl="0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8pPr>
            <a:lvl9pPr marL="4114800" lvl="8" indent="-381000" algn="ctr">
              <a:spcBef>
                <a:spcPts val="1000"/>
              </a:spcBef>
              <a:spcAft>
                <a:spcPts val="1000"/>
              </a:spcAft>
              <a:buSzPts val="2400"/>
              <a:buChar char="╶"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7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╶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-13225" y="-6600"/>
            <a:ext cx="7076050" cy="5160000"/>
          </a:xfrm>
          <a:custGeom>
            <a:avLst/>
            <a:gdLst/>
            <a:ahLst/>
            <a:cxnLst/>
            <a:rect l="l" t="t" r="r" b="b"/>
            <a:pathLst>
              <a:path w="283042" h="206400" extrusionOk="0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rossed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66731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-6600"/>
            <a:ext cx="8476700" cy="5153400"/>
          </a:xfrm>
          <a:custGeom>
            <a:avLst/>
            <a:gdLst/>
            <a:ahLst/>
            <a:cxnLst/>
            <a:rect l="l" t="t" r="r" b="b"/>
            <a:pathLst>
              <a:path w="339068" h="206136" extrusionOk="0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76A5A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marL="914400" lvl="1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marL="1371600" lvl="2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marL="1828800" lvl="3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marL="2286000" lvl="4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marL="2743200" lvl="5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marL="3200400" lvl="6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marL="3657600" lvl="7" indent="-3175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marL="4114800" lvl="8" indent="-3175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sz="1000" b="1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alkitab.sabda.org/verse.php?book=Rm&amp;chapter=13&amp;verse=7" TargetMode="External"/><Relationship Id="rId3" Type="http://schemas.openxmlformats.org/officeDocument/2006/relationships/hyperlink" Target="http://alkitab.sabda.org/verse.php?book=Rm&amp;chapter=13&amp;verse=2" TargetMode="External"/><Relationship Id="rId7" Type="http://schemas.openxmlformats.org/officeDocument/2006/relationships/hyperlink" Target="http://alkitab.sabda.org/verse.php?book=Rm&amp;chapter=13&amp;verse=6" TargetMode="External"/><Relationship Id="rId2" Type="http://schemas.openxmlformats.org/officeDocument/2006/relationships/hyperlink" Target="http://alkitab.sabda.org/verse.php?book=Rm&amp;chapter=13&amp;verse=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alkitab.sabda.org/verse.php?book=Rm&amp;chapter=13&amp;verse=5" TargetMode="External"/><Relationship Id="rId5" Type="http://schemas.openxmlformats.org/officeDocument/2006/relationships/hyperlink" Target="http://alkitab.sabda.org/verse.php?book=Rm&amp;chapter=13&amp;verse=4" TargetMode="External"/><Relationship Id="rId4" Type="http://schemas.openxmlformats.org/officeDocument/2006/relationships/hyperlink" Target="http://alkitab.sabda.org/verse.php?book=Rm&amp;chapter=13&amp;verse=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7000"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259702" y="1851737"/>
            <a:ext cx="3850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DEMOKRASI</a:t>
            </a:r>
            <a:br>
              <a:rPr lang="en-US" dirty="0"/>
            </a:br>
            <a:r>
              <a:rPr lang="en-US" dirty="0"/>
              <a:t>	PANCASILA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611953E1-2861-4F5A-89CF-2AA978C8FC1A}"/>
              </a:ext>
            </a:extLst>
          </p:cNvPr>
          <p:cNvSpPr/>
          <p:nvPr/>
        </p:nvSpPr>
        <p:spPr>
          <a:xfrm>
            <a:off x="5350007" y="26414"/>
            <a:ext cx="3320144" cy="3976965"/>
          </a:xfrm>
          <a:prstGeom prst="ellips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42463-D086-4494-8A02-F0C857B585A9}"/>
              </a:ext>
            </a:extLst>
          </p:cNvPr>
          <p:cNvSpPr/>
          <p:nvPr/>
        </p:nvSpPr>
        <p:spPr>
          <a:xfrm>
            <a:off x="152400" y="1733550"/>
            <a:ext cx="5029200" cy="2545336"/>
          </a:xfrm>
          <a:prstGeom prst="rect">
            <a:avLst/>
          </a:prstGeom>
          <a:solidFill>
            <a:schemeClr val="accent1">
              <a:lumMod val="60000"/>
              <a:lumOff val="4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124;p20">
            <a:extLst>
              <a:ext uri="{FF2B5EF4-FFF2-40B4-BE49-F238E27FC236}">
                <a16:creationId xmlns:a16="http://schemas.microsoft.com/office/drawing/2014/main" id="{5540B218-DA88-4CD3-907F-BB34EB7E70BC}"/>
              </a:ext>
            </a:extLst>
          </p:cNvPr>
          <p:cNvSpPr txBox="1">
            <a:spLocks/>
          </p:cNvSpPr>
          <p:nvPr/>
        </p:nvSpPr>
        <p:spPr>
          <a:xfrm>
            <a:off x="320807" y="477374"/>
            <a:ext cx="5638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dirty="0"/>
              <a:t>DEMOKRASI MENURUT PANCASILA : </a:t>
            </a:r>
            <a:br>
              <a:rPr lang="en-US" sz="3200" dirty="0"/>
            </a:br>
            <a:r>
              <a:rPr lang="en-US" sz="3200" dirty="0"/>
              <a:t>PERMUSYAWARATAN / PERWAKILAN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1BD31-BEBC-4C83-8DC6-6FB0AB09400C}"/>
              </a:ext>
            </a:extLst>
          </p:cNvPr>
          <p:cNvSpPr txBox="1"/>
          <p:nvPr/>
        </p:nvSpPr>
        <p:spPr>
          <a:xfrm>
            <a:off x="5715000" y="89535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- </a:t>
            </a:r>
            <a:r>
              <a:rPr lang="en-US" sz="1800" b="1" dirty="0" err="1"/>
              <a:t>Kerakyatan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- </a:t>
            </a:r>
            <a:r>
              <a:rPr lang="en-US" sz="1800" b="1" dirty="0" err="1"/>
              <a:t>Hikmat</a:t>
            </a:r>
            <a:r>
              <a:rPr lang="en-US" sz="1800" b="1" dirty="0"/>
              <a:t> </a:t>
            </a:r>
            <a:r>
              <a:rPr lang="en-US" sz="1800" b="1" dirty="0" err="1"/>
              <a:t>Kebijaksanaan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- </a:t>
            </a:r>
            <a:r>
              <a:rPr lang="en-US" sz="1800" b="1" dirty="0" err="1"/>
              <a:t>Permusyawaratan</a:t>
            </a:r>
            <a:r>
              <a:rPr lang="en-US" sz="1800" b="1" dirty="0"/>
              <a:t> / </a:t>
            </a:r>
            <a:r>
              <a:rPr lang="en-US" sz="1800" b="1" dirty="0" err="1"/>
              <a:t>Perwakilan</a:t>
            </a:r>
            <a:endParaRPr lang="en-ID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EAE4F6-2AC8-400B-9D0C-CE2F3EC694CD}"/>
              </a:ext>
            </a:extLst>
          </p:cNvPr>
          <p:cNvSpPr/>
          <p:nvPr/>
        </p:nvSpPr>
        <p:spPr>
          <a:xfrm>
            <a:off x="609600" y="1657350"/>
            <a:ext cx="8153400" cy="1371600"/>
          </a:xfrm>
          <a:prstGeom prst="rect">
            <a:avLst/>
          </a:prstGeom>
          <a:solidFill>
            <a:schemeClr val="accent2">
              <a:lumMod val="40000"/>
              <a:lumOff val="6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148;p23">
            <a:extLst>
              <a:ext uri="{FF2B5EF4-FFF2-40B4-BE49-F238E27FC236}">
                <a16:creationId xmlns:a16="http://schemas.microsoft.com/office/drawing/2014/main" id="{A9B3F9F2-C0D9-4035-8E01-FC192998AA67}"/>
              </a:ext>
            </a:extLst>
          </p:cNvPr>
          <p:cNvSpPr txBox="1">
            <a:spLocks/>
          </p:cNvSpPr>
          <p:nvPr/>
        </p:nvSpPr>
        <p:spPr>
          <a:xfrm>
            <a:off x="708690" y="198080"/>
            <a:ext cx="9144000" cy="422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sz="18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000" dirty="0"/>
              <a:t>KONSEP SPHERE SOVEREIGNTY</a:t>
            </a:r>
          </a:p>
          <a:p>
            <a:r>
              <a:rPr lang="en-US" sz="4000" dirty="0"/>
              <a:t>DALAM PANDANGAN KRISTEN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F0094E-03D2-4245-AE6E-FE7CF1D3B256}"/>
              </a:ext>
            </a:extLst>
          </p:cNvPr>
          <p:cNvSpPr/>
          <p:nvPr/>
        </p:nvSpPr>
        <p:spPr>
          <a:xfrm>
            <a:off x="457200" y="971550"/>
            <a:ext cx="8382000" cy="4038600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66B9B-9866-487A-9FCD-25F977B2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629868"/>
            <a:ext cx="3810000" cy="587793"/>
          </a:xfrm>
        </p:spPr>
        <p:txBody>
          <a:bodyPr/>
          <a:lstStyle/>
          <a:p>
            <a:r>
              <a:rPr lang="en-ID" dirty="0" err="1"/>
              <a:t>Kepatuhan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Pemerintah</a:t>
            </a:r>
            <a:br>
              <a:rPr lang="en-ID" dirty="0"/>
            </a:br>
            <a:r>
              <a:rPr lang="en-ID" dirty="0"/>
              <a:t>Roma `13 : 1-7</a:t>
            </a:r>
            <a:br>
              <a:rPr lang="en-ID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41AA-CC72-4F00-8CF8-9B5ABAA5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751" y="971550"/>
            <a:ext cx="8610600" cy="3352800"/>
          </a:xfrm>
        </p:spPr>
        <p:txBody>
          <a:bodyPr/>
          <a:lstStyle/>
          <a:p>
            <a:pPr algn="just"/>
            <a:r>
              <a:rPr lang="en-ID" sz="1400" b="1" dirty="0">
                <a:latin typeface="+mj-lt"/>
                <a:cs typeface="Times New Roman" panose="02020603050405020304" pitchFamily="18" charset="0"/>
                <a:hlinkClick r:id="rId2"/>
              </a:rPr>
              <a:t>13:1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Tiap-tiap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harus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takluk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yang di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atasnya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sebab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tidak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tidak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berasal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dari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Allah; dan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pemerintah-pemerintah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ditetapkan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oleh Allah. </a:t>
            </a:r>
            <a:r>
              <a:rPr lang="en-ID" sz="1400" b="1" dirty="0">
                <a:latin typeface="+mj-lt"/>
                <a:cs typeface="Times New Roman" panose="02020603050405020304" pitchFamily="18" charset="0"/>
                <a:hlinkClick r:id="rId3"/>
              </a:rPr>
              <a:t>13:2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Sebab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itu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barangsiapa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melawan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melawan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ketetapan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 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 dan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siapa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melakukannya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mendatangkan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hukuman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atas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dirinya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D" sz="1400" b="1" dirty="0">
                <a:latin typeface="+mj-lt"/>
                <a:cs typeface="Times New Roman" panose="02020603050405020304" pitchFamily="18" charset="0"/>
                <a:hlinkClick r:id="rId4"/>
              </a:rPr>
              <a:t>13:3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Sebab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jika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seorang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berbuat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baik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tidak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usah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takut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hanya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jika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berbuat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jahat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Maukah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kamu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hidup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tanpa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takut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terhadap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?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Perbuatlah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apa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baik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kamu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beroleh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pujian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dari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padanya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D" sz="1400" b="1" dirty="0">
                <a:latin typeface="+mj-lt"/>
                <a:cs typeface="Times New Roman" panose="02020603050405020304" pitchFamily="18" charset="0"/>
                <a:hlinkClick r:id="rId5"/>
              </a:rPr>
              <a:t>13:4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Karena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adalah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hamba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untuk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kebaikanmu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Tetapi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jika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engkau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berbuat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jahat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takutlah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dia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karena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tidak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percuma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menyandang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pedang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Pemerintah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adalah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hamba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untuk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membalaskan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murka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atas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mereka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berbuat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jahat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>
                <a:latin typeface="+mj-lt"/>
                <a:cs typeface="Times New Roman" panose="02020603050405020304" pitchFamily="18" charset="0"/>
                <a:hlinkClick r:id="rId6"/>
              </a:rPr>
              <a:t>13:5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Sebab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itu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perlu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kita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menaklukkan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diri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bukan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saja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oleh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karena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kemurkaan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Allah,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tetapi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juga oleh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karena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suara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hati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kita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ID" sz="1400" b="1" dirty="0">
                <a:latin typeface="+mj-lt"/>
                <a:cs typeface="Times New Roman" panose="02020603050405020304" pitchFamily="18" charset="0"/>
                <a:hlinkClick r:id="rId7"/>
              </a:rPr>
              <a:t>13:6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Itulah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juga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sebabnya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maka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kamu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membayar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pajak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Karena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mereka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mengurus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hal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itu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adalah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pelayan-pelayan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Allah. </a:t>
            </a:r>
            <a:r>
              <a:rPr lang="en-ID" sz="1400" b="1" dirty="0">
                <a:latin typeface="+mj-lt"/>
                <a:cs typeface="Times New Roman" panose="02020603050405020304" pitchFamily="18" charset="0"/>
                <a:hlinkClick r:id="rId8"/>
              </a:rPr>
              <a:t>13:7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Bayarlah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semua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orang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apa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harus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kamu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bayar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pajak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orang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berhak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menerima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pajak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,</a:t>
            </a:r>
            <a:r>
              <a:rPr lang="en-ID" sz="1400" b="1" baseline="30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cukai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orang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berhak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menerima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cukai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; rasa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takut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orang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berhak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menerima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rasa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takut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dan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hormat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kepada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orang yang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berhak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menerima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ID" sz="1400" b="1" dirty="0" err="1">
                <a:latin typeface="+mj-lt"/>
                <a:cs typeface="Times New Roman" panose="02020603050405020304" pitchFamily="18" charset="0"/>
              </a:rPr>
              <a:t>hormat</a:t>
            </a:r>
            <a:r>
              <a:rPr lang="en-ID" sz="1400" b="1" dirty="0">
                <a:latin typeface="+mj-lt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CB156-70AF-46AA-A2AF-ECFBF2DCB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51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4B28-2A2C-4FF3-BED3-03A0A2EA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23950"/>
            <a:ext cx="5943600" cy="2120275"/>
          </a:xfrm>
        </p:spPr>
        <p:txBody>
          <a:bodyPr/>
          <a:lstStyle/>
          <a:p>
            <a:r>
              <a:rPr lang="en-US" sz="7200" dirty="0"/>
              <a:t>Thank You</a:t>
            </a:r>
            <a:endParaRPr lang="en-ID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D68F2-3D47-4C58-9BC6-E291DEB9B9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 l="-2000" r="-4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ctrTitle" idx="4294967295"/>
          </p:nvPr>
        </p:nvSpPr>
        <p:spPr>
          <a:xfrm>
            <a:off x="457200" y="2921648"/>
            <a:ext cx="3822441" cy="7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Pengertian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br>
              <a:rPr lang="en-US" sz="3200" dirty="0"/>
            </a:br>
            <a:r>
              <a:rPr lang="en-US" sz="3200" dirty="0" err="1"/>
              <a:t>Konsep</a:t>
            </a:r>
            <a:r>
              <a:rPr lang="en-US" sz="3200" dirty="0"/>
              <a:t> </a:t>
            </a:r>
            <a:r>
              <a:rPr lang="en-US" sz="3200" dirty="0" err="1"/>
              <a:t>Demokrasi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342;p39"/>
          <p:cNvSpPr/>
          <p:nvPr/>
        </p:nvSpPr>
        <p:spPr>
          <a:xfrm>
            <a:off x="2895600" y="2800349"/>
            <a:ext cx="533400" cy="523703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:\UPH -TUGAS\I\demokrasi pancasila\Abraham_Lincoln_O-77_matte_collodion_prin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69" y="133350"/>
            <a:ext cx="1739766" cy="2184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/>
          <p:cNvSpPr txBox="1"/>
          <p:nvPr/>
        </p:nvSpPr>
        <p:spPr>
          <a:xfrm>
            <a:off x="3429000" y="374087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“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Demokrasi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adalah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sistem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pemerintahan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yang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diselenggarakan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dari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rakyat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oleh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rakyat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,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dan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untuk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 </a:t>
            </a:r>
            <a:r>
              <a:rPr lang="en-US" sz="1600" i="1" dirty="0" err="1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rakyat</a:t>
            </a:r>
            <a:r>
              <a:rPr lang="en-US" sz="1600" i="1" dirty="0">
                <a:solidFill>
                  <a:schemeClr val="bg1"/>
                </a:solidFill>
                <a:latin typeface="Adobe Fan Heiti Std B" pitchFamily="34" charset="-128"/>
                <a:ea typeface="Adobe Fan Heiti Std B" pitchFamily="34" charset="-128"/>
              </a:rPr>
              <a:t>. ”-Abraham Lincoln</a:t>
            </a:r>
            <a:endParaRPr lang="en-US" sz="1600" dirty="0">
              <a:solidFill>
                <a:schemeClr val="bg1"/>
              </a:solidFill>
              <a:latin typeface="Adobe Fan Heiti Std B" pitchFamily="34" charset="-128"/>
              <a:ea typeface="Adobe Fan Heiti Std B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4000"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457200" y="1047750"/>
            <a:ext cx="3733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NORMA-NORMA </a:t>
            </a:r>
            <a:br>
              <a:rPr lang="e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DEMOKRASI</a:t>
            </a:r>
            <a:endParaRPr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51318" y="1369656"/>
            <a:ext cx="5562600" cy="2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  <a:p>
            <a:pPr lvl="0" fontAlgn="base"/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Kesadaran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akan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pluralisme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. 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  <a:p>
            <a:pPr lvl="0" fontAlgn="base"/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Musyawarah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untuk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Permufakatan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yang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jujur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dan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sehat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adalah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hasil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akhir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musyawarah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yang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jujur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dan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sehat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.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  <a:p>
            <a:pPr lvl="0" fontAlgn="base"/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Tercapai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kesejahteraan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social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dan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terpenuhinya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keperluan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pokok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  <a:p>
            <a:pPr lvl="0" fontAlgn="base"/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Pertimbangan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moral yang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tercipta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di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masyarakat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  <a:p>
            <a:pPr lvl="0" fontAlgn="base"/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Kerjasama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antar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warga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masyarakat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dan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sikap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mempercayai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itikat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baik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orang lain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  <a:p>
            <a:pPr lvl="0" fontAlgn="base"/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Adanya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pandangan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hidup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demokratis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yang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menyatu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dengan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sistem</a:t>
            </a:r>
            <a:r>
              <a:rPr lang="en-ID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 </a:t>
            </a:r>
            <a:r>
              <a:rPr lang="en-ID" sz="16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wis721 Lt BT" pitchFamily="34" charset="0"/>
              </a:rPr>
              <a:t>Pendidikan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Swis721 Lt BT" pitchFamily="3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525;p39"/>
          <p:cNvSpPr/>
          <p:nvPr/>
        </p:nvSpPr>
        <p:spPr>
          <a:xfrm>
            <a:off x="1524000" y="20955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9050" cap="rnd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 trans="25000"/>
                    </a14:imgEffect>
                    <a14:imgEffect>
                      <a14:sharpenSoften amount="-10000"/>
                    </a14:imgEffect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 l="-15000" r="-15000"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 idx="4294967295"/>
          </p:nvPr>
        </p:nvSpPr>
        <p:spPr>
          <a:xfrm>
            <a:off x="228600" y="895350"/>
            <a:ext cx="29718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UNSUR-UNSUR DEMOKRASI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4294967295"/>
          </p:nvPr>
        </p:nvSpPr>
        <p:spPr>
          <a:xfrm>
            <a:off x="-76200" y="1428750"/>
            <a:ext cx="45720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Adanya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partisipasi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masyarakat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secara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aktif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dalam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kehidupan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bermasyarakat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berbangsa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bernegara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Adanya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pengakuan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akan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supremasi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hukum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atau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daulat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hukum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Adanya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pengakuan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akan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kesamaan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diantara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warga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negara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Adanya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kebebasan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berserikat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Adanya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pengakuan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akan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supremasi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sipil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atas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militer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lvl="0"/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Adanya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pengakuan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hak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asasi</a:t>
            </a:r>
            <a:r>
              <a:rPr lang="en-ID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D" sz="16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manusia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374;p39"/>
          <p:cNvSpPr/>
          <p:nvPr/>
        </p:nvSpPr>
        <p:spPr>
          <a:xfrm>
            <a:off x="2276665" y="1082351"/>
            <a:ext cx="438539" cy="36154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 idx="4294967295"/>
          </p:nvPr>
        </p:nvSpPr>
        <p:spPr>
          <a:xfrm>
            <a:off x="457200" y="984875"/>
            <a:ext cx="36576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PERKEMBANGAN DEMOKRASI DI INDONESIA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285800" y="2450398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67891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549600" y="2266949"/>
            <a:ext cx="1650800" cy="21335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1945-1949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Sistem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Pemerintahan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presidensial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menjadi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parlementer</a:t>
            </a: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036100" y="2266951"/>
            <a:ext cx="1650800" cy="213352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1959-1966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Demokrasi Terpimpin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G30SPKI (30 September 1965)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PKI vs TNI</a:t>
            </a:r>
          </a:p>
        </p:txBody>
      </p:sp>
      <p:sp>
        <p:nvSpPr>
          <p:cNvPr id="209" name="Google Shape;209;p29"/>
          <p:cNvSpPr/>
          <p:nvPr/>
        </p:nvSpPr>
        <p:spPr>
          <a:xfrm>
            <a:off x="3792850" y="2266950"/>
            <a:ext cx="1650800" cy="213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1950-1959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Demokrasi Liberal / Parlementer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</a:t>
            </a: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ekrit presiden 5 Juli 1959</a:t>
            </a:r>
            <a:endParaRPr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8" grpId="0" animBg="1"/>
      <p:bldP spid="2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 idx="4294967295"/>
          </p:nvPr>
        </p:nvSpPr>
        <p:spPr>
          <a:xfrm>
            <a:off x="457200" y="984875"/>
            <a:ext cx="3657600" cy="6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PERKEMBANGAN DEMOKRASI DI INDONESIA</a:t>
            </a:r>
            <a:endParaRPr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29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285800" y="2450398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67891" y="2450400"/>
            <a:ext cx="90300" cy="903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549600" y="2266949"/>
            <a:ext cx="1650800" cy="21335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1966-1998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(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Soeharto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lvl="0" algn="ctr"/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Diawali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Super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Semar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(11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Maret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1966)</a:t>
            </a:r>
          </a:p>
          <a:p>
            <a:pPr lvl="0" algn="ctr"/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DEMOKRASI PANCASILA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792850" y="2266950"/>
            <a:ext cx="4208150" cy="2133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1998-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sekarang</a:t>
            </a: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Demokrasi</a:t>
            </a:r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Reformasi</a:t>
            </a:r>
            <a:endParaRPr lang="en-US" sz="12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lvl="0" algn="ctr"/>
            <a:r>
              <a:rPr lang="en-US" sz="12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(21 Mei 1998)</a:t>
            </a:r>
          </a:p>
          <a:p>
            <a:pPr lvl="0" algn="ctr"/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1.    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Keluarnya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Ketetapan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MPR RI No. X/MPR/1998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tentang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pokok-pokok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reformasi</a:t>
            </a:r>
            <a:endParaRPr lang="en-US" sz="7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lvl="0" algn="ctr"/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2.    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Ketetapan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No. VII/MPR/1998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tentang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pencabutan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tap MPR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tentang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Referandum</a:t>
            </a:r>
            <a:endParaRPr lang="en-US" sz="7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lvl="0" algn="ctr"/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3.     Tap MPR RI No. XI/MPR/1998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tentang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penyelenggaraan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Negara yang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bebas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dari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KKN</a:t>
            </a:r>
          </a:p>
          <a:p>
            <a:pPr lvl="0" algn="ctr"/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4.     Tap MPR RI No. XIII/MPR/1998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tentang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pembatasan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Masa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Jabatan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Presiden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dan Wakil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Presiden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RI</a:t>
            </a:r>
          </a:p>
          <a:p>
            <a:pPr lvl="0" algn="ctr"/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5.    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Amandemen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UUD 1945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sudah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sampai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amandemen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I, II, III, IV</a:t>
            </a:r>
          </a:p>
          <a:p>
            <a:pPr lvl="0" algn="ctr"/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Pada Masa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Reformasi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berhasil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menyelenggarakan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pemiluhan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umum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sudah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dua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kali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yaitu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tahun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1999 dan </a:t>
            </a:r>
            <a:r>
              <a:rPr lang="en-US" sz="700" dirty="0" err="1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tahun</a:t>
            </a:r>
            <a:r>
              <a:rPr lang="en-US" sz="700" dirty="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 2004.</a:t>
            </a:r>
            <a:endParaRPr sz="400" dirty="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  <p:extLst>
      <p:ext uri="{BB962C8B-B14F-4D97-AF65-F5344CB8AC3E}">
        <p14:creationId xmlns:p14="http://schemas.microsoft.com/office/powerpoint/2010/main" val="336815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767F-114E-41F1-9F16-ECF835D52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326617"/>
            <a:ext cx="4800600" cy="1007100"/>
          </a:xfrm>
        </p:spPr>
        <p:txBody>
          <a:bodyPr/>
          <a:lstStyle/>
          <a:p>
            <a:r>
              <a:rPr lang="en-US" dirty="0"/>
              <a:t>DEMOKRASI DAN KEDAULATAN RAKYAT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3F06-9F35-45F9-92C9-A1D0E3BF9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7FE5C-A3D0-4A29-BF2D-54670791DF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91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576800" y="832474"/>
            <a:ext cx="3990600" cy="4311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dirty="0" err="1"/>
              <a:t>kedaulatan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 </a:t>
            </a:r>
            <a:r>
              <a:rPr lang="en-US" sz="1200" dirty="0" err="1"/>
              <a:t>bersifat</a:t>
            </a:r>
            <a:r>
              <a:rPr lang="en-US" sz="1200" dirty="0"/>
              <a:t> </a:t>
            </a:r>
            <a:r>
              <a:rPr lang="en-US" sz="1200" dirty="0" err="1"/>
              <a:t>kerakyatan</a:t>
            </a:r>
            <a:r>
              <a:rPr lang="en-US" sz="1200" dirty="0"/>
              <a:t> dan </a:t>
            </a:r>
            <a:r>
              <a:rPr lang="en-US" sz="1200" dirty="0" err="1"/>
              <a:t>didasarkan</a:t>
            </a:r>
            <a:r>
              <a:rPr lang="en-US" sz="1200" dirty="0"/>
              <a:t> pada </a:t>
            </a:r>
            <a:r>
              <a:rPr lang="en-US" sz="1200" dirty="0" err="1"/>
              <a:t>kemauan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(</a:t>
            </a:r>
            <a:r>
              <a:rPr lang="en-US" sz="1200" i="1" dirty="0" err="1"/>
              <a:t>volunte</a:t>
            </a:r>
            <a:r>
              <a:rPr lang="en-US" sz="1200" i="1" dirty="0"/>
              <a:t> </a:t>
            </a:r>
            <a:r>
              <a:rPr lang="en-US" sz="1200" i="1" dirty="0" err="1"/>
              <a:t>generale</a:t>
            </a:r>
            <a:r>
              <a:rPr lang="en-US" sz="1200" dirty="0"/>
              <a:t>) </a:t>
            </a:r>
            <a:r>
              <a:rPr lang="en-US" sz="1200" dirty="0" err="1"/>
              <a:t>rakyat</a:t>
            </a:r>
            <a:r>
              <a:rPr lang="en-US" sz="1200" dirty="0"/>
              <a:t> yang </a:t>
            </a:r>
            <a:r>
              <a:rPr lang="en-US" sz="1200" dirty="0" err="1"/>
              <a:t>menjelma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perundang-undangan</a:t>
            </a:r>
            <a:r>
              <a:rPr lang="en-US" sz="1200" dirty="0"/>
              <a:t> yang </a:t>
            </a:r>
            <a:r>
              <a:rPr lang="en-US" sz="1200" dirty="0" err="1"/>
              <a:t>mempunyai</a:t>
            </a:r>
            <a:r>
              <a:rPr lang="en-US" sz="1200" dirty="0"/>
              <a:t> </a:t>
            </a:r>
            <a:r>
              <a:rPr lang="en-US" sz="1200" dirty="0" err="1"/>
              <a:t>sifat-sifat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:</a:t>
            </a:r>
          </a:p>
          <a:p>
            <a:pPr marL="0" lvl="0" indent="0" algn="just">
              <a:spcAft>
                <a:spcPts val="1000"/>
              </a:spcAft>
              <a:buNone/>
            </a:pPr>
            <a:r>
              <a:rPr lang="en-US" sz="1200" dirty="0"/>
              <a:t>a.	</a:t>
            </a:r>
            <a:r>
              <a:rPr lang="en-US" sz="1200" dirty="0" err="1"/>
              <a:t>kesatuan</a:t>
            </a:r>
            <a:r>
              <a:rPr lang="en-US" sz="1200" dirty="0"/>
              <a:t> (unite), </a:t>
            </a:r>
            <a:r>
              <a:rPr lang="en-US" sz="1200" dirty="0" err="1"/>
              <a:t>bersifat</a:t>
            </a:r>
            <a:r>
              <a:rPr lang="en-US" sz="1200" dirty="0"/>
              <a:t> </a:t>
            </a:r>
            <a:r>
              <a:rPr lang="en-US" sz="1200" dirty="0" err="1"/>
              <a:t>monistis</a:t>
            </a:r>
            <a:endParaRPr lang="en-US" sz="1200" dirty="0"/>
          </a:p>
          <a:p>
            <a:pPr marL="0" lvl="0" indent="0" algn="just">
              <a:spcAft>
                <a:spcPts val="1000"/>
              </a:spcAft>
              <a:buNone/>
            </a:pPr>
            <a:r>
              <a:rPr lang="en-US" sz="1200" dirty="0"/>
              <a:t>b.	</a:t>
            </a:r>
            <a:r>
              <a:rPr lang="en-US" sz="1200" dirty="0" err="1"/>
              <a:t>bulat</a:t>
            </a:r>
            <a:r>
              <a:rPr lang="en-US" sz="1200" dirty="0"/>
              <a:t> dan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terbagi</a:t>
            </a:r>
            <a:r>
              <a:rPr lang="en-US" sz="1200" dirty="0"/>
              <a:t> (</a:t>
            </a:r>
            <a:r>
              <a:rPr lang="en-US" sz="1200" dirty="0" err="1"/>
              <a:t>indivisibilite</a:t>
            </a:r>
            <a:r>
              <a:rPr lang="en-US" sz="1200" dirty="0"/>
              <a:t>)</a:t>
            </a:r>
          </a:p>
          <a:p>
            <a:pPr marL="0" lvl="0" indent="0" algn="just">
              <a:spcAft>
                <a:spcPts val="1000"/>
              </a:spcAft>
              <a:buNone/>
            </a:pPr>
            <a:r>
              <a:rPr lang="en-US" sz="1200" dirty="0"/>
              <a:t>c.	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dialihkan</a:t>
            </a:r>
            <a:r>
              <a:rPr lang="en-US" sz="1200" dirty="0"/>
              <a:t> (</a:t>
            </a:r>
            <a:r>
              <a:rPr lang="en-US" sz="1200" dirty="0" err="1"/>
              <a:t>inalienabilite</a:t>
            </a:r>
            <a:r>
              <a:rPr lang="en-US" sz="1200" dirty="0"/>
              <a:t>)</a:t>
            </a:r>
          </a:p>
          <a:p>
            <a:pPr marL="0" lvl="0" indent="0" algn="just">
              <a:spcAft>
                <a:spcPts val="1000"/>
              </a:spcAft>
              <a:buNone/>
            </a:pPr>
            <a:r>
              <a:rPr lang="en-US" sz="1200" dirty="0"/>
              <a:t>d.	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berubah</a:t>
            </a:r>
            <a:r>
              <a:rPr lang="en-US" sz="1200" dirty="0"/>
              <a:t> (</a:t>
            </a:r>
            <a:r>
              <a:rPr lang="en-US" sz="1200" dirty="0" err="1"/>
              <a:t>imprescriptibilite</a:t>
            </a:r>
            <a:r>
              <a:rPr lang="en-US" sz="1200" dirty="0"/>
              <a:t>)</a:t>
            </a:r>
          </a:p>
          <a:p>
            <a:pPr marL="0" lvl="0" indent="0">
              <a:spcAft>
                <a:spcPts val="1000"/>
              </a:spcAft>
              <a:buNone/>
            </a:pPr>
            <a:endParaRPr lang="en-US" sz="1800" dirty="0"/>
          </a:p>
          <a:p>
            <a:pPr marL="0" lvl="0" indent="0">
              <a:spcAft>
                <a:spcPts val="1000"/>
              </a:spcAft>
              <a:buNone/>
            </a:pPr>
            <a:r>
              <a:rPr lang="en-US" sz="1050" dirty="0"/>
              <a:t>J. Jacques Rousseau</a:t>
            </a:r>
            <a:endParaRPr sz="1050"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 idx="4294967295"/>
          </p:nvPr>
        </p:nvSpPr>
        <p:spPr>
          <a:xfrm>
            <a:off x="456517" y="3448984"/>
            <a:ext cx="8153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DEMOKRASI DAN KEDAULATAN RAKYAT DI INDONESIA</a:t>
            </a:r>
            <a:endParaRPr sz="32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4294967295"/>
          </p:nvPr>
        </p:nvSpPr>
        <p:spPr>
          <a:xfrm>
            <a:off x="3305740" y="455656"/>
            <a:ext cx="5638117" cy="3239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br>
              <a:rPr lang="en-US" sz="1800" dirty="0"/>
            </a:br>
            <a:r>
              <a:rPr lang="en-US" sz="1800" dirty="0">
                <a:latin typeface="Tw Cen MT Condensed Extra Bold" panose="020B0604020202020204" pitchFamily="34" charset="0"/>
              </a:rPr>
              <a:t>DEMOKRASI LIBERAL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latin typeface="Tw Cen MT Condensed Extra Bold" panose="020B0604020202020204" pitchFamily="34" charset="0"/>
              </a:rPr>
              <a:t>          DEMOKRASI TERPIMPIN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latin typeface="Tw Cen MT Condensed Extra Bold" panose="020B0604020202020204" pitchFamily="34" charset="0"/>
              </a:rPr>
              <a:t>                  DEMOKRASI PANCASILA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800" dirty="0">
                <a:latin typeface="Tw Cen MT Condensed Extra Bold" panose="020B0604020202020204" pitchFamily="34" charset="0"/>
              </a:rPr>
              <a:t>                         DEMOKRASI REFORMASI</a:t>
            </a:r>
            <a:endParaRPr sz="1800" dirty="0">
              <a:latin typeface="Tw Cen MT Condensed Extra Bold" panose="020B0604020202020204" pitchFamily="34" charset="0"/>
            </a:endParaRPr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theme/theme1.xml><?xml version="1.0" encoding="utf-8"?>
<a:theme xmlns:a="http://schemas.openxmlformats.org/drawingml/2006/main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403</Words>
  <Application>Microsoft Office PowerPoint</Application>
  <PresentationFormat>On-screen Show (16:9)</PresentationFormat>
  <Paragraphs>101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Tw Cen MT Condensed Extra Bold</vt:lpstr>
      <vt:lpstr>Swis721 Lt BT</vt:lpstr>
      <vt:lpstr>Times New Roman</vt:lpstr>
      <vt:lpstr>Twentieth Century</vt:lpstr>
      <vt:lpstr>Adobe Fan Heiti Std B</vt:lpstr>
      <vt:lpstr>Varela</vt:lpstr>
      <vt:lpstr>Raleway</vt:lpstr>
      <vt:lpstr>Ragozine template</vt:lpstr>
      <vt:lpstr>DEMOKRASI  PANCASILA</vt:lpstr>
      <vt:lpstr>Pengertian dan Konsep Demokrasi</vt:lpstr>
      <vt:lpstr>NORMA-NORMA  DEMOKRASI</vt:lpstr>
      <vt:lpstr>UNSUR-UNSUR DEMOKRASI</vt:lpstr>
      <vt:lpstr>PERKEMBANGAN DEMOKRASI DI INDONESIA</vt:lpstr>
      <vt:lpstr>PERKEMBANGAN DEMOKRASI DI INDONESIA</vt:lpstr>
      <vt:lpstr>DEMOKRASI DAN KEDAULATAN RAKYAT</vt:lpstr>
      <vt:lpstr>PowerPoint Presentation</vt:lpstr>
      <vt:lpstr>DEMOKRASI DAN KEDAULATAN RAKYAT DI INDONESIA</vt:lpstr>
      <vt:lpstr>PowerPoint Presentation</vt:lpstr>
      <vt:lpstr>PowerPoint Presentation</vt:lpstr>
      <vt:lpstr>Kepatuhan kepada Pemerintah Roma `13 : 1-7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Juliana Tirza</cp:lastModifiedBy>
  <cp:revision>36</cp:revision>
  <dcterms:modified xsi:type="dcterms:W3CDTF">2019-03-13T07:59:26Z</dcterms:modified>
</cp:coreProperties>
</file>