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2"/>
  </p:sldMasterIdLst>
  <p:notesMasterIdLst>
    <p:notesMasterId r:id="rId27"/>
  </p:notesMasterIdLst>
  <p:handoutMasterIdLst>
    <p:handoutMasterId r:id="rId28"/>
  </p:handoutMasterIdLst>
  <p:sldIdLst>
    <p:sldId id="257" r:id="rId3"/>
    <p:sldId id="258" r:id="rId4"/>
    <p:sldId id="276" r:id="rId5"/>
    <p:sldId id="259" r:id="rId6"/>
    <p:sldId id="277" r:id="rId7"/>
    <p:sldId id="278" r:id="rId8"/>
    <p:sldId id="260" r:id="rId9"/>
    <p:sldId id="261" r:id="rId10"/>
    <p:sldId id="280" r:id="rId11"/>
    <p:sldId id="279"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guide id="3" orient="horz" pos="22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0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280" autoAdjust="0"/>
  </p:normalViewPr>
  <p:slideViewPr>
    <p:cSldViewPr showGuides="1">
      <p:cViewPr varScale="1">
        <p:scale>
          <a:sx n="72" d="100"/>
          <a:sy n="72" d="100"/>
        </p:scale>
        <p:origin x="510" y="66"/>
      </p:cViewPr>
      <p:guideLst>
        <p:guide pos="3839"/>
        <p:guide orient="horz" pos="2160"/>
        <p:guide orient="horz" pos="22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5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1048859"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2/11/2019</a:t>
            </a:fld>
            <a:endParaRPr>
              <a:solidFill>
                <a:schemeClr val="tx2"/>
              </a:solidFill>
            </a:endParaRPr>
          </a:p>
        </p:txBody>
      </p:sp>
      <p:sp>
        <p:nvSpPr>
          <p:cNvPr id="1048860"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1048861"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5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104885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t>2/11/2019</a:t>
            </a:fld>
            <a:endParaRPr lang="en-US"/>
          </a:p>
        </p:txBody>
      </p:sp>
      <p:sp>
        <p:nvSpPr>
          <p:cNvPr id="104885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104885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104885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104885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t>‹#›</a:t>
            </a:fld>
            <a:endParaRPr/>
          </a:p>
        </p:txBody>
      </p:sp>
    </p:spTree>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Slide Image Placeholder 1"/>
          <p:cNvSpPr>
            <a:spLocks noGrp="1" noRot="1" noChangeAspect="1"/>
          </p:cNvSpPr>
          <p:nvPr>
            <p:ph type="sldImg"/>
          </p:nvPr>
        </p:nvSpPr>
        <p:spPr/>
      </p:sp>
      <p:sp>
        <p:nvSpPr>
          <p:cNvPr id="1048717" name="Notes Placeholder 2"/>
          <p:cNvSpPr>
            <a:spLocks noGrp="1"/>
          </p:cNvSpPr>
          <p:nvPr>
            <p:ph type="body" idx="1"/>
          </p:nvPr>
        </p:nvSpPr>
        <p:spPr/>
        <p:txBody>
          <a:bodyPr/>
          <a:lstStyle/>
          <a:p>
            <a:endParaRPr lang="en-US" dirty="0"/>
          </a:p>
        </p:txBody>
      </p:sp>
      <p:sp>
        <p:nvSpPr>
          <p:cNvPr id="1048718" name="Slide Number Placeholder 3"/>
          <p:cNvSpPr>
            <a:spLocks noGrp="1"/>
          </p:cNvSpPr>
          <p:nvPr>
            <p:ph type="sldNum" sz="quarter" idx="10"/>
          </p:nvPr>
        </p:nvSpPr>
        <p:spPr/>
        <p:txBody>
          <a:bodyPr/>
          <a:lstStyle/>
          <a:p>
            <a:fld id="{B8796F01-7154-41E0-B48B-A6921757531A}"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794630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D204D1-F9BD-4643-8480-6EA41EB484F1}"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43044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2215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411054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00373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D204D1-F9BD-4643-8480-6EA41EB484F1}" type="datetimeFigureOut">
              <a:rPr lang="en-US" smtClean="0"/>
              <a:t>2/11/2019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561800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D204D1-F9BD-4643-8480-6EA41EB484F1}" type="datetimeFigureOut">
              <a:rPr lang="en-US" smtClean="0"/>
              <a:t>2/11/2019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51521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91C5AD9-787D-40FA-8A4D-16A055B9AF81}" type="slidenum">
              <a:rPr lang="en-ID" smtClean="0"/>
              <a:t>‹#›</a:t>
            </a:fld>
            <a:endParaRPr lang="en-ID"/>
          </a:p>
        </p:txBody>
      </p:sp>
    </p:spTree>
    <p:extLst>
      <p:ext uri="{BB962C8B-B14F-4D97-AF65-F5344CB8AC3E}">
        <p14:creationId xmlns:p14="http://schemas.microsoft.com/office/powerpoint/2010/main" val="15036838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91C5AD9-787D-40FA-8A4D-16A055B9AF81}" type="slidenum">
              <a:rPr lang="en-ID" smtClean="0"/>
              <a:t>‹#›</a:t>
            </a:fld>
            <a:endParaRPr lang="en-ID"/>
          </a:p>
        </p:txBody>
      </p:sp>
    </p:spTree>
    <p:extLst>
      <p:ext uri="{BB962C8B-B14F-4D97-AF65-F5344CB8AC3E}">
        <p14:creationId xmlns:p14="http://schemas.microsoft.com/office/powerpoint/2010/main" val="303820530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5A30F4-0B4E-4E4B-BC36-C30CD13F4E17}"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60BA0E-20D0-4E7C-B286-26C960A6788F}" type="slidenum">
              <a:rPr lang="en-ID" smtClean="0"/>
              <a:t>‹#›</a:t>
            </a:fld>
            <a:endParaRPr lang="en-ID"/>
          </a:p>
        </p:txBody>
      </p:sp>
    </p:spTree>
    <p:extLst>
      <p:ext uri="{BB962C8B-B14F-4D97-AF65-F5344CB8AC3E}">
        <p14:creationId xmlns:p14="http://schemas.microsoft.com/office/powerpoint/2010/main" val="381102351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960787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B37DED6-D4C7-42EE-AB49-D2E39E64FDE4}" type="slidenum">
              <a:rPr lang="en-ID" smtClean="0"/>
              <a:t>‹#›</a:t>
            </a:fld>
            <a:endParaRPr lang="en-ID"/>
          </a:p>
        </p:txBody>
      </p:sp>
    </p:spTree>
    <p:extLst>
      <p:ext uri="{BB962C8B-B14F-4D97-AF65-F5344CB8AC3E}">
        <p14:creationId xmlns:p14="http://schemas.microsoft.com/office/powerpoint/2010/main" val="302735682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B37DED6-D4C7-42EE-AB49-D2E39E64FDE4}" type="slidenum">
              <a:rPr lang="en-ID" smtClean="0"/>
              <a:t>‹#›</a:t>
            </a:fld>
            <a:endParaRPr lang="en-ID"/>
          </a:p>
        </p:txBody>
      </p:sp>
    </p:spTree>
    <p:extLst>
      <p:ext uri="{BB962C8B-B14F-4D97-AF65-F5344CB8AC3E}">
        <p14:creationId xmlns:p14="http://schemas.microsoft.com/office/powerpoint/2010/main" val="53214756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DD204D1-F9BD-4643-8480-6EA41EB484F1}" type="datetimeFigureOut">
              <a:rPr lang="en-US" smtClean="0"/>
              <a:t>2/11/2019</a:t>
            </a:fld>
            <a:endParaRPr lang="en-US"/>
          </a:p>
        </p:txBody>
      </p:sp>
      <p:sp>
        <p:nvSpPr>
          <p:cNvPr id="5" name="Footer Placeholder 3"/>
          <p:cNvSpPr>
            <a:spLocks noGrp="1"/>
          </p:cNvSpPr>
          <p:nvPr>
            <p:ph type="ftr" sz="quarter" idx="11"/>
          </p:nvPr>
        </p:nvSpPr>
        <p:spPr/>
        <p:txBody>
          <a:bodyPr/>
          <a:lstStyle/>
          <a:p>
            <a:endParaRPr lang="en-ID"/>
          </a:p>
        </p:txBody>
      </p:sp>
      <p:sp>
        <p:nvSpPr>
          <p:cNvPr id="6" name="Slide Number Placeholder 4"/>
          <p:cNvSpPr>
            <a:spLocks noGrp="1"/>
          </p:cNvSpPr>
          <p:nvPr>
            <p:ph type="sldNum" sz="quarter" idx="12"/>
          </p:nvPr>
        </p:nvSpPr>
        <p:spPr/>
        <p:txBody>
          <a:bodyPr/>
          <a:lstStyle/>
          <a:p>
            <a:fld id="{EB37DED6-D4C7-42EE-AB49-D2E39E64FDE4}" type="slidenum">
              <a:rPr lang="en-ID" smtClean="0"/>
              <a:t>‹#›</a:t>
            </a:fld>
            <a:endParaRPr lang="en-ID"/>
          </a:p>
        </p:txBody>
      </p:sp>
    </p:spTree>
    <p:extLst>
      <p:ext uri="{BB962C8B-B14F-4D97-AF65-F5344CB8AC3E}">
        <p14:creationId xmlns:p14="http://schemas.microsoft.com/office/powerpoint/2010/main" val="266742421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D204D1-F9BD-4643-8480-6EA41EB484F1}" type="datetimeFigureOut">
              <a:rPr lang="en-US" smtClean="0"/>
              <a:t>2/11/2019</a:t>
            </a:fld>
            <a:endParaRPr lang="en-US"/>
          </a:p>
        </p:txBody>
      </p:sp>
      <p:sp>
        <p:nvSpPr>
          <p:cNvPr id="5" name="Footer Placeholder 2"/>
          <p:cNvSpPr>
            <a:spLocks noGrp="1"/>
          </p:cNvSpPr>
          <p:nvPr>
            <p:ph type="ftr" sz="quarter" idx="11"/>
          </p:nvPr>
        </p:nvSpPr>
        <p:spPr/>
        <p:txBody>
          <a:bodyPr/>
          <a:lstStyle/>
          <a:p>
            <a:endParaRPr lang="en-ID"/>
          </a:p>
        </p:txBody>
      </p:sp>
      <p:sp>
        <p:nvSpPr>
          <p:cNvPr id="6" name="Slide Number Placeholder 3"/>
          <p:cNvSpPr>
            <a:spLocks noGrp="1"/>
          </p:cNvSpPr>
          <p:nvPr>
            <p:ph type="sldNum" sz="quarter" idx="12"/>
          </p:nvPr>
        </p:nvSpPr>
        <p:spPr/>
        <p:txBody>
          <a:bodyPr/>
          <a:lstStyle/>
          <a:p>
            <a:fld id="{EB37DED6-D4C7-42EE-AB49-D2E39E64FDE4}" type="slidenum">
              <a:rPr lang="en-ID" smtClean="0"/>
              <a:t>‹#›</a:t>
            </a:fld>
            <a:endParaRPr lang="en-ID"/>
          </a:p>
        </p:txBody>
      </p:sp>
    </p:spTree>
    <p:extLst>
      <p:ext uri="{BB962C8B-B14F-4D97-AF65-F5344CB8AC3E}">
        <p14:creationId xmlns:p14="http://schemas.microsoft.com/office/powerpoint/2010/main" val="284198235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26BF754-515F-40B9-8D24-D54D5825B3D0}" type="datetimeFigureOut">
              <a:rPr lang="en-US" smtClean="0"/>
              <a:t>2/11/2019</a:t>
            </a:fld>
            <a:endParaRPr lang="en-US"/>
          </a:p>
        </p:txBody>
      </p:sp>
      <p:sp>
        <p:nvSpPr>
          <p:cNvPr id="5" name="Footer Placeholder 5"/>
          <p:cNvSpPr>
            <a:spLocks noGrp="1"/>
          </p:cNvSpPr>
          <p:nvPr>
            <p:ph type="ftr" sz="quarter" idx="11"/>
          </p:nvPr>
        </p:nvSpPr>
        <p:spPr/>
        <p:txBody>
          <a:bodyPr/>
          <a:lstStyle/>
          <a:p>
            <a:endParaRPr lang="en-ID"/>
          </a:p>
        </p:txBody>
      </p:sp>
      <p:sp>
        <p:nvSpPr>
          <p:cNvPr id="6" name="Slide Number Placeholder 6"/>
          <p:cNvSpPr>
            <a:spLocks noGrp="1"/>
          </p:cNvSpPr>
          <p:nvPr>
            <p:ph type="sldNum" sz="quarter" idx="12"/>
          </p:nvPr>
        </p:nvSpPr>
        <p:spPr/>
        <p:txBody>
          <a:bodyPr/>
          <a:lstStyle/>
          <a:p>
            <a:fld id="{2DFBB78A-01B4-41F2-96B0-677A4A282832}" type="slidenum">
              <a:rPr lang="en-ID" smtClean="0"/>
              <a:t>‹#›</a:t>
            </a:fld>
            <a:endParaRPr lang="en-ID"/>
          </a:p>
        </p:txBody>
      </p:sp>
    </p:spTree>
    <p:extLst>
      <p:ext uri="{BB962C8B-B14F-4D97-AF65-F5344CB8AC3E}">
        <p14:creationId xmlns:p14="http://schemas.microsoft.com/office/powerpoint/2010/main" val="479674974"/>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D204D1-F9BD-4643-8480-6EA41EB484F1}"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79594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D204D1-F9BD-4643-8480-6EA41EB484F1}" type="datetimeFigureOut">
              <a:rPr lang="en-US" smtClean="0"/>
              <a:t>2/11/2019</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EB37DED6-D4C7-42EE-AB49-D2E39E64FDE4}" type="slidenum">
              <a:rPr lang="en-US" smtClean="0"/>
              <a:t>‹#›</a:t>
            </a:fld>
            <a:endParaRPr lang="en-US"/>
          </a:p>
        </p:txBody>
      </p:sp>
    </p:spTree>
    <p:extLst>
      <p:ext uri="{BB962C8B-B14F-4D97-AF65-F5344CB8AC3E}">
        <p14:creationId xmlns:p14="http://schemas.microsoft.com/office/powerpoint/2010/main" val="251310941"/>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transition spd="med">
    <p:fade/>
  </p:transition>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eprints.umsida.ac.id/573/1/aksiologi%20pendidikan.pdf" TargetMode="External"/><Relationship Id="rId3" Type="http://schemas.openxmlformats.org/officeDocument/2006/relationships/hyperlink" Target="http://yusufmaulana.staff.gunadarma.ac.id/Downloads/files/58409/BAB++II.pdf" TargetMode="External"/><Relationship Id="rId7" Type="http://schemas.openxmlformats.org/officeDocument/2006/relationships/hyperlink" Target="http://digilib.uinsby.ac.id/19691/5/Bab%202.pdf"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repository.usd.ac.id/7333/1/3.%20Filsafat%20Ilmu%20Pengetahuan%20%20(B-3).pdf" TargetMode="External"/><Relationship Id="rId5" Type="http://schemas.openxmlformats.org/officeDocument/2006/relationships/hyperlink" Target="http://www.elearning.gunadarma.ac.id/docmodul/pengantar_filsafat/Bab_1.pdf" TargetMode="External"/><Relationship Id="rId4" Type="http://schemas.openxmlformats.org/officeDocument/2006/relationships/hyperlink" Target="http://journal.uin-alauddin.ac.id/index.php/sls/article/download/1276/1243"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48623" name="Title 3"/>
          <p:cNvSpPr>
            <a:spLocks noGrp="1"/>
          </p:cNvSpPr>
          <p:nvPr>
            <p:ph type="title"/>
          </p:nvPr>
        </p:nvSpPr>
        <p:spPr>
          <a:xfrm>
            <a:off x="24916" y="1898374"/>
            <a:ext cx="4012096" cy="4591878"/>
          </a:xfrm>
          <a:solidFill>
            <a:schemeClr val="tx1"/>
          </a:solidFill>
        </p:spPr>
        <p:txBody>
          <a:bodyPr>
            <a:noAutofit/>
          </a:bodyPr>
          <a:lstStyle/>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KELOMPOK 1 : </a:t>
            </a:r>
            <a:br>
              <a:rPr lang="en-ID"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 </a:t>
            </a:r>
            <a:r>
              <a:rPr lang="en-US" sz="1800" dirty="0" err="1">
                <a:solidFill>
                  <a:schemeClr val="bg1"/>
                </a:solidFill>
                <a:latin typeface="Times New Roman" panose="02020603050405020304" pitchFamily="18" charset="0"/>
                <a:cs typeface="Times New Roman" panose="02020603050405020304" pitchFamily="18" charset="0"/>
              </a:rPr>
              <a:t>Berjan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Mileni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Ifolai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Zebua</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2. Cindy </a:t>
            </a:r>
            <a:r>
              <a:rPr lang="en-US" sz="1800" dirty="0" err="1">
                <a:solidFill>
                  <a:schemeClr val="bg1"/>
                </a:solidFill>
                <a:latin typeface="Times New Roman" panose="02020603050405020304" pitchFamily="18" charset="0"/>
                <a:cs typeface="Times New Roman" panose="02020603050405020304" pitchFamily="18" charset="0"/>
              </a:rPr>
              <a:t>Jesika</a:t>
            </a:r>
            <a:r>
              <a:rPr lang="en-US" sz="1800" dirty="0">
                <a:solidFill>
                  <a:schemeClr val="bg1"/>
                </a:solidFill>
                <a:latin typeface="Times New Roman" panose="02020603050405020304" pitchFamily="18" charset="0"/>
                <a:cs typeface="Times New Roman" panose="02020603050405020304" pitchFamily="18" charset="0"/>
              </a:rPr>
              <a:t> Karolina </a:t>
            </a:r>
            <a:r>
              <a:rPr lang="en-US" sz="1800" dirty="0" err="1">
                <a:solidFill>
                  <a:schemeClr val="bg1"/>
                </a:solidFill>
                <a:latin typeface="Times New Roman" panose="02020603050405020304" pitchFamily="18" charset="0"/>
                <a:cs typeface="Times New Roman" panose="02020603050405020304" pitchFamily="18" charset="0"/>
              </a:rPr>
              <a:t>Clodia</a:t>
            </a:r>
            <a:r>
              <a:rPr lang="en-US" sz="1800" dirty="0">
                <a:solidFill>
                  <a:schemeClr val="bg1"/>
                </a:solidFill>
                <a:latin typeface="Times New Roman" panose="02020603050405020304" pitchFamily="18" charset="0"/>
                <a:cs typeface="Times New Roman" panose="02020603050405020304" pitchFamily="18" charset="0"/>
              </a:rPr>
              <a:t> Tolimba</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3. </a:t>
            </a:r>
            <a:r>
              <a:rPr lang="en-US" sz="1800" dirty="0" err="1">
                <a:solidFill>
                  <a:schemeClr val="bg1"/>
                </a:solidFill>
                <a:latin typeface="Times New Roman" panose="02020603050405020304" pitchFamily="18" charset="0"/>
                <a:cs typeface="Times New Roman" panose="02020603050405020304" pitchFamily="18" charset="0"/>
              </a:rPr>
              <a:t>Denita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Martupa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Nababan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4. Elsa Anita </a:t>
            </a:r>
            <a:r>
              <a:rPr lang="en-US" sz="1800" dirty="0" err="1">
                <a:solidFill>
                  <a:schemeClr val="bg1"/>
                </a:solidFill>
                <a:latin typeface="Times New Roman" panose="02020603050405020304" pitchFamily="18" charset="0"/>
                <a:cs typeface="Times New Roman" panose="02020603050405020304" pitchFamily="18" charset="0"/>
              </a:rPr>
              <a:t>Nubatonis</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5. </a:t>
            </a:r>
            <a:r>
              <a:rPr lang="en-US" sz="1800" dirty="0" err="1">
                <a:solidFill>
                  <a:schemeClr val="bg1"/>
                </a:solidFill>
                <a:latin typeface="Times New Roman" panose="02020603050405020304" pitchFamily="18" charset="0"/>
                <a:cs typeface="Times New Roman" panose="02020603050405020304" pitchFamily="18" charset="0"/>
              </a:rPr>
              <a:t>Esteria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Zeresya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Sinaga</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6. Firdaus G Junior</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7. </a:t>
            </a:r>
            <a:r>
              <a:rPr lang="en-US" sz="1800" dirty="0" err="1">
                <a:solidFill>
                  <a:schemeClr val="bg1"/>
                </a:solidFill>
                <a:latin typeface="Times New Roman" panose="02020603050405020304" pitchFamily="18" charset="0"/>
                <a:cs typeface="Times New Roman" panose="02020603050405020304" pitchFamily="18" charset="0"/>
              </a:rPr>
              <a:t>Poda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Chronika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Silaban</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8. Rachel </a:t>
            </a:r>
            <a:r>
              <a:rPr lang="en-US" sz="1800" dirty="0" err="1">
                <a:solidFill>
                  <a:schemeClr val="bg1"/>
                </a:solidFill>
                <a:latin typeface="Times New Roman" panose="02020603050405020304" pitchFamily="18" charset="0"/>
                <a:cs typeface="Times New Roman" panose="02020603050405020304" pitchFamily="18" charset="0"/>
              </a:rPr>
              <a:t>Solageracia</a:t>
            </a:r>
            <a:r>
              <a:rPr lang="en-US" sz="1800" dirty="0">
                <a:solidFill>
                  <a:schemeClr val="bg1"/>
                </a:solidFill>
                <a:latin typeface="Times New Roman" panose="02020603050405020304" pitchFamily="18" charset="0"/>
                <a:cs typeface="Times New Roman" panose="02020603050405020304" pitchFamily="18" charset="0"/>
              </a:rPr>
              <a:t> Sanger</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9. </a:t>
            </a:r>
            <a:r>
              <a:rPr lang="en-US" sz="1800" dirty="0" err="1">
                <a:solidFill>
                  <a:schemeClr val="bg1"/>
                </a:solidFill>
                <a:latin typeface="Times New Roman" panose="02020603050405020304" pitchFamily="18" charset="0"/>
                <a:cs typeface="Times New Roman" panose="02020603050405020304" pitchFamily="18" charset="0"/>
              </a:rPr>
              <a:t>Rosalita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Yuniarti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Tse</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10. </a:t>
            </a:r>
            <a:r>
              <a:rPr lang="en-US" sz="1800" dirty="0" err="1">
                <a:solidFill>
                  <a:schemeClr val="bg1"/>
                </a:solidFill>
                <a:latin typeface="Times New Roman" panose="02020603050405020304" pitchFamily="18" charset="0"/>
                <a:cs typeface="Times New Roman" panose="02020603050405020304" pitchFamily="18" charset="0"/>
              </a:rPr>
              <a:t>Welmiyona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Lohy</a:t>
            </a:r>
            <a:endParaRPr lang="en-ID" sz="1800" dirty="0">
              <a:solidFill>
                <a:schemeClr val="bg1"/>
              </a:solidFill>
              <a:latin typeface="Times New Roman" panose="02020603050405020304" pitchFamily="18" charset="0"/>
              <a:cs typeface="Times New Roman" panose="02020603050405020304" pitchFamily="18" charset="0"/>
            </a:endParaRPr>
          </a:p>
        </p:txBody>
      </p:sp>
      <p:sp>
        <p:nvSpPr>
          <p:cNvPr id="1048624" name="Text Placeholder 4"/>
          <p:cNvSpPr>
            <a:spLocks noGrp="1"/>
          </p:cNvSpPr>
          <p:nvPr>
            <p:ph type="body" idx="1"/>
          </p:nvPr>
        </p:nvSpPr>
        <p:spPr>
          <a:xfrm>
            <a:off x="1141412" y="381000"/>
            <a:ext cx="9372600" cy="1066800"/>
          </a:xfrm>
          <a:ln>
            <a:noFill/>
          </a:ln>
        </p:spPr>
        <p:txBody>
          <a:bodyPr>
            <a:normAutofit/>
          </a:bodyPr>
          <a:lstStyle/>
          <a:p>
            <a:pPr algn="ctr"/>
            <a:r>
              <a:rPr lang="en-US" sz="3200" u="sng" dirty="0">
                <a:solidFill>
                  <a:schemeClr val="tx1">
                    <a:lumMod val="95000"/>
                  </a:schemeClr>
                </a:solidFill>
                <a:latin typeface="Algerian" panose="04020705040A02060702" pitchFamily="82" charset="0"/>
              </a:rPr>
              <a:t>PANCASILA SEBAGAI SISTEM FILSAFAT</a:t>
            </a:r>
            <a:endParaRPr lang="en-ID" u="sng" dirty="0">
              <a:solidFill>
                <a:schemeClr val="tx1">
                  <a:lumMod val="95000"/>
                </a:schemeClr>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2CC29-17CE-4520-A496-378B5E030D1E}"/>
              </a:ext>
            </a:extLst>
          </p:cNvPr>
          <p:cNvSpPr>
            <a:spLocks noGrp="1"/>
          </p:cNvSpPr>
          <p:nvPr>
            <p:ph sz="half" idx="1"/>
          </p:nvPr>
        </p:nvSpPr>
        <p:spPr>
          <a:xfrm>
            <a:off x="1142703" y="533400"/>
            <a:ext cx="9903418" cy="5257800"/>
          </a:xfrm>
        </p:spPr>
        <p:txBody>
          <a:bodyPr>
            <a:normAutofit/>
          </a:bodyPr>
          <a:lstStyle/>
          <a:p>
            <a:pPr>
              <a:lnSpc>
                <a:spcPct val="150000"/>
              </a:lnSpc>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Epistemiologi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epistemologi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dapat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diartikan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sebagai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suatu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pemikiran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mendasar</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sistematik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mengenai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pengetahuan</a:t>
            </a:r>
            <a:r>
              <a:rPr lang="en-US" sz="2400" dirty="0">
                <a:latin typeface="Times New Roman" panose="02020603050405020304" pitchFamily="18" charset="0"/>
                <a:cs typeface="Times New Roman" panose="02020603050405020304" pitchFamily="18" charset="0"/>
              </a:rPr>
              <a:t>).</a:t>
            </a:r>
          </a:p>
          <a:p>
            <a:pPr>
              <a:lnSpc>
                <a:spcPct val="150000"/>
              </a:lnSpc>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Logika</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Aksiologi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dapat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diartikan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hakikat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manfaat</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terdapat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suatu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pengetahuan</a:t>
            </a:r>
            <a:r>
              <a:rPr lang="en-US" sz="2400" dirty="0">
                <a:latin typeface="Times New Roman" panose="02020603050405020304" pitchFamily="18" charset="0"/>
                <a:cs typeface="Times New Roman" panose="02020603050405020304" pitchFamily="18" charset="0"/>
              </a:rPr>
              <a:t>).</a:t>
            </a:r>
          </a:p>
          <a:p>
            <a:pPr>
              <a:lnSpc>
                <a:spcPct val="150000"/>
              </a:lnSpc>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Etika</a:t>
            </a:r>
            <a:endParaRPr lang="en-US" sz="2400" dirty="0">
              <a:latin typeface="Times New Roman" panose="02020603050405020304" pitchFamily="18" charset="0"/>
              <a:cs typeface="Times New Roman" panose="02020603050405020304" pitchFamily="18" charset="0"/>
            </a:endParaRPr>
          </a:p>
          <a:p>
            <a:pPr>
              <a:lnSpc>
                <a:spcPct val="150000"/>
              </a:lnSpc>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Estetika</a:t>
            </a:r>
            <a:endParaRPr lang="en-ID"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2106002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48653" name="Title 1"/>
          <p:cNvSpPr>
            <a:spLocks noGrp="1"/>
          </p:cNvSpPr>
          <p:nvPr>
            <p:ph type="title"/>
          </p:nvPr>
        </p:nvSpPr>
        <p:spPr>
          <a:xfrm>
            <a:off x="1752631" y="1818219"/>
            <a:ext cx="2259675" cy="2890685"/>
          </a:xfrm>
          <a:solidFill>
            <a:schemeClr val="accent2">
              <a:lumMod val="60000"/>
              <a:lumOff val="40000"/>
            </a:schemeClr>
          </a:solidFill>
          <a:ln>
            <a:solidFill>
              <a:schemeClr val="tx2"/>
            </a:solidFill>
          </a:ln>
        </p:spPr>
        <p:txBody>
          <a:bodyPr>
            <a:normAutofit fontScale="90000"/>
          </a:bodyPr>
          <a:lstStyle/>
          <a:p>
            <a:pPr>
              <a:lnSpc>
                <a:spcPct val="150000"/>
              </a:lnSpc>
            </a:pPr>
            <a:r>
              <a:rPr lang="en-US" altLang="en-US" sz="1400" u="sng" dirty="0">
                <a:solidFill>
                  <a:schemeClr val="bg1"/>
                </a:solidFill>
                <a:latin typeface="Times New Roman" panose="02020603050405020304" pitchFamily="18" charset="0"/>
                <a:cs typeface="Times New Roman" panose="02020603050405020304" pitchFamily="18" charset="0"/>
              </a:rPr>
              <a:t>Causa </a:t>
            </a:r>
            <a:r>
              <a:rPr lang="en-US" altLang="en-US" sz="1400" u="sng" dirty="0" err="1">
                <a:solidFill>
                  <a:schemeClr val="bg1"/>
                </a:solidFill>
                <a:latin typeface="Times New Roman" panose="02020603050405020304" pitchFamily="18" charset="0"/>
                <a:cs typeface="Times New Roman" panose="02020603050405020304" pitchFamily="18" charset="0"/>
              </a:rPr>
              <a:t>Materialis</a:t>
            </a:r>
            <a:r>
              <a:rPr lang="en-US" altLang="en-US" sz="1400" u="sng" dirty="0">
                <a:solidFill>
                  <a:schemeClr val="bg1"/>
                </a:solidFill>
                <a:latin typeface="Times New Roman" panose="02020603050405020304" pitchFamily="18" charset="0"/>
                <a:cs typeface="Times New Roman" panose="02020603050405020304" pitchFamily="18" charset="0"/>
              </a:rPr>
              <a:t>/ </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b="0" dirty="0" err="1">
                <a:solidFill>
                  <a:schemeClr val="bg1"/>
                </a:solidFill>
                <a:latin typeface="Times New Roman" panose="02020603050405020304" pitchFamily="18" charset="0"/>
                <a:cs typeface="Times New Roman" panose="02020603050405020304" pitchFamily="18" charset="0"/>
              </a:rPr>
              <a:t>Asal</a:t>
            </a:r>
            <a:r>
              <a:rPr lang="en-US" altLang="en-US" sz="1400" b="0" dirty="0">
                <a:solidFill>
                  <a:schemeClr val="bg1"/>
                </a:solidFill>
                <a:latin typeface="Times New Roman" panose="02020603050405020304" pitchFamily="18" charset="0"/>
                <a:cs typeface="Times New Roman" panose="02020603050405020304" pitchFamily="18" charset="0"/>
              </a:rPr>
              <a:t> </a:t>
            </a:r>
            <a:r>
              <a:rPr lang="en-US" altLang="en-US" sz="1400" b="0" dirty="0" err="1">
                <a:solidFill>
                  <a:schemeClr val="bg1"/>
                </a:solidFill>
                <a:latin typeface="Times New Roman" panose="02020603050405020304" pitchFamily="18" charset="0"/>
                <a:cs typeface="Times New Roman" panose="02020603050405020304" pitchFamily="18" charset="0"/>
              </a:rPr>
              <a:t>Mula</a:t>
            </a:r>
            <a:r>
              <a:rPr lang="en-US" altLang="en-US" sz="1400" b="0" dirty="0">
                <a:solidFill>
                  <a:schemeClr val="bg1"/>
                </a:solidFill>
                <a:latin typeface="Times New Roman" panose="02020603050405020304" pitchFamily="18" charset="0"/>
                <a:cs typeface="Times New Roman" panose="02020603050405020304" pitchFamily="18" charset="0"/>
              </a:rPr>
              <a:t> </a:t>
            </a:r>
            <a:r>
              <a:rPr lang="en-US" altLang="en-US" sz="1400" b="0" dirty="0" err="1">
                <a:solidFill>
                  <a:schemeClr val="bg1"/>
                </a:solidFill>
                <a:latin typeface="Times New Roman" panose="02020603050405020304" pitchFamily="18" charset="0"/>
                <a:cs typeface="Times New Roman" panose="02020603050405020304" pitchFamily="18" charset="0"/>
              </a:rPr>
              <a:t>Bahan</a:t>
            </a:r>
            <a:br>
              <a:rPr lang="en-US" altLang="en-US" sz="1400" b="0" dirty="0">
                <a:solidFill>
                  <a:schemeClr val="bg1"/>
                </a:solidFill>
                <a:latin typeface="Times New Roman" panose="02020603050405020304" pitchFamily="18" charset="0"/>
                <a:cs typeface="Times New Roman" panose="02020603050405020304" pitchFamily="18" charset="0"/>
              </a:rPr>
            </a:b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bahwa</a:t>
            </a:r>
            <a:r>
              <a:rPr lang="en-US" sz="1400" b="0" dirty="0">
                <a:solidFill>
                  <a:schemeClr val="bg1"/>
                </a:solidFill>
                <a:latin typeface="Times New Roman" panose="02020603050405020304" pitchFamily="18" charset="0"/>
                <a:cs typeface="Times New Roman" panose="02020603050405020304" pitchFamily="18" charset="0"/>
              </a:rPr>
              <a:t> Pancasila </a:t>
            </a:r>
            <a:r>
              <a:rPr lang="en-US" sz="1400" b="0" dirty="0" err="1">
                <a:solidFill>
                  <a:schemeClr val="bg1"/>
                </a:solidFill>
                <a:latin typeface="Times New Roman" panose="02020603050405020304" pitchFamily="18" charset="0"/>
                <a:cs typeface="Times New Roman" panose="02020603050405020304" pitchFamily="18" charset="0"/>
              </a:rPr>
              <a:t>bersumber</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dari</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nilai-nilai</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adat</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istiadat</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budaya</a:t>
            </a:r>
            <a:r>
              <a:rPr lang="en-US" sz="1400" b="0" dirty="0">
                <a:solidFill>
                  <a:schemeClr val="bg1"/>
                </a:solidFill>
                <a:latin typeface="Times New Roman" panose="02020603050405020304" pitchFamily="18" charset="0"/>
                <a:cs typeface="Times New Roman" panose="02020603050405020304" pitchFamily="18" charset="0"/>
              </a:rPr>
              <a:t> dan </a:t>
            </a:r>
            <a:r>
              <a:rPr lang="en-US" sz="1400" b="0" dirty="0" err="1">
                <a:solidFill>
                  <a:schemeClr val="bg1"/>
                </a:solidFill>
                <a:latin typeface="Times New Roman" panose="02020603050405020304" pitchFamily="18" charset="0"/>
                <a:cs typeface="Times New Roman" panose="02020603050405020304" pitchFamily="18" charset="0"/>
              </a:rPr>
              <a:t>nilai</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religius</a:t>
            </a:r>
            <a:r>
              <a:rPr lang="en-US" sz="1400" b="0" dirty="0">
                <a:solidFill>
                  <a:schemeClr val="bg1"/>
                </a:solidFill>
                <a:latin typeface="Times New Roman" panose="02020603050405020304" pitchFamily="18" charset="0"/>
                <a:cs typeface="Times New Roman" panose="02020603050405020304" pitchFamily="18" charset="0"/>
              </a:rPr>
              <a:t> yang </a:t>
            </a:r>
            <a:r>
              <a:rPr lang="en-US" sz="1400" b="0" dirty="0" err="1">
                <a:solidFill>
                  <a:schemeClr val="bg1"/>
                </a:solidFill>
                <a:latin typeface="Times New Roman" panose="02020603050405020304" pitchFamily="18" charset="0"/>
                <a:cs typeface="Times New Roman" panose="02020603050405020304" pitchFamily="18" charset="0"/>
              </a:rPr>
              <a:t>ada</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dalam</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kehidupan</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sehari-hari</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masyarakat</a:t>
            </a:r>
            <a:r>
              <a:rPr lang="en-US" sz="1400" b="0" dirty="0">
                <a:solidFill>
                  <a:schemeClr val="bg1"/>
                </a:solidFill>
                <a:latin typeface="Times New Roman" panose="02020603050405020304" pitchFamily="18" charset="0"/>
                <a:cs typeface="Times New Roman" panose="02020603050405020304" pitchFamily="18" charset="0"/>
              </a:rPr>
              <a:t> Indonesia.</a:t>
            </a:r>
            <a:br>
              <a:rPr lang="en-ID" sz="1400" b="0" dirty="0">
                <a:solidFill>
                  <a:schemeClr val="bg1"/>
                </a:solidFill>
                <a:latin typeface="Times New Roman" panose="02020603050405020304" pitchFamily="18" charset="0"/>
                <a:cs typeface="Times New Roman" panose="02020603050405020304" pitchFamily="18" charset="0"/>
              </a:rPr>
            </a:br>
            <a:endParaRPr lang="en-US" sz="1400" b="0" dirty="0">
              <a:solidFill>
                <a:schemeClr val="bg1"/>
              </a:solidFill>
              <a:latin typeface="Times New Roman" panose="02020603050405020304" pitchFamily="18" charset="0"/>
              <a:cs typeface="Times New Roman" panose="02020603050405020304" pitchFamily="18" charset="0"/>
            </a:endParaRPr>
          </a:p>
        </p:txBody>
      </p:sp>
      <p:sp>
        <p:nvSpPr>
          <p:cNvPr id="1048654" name="Text Placeholder 3"/>
          <p:cNvSpPr>
            <a:spLocks noGrp="1"/>
          </p:cNvSpPr>
          <p:nvPr>
            <p:ph type="body" sz="half" idx="2"/>
          </p:nvPr>
        </p:nvSpPr>
        <p:spPr>
          <a:xfrm>
            <a:off x="0" y="1555913"/>
            <a:ext cx="1378226" cy="3724967"/>
          </a:xfrm>
          <a:solidFill>
            <a:schemeClr val="tx2">
              <a:lumMod val="50000"/>
            </a:schemeClr>
          </a:solidFill>
        </p:spPr>
        <p:txBody>
          <a:bodyPr>
            <a:noAutofit/>
          </a:bodyPr>
          <a:lstStyle/>
          <a:p>
            <a:pPr>
              <a:lnSpc>
                <a:spcPct val="150000"/>
              </a:lnSpc>
            </a:pPr>
            <a:r>
              <a:rPr lang="en-US" sz="1800" b="1" dirty="0" err="1"/>
              <a:t>Asal</a:t>
            </a:r>
            <a:r>
              <a:rPr lang="en-US" sz="1800" b="1" dirty="0"/>
              <a:t> </a:t>
            </a:r>
            <a:r>
              <a:rPr lang="en-US" sz="1800" b="1" dirty="0" err="1"/>
              <a:t>Mula</a:t>
            </a:r>
            <a:r>
              <a:rPr lang="en-US" sz="1800" b="1" dirty="0"/>
              <a:t> dan </a:t>
            </a:r>
            <a:r>
              <a:rPr lang="en-US" sz="1800" b="1" dirty="0" err="1"/>
              <a:t>Substansi</a:t>
            </a:r>
            <a:r>
              <a:rPr lang="en-US" sz="1800" b="1" dirty="0"/>
              <a:t> Pancasila yang </a:t>
            </a:r>
            <a:r>
              <a:rPr lang="en-US" sz="1800" b="1" dirty="0" err="1"/>
              <a:t>dikaji</a:t>
            </a:r>
            <a:r>
              <a:rPr lang="en-US" sz="1800" b="1" dirty="0"/>
              <a:t> </a:t>
            </a:r>
            <a:r>
              <a:rPr lang="en-US" sz="1800" b="1" dirty="0" err="1"/>
              <a:t>dari</a:t>
            </a:r>
            <a:r>
              <a:rPr lang="en-US" sz="1800" b="1" dirty="0"/>
              <a:t> </a:t>
            </a:r>
            <a:r>
              <a:rPr lang="en-US" sz="1800" b="1" dirty="0" err="1"/>
              <a:t>Pemikiran</a:t>
            </a:r>
            <a:r>
              <a:rPr lang="en-US" sz="1800" b="1" dirty="0"/>
              <a:t>  Aristoteles</a:t>
            </a:r>
          </a:p>
        </p:txBody>
      </p:sp>
      <p:sp>
        <p:nvSpPr>
          <p:cNvPr id="1048655" name="Rectangle 8"/>
          <p:cNvSpPr/>
          <p:nvPr/>
        </p:nvSpPr>
        <p:spPr>
          <a:xfrm>
            <a:off x="4783909" y="262681"/>
            <a:ext cx="7186063" cy="1754326"/>
          </a:xfrm>
          <a:prstGeom prst="rect">
            <a:avLst/>
          </a:prstGeom>
          <a:solidFill>
            <a:schemeClr val="accent1">
              <a:lumMod val="75000"/>
            </a:schemeClr>
          </a:solidFill>
          <a:ln>
            <a:solidFill>
              <a:srgbClr val="FF000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en-US" dirty="0" err="1">
                <a:solidFill>
                  <a:schemeClr val="tx1"/>
                </a:solidFill>
                <a:latin typeface="Eras Medium ITC" panose="020B0602030504020804" pitchFamily="34" charset="0"/>
              </a:rPr>
              <a:t>Aspek</a:t>
            </a:r>
            <a:r>
              <a:rPr lang="en-US" altLang="en-US" dirty="0">
                <a:solidFill>
                  <a:schemeClr val="tx1"/>
                </a:solidFill>
                <a:latin typeface="Eras Medium ITC" panose="020B0602030504020804" pitchFamily="34" charset="0"/>
              </a:rPr>
              <a:t> </a:t>
            </a:r>
            <a:r>
              <a:rPr lang="en-US" altLang="en-US" dirty="0" err="1">
                <a:solidFill>
                  <a:schemeClr val="tx1"/>
                </a:solidFill>
                <a:latin typeface="Eras Medium ITC" panose="020B0602030504020804" pitchFamily="34" charset="0"/>
              </a:rPr>
              <a:t>Religius</a:t>
            </a:r>
            <a:r>
              <a:rPr lang="en-US" altLang="en-US" dirty="0">
                <a:solidFill>
                  <a:schemeClr val="tx1"/>
                </a:solidFill>
                <a:latin typeface="Eras Medium ITC" panose="020B0602030504020804" pitchFamily="34" charset="0"/>
              </a:rPr>
              <a:t> </a:t>
            </a:r>
            <a:r>
              <a:rPr lang="en-US" altLang="en-US" b="1" dirty="0">
                <a:solidFill>
                  <a:schemeClr val="tx1"/>
                </a:solidFill>
                <a:latin typeface="Eras Medium ITC" panose="020B0602030504020804" pitchFamily="34" charset="0"/>
              </a:rPr>
              <a:t>“KETUHANAN”</a:t>
            </a:r>
          </a:p>
          <a:p>
            <a:pPr marL="342900" indent="-342900">
              <a:buFont typeface="Wingdings" panose="05000000000000000000" pitchFamily="2" charset="2"/>
              <a:buChar char="ü"/>
            </a:pPr>
            <a:r>
              <a:rPr lang="en-US" altLang="en-US" dirty="0" err="1">
                <a:solidFill>
                  <a:schemeClr val="tx1"/>
                </a:solidFill>
              </a:rPr>
              <a:t>Kepercayaan</a:t>
            </a:r>
            <a:r>
              <a:rPr lang="en-US" altLang="en-US" dirty="0">
                <a:solidFill>
                  <a:schemeClr val="tx1"/>
                </a:solidFill>
              </a:rPr>
              <a:t> : </a:t>
            </a:r>
            <a:r>
              <a:rPr lang="en-US" altLang="en-US" dirty="0" err="1">
                <a:solidFill>
                  <a:schemeClr val="tx1"/>
                </a:solidFill>
              </a:rPr>
              <a:t>Animisme</a:t>
            </a:r>
            <a:r>
              <a:rPr lang="en-US" altLang="en-US" dirty="0">
                <a:solidFill>
                  <a:schemeClr val="tx1"/>
                </a:solidFill>
              </a:rPr>
              <a:t>(</a:t>
            </a:r>
            <a:r>
              <a:rPr lang="en-US" altLang="en-US" dirty="0" err="1">
                <a:solidFill>
                  <a:schemeClr val="tx1"/>
                </a:solidFill>
              </a:rPr>
              <a:t>adalah</a:t>
            </a:r>
            <a:r>
              <a:rPr lang="en-US" altLang="en-US" dirty="0">
                <a:solidFill>
                  <a:schemeClr val="tx1"/>
                </a:solidFill>
              </a:rPr>
              <a:t> agama yang </a:t>
            </a:r>
            <a:r>
              <a:rPr lang="en-US" altLang="en-US" dirty="0" err="1">
                <a:solidFill>
                  <a:schemeClr val="tx1"/>
                </a:solidFill>
              </a:rPr>
              <a:t>mengajarkan</a:t>
            </a:r>
            <a:r>
              <a:rPr lang="en-US" altLang="en-US" dirty="0">
                <a:solidFill>
                  <a:schemeClr val="tx1"/>
                </a:solidFill>
              </a:rPr>
              <a:t> </a:t>
            </a:r>
            <a:r>
              <a:rPr lang="en-US" altLang="en-US" dirty="0" err="1">
                <a:solidFill>
                  <a:schemeClr val="tx1"/>
                </a:solidFill>
              </a:rPr>
              <a:t>bahwa</a:t>
            </a:r>
            <a:r>
              <a:rPr lang="en-US" altLang="en-US" dirty="0">
                <a:solidFill>
                  <a:schemeClr val="tx1"/>
                </a:solidFill>
              </a:rPr>
              <a:t> </a:t>
            </a:r>
            <a:r>
              <a:rPr lang="en-US" altLang="en-US" dirty="0" err="1">
                <a:solidFill>
                  <a:schemeClr val="tx1"/>
                </a:solidFill>
              </a:rPr>
              <a:t>tiap-tiap</a:t>
            </a:r>
            <a:r>
              <a:rPr lang="en-US" altLang="en-US" dirty="0">
                <a:solidFill>
                  <a:schemeClr val="tx1"/>
                </a:solidFill>
              </a:rPr>
              <a:t> </a:t>
            </a:r>
            <a:r>
              <a:rPr lang="en-US" altLang="en-US" dirty="0" err="1">
                <a:solidFill>
                  <a:schemeClr val="tx1"/>
                </a:solidFill>
              </a:rPr>
              <a:t>benda,baik</a:t>
            </a:r>
            <a:r>
              <a:rPr lang="en-US" altLang="en-US" dirty="0">
                <a:solidFill>
                  <a:schemeClr val="tx1"/>
                </a:solidFill>
              </a:rPr>
              <a:t> yang </a:t>
            </a:r>
            <a:r>
              <a:rPr lang="en-US" altLang="en-US" dirty="0" err="1">
                <a:solidFill>
                  <a:schemeClr val="tx1"/>
                </a:solidFill>
              </a:rPr>
              <a:t>bernyawa</a:t>
            </a:r>
            <a:r>
              <a:rPr lang="en-US" altLang="en-US" dirty="0">
                <a:solidFill>
                  <a:schemeClr val="tx1"/>
                </a:solidFill>
              </a:rPr>
              <a:t> </a:t>
            </a:r>
            <a:r>
              <a:rPr lang="en-US" altLang="en-US" dirty="0" err="1">
                <a:solidFill>
                  <a:schemeClr val="tx1"/>
                </a:solidFill>
              </a:rPr>
              <a:t>maupun</a:t>
            </a:r>
            <a:r>
              <a:rPr lang="en-US" altLang="en-US" dirty="0">
                <a:solidFill>
                  <a:schemeClr val="tx1"/>
                </a:solidFill>
              </a:rPr>
              <a:t> </a:t>
            </a:r>
            <a:r>
              <a:rPr lang="en-US" altLang="en-US" dirty="0" err="1">
                <a:solidFill>
                  <a:schemeClr val="tx1"/>
                </a:solidFill>
              </a:rPr>
              <a:t>tidak</a:t>
            </a:r>
            <a:r>
              <a:rPr lang="en-US" altLang="en-US" dirty="0">
                <a:solidFill>
                  <a:schemeClr val="tx1"/>
                </a:solidFill>
              </a:rPr>
              <a:t> </a:t>
            </a:r>
            <a:r>
              <a:rPr lang="en-US" altLang="en-US" dirty="0" err="1">
                <a:solidFill>
                  <a:schemeClr val="tx1"/>
                </a:solidFill>
              </a:rPr>
              <a:t>mempunyai</a:t>
            </a:r>
            <a:r>
              <a:rPr lang="en-US" altLang="en-US" dirty="0">
                <a:solidFill>
                  <a:schemeClr val="tx1"/>
                </a:solidFill>
              </a:rPr>
              <a:t> </a:t>
            </a:r>
            <a:r>
              <a:rPr lang="en-US" altLang="en-US" dirty="0" err="1">
                <a:solidFill>
                  <a:schemeClr val="tx1"/>
                </a:solidFill>
              </a:rPr>
              <a:t>roh</a:t>
            </a:r>
            <a:r>
              <a:rPr lang="en-US" altLang="en-US" dirty="0">
                <a:solidFill>
                  <a:schemeClr val="tx1"/>
                </a:solidFill>
              </a:rPr>
              <a:t>) dan </a:t>
            </a:r>
            <a:r>
              <a:rPr lang="en-US" altLang="en-US" dirty="0" err="1">
                <a:solidFill>
                  <a:schemeClr val="tx1"/>
                </a:solidFill>
              </a:rPr>
              <a:t>Dinamisme</a:t>
            </a:r>
            <a:r>
              <a:rPr lang="en-US" altLang="en-US" dirty="0">
                <a:solidFill>
                  <a:schemeClr val="tx1"/>
                </a:solidFill>
              </a:rPr>
              <a:t>(</a:t>
            </a:r>
            <a:r>
              <a:rPr lang="en-US" altLang="en-US" dirty="0" err="1">
                <a:solidFill>
                  <a:schemeClr val="tx1"/>
                </a:solidFill>
              </a:rPr>
              <a:t>kepercayaan</a:t>
            </a:r>
            <a:r>
              <a:rPr lang="en-US" altLang="en-US" dirty="0">
                <a:solidFill>
                  <a:schemeClr val="tx1"/>
                </a:solidFill>
              </a:rPr>
              <a:t> </a:t>
            </a:r>
            <a:r>
              <a:rPr lang="en-US" altLang="en-US" dirty="0" err="1">
                <a:solidFill>
                  <a:schemeClr val="tx1"/>
                </a:solidFill>
              </a:rPr>
              <a:t>kepada</a:t>
            </a:r>
            <a:r>
              <a:rPr lang="en-US" altLang="en-US" dirty="0">
                <a:solidFill>
                  <a:schemeClr val="tx1"/>
                </a:solidFill>
              </a:rPr>
              <a:t> </a:t>
            </a:r>
            <a:r>
              <a:rPr lang="en-US" altLang="en-US" dirty="0" err="1">
                <a:solidFill>
                  <a:schemeClr val="tx1"/>
                </a:solidFill>
              </a:rPr>
              <a:t>kekuatan</a:t>
            </a:r>
            <a:r>
              <a:rPr lang="en-US" altLang="en-US" dirty="0">
                <a:solidFill>
                  <a:schemeClr val="tx1"/>
                </a:solidFill>
              </a:rPr>
              <a:t> </a:t>
            </a:r>
            <a:r>
              <a:rPr lang="en-US" altLang="en-US" dirty="0" err="1">
                <a:solidFill>
                  <a:schemeClr val="tx1"/>
                </a:solidFill>
              </a:rPr>
              <a:t>gaib</a:t>
            </a:r>
            <a:r>
              <a:rPr lang="en-US" altLang="en-US" dirty="0">
                <a:solidFill>
                  <a:schemeClr val="tx1"/>
                </a:solidFill>
              </a:rPr>
              <a:t> yang </a:t>
            </a:r>
            <a:r>
              <a:rPr lang="en-US" altLang="en-US" dirty="0" err="1">
                <a:solidFill>
                  <a:schemeClr val="tx1"/>
                </a:solidFill>
              </a:rPr>
              <a:t>misterius</a:t>
            </a:r>
            <a:r>
              <a:rPr lang="en-US" altLang="en-US" dirty="0">
                <a:solidFill>
                  <a:schemeClr val="tx1"/>
                </a:solidFill>
              </a:rPr>
              <a:t>).</a:t>
            </a:r>
          </a:p>
        </p:txBody>
      </p:sp>
      <p:sp>
        <p:nvSpPr>
          <p:cNvPr id="1048656" name="Rectangle 11"/>
          <p:cNvSpPr/>
          <p:nvPr/>
        </p:nvSpPr>
        <p:spPr>
          <a:xfrm>
            <a:off x="4769399" y="2209024"/>
            <a:ext cx="7186063" cy="800219"/>
          </a:xfrm>
          <a:prstGeom prst="rect">
            <a:avLst/>
          </a:prstGeom>
          <a:solidFill>
            <a:schemeClr val="bg1">
              <a:lumMod val="50000"/>
              <a:lumOff val="5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en-US" dirty="0" err="1">
                <a:solidFill>
                  <a:schemeClr val="tx1"/>
                </a:solidFill>
                <a:latin typeface="Eras Medium ITC" panose="020B0602030504020804" pitchFamily="34" charset="0"/>
              </a:rPr>
              <a:t>Aspek</a:t>
            </a:r>
            <a:r>
              <a:rPr lang="en-US" altLang="en-US" dirty="0">
                <a:solidFill>
                  <a:schemeClr val="tx1"/>
                </a:solidFill>
                <a:latin typeface="Eras Medium ITC" panose="020B0602030504020804" pitchFamily="34" charset="0"/>
              </a:rPr>
              <a:t> </a:t>
            </a:r>
            <a:r>
              <a:rPr lang="en-US" altLang="en-US" dirty="0" err="1">
                <a:solidFill>
                  <a:schemeClr val="tx1"/>
                </a:solidFill>
                <a:latin typeface="Eras Medium ITC" panose="020B0602030504020804" pitchFamily="34" charset="0"/>
              </a:rPr>
              <a:t>Hukum</a:t>
            </a:r>
            <a:r>
              <a:rPr lang="en-US" altLang="en-US" dirty="0">
                <a:solidFill>
                  <a:schemeClr val="tx1"/>
                </a:solidFill>
                <a:latin typeface="Eras Medium ITC" panose="020B0602030504020804" pitchFamily="34" charset="0"/>
              </a:rPr>
              <a:t> </a:t>
            </a:r>
            <a:r>
              <a:rPr lang="en-US" altLang="en-US" b="1" dirty="0">
                <a:solidFill>
                  <a:schemeClr val="tx1"/>
                </a:solidFill>
                <a:latin typeface="Eras Medium ITC" panose="020B0602030504020804" pitchFamily="34" charset="0"/>
              </a:rPr>
              <a:t>“KEMANUSIAAN, ADIL, BERADAB</a:t>
            </a:r>
            <a:r>
              <a:rPr lang="en-US" altLang="en-US" sz="2800" b="1" dirty="0">
                <a:solidFill>
                  <a:schemeClr val="tx1"/>
                </a:solidFill>
                <a:latin typeface="Eras Medium ITC" panose="020B0602030504020804" pitchFamily="34" charset="0"/>
              </a:rPr>
              <a:t>”</a:t>
            </a:r>
          </a:p>
          <a:p>
            <a:pPr marL="285750" indent="-285750">
              <a:buFont typeface="Wingdings" panose="05000000000000000000" pitchFamily="2" charset="2"/>
              <a:buChar char="ü"/>
            </a:pPr>
            <a:r>
              <a:rPr lang="en-US" altLang="en-US" dirty="0">
                <a:solidFill>
                  <a:schemeClr val="tx1"/>
                </a:solidFill>
                <a:latin typeface="Eras Medium ITC" panose="020B0602030504020804" pitchFamily="34" charset="0"/>
              </a:rPr>
              <a:t>Kerajaan </a:t>
            </a:r>
            <a:r>
              <a:rPr lang="en-US" altLang="en-US" dirty="0" err="1">
                <a:solidFill>
                  <a:schemeClr val="tx1"/>
                </a:solidFill>
                <a:latin typeface="Eras Medium ITC" panose="020B0602030504020804" pitchFamily="34" charset="0"/>
              </a:rPr>
              <a:t>Kalingga</a:t>
            </a:r>
            <a:r>
              <a:rPr lang="en-US" altLang="en-US" dirty="0">
                <a:solidFill>
                  <a:schemeClr val="tx1"/>
                </a:solidFill>
                <a:latin typeface="Eras Medium ITC" panose="020B0602030504020804" pitchFamily="34" charset="0"/>
              </a:rPr>
              <a:t> (Ho-ling)</a:t>
            </a:r>
            <a:endParaRPr lang="en-US" altLang="en-US" sz="2800" dirty="0">
              <a:solidFill>
                <a:schemeClr val="tx1"/>
              </a:solidFill>
              <a:latin typeface="Eras Medium ITC" panose="020B0602030504020804" pitchFamily="34" charset="0"/>
            </a:endParaRPr>
          </a:p>
        </p:txBody>
      </p:sp>
      <p:sp>
        <p:nvSpPr>
          <p:cNvPr id="1048657" name="Rectangle 14"/>
          <p:cNvSpPr/>
          <p:nvPr/>
        </p:nvSpPr>
        <p:spPr>
          <a:xfrm>
            <a:off x="4777613" y="3229820"/>
            <a:ext cx="7239001" cy="646331"/>
          </a:xfrm>
          <a:prstGeom prst="rect">
            <a:avLst/>
          </a:prstGeom>
          <a:solidFill>
            <a:srgbClr val="00B050"/>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en-US" dirty="0" err="1">
                <a:solidFill>
                  <a:schemeClr val="tx1"/>
                </a:solidFill>
                <a:latin typeface="Eras Medium ITC" panose="020B0602030504020804" pitchFamily="34" charset="0"/>
              </a:rPr>
              <a:t>Aspek</a:t>
            </a:r>
            <a:r>
              <a:rPr lang="en-US" altLang="en-US" dirty="0">
                <a:solidFill>
                  <a:schemeClr val="tx1"/>
                </a:solidFill>
                <a:latin typeface="Eras Medium ITC" panose="020B0602030504020804" pitchFamily="34" charset="0"/>
              </a:rPr>
              <a:t> </a:t>
            </a:r>
            <a:r>
              <a:rPr lang="en-US" altLang="en-US" dirty="0" err="1">
                <a:solidFill>
                  <a:schemeClr val="tx1"/>
                </a:solidFill>
                <a:latin typeface="Eras Medium ITC" panose="020B0602030504020804" pitchFamily="34" charset="0"/>
              </a:rPr>
              <a:t>Nasionalisme</a:t>
            </a:r>
            <a:r>
              <a:rPr lang="en-US" altLang="en-US" dirty="0">
                <a:solidFill>
                  <a:schemeClr val="tx1"/>
                </a:solidFill>
                <a:latin typeface="Eras Medium ITC" panose="020B0602030504020804" pitchFamily="34" charset="0"/>
              </a:rPr>
              <a:t> </a:t>
            </a:r>
            <a:r>
              <a:rPr lang="en-US" altLang="en-US" b="1" dirty="0">
                <a:solidFill>
                  <a:schemeClr val="tx1"/>
                </a:solidFill>
                <a:latin typeface="Eras Medium ITC" panose="020B0602030504020804" pitchFamily="34" charset="0"/>
              </a:rPr>
              <a:t>“PERSATUAN”</a:t>
            </a:r>
          </a:p>
          <a:p>
            <a:pPr marL="342900" indent="-342900">
              <a:buFont typeface="Wingdings" panose="05000000000000000000" pitchFamily="2" charset="2"/>
              <a:buChar char="ü"/>
            </a:pPr>
            <a:r>
              <a:rPr lang="en-US" altLang="en-US" dirty="0" err="1">
                <a:solidFill>
                  <a:schemeClr val="tx1"/>
                </a:solidFill>
                <a:latin typeface="Eras Medium ITC" panose="020B0602030504020804" pitchFamily="34" charset="0"/>
              </a:rPr>
              <a:t>Sumpah</a:t>
            </a:r>
            <a:r>
              <a:rPr lang="en-US" altLang="en-US" dirty="0">
                <a:solidFill>
                  <a:schemeClr val="tx1"/>
                </a:solidFill>
                <a:latin typeface="Eras Medium ITC" panose="020B0602030504020804" pitchFamily="34" charset="0"/>
              </a:rPr>
              <a:t> </a:t>
            </a:r>
            <a:r>
              <a:rPr lang="en-US" altLang="en-US" dirty="0" err="1">
                <a:solidFill>
                  <a:schemeClr val="tx1"/>
                </a:solidFill>
                <a:latin typeface="Eras Medium ITC" panose="020B0602030504020804" pitchFamily="34" charset="0"/>
              </a:rPr>
              <a:t>Amukti</a:t>
            </a:r>
            <a:r>
              <a:rPr lang="en-US" altLang="en-US" dirty="0">
                <a:solidFill>
                  <a:schemeClr val="tx1"/>
                </a:solidFill>
                <a:latin typeface="Eras Medium ITC" panose="020B0602030504020804" pitchFamily="34" charset="0"/>
              </a:rPr>
              <a:t> Palapa (1258)</a:t>
            </a:r>
          </a:p>
        </p:txBody>
      </p:sp>
      <p:sp>
        <p:nvSpPr>
          <p:cNvPr id="1048658" name="Rectangle 15"/>
          <p:cNvSpPr/>
          <p:nvPr/>
        </p:nvSpPr>
        <p:spPr>
          <a:xfrm>
            <a:off x="4777614" y="4080552"/>
            <a:ext cx="7239000" cy="1200329"/>
          </a:xfrm>
          <a:prstGeom prst="rect">
            <a:avLst/>
          </a:prstGeom>
          <a:solidFill>
            <a:srgbClr val="0070C0"/>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en-US" dirty="0" err="1">
                <a:solidFill>
                  <a:schemeClr val="tx1"/>
                </a:solidFill>
                <a:latin typeface="Eras Medium ITC" panose="020B0602030504020804" pitchFamily="34" charset="0"/>
              </a:rPr>
              <a:t>Aspek</a:t>
            </a:r>
            <a:r>
              <a:rPr lang="en-US" altLang="en-US" dirty="0">
                <a:solidFill>
                  <a:schemeClr val="tx1"/>
                </a:solidFill>
                <a:latin typeface="Eras Medium ITC" panose="020B0602030504020804" pitchFamily="34" charset="0"/>
              </a:rPr>
              <a:t> </a:t>
            </a:r>
            <a:r>
              <a:rPr lang="en-US" altLang="en-US" dirty="0" err="1">
                <a:solidFill>
                  <a:schemeClr val="tx1"/>
                </a:solidFill>
                <a:latin typeface="Eras Medium ITC" panose="020B0602030504020804" pitchFamily="34" charset="0"/>
              </a:rPr>
              <a:t>Politik</a:t>
            </a:r>
            <a:r>
              <a:rPr lang="en-US" altLang="en-US" dirty="0">
                <a:solidFill>
                  <a:schemeClr val="tx1"/>
                </a:solidFill>
                <a:latin typeface="Eras Medium ITC" panose="020B0602030504020804" pitchFamily="34" charset="0"/>
              </a:rPr>
              <a:t> </a:t>
            </a:r>
            <a:r>
              <a:rPr lang="en-US" altLang="en-US" b="1" dirty="0">
                <a:solidFill>
                  <a:schemeClr val="tx1"/>
                </a:solidFill>
                <a:latin typeface="Eras Medium ITC" panose="020B0602030504020804" pitchFamily="34" charset="0"/>
              </a:rPr>
              <a:t>“ KERAKYATAN DIPIMPIN OLEH HIKMAT, PERMUSYAWARATAN/ PERWAKILAN’ </a:t>
            </a:r>
          </a:p>
          <a:p>
            <a:pPr marL="342900" indent="-342900">
              <a:buFont typeface="Wingdings" panose="05000000000000000000" pitchFamily="2" charset="2"/>
              <a:buChar char="ü"/>
            </a:pPr>
            <a:r>
              <a:rPr lang="en-US" altLang="en-US" dirty="0" err="1">
                <a:solidFill>
                  <a:schemeClr val="tx1"/>
                </a:solidFill>
                <a:latin typeface="Eras Medium ITC" panose="020B0602030504020804" pitchFamily="34" charset="0"/>
              </a:rPr>
              <a:t>Kekuasaan</a:t>
            </a:r>
            <a:r>
              <a:rPr lang="en-US" altLang="en-US" dirty="0">
                <a:solidFill>
                  <a:schemeClr val="tx1"/>
                </a:solidFill>
                <a:latin typeface="Eras Medium ITC" panose="020B0602030504020804" pitchFamily="34" charset="0"/>
              </a:rPr>
              <a:t> : </a:t>
            </a:r>
            <a:r>
              <a:rPr lang="en-US" altLang="en-US" dirty="0" err="1">
                <a:solidFill>
                  <a:schemeClr val="tx1"/>
                </a:solidFill>
                <a:latin typeface="Eras Medium ITC" panose="020B0602030504020804" pitchFamily="34" charset="0"/>
              </a:rPr>
              <a:t>kedaulatan</a:t>
            </a:r>
            <a:r>
              <a:rPr lang="en-US" altLang="en-US" dirty="0">
                <a:solidFill>
                  <a:schemeClr val="tx1"/>
                </a:solidFill>
                <a:latin typeface="Eras Medium ITC" panose="020B0602030504020804" pitchFamily="34" charset="0"/>
              </a:rPr>
              <a:t> </a:t>
            </a:r>
            <a:r>
              <a:rPr lang="en-US" altLang="en-US" dirty="0" err="1">
                <a:solidFill>
                  <a:schemeClr val="tx1"/>
                </a:solidFill>
                <a:latin typeface="Eras Medium ITC" panose="020B0602030504020804" pitchFamily="34" charset="0"/>
              </a:rPr>
              <a:t>rakyat</a:t>
            </a:r>
            <a:endParaRPr lang="en-US" altLang="en-US" dirty="0">
              <a:solidFill>
                <a:schemeClr val="tx1"/>
              </a:solidFill>
              <a:latin typeface="Eras Medium ITC" panose="020B0602030504020804" pitchFamily="34" charset="0"/>
            </a:endParaRPr>
          </a:p>
          <a:p>
            <a:pPr marL="342900" indent="-342900">
              <a:buFont typeface="Wingdings" panose="05000000000000000000" pitchFamily="2" charset="2"/>
              <a:buChar char="ü"/>
            </a:pPr>
            <a:r>
              <a:rPr lang="en-US" altLang="en-US" dirty="0" err="1">
                <a:solidFill>
                  <a:schemeClr val="tx1"/>
                </a:solidFill>
                <a:latin typeface="Eras Medium ITC" panose="020B0602030504020804" pitchFamily="34" charset="0"/>
              </a:rPr>
              <a:t>Bangunan</a:t>
            </a:r>
            <a:r>
              <a:rPr lang="en-US" altLang="en-US" dirty="0">
                <a:solidFill>
                  <a:schemeClr val="tx1"/>
                </a:solidFill>
                <a:latin typeface="Eras Medium ITC" panose="020B0602030504020804" pitchFamily="34" charset="0"/>
              </a:rPr>
              <a:t> : </a:t>
            </a:r>
            <a:r>
              <a:rPr lang="en-US" altLang="en-US" dirty="0" err="1">
                <a:solidFill>
                  <a:schemeClr val="tx1"/>
                </a:solidFill>
                <a:latin typeface="Eras Medium ITC" panose="020B0602030504020804" pitchFamily="34" charset="0"/>
              </a:rPr>
              <a:t>Terung</a:t>
            </a:r>
            <a:r>
              <a:rPr lang="en-US" altLang="en-US" dirty="0">
                <a:solidFill>
                  <a:schemeClr val="tx1"/>
                </a:solidFill>
                <a:latin typeface="Eras Medium ITC" panose="020B0602030504020804" pitchFamily="34" charset="0"/>
              </a:rPr>
              <a:t>, Aula, </a:t>
            </a:r>
            <a:r>
              <a:rPr lang="en-US" altLang="en-US" dirty="0" err="1">
                <a:solidFill>
                  <a:schemeClr val="tx1"/>
                </a:solidFill>
                <a:latin typeface="Eras Medium ITC" panose="020B0602030504020804" pitchFamily="34" charset="0"/>
              </a:rPr>
              <a:t>alun-alun</a:t>
            </a:r>
            <a:r>
              <a:rPr lang="en-US" altLang="en-US" dirty="0">
                <a:solidFill>
                  <a:schemeClr val="tx1"/>
                </a:solidFill>
                <a:latin typeface="Eras Medium ITC" panose="020B0602030504020804" pitchFamily="34" charset="0"/>
              </a:rPr>
              <a:t> (</a:t>
            </a:r>
            <a:r>
              <a:rPr lang="en-US" altLang="en-US" dirty="0" err="1">
                <a:solidFill>
                  <a:schemeClr val="tx1"/>
                </a:solidFill>
                <a:latin typeface="Eras Medium ITC" panose="020B0602030504020804" pitchFamily="34" charset="0"/>
              </a:rPr>
              <a:t>Pengambilan</a:t>
            </a:r>
            <a:r>
              <a:rPr lang="en-US" altLang="en-US" dirty="0">
                <a:solidFill>
                  <a:schemeClr val="tx1"/>
                </a:solidFill>
                <a:latin typeface="Eras Medium ITC" panose="020B0602030504020804" pitchFamily="34" charset="0"/>
              </a:rPr>
              <a:t> </a:t>
            </a:r>
            <a:r>
              <a:rPr lang="en-US" altLang="en-US" dirty="0" err="1">
                <a:solidFill>
                  <a:schemeClr val="tx1"/>
                </a:solidFill>
                <a:latin typeface="Eras Medium ITC" panose="020B0602030504020804" pitchFamily="34" charset="0"/>
              </a:rPr>
              <a:t>keputusan</a:t>
            </a:r>
            <a:r>
              <a:rPr lang="en-US" altLang="en-US" dirty="0">
                <a:solidFill>
                  <a:schemeClr val="tx1"/>
                </a:solidFill>
                <a:latin typeface="Eras Medium ITC" panose="020B0602030504020804" pitchFamily="34" charset="0"/>
              </a:rPr>
              <a:t>)</a:t>
            </a:r>
          </a:p>
        </p:txBody>
      </p:sp>
      <p:sp>
        <p:nvSpPr>
          <p:cNvPr id="1048659" name="Rectangle 18"/>
          <p:cNvSpPr/>
          <p:nvPr/>
        </p:nvSpPr>
        <p:spPr>
          <a:xfrm>
            <a:off x="4766224" y="5486400"/>
            <a:ext cx="7189238" cy="1077218"/>
          </a:xfrm>
          <a:prstGeom prst="rect">
            <a:avLst/>
          </a:prstGeom>
          <a:solidFill>
            <a:schemeClr val="accent3">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altLang="en-US" dirty="0" err="1">
                <a:solidFill>
                  <a:schemeClr val="bg1"/>
                </a:solidFill>
                <a:latin typeface="Eras Medium ITC" panose="020B0602030504020804" pitchFamily="34" charset="0"/>
              </a:rPr>
              <a:t>Aspek</a:t>
            </a:r>
            <a:r>
              <a:rPr lang="en-US" altLang="en-US" dirty="0">
                <a:solidFill>
                  <a:schemeClr val="bg1"/>
                </a:solidFill>
                <a:latin typeface="Eras Medium ITC" panose="020B0602030504020804" pitchFamily="34" charset="0"/>
              </a:rPr>
              <a:t> </a:t>
            </a:r>
            <a:r>
              <a:rPr lang="en-US" altLang="en-US" dirty="0" err="1">
                <a:solidFill>
                  <a:schemeClr val="bg1"/>
                </a:solidFill>
                <a:latin typeface="Eras Medium ITC" panose="020B0602030504020804" pitchFamily="34" charset="0"/>
              </a:rPr>
              <a:t>Sosial</a:t>
            </a:r>
            <a:r>
              <a:rPr lang="en-US" altLang="en-US" dirty="0">
                <a:solidFill>
                  <a:schemeClr val="bg1"/>
                </a:solidFill>
                <a:latin typeface="Eras Medium ITC" panose="020B0602030504020804" pitchFamily="34" charset="0"/>
              </a:rPr>
              <a:t> dan </a:t>
            </a:r>
            <a:r>
              <a:rPr lang="en-US" altLang="en-US" dirty="0" err="1">
                <a:solidFill>
                  <a:schemeClr val="bg1"/>
                </a:solidFill>
                <a:latin typeface="Eras Medium ITC" panose="020B0602030504020804" pitchFamily="34" charset="0"/>
              </a:rPr>
              <a:t>Budaya</a:t>
            </a:r>
            <a:r>
              <a:rPr lang="en-US" altLang="en-US" dirty="0">
                <a:solidFill>
                  <a:schemeClr val="bg1"/>
                </a:solidFill>
                <a:latin typeface="Eras Medium ITC" panose="020B0602030504020804" pitchFamily="34" charset="0"/>
              </a:rPr>
              <a:t> : </a:t>
            </a:r>
            <a:r>
              <a:rPr lang="en-US" altLang="en-US" sz="2800" b="1" dirty="0">
                <a:solidFill>
                  <a:schemeClr val="bg1"/>
                </a:solidFill>
                <a:latin typeface="Eras Medium ITC" panose="020B0602030504020804" pitchFamily="34" charset="0"/>
              </a:rPr>
              <a:t>“</a:t>
            </a:r>
            <a:r>
              <a:rPr lang="en-US" altLang="en-US" sz="2000" b="1" dirty="0">
                <a:solidFill>
                  <a:schemeClr val="bg1"/>
                </a:solidFill>
                <a:latin typeface="Eras Medium ITC" panose="020B0602030504020804" pitchFamily="34" charset="0"/>
              </a:rPr>
              <a:t>KEADILAN SOSIAL</a:t>
            </a:r>
            <a:r>
              <a:rPr lang="en-US" altLang="en-US" sz="2800" b="1" dirty="0">
                <a:solidFill>
                  <a:schemeClr val="bg1"/>
                </a:solidFill>
                <a:latin typeface="Eras Medium ITC" panose="020B0602030504020804" pitchFamily="34" charset="0"/>
              </a:rPr>
              <a:t>”</a:t>
            </a:r>
          </a:p>
          <a:p>
            <a:pPr marL="342900" indent="-342900">
              <a:buFont typeface="Wingdings" panose="05000000000000000000" pitchFamily="2" charset="2"/>
              <a:buChar char="ü"/>
            </a:pPr>
            <a:r>
              <a:rPr lang="en-US" altLang="en-US" dirty="0">
                <a:solidFill>
                  <a:schemeClr val="bg1"/>
                </a:solidFill>
                <a:latin typeface="Eras Medium ITC" panose="020B0602030504020804" pitchFamily="34" charset="0"/>
              </a:rPr>
              <a:t>Gotong-royong, </a:t>
            </a:r>
            <a:r>
              <a:rPr lang="en-US" altLang="en-US" dirty="0" err="1">
                <a:solidFill>
                  <a:schemeClr val="bg1"/>
                </a:solidFill>
                <a:latin typeface="Eras Medium ITC" panose="020B0602030504020804" pitchFamily="34" charset="0"/>
              </a:rPr>
              <a:t>Kooperasi</a:t>
            </a:r>
            <a:r>
              <a:rPr lang="en-US" altLang="en-US" dirty="0">
                <a:solidFill>
                  <a:schemeClr val="bg1"/>
                </a:solidFill>
                <a:latin typeface="Eras Medium ITC" panose="020B0602030504020804" pitchFamily="34" charset="0"/>
              </a:rPr>
              <a:t>, </a:t>
            </a:r>
            <a:r>
              <a:rPr lang="en-US" altLang="en-US" dirty="0" err="1">
                <a:solidFill>
                  <a:schemeClr val="bg1"/>
                </a:solidFill>
                <a:latin typeface="Eras Medium ITC" panose="020B0602030504020804" pitchFamily="34" charset="0"/>
              </a:rPr>
              <a:t>Mapalus</a:t>
            </a:r>
            <a:r>
              <a:rPr lang="en-US" altLang="en-US" dirty="0">
                <a:solidFill>
                  <a:schemeClr val="bg1"/>
                </a:solidFill>
                <a:latin typeface="Eras Medium ITC" panose="020B0602030504020804" pitchFamily="34" charset="0"/>
              </a:rPr>
              <a:t>(</a:t>
            </a:r>
            <a:r>
              <a:rPr lang="en-US" altLang="en-US" dirty="0" err="1">
                <a:solidFill>
                  <a:schemeClr val="bg1"/>
                </a:solidFill>
                <a:latin typeface="Eras Medium ITC" panose="020B0602030504020804" pitchFamily="34" charset="0"/>
              </a:rPr>
              <a:t>suatu</a:t>
            </a:r>
            <a:r>
              <a:rPr lang="en-US" altLang="en-US" dirty="0">
                <a:solidFill>
                  <a:schemeClr val="bg1"/>
                </a:solidFill>
                <a:latin typeface="Eras Medium ITC" panose="020B0602030504020804" pitchFamily="34" charset="0"/>
              </a:rPr>
              <a:t> </a:t>
            </a:r>
            <a:r>
              <a:rPr lang="en-US" altLang="en-US" dirty="0" err="1">
                <a:solidFill>
                  <a:schemeClr val="bg1"/>
                </a:solidFill>
                <a:latin typeface="Eras Medium ITC" panose="020B0602030504020804" pitchFamily="34" charset="0"/>
              </a:rPr>
              <a:t>sistem</a:t>
            </a:r>
            <a:r>
              <a:rPr lang="en-US" altLang="en-US" dirty="0">
                <a:solidFill>
                  <a:schemeClr val="bg1"/>
                </a:solidFill>
                <a:latin typeface="Eras Medium ITC" panose="020B0602030504020804" pitchFamily="34" charset="0"/>
              </a:rPr>
              <a:t> </a:t>
            </a:r>
            <a:r>
              <a:rPr lang="en-US" altLang="en-US" dirty="0" err="1">
                <a:solidFill>
                  <a:schemeClr val="bg1"/>
                </a:solidFill>
                <a:latin typeface="Eras Medium ITC" panose="020B0602030504020804" pitchFamily="34" charset="0"/>
              </a:rPr>
              <a:t>atau</a:t>
            </a:r>
            <a:r>
              <a:rPr lang="en-US" altLang="en-US" dirty="0">
                <a:solidFill>
                  <a:schemeClr val="bg1"/>
                </a:solidFill>
                <a:latin typeface="Eras Medium ITC" panose="020B0602030504020804" pitchFamily="34" charset="0"/>
              </a:rPr>
              <a:t> Teknik </a:t>
            </a:r>
            <a:r>
              <a:rPr lang="en-US" altLang="en-US" dirty="0" err="1">
                <a:solidFill>
                  <a:schemeClr val="bg1"/>
                </a:solidFill>
                <a:latin typeface="Eras Medium ITC" panose="020B0602030504020804" pitchFamily="34" charset="0"/>
              </a:rPr>
              <a:t>kerja</a:t>
            </a:r>
            <a:r>
              <a:rPr lang="en-US" altLang="en-US" dirty="0">
                <a:solidFill>
                  <a:schemeClr val="bg1"/>
                </a:solidFill>
                <a:latin typeface="Eras Medium ITC" panose="020B0602030504020804" pitchFamily="34" charset="0"/>
              </a:rPr>
              <a:t> </a:t>
            </a:r>
            <a:r>
              <a:rPr lang="en-US" altLang="en-US" dirty="0" err="1">
                <a:solidFill>
                  <a:schemeClr val="bg1"/>
                </a:solidFill>
                <a:latin typeface="Eras Medium ITC" panose="020B0602030504020804" pitchFamily="34" charset="0"/>
              </a:rPr>
              <a:t>sama</a:t>
            </a:r>
            <a:r>
              <a:rPr lang="en-US" altLang="en-US" dirty="0">
                <a:solidFill>
                  <a:schemeClr val="bg1"/>
                </a:solidFill>
                <a:latin typeface="Eras Medium ITC" panose="020B0602030504020804" pitchFamily="34" charset="0"/>
              </a:rPr>
              <a:t> </a:t>
            </a:r>
            <a:r>
              <a:rPr lang="en-US" altLang="en-US" dirty="0" err="1">
                <a:solidFill>
                  <a:schemeClr val="bg1"/>
                </a:solidFill>
                <a:latin typeface="Eras Medium ITC" panose="020B0602030504020804" pitchFamily="34" charset="0"/>
              </a:rPr>
              <a:t>untuk</a:t>
            </a:r>
            <a:r>
              <a:rPr lang="en-US" altLang="en-US" dirty="0">
                <a:solidFill>
                  <a:schemeClr val="bg1"/>
                </a:solidFill>
                <a:latin typeface="Eras Medium ITC" panose="020B0602030504020804" pitchFamily="34" charset="0"/>
              </a:rPr>
              <a:t> </a:t>
            </a:r>
            <a:r>
              <a:rPr lang="en-US" altLang="en-US" dirty="0" err="1">
                <a:solidFill>
                  <a:schemeClr val="bg1"/>
                </a:solidFill>
                <a:latin typeface="Eras Medium ITC" panose="020B0602030504020804" pitchFamily="34" charset="0"/>
              </a:rPr>
              <a:t>kepentingan</a:t>
            </a:r>
            <a:r>
              <a:rPr lang="en-US" altLang="en-US" dirty="0">
                <a:solidFill>
                  <a:schemeClr val="bg1"/>
                </a:solidFill>
                <a:latin typeface="Eras Medium ITC" panose="020B0602030504020804" pitchFamily="34" charset="0"/>
              </a:rPr>
              <a:t> Bersama </a:t>
            </a:r>
            <a:r>
              <a:rPr lang="en-US" altLang="en-US" dirty="0" err="1">
                <a:solidFill>
                  <a:schemeClr val="bg1"/>
                </a:solidFill>
                <a:latin typeface="Eras Medium ITC" panose="020B0602030504020804" pitchFamily="34" charset="0"/>
              </a:rPr>
              <a:t>dalam</a:t>
            </a:r>
            <a:r>
              <a:rPr lang="en-US" altLang="en-US" dirty="0">
                <a:solidFill>
                  <a:schemeClr val="bg1"/>
                </a:solidFill>
                <a:latin typeface="Eras Medium ITC" panose="020B0602030504020804" pitchFamily="34" charset="0"/>
              </a:rPr>
              <a:t> </a:t>
            </a:r>
            <a:r>
              <a:rPr lang="en-US" altLang="en-US" dirty="0" err="1">
                <a:solidFill>
                  <a:schemeClr val="bg1"/>
                </a:solidFill>
                <a:latin typeface="Eras Medium ITC" panose="020B0602030504020804" pitchFamily="34" charset="0"/>
              </a:rPr>
              <a:t>suku</a:t>
            </a:r>
            <a:r>
              <a:rPr lang="en-US" altLang="en-US" dirty="0">
                <a:solidFill>
                  <a:schemeClr val="bg1"/>
                </a:solidFill>
                <a:latin typeface="Eras Medium ITC" panose="020B0602030504020804" pitchFamily="34" charset="0"/>
              </a:rPr>
              <a:t> </a:t>
            </a:r>
            <a:r>
              <a:rPr lang="en-US" altLang="en-US" dirty="0" err="1">
                <a:solidFill>
                  <a:schemeClr val="bg1"/>
                </a:solidFill>
                <a:latin typeface="Eras Medium ITC" panose="020B0602030504020804" pitchFamily="34" charset="0"/>
              </a:rPr>
              <a:t>Minahasa</a:t>
            </a:r>
            <a:r>
              <a:rPr lang="en-US" altLang="en-US" dirty="0">
                <a:solidFill>
                  <a:schemeClr val="bg1"/>
                </a:solidFill>
                <a:latin typeface="Eras Medium ITC" panose="020B0602030504020804" pitchFamily="34" charset="0"/>
              </a:rPr>
              <a:t>).</a:t>
            </a:r>
          </a:p>
        </p:txBody>
      </p:sp>
      <p:sp>
        <p:nvSpPr>
          <p:cNvPr id="1048660" name="Left Brace 2"/>
          <p:cNvSpPr/>
          <p:nvPr/>
        </p:nvSpPr>
        <p:spPr>
          <a:xfrm>
            <a:off x="4020520" y="786138"/>
            <a:ext cx="748879" cy="52336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048661" name="Arrow: Right 4"/>
          <p:cNvSpPr/>
          <p:nvPr/>
        </p:nvSpPr>
        <p:spPr>
          <a:xfrm>
            <a:off x="1378226" y="3056754"/>
            <a:ext cx="370298" cy="286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8655"/>
                                        </p:tgtEl>
                                        <p:attrNameLst>
                                          <p:attrName>style.visibility</p:attrName>
                                        </p:attrNameLst>
                                      </p:cBhvr>
                                      <p:to>
                                        <p:strVal val="visible"/>
                                      </p:to>
                                    </p:set>
                                    <p:animEffect transition="in" filter="wipe(down)">
                                      <p:cBhvr>
                                        <p:cTn id="7" dur="580">
                                          <p:stCondLst>
                                            <p:cond delay="0"/>
                                          </p:stCondLst>
                                        </p:cTn>
                                        <p:tgtEl>
                                          <p:spTgt spid="1048655"/>
                                        </p:tgtEl>
                                      </p:cBhvr>
                                    </p:animEffect>
                                    <p:anim calcmode="lin" valueType="num">
                                      <p:cBhvr>
                                        <p:cTn id="8" dur="1822" tmFilter="0,0; 0.14,0.36; 0.43,0.73; 0.71,0.91; 1.0,1.0">
                                          <p:stCondLst>
                                            <p:cond delay="0"/>
                                          </p:stCondLst>
                                        </p:cTn>
                                        <p:tgtEl>
                                          <p:spTgt spid="104865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865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865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865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8655"/>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8655"/>
                                        </p:tgtEl>
                                      </p:cBhvr>
                                      <p:to x="100000" y="60000"/>
                                    </p:animScale>
                                    <p:animScale>
                                      <p:cBhvr>
                                        <p:cTn id="14" dur="166" decel="50000">
                                          <p:stCondLst>
                                            <p:cond delay="676"/>
                                          </p:stCondLst>
                                        </p:cTn>
                                        <p:tgtEl>
                                          <p:spTgt spid="1048655"/>
                                        </p:tgtEl>
                                      </p:cBhvr>
                                      <p:to x="100000" y="100000"/>
                                    </p:animScale>
                                    <p:animScale>
                                      <p:cBhvr>
                                        <p:cTn id="15" dur="26">
                                          <p:stCondLst>
                                            <p:cond delay="1312"/>
                                          </p:stCondLst>
                                        </p:cTn>
                                        <p:tgtEl>
                                          <p:spTgt spid="1048655"/>
                                        </p:tgtEl>
                                      </p:cBhvr>
                                      <p:to x="100000" y="80000"/>
                                    </p:animScale>
                                    <p:animScale>
                                      <p:cBhvr>
                                        <p:cTn id="16" dur="166" decel="50000">
                                          <p:stCondLst>
                                            <p:cond delay="1338"/>
                                          </p:stCondLst>
                                        </p:cTn>
                                        <p:tgtEl>
                                          <p:spTgt spid="1048655"/>
                                        </p:tgtEl>
                                      </p:cBhvr>
                                      <p:to x="100000" y="100000"/>
                                    </p:animScale>
                                    <p:animScale>
                                      <p:cBhvr>
                                        <p:cTn id="17" dur="26">
                                          <p:stCondLst>
                                            <p:cond delay="1642"/>
                                          </p:stCondLst>
                                        </p:cTn>
                                        <p:tgtEl>
                                          <p:spTgt spid="1048655"/>
                                        </p:tgtEl>
                                      </p:cBhvr>
                                      <p:to x="100000" y="90000"/>
                                    </p:animScale>
                                    <p:animScale>
                                      <p:cBhvr>
                                        <p:cTn id="18" dur="166" decel="50000">
                                          <p:stCondLst>
                                            <p:cond delay="1668"/>
                                          </p:stCondLst>
                                        </p:cTn>
                                        <p:tgtEl>
                                          <p:spTgt spid="1048655"/>
                                        </p:tgtEl>
                                      </p:cBhvr>
                                      <p:to x="100000" y="100000"/>
                                    </p:animScale>
                                    <p:animScale>
                                      <p:cBhvr>
                                        <p:cTn id="19" dur="26">
                                          <p:stCondLst>
                                            <p:cond delay="1808"/>
                                          </p:stCondLst>
                                        </p:cTn>
                                        <p:tgtEl>
                                          <p:spTgt spid="1048655"/>
                                        </p:tgtEl>
                                      </p:cBhvr>
                                      <p:to x="100000" y="95000"/>
                                    </p:animScale>
                                    <p:animScale>
                                      <p:cBhvr>
                                        <p:cTn id="20" dur="166" decel="50000">
                                          <p:stCondLst>
                                            <p:cond delay="1834"/>
                                          </p:stCondLst>
                                        </p:cTn>
                                        <p:tgtEl>
                                          <p:spTgt spid="104865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48656"/>
                                        </p:tgtEl>
                                        <p:attrNameLst>
                                          <p:attrName>style.visibility</p:attrName>
                                        </p:attrNameLst>
                                      </p:cBhvr>
                                      <p:to>
                                        <p:strVal val="visible"/>
                                      </p:to>
                                    </p:set>
                                    <p:animEffect transition="in" filter="wipe(down)">
                                      <p:cBhvr>
                                        <p:cTn id="25" dur="580">
                                          <p:stCondLst>
                                            <p:cond delay="0"/>
                                          </p:stCondLst>
                                        </p:cTn>
                                        <p:tgtEl>
                                          <p:spTgt spid="1048656"/>
                                        </p:tgtEl>
                                      </p:cBhvr>
                                    </p:animEffect>
                                    <p:anim calcmode="lin" valueType="num">
                                      <p:cBhvr>
                                        <p:cTn id="26" dur="1822" tmFilter="0,0; 0.14,0.36; 0.43,0.73; 0.71,0.91; 1.0,1.0">
                                          <p:stCondLst>
                                            <p:cond delay="0"/>
                                          </p:stCondLst>
                                        </p:cTn>
                                        <p:tgtEl>
                                          <p:spTgt spid="104865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4865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4865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4865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48656"/>
                                        </p:tgtEl>
                                        <p:attrNameLst>
                                          <p:attrName>ppt_y</p:attrName>
                                        </p:attrNameLst>
                                      </p:cBhvr>
                                      <p:tavLst>
                                        <p:tav tm="0" fmla="#ppt_y-sin(pi*$)/81">
                                          <p:val>
                                            <p:fltVal val="0"/>
                                          </p:val>
                                        </p:tav>
                                        <p:tav tm="100000">
                                          <p:val>
                                            <p:fltVal val="1"/>
                                          </p:val>
                                        </p:tav>
                                      </p:tavLst>
                                    </p:anim>
                                    <p:animScale>
                                      <p:cBhvr>
                                        <p:cTn id="31" dur="26">
                                          <p:stCondLst>
                                            <p:cond delay="650"/>
                                          </p:stCondLst>
                                        </p:cTn>
                                        <p:tgtEl>
                                          <p:spTgt spid="1048656"/>
                                        </p:tgtEl>
                                      </p:cBhvr>
                                      <p:to x="100000" y="60000"/>
                                    </p:animScale>
                                    <p:animScale>
                                      <p:cBhvr>
                                        <p:cTn id="32" dur="166" decel="50000">
                                          <p:stCondLst>
                                            <p:cond delay="676"/>
                                          </p:stCondLst>
                                        </p:cTn>
                                        <p:tgtEl>
                                          <p:spTgt spid="1048656"/>
                                        </p:tgtEl>
                                      </p:cBhvr>
                                      <p:to x="100000" y="100000"/>
                                    </p:animScale>
                                    <p:animScale>
                                      <p:cBhvr>
                                        <p:cTn id="33" dur="26">
                                          <p:stCondLst>
                                            <p:cond delay="1312"/>
                                          </p:stCondLst>
                                        </p:cTn>
                                        <p:tgtEl>
                                          <p:spTgt spid="1048656"/>
                                        </p:tgtEl>
                                      </p:cBhvr>
                                      <p:to x="100000" y="80000"/>
                                    </p:animScale>
                                    <p:animScale>
                                      <p:cBhvr>
                                        <p:cTn id="34" dur="166" decel="50000">
                                          <p:stCondLst>
                                            <p:cond delay="1338"/>
                                          </p:stCondLst>
                                        </p:cTn>
                                        <p:tgtEl>
                                          <p:spTgt spid="1048656"/>
                                        </p:tgtEl>
                                      </p:cBhvr>
                                      <p:to x="100000" y="100000"/>
                                    </p:animScale>
                                    <p:animScale>
                                      <p:cBhvr>
                                        <p:cTn id="35" dur="26">
                                          <p:stCondLst>
                                            <p:cond delay="1642"/>
                                          </p:stCondLst>
                                        </p:cTn>
                                        <p:tgtEl>
                                          <p:spTgt spid="1048656"/>
                                        </p:tgtEl>
                                      </p:cBhvr>
                                      <p:to x="100000" y="90000"/>
                                    </p:animScale>
                                    <p:animScale>
                                      <p:cBhvr>
                                        <p:cTn id="36" dur="166" decel="50000">
                                          <p:stCondLst>
                                            <p:cond delay="1668"/>
                                          </p:stCondLst>
                                        </p:cTn>
                                        <p:tgtEl>
                                          <p:spTgt spid="1048656"/>
                                        </p:tgtEl>
                                      </p:cBhvr>
                                      <p:to x="100000" y="100000"/>
                                    </p:animScale>
                                    <p:animScale>
                                      <p:cBhvr>
                                        <p:cTn id="37" dur="26">
                                          <p:stCondLst>
                                            <p:cond delay="1808"/>
                                          </p:stCondLst>
                                        </p:cTn>
                                        <p:tgtEl>
                                          <p:spTgt spid="1048656"/>
                                        </p:tgtEl>
                                      </p:cBhvr>
                                      <p:to x="100000" y="95000"/>
                                    </p:animScale>
                                    <p:animScale>
                                      <p:cBhvr>
                                        <p:cTn id="38" dur="166" decel="50000">
                                          <p:stCondLst>
                                            <p:cond delay="1834"/>
                                          </p:stCondLst>
                                        </p:cTn>
                                        <p:tgtEl>
                                          <p:spTgt spid="104865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48657"/>
                                        </p:tgtEl>
                                        <p:attrNameLst>
                                          <p:attrName>style.visibility</p:attrName>
                                        </p:attrNameLst>
                                      </p:cBhvr>
                                      <p:to>
                                        <p:strVal val="visible"/>
                                      </p:to>
                                    </p:set>
                                    <p:animEffect transition="in" filter="wipe(down)">
                                      <p:cBhvr>
                                        <p:cTn id="43" dur="580">
                                          <p:stCondLst>
                                            <p:cond delay="0"/>
                                          </p:stCondLst>
                                        </p:cTn>
                                        <p:tgtEl>
                                          <p:spTgt spid="1048657"/>
                                        </p:tgtEl>
                                      </p:cBhvr>
                                    </p:animEffect>
                                    <p:anim calcmode="lin" valueType="num">
                                      <p:cBhvr>
                                        <p:cTn id="44" dur="1822" tmFilter="0,0; 0.14,0.36; 0.43,0.73; 0.71,0.91; 1.0,1.0">
                                          <p:stCondLst>
                                            <p:cond delay="0"/>
                                          </p:stCondLst>
                                        </p:cTn>
                                        <p:tgtEl>
                                          <p:spTgt spid="104865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4865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4865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4865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48657"/>
                                        </p:tgtEl>
                                        <p:attrNameLst>
                                          <p:attrName>ppt_y</p:attrName>
                                        </p:attrNameLst>
                                      </p:cBhvr>
                                      <p:tavLst>
                                        <p:tav tm="0" fmla="#ppt_y-sin(pi*$)/81">
                                          <p:val>
                                            <p:fltVal val="0"/>
                                          </p:val>
                                        </p:tav>
                                        <p:tav tm="100000">
                                          <p:val>
                                            <p:fltVal val="1"/>
                                          </p:val>
                                        </p:tav>
                                      </p:tavLst>
                                    </p:anim>
                                    <p:animScale>
                                      <p:cBhvr>
                                        <p:cTn id="49" dur="26">
                                          <p:stCondLst>
                                            <p:cond delay="650"/>
                                          </p:stCondLst>
                                        </p:cTn>
                                        <p:tgtEl>
                                          <p:spTgt spid="1048657"/>
                                        </p:tgtEl>
                                      </p:cBhvr>
                                      <p:to x="100000" y="60000"/>
                                    </p:animScale>
                                    <p:animScale>
                                      <p:cBhvr>
                                        <p:cTn id="50" dur="166" decel="50000">
                                          <p:stCondLst>
                                            <p:cond delay="676"/>
                                          </p:stCondLst>
                                        </p:cTn>
                                        <p:tgtEl>
                                          <p:spTgt spid="1048657"/>
                                        </p:tgtEl>
                                      </p:cBhvr>
                                      <p:to x="100000" y="100000"/>
                                    </p:animScale>
                                    <p:animScale>
                                      <p:cBhvr>
                                        <p:cTn id="51" dur="26">
                                          <p:stCondLst>
                                            <p:cond delay="1312"/>
                                          </p:stCondLst>
                                        </p:cTn>
                                        <p:tgtEl>
                                          <p:spTgt spid="1048657"/>
                                        </p:tgtEl>
                                      </p:cBhvr>
                                      <p:to x="100000" y="80000"/>
                                    </p:animScale>
                                    <p:animScale>
                                      <p:cBhvr>
                                        <p:cTn id="52" dur="166" decel="50000">
                                          <p:stCondLst>
                                            <p:cond delay="1338"/>
                                          </p:stCondLst>
                                        </p:cTn>
                                        <p:tgtEl>
                                          <p:spTgt spid="1048657"/>
                                        </p:tgtEl>
                                      </p:cBhvr>
                                      <p:to x="100000" y="100000"/>
                                    </p:animScale>
                                    <p:animScale>
                                      <p:cBhvr>
                                        <p:cTn id="53" dur="26">
                                          <p:stCondLst>
                                            <p:cond delay="1642"/>
                                          </p:stCondLst>
                                        </p:cTn>
                                        <p:tgtEl>
                                          <p:spTgt spid="1048657"/>
                                        </p:tgtEl>
                                      </p:cBhvr>
                                      <p:to x="100000" y="90000"/>
                                    </p:animScale>
                                    <p:animScale>
                                      <p:cBhvr>
                                        <p:cTn id="54" dur="166" decel="50000">
                                          <p:stCondLst>
                                            <p:cond delay="1668"/>
                                          </p:stCondLst>
                                        </p:cTn>
                                        <p:tgtEl>
                                          <p:spTgt spid="1048657"/>
                                        </p:tgtEl>
                                      </p:cBhvr>
                                      <p:to x="100000" y="100000"/>
                                    </p:animScale>
                                    <p:animScale>
                                      <p:cBhvr>
                                        <p:cTn id="55" dur="26">
                                          <p:stCondLst>
                                            <p:cond delay="1808"/>
                                          </p:stCondLst>
                                        </p:cTn>
                                        <p:tgtEl>
                                          <p:spTgt spid="1048657"/>
                                        </p:tgtEl>
                                      </p:cBhvr>
                                      <p:to x="100000" y="95000"/>
                                    </p:animScale>
                                    <p:animScale>
                                      <p:cBhvr>
                                        <p:cTn id="56" dur="166" decel="50000">
                                          <p:stCondLst>
                                            <p:cond delay="1834"/>
                                          </p:stCondLst>
                                        </p:cTn>
                                        <p:tgtEl>
                                          <p:spTgt spid="1048657"/>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48658"/>
                                        </p:tgtEl>
                                        <p:attrNameLst>
                                          <p:attrName>style.visibility</p:attrName>
                                        </p:attrNameLst>
                                      </p:cBhvr>
                                      <p:to>
                                        <p:strVal val="visible"/>
                                      </p:to>
                                    </p:set>
                                    <p:animEffect transition="in" filter="wipe(down)">
                                      <p:cBhvr>
                                        <p:cTn id="61" dur="580">
                                          <p:stCondLst>
                                            <p:cond delay="0"/>
                                          </p:stCondLst>
                                        </p:cTn>
                                        <p:tgtEl>
                                          <p:spTgt spid="1048658"/>
                                        </p:tgtEl>
                                      </p:cBhvr>
                                    </p:animEffect>
                                    <p:anim calcmode="lin" valueType="num">
                                      <p:cBhvr>
                                        <p:cTn id="62" dur="1822" tmFilter="0,0; 0.14,0.36; 0.43,0.73; 0.71,0.91; 1.0,1.0">
                                          <p:stCondLst>
                                            <p:cond delay="0"/>
                                          </p:stCondLst>
                                        </p:cTn>
                                        <p:tgtEl>
                                          <p:spTgt spid="1048658"/>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48658"/>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48658"/>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48658"/>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48658"/>
                                        </p:tgtEl>
                                        <p:attrNameLst>
                                          <p:attrName>ppt_y</p:attrName>
                                        </p:attrNameLst>
                                      </p:cBhvr>
                                      <p:tavLst>
                                        <p:tav tm="0" fmla="#ppt_y-sin(pi*$)/81">
                                          <p:val>
                                            <p:fltVal val="0"/>
                                          </p:val>
                                        </p:tav>
                                        <p:tav tm="100000">
                                          <p:val>
                                            <p:fltVal val="1"/>
                                          </p:val>
                                        </p:tav>
                                      </p:tavLst>
                                    </p:anim>
                                    <p:animScale>
                                      <p:cBhvr>
                                        <p:cTn id="67" dur="26">
                                          <p:stCondLst>
                                            <p:cond delay="650"/>
                                          </p:stCondLst>
                                        </p:cTn>
                                        <p:tgtEl>
                                          <p:spTgt spid="1048658"/>
                                        </p:tgtEl>
                                      </p:cBhvr>
                                      <p:to x="100000" y="60000"/>
                                    </p:animScale>
                                    <p:animScale>
                                      <p:cBhvr>
                                        <p:cTn id="68" dur="166" decel="50000">
                                          <p:stCondLst>
                                            <p:cond delay="676"/>
                                          </p:stCondLst>
                                        </p:cTn>
                                        <p:tgtEl>
                                          <p:spTgt spid="1048658"/>
                                        </p:tgtEl>
                                      </p:cBhvr>
                                      <p:to x="100000" y="100000"/>
                                    </p:animScale>
                                    <p:animScale>
                                      <p:cBhvr>
                                        <p:cTn id="69" dur="26">
                                          <p:stCondLst>
                                            <p:cond delay="1312"/>
                                          </p:stCondLst>
                                        </p:cTn>
                                        <p:tgtEl>
                                          <p:spTgt spid="1048658"/>
                                        </p:tgtEl>
                                      </p:cBhvr>
                                      <p:to x="100000" y="80000"/>
                                    </p:animScale>
                                    <p:animScale>
                                      <p:cBhvr>
                                        <p:cTn id="70" dur="166" decel="50000">
                                          <p:stCondLst>
                                            <p:cond delay="1338"/>
                                          </p:stCondLst>
                                        </p:cTn>
                                        <p:tgtEl>
                                          <p:spTgt spid="1048658"/>
                                        </p:tgtEl>
                                      </p:cBhvr>
                                      <p:to x="100000" y="100000"/>
                                    </p:animScale>
                                    <p:animScale>
                                      <p:cBhvr>
                                        <p:cTn id="71" dur="26">
                                          <p:stCondLst>
                                            <p:cond delay="1642"/>
                                          </p:stCondLst>
                                        </p:cTn>
                                        <p:tgtEl>
                                          <p:spTgt spid="1048658"/>
                                        </p:tgtEl>
                                      </p:cBhvr>
                                      <p:to x="100000" y="90000"/>
                                    </p:animScale>
                                    <p:animScale>
                                      <p:cBhvr>
                                        <p:cTn id="72" dur="166" decel="50000">
                                          <p:stCondLst>
                                            <p:cond delay="1668"/>
                                          </p:stCondLst>
                                        </p:cTn>
                                        <p:tgtEl>
                                          <p:spTgt spid="1048658"/>
                                        </p:tgtEl>
                                      </p:cBhvr>
                                      <p:to x="100000" y="100000"/>
                                    </p:animScale>
                                    <p:animScale>
                                      <p:cBhvr>
                                        <p:cTn id="73" dur="26">
                                          <p:stCondLst>
                                            <p:cond delay="1808"/>
                                          </p:stCondLst>
                                        </p:cTn>
                                        <p:tgtEl>
                                          <p:spTgt spid="1048658"/>
                                        </p:tgtEl>
                                      </p:cBhvr>
                                      <p:to x="100000" y="95000"/>
                                    </p:animScale>
                                    <p:animScale>
                                      <p:cBhvr>
                                        <p:cTn id="74" dur="166" decel="50000">
                                          <p:stCondLst>
                                            <p:cond delay="1834"/>
                                          </p:stCondLst>
                                        </p:cTn>
                                        <p:tgtEl>
                                          <p:spTgt spid="1048658"/>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48659"/>
                                        </p:tgtEl>
                                        <p:attrNameLst>
                                          <p:attrName>style.visibility</p:attrName>
                                        </p:attrNameLst>
                                      </p:cBhvr>
                                      <p:to>
                                        <p:strVal val="visible"/>
                                      </p:to>
                                    </p:set>
                                    <p:animEffect transition="in" filter="wipe(down)">
                                      <p:cBhvr>
                                        <p:cTn id="79" dur="580">
                                          <p:stCondLst>
                                            <p:cond delay="0"/>
                                          </p:stCondLst>
                                        </p:cTn>
                                        <p:tgtEl>
                                          <p:spTgt spid="1048659"/>
                                        </p:tgtEl>
                                      </p:cBhvr>
                                    </p:animEffect>
                                    <p:anim calcmode="lin" valueType="num">
                                      <p:cBhvr>
                                        <p:cTn id="80" dur="1822" tmFilter="0,0; 0.14,0.36; 0.43,0.73; 0.71,0.91; 1.0,1.0">
                                          <p:stCondLst>
                                            <p:cond delay="0"/>
                                          </p:stCondLst>
                                        </p:cTn>
                                        <p:tgtEl>
                                          <p:spTgt spid="1048659"/>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48659"/>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48659"/>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48659"/>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48659"/>
                                        </p:tgtEl>
                                        <p:attrNameLst>
                                          <p:attrName>ppt_y</p:attrName>
                                        </p:attrNameLst>
                                      </p:cBhvr>
                                      <p:tavLst>
                                        <p:tav tm="0" fmla="#ppt_y-sin(pi*$)/81">
                                          <p:val>
                                            <p:fltVal val="0"/>
                                          </p:val>
                                        </p:tav>
                                        <p:tav tm="100000">
                                          <p:val>
                                            <p:fltVal val="1"/>
                                          </p:val>
                                        </p:tav>
                                      </p:tavLst>
                                    </p:anim>
                                    <p:animScale>
                                      <p:cBhvr>
                                        <p:cTn id="85" dur="26">
                                          <p:stCondLst>
                                            <p:cond delay="650"/>
                                          </p:stCondLst>
                                        </p:cTn>
                                        <p:tgtEl>
                                          <p:spTgt spid="1048659"/>
                                        </p:tgtEl>
                                      </p:cBhvr>
                                      <p:to x="100000" y="60000"/>
                                    </p:animScale>
                                    <p:animScale>
                                      <p:cBhvr>
                                        <p:cTn id="86" dur="166" decel="50000">
                                          <p:stCondLst>
                                            <p:cond delay="676"/>
                                          </p:stCondLst>
                                        </p:cTn>
                                        <p:tgtEl>
                                          <p:spTgt spid="1048659"/>
                                        </p:tgtEl>
                                      </p:cBhvr>
                                      <p:to x="100000" y="100000"/>
                                    </p:animScale>
                                    <p:animScale>
                                      <p:cBhvr>
                                        <p:cTn id="87" dur="26">
                                          <p:stCondLst>
                                            <p:cond delay="1312"/>
                                          </p:stCondLst>
                                        </p:cTn>
                                        <p:tgtEl>
                                          <p:spTgt spid="1048659"/>
                                        </p:tgtEl>
                                      </p:cBhvr>
                                      <p:to x="100000" y="80000"/>
                                    </p:animScale>
                                    <p:animScale>
                                      <p:cBhvr>
                                        <p:cTn id="88" dur="166" decel="50000">
                                          <p:stCondLst>
                                            <p:cond delay="1338"/>
                                          </p:stCondLst>
                                        </p:cTn>
                                        <p:tgtEl>
                                          <p:spTgt spid="1048659"/>
                                        </p:tgtEl>
                                      </p:cBhvr>
                                      <p:to x="100000" y="100000"/>
                                    </p:animScale>
                                    <p:animScale>
                                      <p:cBhvr>
                                        <p:cTn id="89" dur="26">
                                          <p:stCondLst>
                                            <p:cond delay="1642"/>
                                          </p:stCondLst>
                                        </p:cTn>
                                        <p:tgtEl>
                                          <p:spTgt spid="1048659"/>
                                        </p:tgtEl>
                                      </p:cBhvr>
                                      <p:to x="100000" y="90000"/>
                                    </p:animScale>
                                    <p:animScale>
                                      <p:cBhvr>
                                        <p:cTn id="90" dur="166" decel="50000">
                                          <p:stCondLst>
                                            <p:cond delay="1668"/>
                                          </p:stCondLst>
                                        </p:cTn>
                                        <p:tgtEl>
                                          <p:spTgt spid="1048659"/>
                                        </p:tgtEl>
                                      </p:cBhvr>
                                      <p:to x="100000" y="100000"/>
                                    </p:animScale>
                                    <p:animScale>
                                      <p:cBhvr>
                                        <p:cTn id="91" dur="26">
                                          <p:stCondLst>
                                            <p:cond delay="1808"/>
                                          </p:stCondLst>
                                        </p:cTn>
                                        <p:tgtEl>
                                          <p:spTgt spid="1048659"/>
                                        </p:tgtEl>
                                      </p:cBhvr>
                                      <p:to x="100000" y="95000"/>
                                    </p:animScale>
                                    <p:animScale>
                                      <p:cBhvr>
                                        <p:cTn id="92" dur="166" decel="50000">
                                          <p:stCondLst>
                                            <p:cond delay="1834"/>
                                          </p:stCondLst>
                                        </p:cTn>
                                        <p:tgtEl>
                                          <p:spTgt spid="104865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5" grpId="0" animBg="1"/>
      <p:bldP spid="1048656" grpId="0" animBg="1"/>
      <p:bldP spid="1048657" grpId="0" animBg="1"/>
      <p:bldP spid="1048658" grpId="0" animBg="1"/>
      <p:bldP spid="10486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4"/>
          <p:cNvPicPr>
            <a:picLocks noGrp="1" noChangeAspect="1"/>
          </p:cNvPicPr>
          <p:nvPr>
            <p:ph idx="1"/>
          </p:nvPr>
        </p:nvPicPr>
        <p:blipFill>
          <a:blip r:embed="rId2"/>
          <a:stretch>
            <a:fillRect/>
          </a:stretch>
        </p:blipFill>
        <p:spPr>
          <a:xfrm>
            <a:off x="3260972" y="842958"/>
            <a:ext cx="915799" cy="926533"/>
          </a:xfrm>
          <a:prstGeom prst="rect">
            <a:avLst/>
          </a:prstGeom>
        </p:spPr>
      </p:pic>
      <p:sp>
        <p:nvSpPr>
          <p:cNvPr id="1048662" name="Text Placeholder 3"/>
          <p:cNvSpPr>
            <a:spLocks noGrp="1"/>
          </p:cNvSpPr>
          <p:nvPr>
            <p:ph type="body" sz="half" idx="2"/>
          </p:nvPr>
        </p:nvSpPr>
        <p:spPr>
          <a:xfrm>
            <a:off x="1522412" y="72999"/>
            <a:ext cx="9872621" cy="745205"/>
          </a:xfrm>
          <a:noFill/>
        </p:spPr>
        <p:txBody>
          <a:bodyPr>
            <a:noAutofit/>
          </a:bodyPr>
          <a:lstStyle/>
          <a:p>
            <a:pPr algn="ctr"/>
            <a:r>
              <a:rPr lang="en-US" sz="2400" b="1" dirty="0" err="1">
                <a:latin typeface="Times New Roman" panose="02020603050405020304" pitchFamily="18" charset="0"/>
                <a:cs typeface="Times New Roman" panose="02020603050405020304" pitchFamily="18" charset="0"/>
              </a:rPr>
              <a:t>Asal</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Mula</a:t>
            </a:r>
            <a:r>
              <a:rPr lang="en-US" sz="2400" b="1" dirty="0">
                <a:latin typeface="Times New Roman" panose="02020603050405020304" pitchFamily="18" charset="0"/>
                <a:cs typeface="Times New Roman" panose="02020603050405020304" pitchFamily="18" charset="0"/>
              </a:rPr>
              <a:t> dan </a:t>
            </a:r>
            <a:r>
              <a:rPr lang="en-US" sz="2400" b="1" dirty="0" err="1">
                <a:latin typeface="Times New Roman" panose="02020603050405020304" pitchFamily="18" charset="0"/>
                <a:cs typeface="Times New Roman" panose="02020603050405020304" pitchFamily="18" charset="0"/>
              </a:rPr>
              <a:t>Substansi</a:t>
            </a:r>
            <a:r>
              <a:rPr lang="en-US" sz="2400" b="1" dirty="0">
                <a:latin typeface="Times New Roman" panose="02020603050405020304" pitchFamily="18" charset="0"/>
                <a:cs typeface="Times New Roman" panose="02020603050405020304" pitchFamily="18" charset="0"/>
              </a:rPr>
              <a:t> Pancasila </a:t>
            </a:r>
            <a:r>
              <a:rPr lang="en-US" sz="2400" b="1" dirty="0" err="1">
                <a:latin typeface="Times New Roman" panose="02020603050405020304" pitchFamily="18" charset="0"/>
                <a:cs typeface="Times New Roman" panose="02020603050405020304" pitchFamily="18" charset="0"/>
              </a:rPr>
              <a:t>dikaji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dari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Pemikiran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Pemikiran</a:t>
            </a:r>
            <a:r>
              <a:rPr lang="en-US" sz="2400" b="1" dirty="0">
                <a:latin typeface="Times New Roman" panose="02020603050405020304" pitchFamily="18" charset="0"/>
                <a:cs typeface="Times New Roman" panose="02020603050405020304" pitchFamily="18" charset="0"/>
              </a:rPr>
              <a:t> Aristoteles</a:t>
            </a:r>
          </a:p>
        </p:txBody>
      </p:sp>
      <p:pic>
        <p:nvPicPr>
          <p:cNvPr id="2097154" name="Picture 5"/>
          <p:cNvPicPr>
            <a:picLocks noChangeAspect="1"/>
          </p:cNvPicPr>
          <p:nvPr/>
        </p:nvPicPr>
        <p:blipFill>
          <a:blip r:embed="rId3"/>
          <a:stretch>
            <a:fillRect/>
          </a:stretch>
        </p:blipFill>
        <p:spPr>
          <a:xfrm>
            <a:off x="3259200" y="3182915"/>
            <a:ext cx="932735" cy="616026"/>
          </a:xfrm>
          <a:prstGeom prst="rect">
            <a:avLst/>
          </a:prstGeom>
        </p:spPr>
      </p:pic>
      <p:pic>
        <p:nvPicPr>
          <p:cNvPr id="2097155" name="Picture 6"/>
          <p:cNvPicPr>
            <a:picLocks noChangeAspect="1"/>
          </p:cNvPicPr>
          <p:nvPr/>
        </p:nvPicPr>
        <p:blipFill>
          <a:blip r:embed="rId4"/>
          <a:stretch>
            <a:fillRect/>
          </a:stretch>
        </p:blipFill>
        <p:spPr>
          <a:xfrm>
            <a:off x="3259200" y="1929479"/>
            <a:ext cx="919345" cy="1047375"/>
          </a:xfrm>
          <a:prstGeom prst="rect">
            <a:avLst/>
          </a:prstGeom>
        </p:spPr>
      </p:pic>
      <p:pic>
        <p:nvPicPr>
          <p:cNvPr id="2097156" name="Picture 7"/>
          <p:cNvPicPr>
            <a:picLocks noChangeAspect="1"/>
          </p:cNvPicPr>
          <p:nvPr/>
        </p:nvPicPr>
        <p:blipFill>
          <a:blip r:embed="rId5"/>
          <a:stretch>
            <a:fillRect/>
          </a:stretch>
        </p:blipFill>
        <p:spPr>
          <a:xfrm>
            <a:off x="3220845" y="5351011"/>
            <a:ext cx="971090" cy="1323439"/>
          </a:xfrm>
          <a:prstGeom prst="rect">
            <a:avLst/>
          </a:prstGeom>
        </p:spPr>
      </p:pic>
      <p:pic>
        <p:nvPicPr>
          <p:cNvPr id="2097157" name="Picture 8"/>
          <p:cNvPicPr>
            <a:picLocks noChangeAspect="1"/>
          </p:cNvPicPr>
          <p:nvPr/>
        </p:nvPicPr>
        <p:blipFill>
          <a:blip r:embed="rId6"/>
          <a:stretch>
            <a:fillRect/>
          </a:stretch>
        </p:blipFill>
        <p:spPr>
          <a:xfrm>
            <a:off x="3240022" y="4004386"/>
            <a:ext cx="932736" cy="1186637"/>
          </a:xfrm>
          <a:prstGeom prst="rect">
            <a:avLst/>
          </a:prstGeom>
        </p:spPr>
      </p:pic>
      <p:sp>
        <p:nvSpPr>
          <p:cNvPr id="1048663" name="Rectangle 10"/>
          <p:cNvSpPr/>
          <p:nvPr/>
        </p:nvSpPr>
        <p:spPr>
          <a:xfrm>
            <a:off x="4258775" y="815384"/>
            <a:ext cx="5861220" cy="954107"/>
          </a:xfrm>
          <a:prstGeom prst="rect">
            <a:avLst/>
          </a:prstGeom>
          <a:solidFill>
            <a:srgbClr val="6560CC"/>
          </a:solidFill>
          <a:ln>
            <a:solidFill>
              <a:schemeClr val="accent1">
                <a:lumMod val="60000"/>
                <a:lumOff val="40000"/>
              </a:schemeClr>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en-US" dirty="0" err="1">
                <a:latin typeface="Times New Roman" panose="02020603050405020304" pitchFamily="18" charset="0"/>
                <a:cs typeface="Times New Roman" panose="02020603050405020304" pitchFamily="18" charset="0"/>
              </a:rPr>
              <a:t>Esensi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sila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pertama</a:t>
            </a:r>
            <a:r>
              <a:rPr lang="en-US" altLang="en-US"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“KETUHANAN”</a:t>
            </a:r>
          </a:p>
          <a:p>
            <a:pPr marL="342900" indent="-342900">
              <a:buFont typeface="Wingdings" panose="05000000000000000000" pitchFamily="2" charset="2"/>
              <a:buChar char="q"/>
            </a:pPr>
            <a:r>
              <a:rPr lang="en-US" altLang="en-US" dirty="0" err="1">
                <a:latin typeface="Times New Roman" panose="02020603050405020304" pitchFamily="18" charset="0"/>
                <a:cs typeface="Times New Roman" panose="02020603050405020304" pitchFamily="18" charset="0"/>
              </a:rPr>
              <a:t>Realitas</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Tuhan</a:t>
            </a:r>
            <a:r>
              <a:rPr lang="en-US" altLang="en-US" dirty="0">
                <a:latin typeface="Times New Roman" panose="02020603050405020304" pitchFamily="18" charset="0"/>
                <a:cs typeface="Times New Roman" panose="02020603050405020304" pitchFamily="18" charset="0"/>
              </a:rPr>
              <a:t> yang </a:t>
            </a:r>
            <a:r>
              <a:rPr lang="en-US" altLang="en-US" b="1" dirty="0" err="1">
                <a:solidFill>
                  <a:srgbClr val="00B050"/>
                </a:solidFill>
                <a:highlight>
                  <a:srgbClr val="C0C0C0"/>
                </a:highlight>
                <a:latin typeface="Times New Roman" panose="02020603050405020304" pitchFamily="18" charset="0"/>
                <a:cs typeface="Times New Roman" panose="02020603050405020304" pitchFamily="18" charset="0"/>
              </a:rPr>
              <a:t>Imanen</a:t>
            </a:r>
            <a:r>
              <a:rPr lang="en-US" altLang="en-US" b="1" dirty="0">
                <a:solidFill>
                  <a:srgbClr val="00B050"/>
                </a:solidFill>
                <a:highlight>
                  <a:srgbClr val="C0C0C0"/>
                </a:highlight>
                <a:latin typeface="Times New Roman" panose="02020603050405020304" pitchFamily="18" charset="0"/>
                <a:cs typeface="Times New Roman" panose="02020603050405020304" pitchFamily="18" charset="0"/>
              </a:rPr>
              <a:t>/</a:t>
            </a:r>
            <a:r>
              <a:rPr lang="en-US" altLang="en-US" b="1" dirty="0" err="1">
                <a:solidFill>
                  <a:srgbClr val="00B050"/>
                </a:solidFill>
                <a:highlight>
                  <a:srgbClr val="C0C0C0"/>
                </a:highlight>
                <a:latin typeface="Times New Roman" panose="02020603050405020304" pitchFamily="18" charset="0"/>
                <a:cs typeface="Times New Roman" panose="02020603050405020304" pitchFamily="18" charset="0"/>
              </a:rPr>
              <a:t>dekat</a:t>
            </a:r>
            <a:endParaRPr lang="en-US" altLang="en-US" b="1" dirty="0">
              <a:solidFill>
                <a:srgbClr val="00B050"/>
              </a:solidFill>
              <a:highlight>
                <a:srgbClr val="C0C0C0"/>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dirty="0" err="1">
                <a:latin typeface="Times New Roman" panose="02020603050405020304" pitchFamily="18" charset="0"/>
                <a:cs typeface="Times New Roman" panose="02020603050405020304" pitchFamily="18" charset="0"/>
              </a:rPr>
              <a:t>Realitas</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Tuhan</a:t>
            </a:r>
            <a:r>
              <a:rPr lang="en-US" altLang="en-US" dirty="0">
                <a:latin typeface="Times New Roman" panose="02020603050405020304" pitchFamily="18" charset="0"/>
                <a:cs typeface="Times New Roman" panose="02020603050405020304" pitchFamily="18" charset="0"/>
              </a:rPr>
              <a:t> yang </a:t>
            </a:r>
            <a:r>
              <a:rPr lang="en-US" altLang="en-US" b="1" dirty="0" err="1">
                <a:solidFill>
                  <a:srgbClr val="00B050"/>
                </a:solidFill>
                <a:highlight>
                  <a:srgbClr val="C0C0C0"/>
                </a:highlight>
                <a:latin typeface="Times New Roman" panose="02020603050405020304" pitchFamily="18" charset="0"/>
                <a:cs typeface="Times New Roman" panose="02020603050405020304" pitchFamily="18" charset="0"/>
              </a:rPr>
              <a:t>Transeden</a:t>
            </a:r>
            <a:r>
              <a:rPr lang="en-US" altLang="en-US" b="1" dirty="0">
                <a:solidFill>
                  <a:srgbClr val="00B050"/>
                </a:solidFill>
                <a:highlight>
                  <a:srgbClr val="C0C0C0"/>
                </a:highlight>
                <a:latin typeface="Times New Roman" panose="02020603050405020304" pitchFamily="18" charset="0"/>
                <a:cs typeface="Times New Roman" panose="02020603050405020304" pitchFamily="18" charset="0"/>
              </a:rPr>
              <a:t>/</a:t>
            </a:r>
            <a:r>
              <a:rPr lang="en-US" altLang="en-US" b="1" dirty="0" err="1">
                <a:solidFill>
                  <a:srgbClr val="00B050"/>
                </a:solidFill>
                <a:highlight>
                  <a:srgbClr val="C0C0C0"/>
                </a:highlight>
                <a:latin typeface="Times New Roman" panose="02020603050405020304" pitchFamily="18" charset="0"/>
                <a:cs typeface="Times New Roman" panose="02020603050405020304" pitchFamily="18" charset="0"/>
              </a:rPr>
              <a:t>jauh</a:t>
            </a:r>
            <a:endParaRPr lang="en-US" altLang="en-US" b="1" dirty="0">
              <a:solidFill>
                <a:srgbClr val="00B050"/>
              </a:solidFill>
              <a:highlight>
                <a:srgbClr val="C0C0C0"/>
              </a:highlight>
              <a:latin typeface="Times New Roman" panose="02020603050405020304" pitchFamily="18" charset="0"/>
              <a:cs typeface="Times New Roman" panose="02020603050405020304" pitchFamily="18" charset="0"/>
            </a:endParaRPr>
          </a:p>
        </p:txBody>
      </p:sp>
      <p:sp>
        <p:nvSpPr>
          <p:cNvPr id="1048664" name="Rectangle 11"/>
          <p:cNvSpPr/>
          <p:nvPr/>
        </p:nvSpPr>
        <p:spPr>
          <a:xfrm>
            <a:off x="4224700" y="1838607"/>
            <a:ext cx="7838192" cy="1231106"/>
          </a:xfrm>
          <a:prstGeom prst="rect">
            <a:avLst/>
          </a:prstGeom>
          <a:solidFill>
            <a:srgbClr val="FF0000"/>
          </a:solidFill>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en-US" dirty="0" err="1">
                <a:latin typeface="Times New Roman" panose="02020603050405020304" pitchFamily="18" charset="0"/>
                <a:cs typeface="Times New Roman" panose="02020603050405020304" pitchFamily="18" charset="0"/>
              </a:rPr>
              <a:t>Esensi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sila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kedua</a:t>
            </a:r>
            <a:r>
              <a:rPr lang="en-US" altLang="en-US"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“KEMANUSIAAN”</a:t>
            </a:r>
          </a:p>
          <a:p>
            <a:pPr marL="342900" indent="-342900">
              <a:buFont typeface="Wingdings" panose="05000000000000000000" pitchFamily="2" charset="2"/>
              <a:buChar char="q"/>
            </a:pPr>
            <a:r>
              <a:rPr lang="en-US" altLang="en-US" dirty="0" err="1">
                <a:latin typeface="Times New Roman" panose="02020603050405020304" pitchFamily="18" charset="0"/>
                <a:cs typeface="Times New Roman" panose="02020603050405020304" pitchFamily="18" charset="0"/>
              </a:rPr>
              <a:t>Konsep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manusia</a:t>
            </a:r>
            <a:r>
              <a:rPr lang="en-US" altLang="en-US" dirty="0">
                <a:latin typeface="Times New Roman" panose="02020603050405020304" pitchFamily="18" charset="0"/>
                <a:cs typeface="Times New Roman" panose="02020603050405020304" pitchFamily="18" charset="0"/>
              </a:rPr>
              <a:t> </a:t>
            </a:r>
            <a:r>
              <a:rPr lang="en-US" altLang="en-US" b="1" i="1" dirty="0" err="1">
                <a:solidFill>
                  <a:schemeClr val="tx1"/>
                </a:solidFill>
                <a:latin typeface="Times New Roman" panose="02020603050405020304" pitchFamily="18" charset="0"/>
                <a:cs typeface="Times New Roman" panose="02020603050405020304" pitchFamily="18" charset="0"/>
              </a:rPr>
              <a:t>monopluralis</a:t>
            </a:r>
            <a:r>
              <a:rPr lang="en-US" altLang="en-US"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meliputi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susunan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manusia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terdiri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rokhani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jiwa</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jasmani</a:t>
            </a:r>
            <a:r>
              <a:rPr lang="en-US" dirty="0">
                <a:latin typeface="Times New Roman" panose="02020603050405020304" pitchFamily="18" charset="0"/>
                <a:cs typeface="Times New Roman" panose="02020603050405020304" pitchFamily="18" charset="0"/>
              </a:rPr>
              <a:t> (raga), </a:t>
            </a:r>
            <a:r>
              <a:rPr lang="en-US" dirty="0" err="1">
                <a:latin typeface="Times New Roman" panose="02020603050405020304" pitchFamily="18" charset="0"/>
                <a:cs typeface="Times New Roman" panose="02020603050405020304" pitchFamily="18" charset="0"/>
              </a:rPr>
              <a:t>sifat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manusia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terdiri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makhluk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individu</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makhluk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sosial</a:t>
            </a:r>
            <a:r>
              <a:rPr lang="en-US" dirty="0">
                <a:latin typeface="Times New Roman" panose="02020603050405020304" pitchFamily="18" charset="0"/>
                <a:cs typeface="Times New Roman" panose="02020603050405020304" pitchFamily="18" charset="0"/>
              </a:rPr>
              <a:t>.</a:t>
            </a:r>
            <a:endParaRPr lang="en-ID" dirty="0">
              <a:latin typeface="Times New Roman" panose="02020603050405020304" pitchFamily="18" charset="0"/>
              <a:cs typeface="Times New Roman" panose="02020603050405020304" pitchFamily="18" charset="0"/>
            </a:endParaRPr>
          </a:p>
        </p:txBody>
      </p:sp>
      <p:sp>
        <p:nvSpPr>
          <p:cNvPr id="1048665" name="Rectangle 12"/>
          <p:cNvSpPr/>
          <p:nvPr/>
        </p:nvSpPr>
        <p:spPr>
          <a:xfrm>
            <a:off x="4224700" y="3138829"/>
            <a:ext cx="6912152" cy="677108"/>
          </a:xfrm>
          <a:prstGeom prst="rect">
            <a:avLst/>
          </a:prstGeom>
          <a:solidFill>
            <a:srgbClr val="00B050"/>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en-US" dirty="0" err="1">
                <a:latin typeface="Times New Roman" panose="02020603050405020304" pitchFamily="18" charset="0"/>
                <a:cs typeface="Times New Roman" panose="02020603050405020304" pitchFamily="18" charset="0"/>
              </a:rPr>
              <a:t>Esensi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sila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ketiga</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PERSATUAN”</a:t>
            </a:r>
          </a:p>
          <a:p>
            <a:pPr marL="342900" indent="-342900">
              <a:buFont typeface="Wingdings" panose="05000000000000000000" pitchFamily="2" charset="2"/>
              <a:buChar char="q"/>
            </a:pPr>
            <a:r>
              <a:rPr lang="en-US" altLang="en-US" dirty="0" err="1">
                <a:latin typeface="Times New Roman" panose="02020603050405020304" pitchFamily="18" charset="0"/>
                <a:cs typeface="Times New Roman" panose="02020603050405020304" pitchFamily="18" charset="0"/>
              </a:rPr>
              <a:t>Terdiri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dari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berbagai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suku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ras</a:t>
            </a:r>
            <a:r>
              <a:rPr lang="en-US" altLang="en-US" dirty="0">
                <a:latin typeface="Times New Roman" panose="02020603050405020304" pitchFamily="18" charset="0"/>
                <a:cs typeface="Times New Roman" panose="02020603050405020304" pitchFamily="18" charset="0"/>
              </a:rPr>
              <a:t>, agama, </a:t>
            </a:r>
            <a:r>
              <a:rPr lang="en-US" altLang="en-US" dirty="0" err="1">
                <a:latin typeface="Times New Roman" panose="02020603050405020304" pitchFamily="18" charset="0"/>
                <a:cs typeface="Times New Roman" panose="02020603050405020304" pitchFamily="18" charset="0"/>
              </a:rPr>
              <a:t>dan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bahasa</a:t>
            </a:r>
            <a:r>
              <a:rPr lang="en-US" altLang="en-US" dirty="0">
                <a:latin typeface="Times New Roman" panose="02020603050405020304" pitchFamily="18" charset="0"/>
                <a:cs typeface="Times New Roman" panose="02020603050405020304" pitchFamily="18" charset="0"/>
              </a:rPr>
              <a:t> = SATU</a:t>
            </a:r>
          </a:p>
        </p:txBody>
      </p:sp>
      <p:sp>
        <p:nvSpPr>
          <p:cNvPr id="1048666" name="Rectangle 13"/>
          <p:cNvSpPr/>
          <p:nvPr/>
        </p:nvSpPr>
        <p:spPr>
          <a:xfrm>
            <a:off x="4224700" y="3882742"/>
            <a:ext cx="7884518" cy="1323439"/>
          </a:xfrm>
          <a:prstGeom prst="rect">
            <a:avLst/>
          </a:prstGeom>
          <a:solidFill>
            <a:schemeClr val="tx1">
              <a:lumMod val="85000"/>
              <a:lumOff val="15000"/>
            </a:schemeClr>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en-US" dirty="0" err="1">
                <a:solidFill>
                  <a:schemeClr val="bg1"/>
                </a:solidFill>
                <a:latin typeface="Times New Roman" panose="02020603050405020304" pitchFamily="18" charset="0"/>
                <a:cs typeface="Times New Roman" panose="02020603050405020304" pitchFamily="18" charset="0"/>
              </a:rPr>
              <a:t>Esensi</a:t>
            </a:r>
            <a:r>
              <a:rPr lang="en-US" altLang="en-US" dirty="0">
                <a:solidFill>
                  <a:schemeClr val="bg1"/>
                </a:solidFill>
                <a:latin typeface="Times New Roman" panose="02020603050405020304" pitchFamily="18" charset="0"/>
                <a:cs typeface="Times New Roman" panose="02020603050405020304" pitchFamily="18" charset="0"/>
              </a:rPr>
              <a:t> </a:t>
            </a:r>
            <a:r>
              <a:rPr lang="en-US" altLang="en-US" dirty="0" err="1">
                <a:solidFill>
                  <a:schemeClr val="bg1"/>
                </a:solidFill>
                <a:latin typeface="Times New Roman" panose="02020603050405020304" pitchFamily="18" charset="0"/>
                <a:cs typeface="Times New Roman" panose="02020603050405020304" pitchFamily="18" charset="0"/>
              </a:rPr>
              <a:t>sila</a:t>
            </a:r>
            <a:r>
              <a:rPr lang="en-US" altLang="en-US" dirty="0">
                <a:solidFill>
                  <a:schemeClr val="bg1"/>
                </a:solidFill>
                <a:latin typeface="Times New Roman" panose="02020603050405020304" pitchFamily="18" charset="0"/>
                <a:cs typeface="Times New Roman" panose="02020603050405020304" pitchFamily="18" charset="0"/>
              </a:rPr>
              <a:t> </a:t>
            </a:r>
            <a:r>
              <a:rPr lang="en-US" altLang="en-US" dirty="0" err="1">
                <a:solidFill>
                  <a:schemeClr val="bg1"/>
                </a:solidFill>
                <a:latin typeface="Times New Roman" panose="02020603050405020304" pitchFamily="18" charset="0"/>
                <a:cs typeface="Times New Roman" panose="02020603050405020304" pitchFamily="18" charset="0"/>
              </a:rPr>
              <a:t>keempat</a:t>
            </a:r>
            <a:r>
              <a:rPr lang="en-US" altLang="en-US" dirty="0">
                <a:solidFill>
                  <a:schemeClr val="bg1"/>
                </a:solidFill>
                <a:latin typeface="Times New Roman" panose="02020603050405020304" pitchFamily="18" charset="0"/>
                <a:cs typeface="Times New Roman" panose="02020603050405020304" pitchFamily="18" charset="0"/>
              </a:rPr>
              <a:t> : </a:t>
            </a:r>
            <a:r>
              <a:rPr lang="en-US" altLang="en-US" sz="2000" b="1" dirty="0">
                <a:solidFill>
                  <a:schemeClr val="bg1"/>
                </a:solidFill>
                <a:latin typeface="Times New Roman" panose="02020603050405020304" pitchFamily="18" charset="0"/>
                <a:cs typeface="Times New Roman" panose="02020603050405020304" pitchFamily="18" charset="0"/>
              </a:rPr>
              <a:t>“ KERAKYATAN DIPIMPIN OLEH HIKMAT, PERMUSYAWARATAN/ PERWAKILAN’ </a:t>
            </a:r>
          </a:p>
          <a:p>
            <a:pPr marL="457200" indent="-457200">
              <a:buFont typeface="Wingdings" panose="05000000000000000000" pitchFamily="2" charset="2"/>
              <a:buChar char="q"/>
            </a:pPr>
            <a:r>
              <a:rPr lang="en-US" altLang="en-US" sz="2000" dirty="0" err="1">
                <a:solidFill>
                  <a:schemeClr val="bg1"/>
                </a:solidFill>
                <a:latin typeface="Times New Roman" panose="02020603050405020304" pitchFamily="18" charset="0"/>
                <a:cs typeface="Times New Roman" panose="02020603050405020304" pitchFamily="18" charset="0"/>
              </a:rPr>
              <a:t>Kedaulatan</a:t>
            </a:r>
            <a:r>
              <a:rPr lang="en-US" altLang="en-US" sz="2000" dirty="0">
                <a:solidFill>
                  <a:schemeClr val="bg1"/>
                </a:solidFill>
                <a:latin typeface="Times New Roman" panose="02020603050405020304" pitchFamily="18" charset="0"/>
                <a:cs typeface="Times New Roman" panose="02020603050405020304" pitchFamily="18" charset="0"/>
              </a:rPr>
              <a:t> </a:t>
            </a:r>
            <a:r>
              <a:rPr lang="en-US" altLang="en-US" sz="2000" dirty="0" err="1">
                <a:solidFill>
                  <a:schemeClr val="bg1"/>
                </a:solidFill>
                <a:latin typeface="Times New Roman" panose="02020603050405020304" pitchFamily="18" charset="0"/>
                <a:cs typeface="Times New Roman" panose="02020603050405020304" pitchFamily="18" charset="0"/>
              </a:rPr>
              <a:t>rakyat</a:t>
            </a:r>
            <a:r>
              <a:rPr lang="en-US" altLang="en-US" sz="2000" dirty="0">
                <a:solidFill>
                  <a:schemeClr val="bg1"/>
                </a:solidFill>
                <a:latin typeface="Times New Roman" panose="02020603050405020304" pitchFamily="18" charset="0"/>
                <a:cs typeface="Times New Roman" panose="02020603050405020304" pitchFamily="18" charset="0"/>
              </a:rPr>
              <a:t> (</a:t>
            </a:r>
            <a:r>
              <a:rPr lang="en-US" altLang="en-US" sz="2000" dirty="0" err="1">
                <a:solidFill>
                  <a:schemeClr val="bg1"/>
                </a:solidFill>
                <a:latin typeface="Times New Roman" panose="02020603050405020304" pitchFamily="18" charset="0"/>
                <a:cs typeface="Times New Roman" panose="02020603050405020304" pitchFamily="18" charset="0"/>
              </a:rPr>
              <a:t>Sistem</a:t>
            </a:r>
            <a:r>
              <a:rPr lang="en-US" altLang="en-US" sz="2000" dirty="0">
                <a:solidFill>
                  <a:schemeClr val="bg1"/>
                </a:solidFill>
                <a:latin typeface="Times New Roman" panose="02020603050405020304" pitchFamily="18" charset="0"/>
                <a:cs typeface="Times New Roman" panose="02020603050405020304" pitchFamily="18" charset="0"/>
              </a:rPr>
              <a:t> </a:t>
            </a:r>
            <a:r>
              <a:rPr lang="en-US" altLang="en-US" sz="2000" dirty="0" err="1">
                <a:solidFill>
                  <a:schemeClr val="bg1"/>
                </a:solidFill>
                <a:latin typeface="Times New Roman" panose="02020603050405020304" pitchFamily="18" charset="0"/>
                <a:cs typeface="Times New Roman" panose="02020603050405020304" pitchFamily="18" charset="0"/>
              </a:rPr>
              <a:t>Kekuasaan</a:t>
            </a:r>
            <a:r>
              <a:rPr lang="en-US" altLang="en-US" sz="2000" dirty="0">
                <a:solidFill>
                  <a:schemeClr val="bg1"/>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q"/>
            </a:pPr>
            <a:r>
              <a:rPr lang="en-US" altLang="en-US" sz="2000" dirty="0" err="1">
                <a:solidFill>
                  <a:schemeClr val="bg1"/>
                </a:solidFill>
                <a:latin typeface="Times New Roman" panose="02020603050405020304" pitchFamily="18" charset="0"/>
                <a:cs typeface="Times New Roman" panose="02020603050405020304" pitchFamily="18" charset="0"/>
              </a:rPr>
              <a:t>Pemusawaratan</a:t>
            </a:r>
            <a:r>
              <a:rPr lang="en-US" altLang="en-US" sz="2000" dirty="0">
                <a:solidFill>
                  <a:schemeClr val="bg1"/>
                </a:solidFill>
                <a:latin typeface="Times New Roman" panose="02020603050405020304" pitchFamily="18" charset="0"/>
                <a:cs typeface="Times New Roman" panose="02020603050405020304" pitchFamily="18" charset="0"/>
              </a:rPr>
              <a:t> / </a:t>
            </a:r>
            <a:r>
              <a:rPr lang="en-US" altLang="en-US" sz="2000" dirty="0" err="1">
                <a:solidFill>
                  <a:schemeClr val="bg1"/>
                </a:solidFill>
                <a:latin typeface="Times New Roman" panose="02020603050405020304" pitchFamily="18" charset="0"/>
                <a:cs typeface="Times New Roman" panose="02020603050405020304" pitchFamily="18" charset="0"/>
              </a:rPr>
              <a:t>Perawakilan</a:t>
            </a:r>
            <a:r>
              <a:rPr lang="en-US" altLang="en-US" sz="2000" dirty="0">
                <a:solidFill>
                  <a:schemeClr val="bg1"/>
                </a:solidFill>
                <a:latin typeface="Times New Roman" panose="02020603050405020304" pitchFamily="18" charset="0"/>
                <a:cs typeface="Times New Roman" panose="02020603050405020304" pitchFamily="18" charset="0"/>
              </a:rPr>
              <a:t> (</a:t>
            </a:r>
            <a:r>
              <a:rPr lang="en-US" altLang="en-US" sz="2000" dirty="0" err="1">
                <a:solidFill>
                  <a:schemeClr val="bg1"/>
                </a:solidFill>
                <a:latin typeface="Times New Roman" panose="02020603050405020304" pitchFamily="18" charset="0"/>
                <a:cs typeface="Times New Roman" panose="02020603050405020304" pitchFamily="18" charset="0"/>
              </a:rPr>
              <a:t>Sistem</a:t>
            </a:r>
            <a:r>
              <a:rPr lang="en-US" altLang="en-US" sz="2000" dirty="0">
                <a:solidFill>
                  <a:schemeClr val="bg1"/>
                </a:solidFill>
                <a:latin typeface="Times New Roman" panose="02020603050405020304" pitchFamily="18" charset="0"/>
                <a:cs typeface="Times New Roman" panose="02020603050405020304" pitchFamily="18" charset="0"/>
              </a:rPr>
              <a:t> </a:t>
            </a:r>
            <a:r>
              <a:rPr lang="en-US" altLang="en-US" sz="2000" dirty="0" err="1">
                <a:solidFill>
                  <a:schemeClr val="bg1"/>
                </a:solidFill>
                <a:latin typeface="Times New Roman" panose="02020603050405020304" pitchFamily="18" charset="0"/>
                <a:cs typeface="Times New Roman" panose="02020603050405020304" pitchFamily="18" charset="0"/>
              </a:rPr>
              <a:t>Pengambilan</a:t>
            </a:r>
            <a:r>
              <a:rPr lang="en-US" altLang="en-US" sz="2000" dirty="0">
                <a:solidFill>
                  <a:schemeClr val="bg1"/>
                </a:solidFill>
                <a:latin typeface="Times New Roman" panose="02020603050405020304" pitchFamily="18" charset="0"/>
                <a:cs typeface="Times New Roman" panose="02020603050405020304" pitchFamily="18" charset="0"/>
              </a:rPr>
              <a:t> </a:t>
            </a:r>
            <a:r>
              <a:rPr lang="en-US" altLang="en-US" sz="2000" dirty="0" err="1">
                <a:solidFill>
                  <a:schemeClr val="bg1"/>
                </a:solidFill>
                <a:latin typeface="Times New Roman" panose="02020603050405020304" pitchFamily="18" charset="0"/>
                <a:cs typeface="Times New Roman" panose="02020603050405020304" pitchFamily="18" charset="0"/>
              </a:rPr>
              <a:t>keputusan</a:t>
            </a:r>
            <a:r>
              <a:rPr lang="en-US" altLang="en-US" sz="2000" dirty="0">
                <a:solidFill>
                  <a:schemeClr val="bg1"/>
                </a:solidFill>
                <a:latin typeface="Times New Roman" panose="02020603050405020304" pitchFamily="18" charset="0"/>
                <a:cs typeface="Times New Roman" panose="02020603050405020304" pitchFamily="18" charset="0"/>
              </a:rPr>
              <a:t>)</a:t>
            </a:r>
            <a:endParaRPr lang="en-US" altLang="en-US" sz="2000" b="1" dirty="0">
              <a:solidFill>
                <a:schemeClr val="bg1"/>
              </a:solidFill>
              <a:latin typeface="Times New Roman" panose="02020603050405020304" pitchFamily="18" charset="0"/>
              <a:cs typeface="Times New Roman" panose="02020603050405020304" pitchFamily="18" charset="0"/>
            </a:endParaRPr>
          </a:p>
        </p:txBody>
      </p:sp>
      <p:sp>
        <p:nvSpPr>
          <p:cNvPr id="1048667" name="Rectangle 14"/>
          <p:cNvSpPr/>
          <p:nvPr/>
        </p:nvSpPr>
        <p:spPr>
          <a:xfrm>
            <a:off x="4238646" y="5289456"/>
            <a:ext cx="7842421" cy="1446550"/>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altLang="en-US" dirty="0" err="1">
                <a:latin typeface="Times New Roman" panose="02020603050405020304" pitchFamily="18" charset="0"/>
                <a:cs typeface="Times New Roman" panose="02020603050405020304" pitchFamily="18" charset="0"/>
              </a:rPr>
              <a:t>Esensi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sila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kelima</a:t>
            </a:r>
            <a:r>
              <a:rPr lang="en-US" altLang="en-US"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KEADILAN SOSIAL</a:t>
            </a:r>
            <a:r>
              <a:rPr lang="en-US" altLang="en-US" sz="2800" b="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US" altLang="en-US" sz="2000" dirty="0" err="1">
                <a:latin typeface="Times New Roman" panose="02020603050405020304" pitchFamily="18" charset="0"/>
                <a:cs typeface="Times New Roman" panose="02020603050405020304" pitchFamily="18" charset="0"/>
              </a:rPr>
              <a:t>Keadilan</a:t>
            </a:r>
            <a:r>
              <a:rPr lang="en-US" altLang="en-US" sz="2000" dirty="0">
                <a:latin typeface="Times New Roman" panose="02020603050405020304" pitchFamily="18" charset="0"/>
                <a:cs typeface="Times New Roman" panose="02020603050405020304" pitchFamily="18" charset="0"/>
              </a:rPr>
              <a:t> distributive(</a:t>
            </a:r>
            <a:r>
              <a:rPr lang="en-US" altLang="en-US" sz="2000" dirty="0" err="1">
                <a:latin typeface="Times New Roman" panose="02020603050405020304" pitchFamily="18" charset="0"/>
                <a:cs typeface="Times New Roman" panose="02020603050405020304" pitchFamily="18" charset="0"/>
              </a:rPr>
              <a:t>proposional</a:t>
            </a:r>
            <a:r>
              <a:rPr lang="en-US" alt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US" altLang="en-US" sz="2000" dirty="0" err="1">
                <a:latin typeface="Times New Roman" panose="02020603050405020304" pitchFamily="18" charset="0"/>
                <a:cs typeface="Times New Roman" panose="02020603050405020304" pitchFamily="18" charset="0"/>
              </a:rPr>
              <a:t>Keadilan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Komunitatif</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berhak</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mendapat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hak</a:t>
            </a:r>
            <a:r>
              <a:rPr lang="en-US" altLang="en-US" sz="2000" dirty="0">
                <a:latin typeface="Times New Roman" panose="02020603050405020304" pitchFamily="18" charset="0"/>
                <a:cs typeface="Times New Roman" panose="02020603050405020304" pitchFamily="18" charset="0"/>
              </a:rPr>
              <a:t> yang </a:t>
            </a:r>
            <a:r>
              <a:rPr lang="en-US" altLang="en-US" sz="2000" dirty="0" err="1">
                <a:latin typeface="Times New Roman" panose="02020603050405020304" pitchFamily="18" charset="0"/>
                <a:cs typeface="Times New Roman" panose="02020603050405020304" pitchFamily="18" charset="0"/>
              </a:rPr>
              <a:t>adil</a:t>
            </a:r>
            <a:r>
              <a:rPr lang="en-US" alt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US" altLang="en-US" sz="2000" dirty="0" err="1">
                <a:latin typeface="Times New Roman" panose="02020603050405020304" pitchFamily="18" charset="0"/>
                <a:cs typeface="Times New Roman" panose="02020603050405020304" pitchFamily="18" charset="0"/>
              </a:rPr>
              <a:t>Keadilan</a:t>
            </a:r>
            <a:r>
              <a:rPr lang="en-US" altLang="en-US" sz="2000" dirty="0">
                <a:latin typeface="Times New Roman" panose="02020603050405020304" pitchFamily="18" charset="0"/>
                <a:cs typeface="Times New Roman" panose="02020603050405020304" pitchFamily="18" charset="0"/>
              </a:rPr>
              <a:t> Legal(</a:t>
            </a:r>
            <a:r>
              <a:rPr lang="en-US" altLang="en-US" sz="2000" dirty="0" err="1">
                <a:latin typeface="Times New Roman" panose="02020603050405020304" pitchFamily="18" charset="0"/>
                <a:cs typeface="Times New Roman" panose="02020603050405020304" pitchFamily="18" charset="0"/>
              </a:rPr>
              <a:t>diperlakukan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sama</a:t>
            </a:r>
            <a:r>
              <a:rPr lang="en-US" altLang="en-US" sz="2000" dirty="0">
                <a:latin typeface="Times New Roman" panose="02020603050405020304" pitchFamily="18" charset="0"/>
                <a:cs typeface="Times New Roman" panose="02020603050405020304" pitchFamily="18" charset="0"/>
              </a:rPr>
              <a:t> oleh Negara di </a:t>
            </a:r>
            <a:r>
              <a:rPr lang="en-US" altLang="en-US" sz="2000" dirty="0" err="1">
                <a:latin typeface="Times New Roman" panose="02020603050405020304" pitchFamily="18" charset="0"/>
                <a:cs typeface="Times New Roman" panose="02020603050405020304" pitchFamily="18" charset="0"/>
              </a:rPr>
              <a:t>hadapan</a:t>
            </a:r>
            <a:r>
              <a:rPr lang="en-US" altLang="en-US" sz="2000" dirty="0">
                <a:latin typeface="Times New Roman" panose="02020603050405020304" pitchFamily="18" charset="0"/>
                <a:cs typeface="Times New Roman" panose="02020603050405020304" pitchFamily="18" charset="0"/>
              </a:rPr>
              <a:t> hokum)</a:t>
            </a:r>
          </a:p>
        </p:txBody>
      </p:sp>
      <p:sp>
        <p:nvSpPr>
          <p:cNvPr id="1048668" name="Title 4"/>
          <p:cNvSpPr txBox="1"/>
          <p:nvPr/>
        </p:nvSpPr>
        <p:spPr>
          <a:xfrm>
            <a:off x="1725" y="2575264"/>
            <a:ext cx="2243969" cy="1831328"/>
          </a:xfrm>
          <a:prstGeom prst="rect">
            <a:avLst/>
          </a:prstGeom>
          <a:solidFill>
            <a:schemeClr val="bg1"/>
          </a:solidFill>
        </p:spPr>
        <p:txBody>
          <a:bodyPr vert="horz" lIns="121899" tIns="60949" rIns="121899" bIns="60949" rtlCol="0" anchor="b">
            <a:normAutofit/>
          </a:bodyPr>
          <a:lstStyle>
            <a:lvl1pPr algn="l" defTabSz="1218987" rtl="0" eaLnBrk="1" latinLnBrk="0" hangingPunct="1">
              <a:lnSpc>
                <a:spcPct val="85000"/>
              </a:lnSpc>
              <a:spcBef>
                <a:spcPct val="0"/>
              </a:spcBef>
              <a:buNone/>
              <a:defRPr sz="2000" b="1" kern="1200" cap="none" baseline="0">
                <a:solidFill>
                  <a:schemeClr val="tx1"/>
                </a:solidFill>
                <a:latin typeface="+mj-lt"/>
                <a:ea typeface="+mj-ea"/>
                <a:cs typeface="+mj-cs"/>
              </a:defRPr>
            </a:lvl1pPr>
          </a:lstStyle>
          <a:p>
            <a:pPr>
              <a:lnSpc>
                <a:spcPct val="150000"/>
              </a:lnSpc>
            </a:pPr>
            <a:r>
              <a:rPr lang="en-US" altLang="en-US" dirty="0">
                <a:latin typeface="Eras Medium ITC" panose="020B0602030504020804" pitchFamily="34" charset="0"/>
              </a:rPr>
              <a:t>Causa </a:t>
            </a:r>
            <a:r>
              <a:rPr lang="en-US" altLang="en-US" dirty="0" err="1">
                <a:latin typeface="Eras Medium ITC" panose="020B0602030504020804" pitchFamily="34" charset="0"/>
              </a:rPr>
              <a:t>Formalis</a:t>
            </a:r>
            <a:r>
              <a:rPr lang="en-US" altLang="en-US" dirty="0">
                <a:latin typeface="Eras Medium ITC" panose="020B0602030504020804" pitchFamily="34" charset="0"/>
              </a:rPr>
              <a:t>  - </a:t>
            </a:r>
            <a:r>
              <a:rPr lang="en-US" altLang="en-US" b="0" dirty="0" err="1">
                <a:latin typeface="Eras Medium ITC" panose="020B0602030504020804" pitchFamily="34" charset="0"/>
              </a:rPr>
              <a:t>Asal</a:t>
            </a:r>
            <a:r>
              <a:rPr lang="en-US" altLang="en-US" b="0" dirty="0">
                <a:latin typeface="Eras Medium ITC" panose="020B0602030504020804" pitchFamily="34" charset="0"/>
              </a:rPr>
              <a:t> </a:t>
            </a:r>
            <a:r>
              <a:rPr lang="en-US" altLang="en-US" b="0" dirty="0" err="1">
                <a:latin typeface="Eras Medium ITC" panose="020B0602030504020804" pitchFamily="34" charset="0"/>
              </a:rPr>
              <a:t>Mula</a:t>
            </a:r>
            <a:r>
              <a:rPr lang="en-US" altLang="en-US" b="0" dirty="0">
                <a:latin typeface="Eras Medium ITC" panose="020B0602030504020804" pitchFamily="34" charset="0"/>
              </a:rPr>
              <a:t> </a:t>
            </a:r>
            <a:r>
              <a:rPr lang="en-US" altLang="en-US" b="0" dirty="0" err="1">
                <a:latin typeface="Eras Medium ITC" panose="020B0602030504020804" pitchFamily="34" charset="0"/>
              </a:rPr>
              <a:t>Bentuk</a:t>
            </a:r>
            <a:br>
              <a:rPr lang="en-US" altLang="en-US" dirty="0">
                <a:latin typeface="Eras Medium ITC" panose="020B0602030504020804" pitchFamily="34" charset="0"/>
              </a:rPr>
            </a:br>
            <a:endParaRPr lang="en-US" dirty="0"/>
          </a:p>
        </p:txBody>
      </p:sp>
      <p:sp>
        <p:nvSpPr>
          <p:cNvPr id="2" name="Left Brace 1">
            <a:extLst>
              <a:ext uri="{FF2B5EF4-FFF2-40B4-BE49-F238E27FC236}">
                <a16:creationId xmlns:a16="http://schemas.microsoft.com/office/drawing/2014/main" id="{F83CFBF2-5577-4265-906A-0608E631A85F}"/>
              </a:ext>
            </a:extLst>
          </p:cNvPr>
          <p:cNvSpPr/>
          <p:nvPr/>
        </p:nvSpPr>
        <p:spPr>
          <a:xfrm>
            <a:off x="2232038" y="1219200"/>
            <a:ext cx="945158" cy="4953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a:xfrm>
            <a:off x="3119964" y="1479341"/>
            <a:ext cx="2743200" cy="830998"/>
          </a:xfrm>
          <a:solidFill>
            <a:srgbClr val="00B0F0"/>
          </a:solidFill>
          <a:ln>
            <a:solidFill>
              <a:schemeClr val="bg2"/>
            </a:solidFill>
          </a:ln>
        </p:spPr>
        <p:txBody>
          <a:bodyPr>
            <a:noAutofit/>
          </a:bodyPr>
          <a:lstStyle/>
          <a:p>
            <a:r>
              <a:rPr lang="en-US" altLang="en-US" sz="1800" b="1" u="sng" dirty="0">
                <a:solidFill>
                  <a:schemeClr val="bg1"/>
                </a:solidFill>
                <a:latin typeface="Times New Roman" panose="02020603050405020304" pitchFamily="18" charset="0"/>
                <a:cs typeface="Times New Roman" panose="02020603050405020304" pitchFamily="18" charset="0"/>
              </a:rPr>
              <a:t>Causa </a:t>
            </a:r>
            <a:r>
              <a:rPr lang="en-US" altLang="en-US" sz="1800" b="1" u="sng" dirty="0" err="1">
                <a:solidFill>
                  <a:schemeClr val="bg1"/>
                </a:solidFill>
                <a:latin typeface="Times New Roman" panose="02020603050405020304" pitchFamily="18" charset="0"/>
                <a:cs typeface="Times New Roman" panose="02020603050405020304" pitchFamily="18" charset="0"/>
              </a:rPr>
              <a:t>Effisien</a:t>
            </a:r>
            <a:r>
              <a:rPr lang="en-US" altLang="en-US" sz="1800" b="1" u="sng" dirty="0">
                <a:solidFill>
                  <a:schemeClr val="bg1"/>
                </a:solidFill>
                <a:latin typeface="Times New Roman" panose="02020603050405020304" pitchFamily="18" charset="0"/>
                <a:cs typeface="Times New Roman" panose="02020603050405020304" pitchFamily="18" charset="0"/>
              </a:rPr>
              <a:t> /</a:t>
            </a:r>
            <a:br>
              <a:rPr lang="en-US" altLang="en-US" sz="1800" b="0" dirty="0">
                <a:solidFill>
                  <a:schemeClr val="bg1"/>
                </a:solidFill>
                <a:latin typeface="Times New Roman" panose="02020603050405020304" pitchFamily="18" charset="0"/>
                <a:cs typeface="Times New Roman" panose="02020603050405020304" pitchFamily="18" charset="0"/>
              </a:rPr>
            </a:br>
            <a:r>
              <a:rPr lang="en-US" altLang="en-US" sz="1800" b="0" dirty="0">
                <a:solidFill>
                  <a:schemeClr val="bg1"/>
                </a:solidFill>
                <a:latin typeface="Times New Roman" panose="02020603050405020304" pitchFamily="18" charset="0"/>
                <a:cs typeface="Times New Roman" panose="02020603050405020304" pitchFamily="18" charset="0"/>
              </a:rPr>
              <a:t> </a:t>
            </a:r>
            <a:r>
              <a:rPr lang="en-US" altLang="en-US" sz="1800" b="0" dirty="0" err="1">
                <a:solidFill>
                  <a:schemeClr val="bg1"/>
                </a:solidFill>
                <a:latin typeface="Times New Roman" panose="02020603050405020304" pitchFamily="18" charset="0"/>
                <a:cs typeface="Times New Roman" panose="02020603050405020304" pitchFamily="18" charset="0"/>
              </a:rPr>
              <a:t>Asal</a:t>
            </a:r>
            <a:r>
              <a:rPr lang="en-US" altLang="en-US" sz="1800" b="0" dirty="0">
                <a:solidFill>
                  <a:schemeClr val="bg1"/>
                </a:solidFill>
                <a:latin typeface="Times New Roman" panose="02020603050405020304" pitchFamily="18" charset="0"/>
                <a:cs typeface="Times New Roman" panose="02020603050405020304" pitchFamily="18" charset="0"/>
              </a:rPr>
              <a:t> </a:t>
            </a:r>
            <a:r>
              <a:rPr lang="en-US" altLang="en-US" sz="1800" b="0" dirty="0" err="1">
                <a:solidFill>
                  <a:schemeClr val="bg1"/>
                </a:solidFill>
                <a:latin typeface="Times New Roman" panose="02020603050405020304" pitchFamily="18" charset="0"/>
                <a:cs typeface="Times New Roman" panose="02020603050405020304" pitchFamily="18" charset="0"/>
              </a:rPr>
              <a:t>Mula</a:t>
            </a:r>
            <a:r>
              <a:rPr lang="en-US" altLang="en-US" sz="1800" b="0" dirty="0">
                <a:solidFill>
                  <a:schemeClr val="bg1"/>
                </a:solidFill>
                <a:latin typeface="Times New Roman" panose="02020603050405020304" pitchFamily="18" charset="0"/>
                <a:cs typeface="Times New Roman" panose="02020603050405020304" pitchFamily="18" charset="0"/>
              </a:rPr>
              <a:t> </a:t>
            </a:r>
            <a:r>
              <a:rPr lang="en-US" altLang="en-US" sz="1800" b="0" dirty="0" err="1">
                <a:solidFill>
                  <a:schemeClr val="bg1"/>
                </a:solidFill>
                <a:latin typeface="Times New Roman" panose="02020603050405020304" pitchFamily="18" charset="0"/>
                <a:cs typeface="Times New Roman" panose="02020603050405020304" pitchFamily="18" charset="0"/>
              </a:rPr>
              <a:t>Karya</a:t>
            </a:r>
            <a:br>
              <a:rPr lang="en-US" altLang="en-US" sz="1800" dirty="0">
                <a:solidFill>
                  <a:schemeClr val="bg1"/>
                </a:solidFill>
                <a:highlight>
                  <a:srgbClr val="FFFF00"/>
                </a:highlight>
                <a:latin typeface="Times New Roman" panose="02020603050405020304" pitchFamily="18" charset="0"/>
                <a:cs typeface="Times New Roman" panose="02020603050405020304" pitchFamily="18" charset="0"/>
              </a:rPr>
            </a:br>
            <a:endParaRPr lang="en-US" sz="1800" dirty="0">
              <a:solidFill>
                <a:schemeClr val="bg1"/>
              </a:solidFill>
              <a:highlight>
                <a:srgbClr val="FFFF00"/>
              </a:highlight>
              <a:latin typeface="Times New Roman" panose="02020603050405020304" pitchFamily="18" charset="0"/>
              <a:cs typeface="Times New Roman" panose="02020603050405020304" pitchFamily="18" charset="0"/>
            </a:endParaRPr>
          </a:p>
        </p:txBody>
      </p:sp>
      <p:sp>
        <p:nvSpPr>
          <p:cNvPr id="1048671" name="Content Placeholder 2"/>
          <p:cNvSpPr>
            <a:spLocks noGrp="1"/>
          </p:cNvSpPr>
          <p:nvPr>
            <p:ph idx="1"/>
          </p:nvPr>
        </p:nvSpPr>
        <p:spPr>
          <a:xfrm>
            <a:off x="6878154" y="1143000"/>
            <a:ext cx="4648201" cy="1778000"/>
          </a:xfrm>
          <a:solidFill>
            <a:schemeClr val="tx2">
              <a:lumMod val="50000"/>
              <a:lumOff val="50000"/>
            </a:schemeClr>
          </a:solidFill>
        </p:spPr>
        <p:style>
          <a:lnRef idx="1">
            <a:schemeClr val="accent1"/>
          </a:lnRef>
          <a:fillRef idx="3">
            <a:schemeClr val="accent1"/>
          </a:fillRef>
          <a:effectRef idx="2">
            <a:schemeClr val="accent1"/>
          </a:effectRef>
          <a:fontRef idx="minor">
            <a:schemeClr val="lt1"/>
          </a:fontRef>
        </p:style>
        <p:txBody>
          <a:bodyPr>
            <a:normAutofit fontScale="95833"/>
          </a:bodyPr>
          <a:lstStyle/>
          <a:p>
            <a:pPr>
              <a:buFont typeface="Wingdings" panose="05000000000000000000" pitchFamily="2" charset="2"/>
              <a:buChar char="Ø"/>
            </a:pPr>
            <a:r>
              <a:rPr lang="en-US" sz="2400" dirty="0" err="1">
                <a:solidFill>
                  <a:schemeClr val="bg1"/>
                </a:solidFill>
                <a:latin typeface="Times New Roman" panose="02020603050405020304" pitchFamily="18" charset="0"/>
                <a:cs typeface="Times New Roman" panose="02020603050405020304" pitchFamily="18" charset="0"/>
              </a:rPr>
              <a:t>Adat-istiadat</a:t>
            </a:r>
            <a:endParaRPr lang="en-US" sz="24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err="1">
                <a:solidFill>
                  <a:schemeClr val="bg1"/>
                </a:solidFill>
                <a:latin typeface="Times New Roman" panose="02020603050405020304" pitchFamily="18" charset="0"/>
                <a:cs typeface="Times New Roman" panose="02020603050405020304" pitchFamily="18" charset="0"/>
              </a:rPr>
              <a:t>Muh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Yamin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Soepomo</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Soekarno</a:t>
            </a:r>
            <a:endParaRPr lang="en-US" sz="24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BPUPKI</a:t>
            </a:r>
          </a:p>
        </p:txBody>
      </p:sp>
      <p:sp>
        <p:nvSpPr>
          <p:cNvPr id="1048672" name="Text Placeholder 3"/>
          <p:cNvSpPr>
            <a:spLocks noGrp="1"/>
          </p:cNvSpPr>
          <p:nvPr>
            <p:ph type="body" sz="half" idx="2"/>
          </p:nvPr>
        </p:nvSpPr>
        <p:spPr>
          <a:xfrm>
            <a:off x="0" y="2415540"/>
            <a:ext cx="2743200" cy="1397001"/>
          </a:xfrm>
          <a:solidFill>
            <a:srgbClr val="FF0000"/>
          </a:solidFill>
        </p:spPr>
        <p:txBody>
          <a:bodyPr>
            <a:normAutofit/>
          </a:bodyPr>
          <a:lstStyle/>
          <a:p>
            <a:pPr>
              <a:lnSpc>
                <a:spcPct val="150000"/>
              </a:lnSpc>
            </a:pPr>
            <a:r>
              <a:rPr lang="en-US" sz="1800" b="1" dirty="0" err="1">
                <a:latin typeface="Times New Roman" panose="02020603050405020304" pitchFamily="18" charset="0"/>
                <a:cs typeface="Times New Roman" panose="02020603050405020304" pitchFamily="18" charset="0"/>
              </a:rPr>
              <a:t>Asal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Mula</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Substansi</a:t>
            </a:r>
            <a:r>
              <a:rPr lang="en-US" sz="1800" b="1" dirty="0">
                <a:latin typeface="Times New Roman" panose="02020603050405020304" pitchFamily="18" charset="0"/>
                <a:cs typeface="Times New Roman" panose="02020603050405020304" pitchFamily="18" charset="0"/>
              </a:rPr>
              <a:t> Pancasila yang </a:t>
            </a:r>
            <a:r>
              <a:rPr lang="en-US" sz="1800" b="1" dirty="0" err="1">
                <a:latin typeface="Times New Roman" panose="02020603050405020304" pitchFamily="18" charset="0"/>
                <a:cs typeface="Times New Roman" panose="02020603050405020304" pitchFamily="18" charset="0"/>
              </a:rPr>
              <a:t>dikaji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Pemikiran</a:t>
            </a:r>
            <a:r>
              <a:rPr lang="en-US" sz="1800" b="1" dirty="0">
                <a:latin typeface="Times New Roman" panose="02020603050405020304" pitchFamily="18" charset="0"/>
                <a:cs typeface="Times New Roman" panose="02020603050405020304" pitchFamily="18" charset="0"/>
              </a:rPr>
              <a:t> : Aristoteles</a:t>
            </a:r>
          </a:p>
        </p:txBody>
      </p:sp>
      <p:sp>
        <p:nvSpPr>
          <p:cNvPr id="1048673" name="Rectangle 4"/>
          <p:cNvSpPr/>
          <p:nvPr/>
        </p:nvSpPr>
        <p:spPr>
          <a:xfrm>
            <a:off x="3119964" y="3910252"/>
            <a:ext cx="2743200" cy="646331"/>
          </a:xfrm>
          <a:prstGeom prst="rect">
            <a:avLst/>
          </a:prstGeom>
          <a:solidFill>
            <a:srgbClr val="FFC000"/>
          </a:solidFill>
        </p:spPr>
        <p:txBody>
          <a:bodyPr wrap="square">
            <a:spAutoFit/>
          </a:bodyPr>
          <a:lstStyle/>
          <a:p>
            <a:r>
              <a:rPr lang="en-US" altLang="en-US" b="1" u="sng" dirty="0">
                <a:solidFill>
                  <a:schemeClr val="bg1"/>
                </a:solidFill>
                <a:latin typeface="Times New Roman" panose="02020603050405020304" pitchFamily="18" charset="0"/>
                <a:cs typeface="Times New Roman" panose="02020603050405020304" pitchFamily="18" charset="0"/>
              </a:rPr>
              <a:t>Causa </a:t>
            </a:r>
            <a:r>
              <a:rPr lang="en-US" altLang="en-US" b="1" u="sng" dirty="0" err="1">
                <a:solidFill>
                  <a:schemeClr val="bg1"/>
                </a:solidFill>
                <a:latin typeface="Times New Roman" panose="02020603050405020304" pitchFamily="18" charset="0"/>
                <a:cs typeface="Times New Roman" panose="02020603050405020304" pitchFamily="18" charset="0"/>
              </a:rPr>
              <a:t>Finalis</a:t>
            </a:r>
            <a:r>
              <a:rPr lang="en-US" altLang="en-US" u="sng" dirty="0">
                <a:solidFill>
                  <a:schemeClr val="bg1"/>
                </a:solidFill>
                <a:latin typeface="Times New Roman" panose="02020603050405020304" pitchFamily="18" charset="0"/>
                <a:cs typeface="Times New Roman" panose="02020603050405020304" pitchFamily="18" charset="0"/>
              </a:rPr>
              <a:t> /</a:t>
            </a:r>
          </a:p>
          <a:p>
            <a:r>
              <a:rPr lang="en-US" altLang="en-US" dirty="0">
                <a:solidFill>
                  <a:schemeClr val="bg1"/>
                </a:solidFill>
                <a:latin typeface="Times New Roman" panose="02020603050405020304" pitchFamily="18" charset="0"/>
                <a:cs typeface="Times New Roman" panose="02020603050405020304" pitchFamily="18" charset="0"/>
              </a:rPr>
              <a:t>ASAL MULA TUJUAN</a:t>
            </a:r>
          </a:p>
        </p:txBody>
      </p:sp>
      <p:sp>
        <p:nvSpPr>
          <p:cNvPr id="1048674" name="Content Placeholder 2"/>
          <p:cNvSpPr txBox="1"/>
          <p:nvPr/>
        </p:nvSpPr>
        <p:spPr>
          <a:xfrm>
            <a:off x="6856412" y="3606801"/>
            <a:ext cx="4648201" cy="1676400"/>
          </a:xfrm>
          <a:prstGeom prst="rect">
            <a:avLst/>
          </a:prstGeom>
          <a:solidFill>
            <a:schemeClr val="tx2">
              <a:lumMod val="50000"/>
              <a:lumOff val="50000"/>
            </a:schemeClr>
          </a:solidFill>
        </p:spPr>
        <p:style>
          <a:lnRef idx="0">
            <a:schemeClr val="accent4"/>
          </a:lnRef>
          <a:fillRef idx="3">
            <a:schemeClr val="accent4"/>
          </a:fillRef>
          <a:effectRef idx="3">
            <a:schemeClr val="accent4"/>
          </a:effectRef>
          <a:fontRef idx="minor">
            <a:schemeClr val="lt1"/>
          </a:fontRef>
        </p:style>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err="1">
                <a:solidFill>
                  <a:schemeClr val="bg1">
                    <a:lumMod val="95000"/>
                  </a:schemeClr>
                </a:solidFill>
                <a:latin typeface="Times New Roman" panose="02020603050405020304" pitchFamily="18" charset="0"/>
                <a:cs typeface="Times New Roman" panose="02020603050405020304" pitchFamily="18" charset="0"/>
              </a:rPr>
              <a:t>Sebagai</a:t>
            </a:r>
            <a:r>
              <a:rPr lang="en-US" dirty="0">
                <a:solidFill>
                  <a:schemeClr val="bg1">
                    <a:lumMod val="95000"/>
                  </a:schemeClr>
                </a:solidFill>
                <a:latin typeface="Times New Roman" panose="02020603050405020304" pitchFamily="18" charset="0"/>
                <a:cs typeface="Times New Roman" panose="02020603050405020304" pitchFamily="18" charset="0"/>
              </a:rPr>
              <a:t> </a:t>
            </a:r>
            <a:r>
              <a:rPr lang="en-US" dirty="0" err="1">
                <a:solidFill>
                  <a:schemeClr val="bg1">
                    <a:lumMod val="95000"/>
                  </a:schemeClr>
                </a:solidFill>
                <a:latin typeface="Times New Roman" panose="02020603050405020304" pitchFamily="18" charset="0"/>
                <a:cs typeface="Times New Roman" panose="02020603050405020304" pitchFamily="18" charset="0"/>
              </a:rPr>
              <a:t>Alat</a:t>
            </a:r>
            <a:r>
              <a:rPr lang="en-US" dirty="0">
                <a:solidFill>
                  <a:schemeClr val="bg1">
                    <a:lumMod val="95000"/>
                  </a:schemeClr>
                </a:solidFill>
                <a:latin typeface="Times New Roman" panose="02020603050405020304" pitchFamily="18" charset="0"/>
                <a:cs typeface="Times New Roman" panose="02020603050405020304" pitchFamily="18" charset="0"/>
              </a:rPr>
              <a:t> </a:t>
            </a:r>
            <a:r>
              <a:rPr lang="en-US" dirty="0" err="1">
                <a:solidFill>
                  <a:schemeClr val="bg1">
                    <a:lumMod val="95000"/>
                  </a:schemeClr>
                </a:solidFill>
                <a:latin typeface="Times New Roman" panose="02020603050405020304" pitchFamily="18" charset="0"/>
                <a:cs typeface="Times New Roman" panose="02020603050405020304" pitchFamily="18" charset="0"/>
              </a:rPr>
              <a:t>Pemersatu</a:t>
            </a:r>
            <a:endParaRPr lang="en-US" dirty="0">
              <a:solidFill>
                <a:schemeClr val="bg1">
                  <a:lumMod val="9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solidFill>
                  <a:schemeClr val="bg1">
                    <a:lumMod val="95000"/>
                  </a:schemeClr>
                </a:solidFill>
                <a:latin typeface="Times New Roman" panose="02020603050405020304" pitchFamily="18" charset="0"/>
                <a:cs typeface="Times New Roman" panose="02020603050405020304" pitchFamily="18" charset="0"/>
              </a:rPr>
              <a:t>Sebagai</a:t>
            </a:r>
            <a:r>
              <a:rPr lang="en-US" dirty="0">
                <a:solidFill>
                  <a:schemeClr val="bg1">
                    <a:lumMod val="95000"/>
                  </a:schemeClr>
                </a:solidFill>
                <a:latin typeface="Times New Roman" panose="02020603050405020304" pitchFamily="18" charset="0"/>
                <a:cs typeface="Times New Roman" panose="02020603050405020304" pitchFamily="18" charset="0"/>
              </a:rPr>
              <a:t> </a:t>
            </a:r>
            <a:r>
              <a:rPr lang="en-US" dirty="0" err="1">
                <a:solidFill>
                  <a:schemeClr val="bg1">
                    <a:lumMod val="95000"/>
                  </a:schemeClr>
                </a:solidFill>
                <a:latin typeface="Times New Roman" panose="02020603050405020304" pitchFamily="18" charset="0"/>
                <a:cs typeface="Times New Roman" panose="02020603050405020304" pitchFamily="18" charset="0"/>
              </a:rPr>
              <a:t>Alat</a:t>
            </a:r>
            <a:r>
              <a:rPr lang="en-US" dirty="0">
                <a:solidFill>
                  <a:schemeClr val="bg1">
                    <a:lumMod val="95000"/>
                  </a:schemeClr>
                </a:solidFill>
                <a:latin typeface="Times New Roman" panose="02020603050405020304" pitchFamily="18" charset="0"/>
                <a:cs typeface="Times New Roman" panose="02020603050405020304" pitchFamily="18" charset="0"/>
              </a:rPr>
              <a:t> </a:t>
            </a:r>
            <a:r>
              <a:rPr lang="en-US" dirty="0" err="1">
                <a:solidFill>
                  <a:schemeClr val="bg1">
                    <a:lumMod val="95000"/>
                  </a:schemeClr>
                </a:solidFill>
                <a:latin typeface="Times New Roman" panose="02020603050405020304" pitchFamily="18" charset="0"/>
                <a:cs typeface="Times New Roman" panose="02020603050405020304" pitchFamily="18" charset="0"/>
              </a:rPr>
              <a:t>penunjuk</a:t>
            </a:r>
            <a:r>
              <a:rPr lang="en-US" dirty="0">
                <a:solidFill>
                  <a:schemeClr val="bg1">
                    <a:lumMod val="95000"/>
                  </a:schemeClr>
                </a:solidFill>
                <a:latin typeface="Times New Roman" panose="02020603050405020304" pitchFamily="18" charset="0"/>
                <a:cs typeface="Times New Roman" panose="02020603050405020304" pitchFamily="18" charset="0"/>
              </a:rPr>
              <a:t> </a:t>
            </a:r>
            <a:r>
              <a:rPr lang="en-US" dirty="0" err="1">
                <a:solidFill>
                  <a:schemeClr val="bg1">
                    <a:lumMod val="95000"/>
                  </a:schemeClr>
                </a:solidFill>
                <a:latin typeface="Times New Roman" panose="02020603050405020304" pitchFamily="18" charset="0"/>
                <a:cs typeface="Times New Roman" panose="02020603050405020304" pitchFamily="18" charset="0"/>
              </a:rPr>
              <a:t>tentang</a:t>
            </a:r>
            <a:r>
              <a:rPr lang="en-US" dirty="0">
                <a:solidFill>
                  <a:schemeClr val="bg1">
                    <a:lumMod val="95000"/>
                  </a:schemeClr>
                </a:solidFill>
                <a:latin typeface="Times New Roman" panose="02020603050405020304" pitchFamily="18" charset="0"/>
                <a:cs typeface="Times New Roman" panose="02020603050405020304" pitchFamily="18" charset="0"/>
              </a:rPr>
              <a:t> </a:t>
            </a:r>
            <a:r>
              <a:rPr lang="en-US" dirty="0" err="1">
                <a:solidFill>
                  <a:schemeClr val="bg1">
                    <a:lumMod val="95000"/>
                  </a:schemeClr>
                </a:solidFill>
                <a:latin typeface="Times New Roman" panose="02020603050405020304" pitchFamily="18" charset="0"/>
                <a:cs typeface="Times New Roman" panose="02020603050405020304" pitchFamily="18" charset="0"/>
              </a:rPr>
              <a:t>Keberagaman</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048675" name="Arrow: Right 6"/>
          <p:cNvSpPr/>
          <p:nvPr/>
        </p:nvSpPr>
        <p:spPr>
          <a:xfrm>
            <a:off x="5863164" y="4182806"/>
            <a:ext cx="978408" cy="274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676" name="Arrow: Right 7"/>
          <p:cNvSpPr/>
          <p:nvPr/>
        </p:nvSpPr>
        <p:spPr>
          <a:xfrm>
            <a:off x="5863164" y="1757681"/>
            <a:ext cx="978408" cy="274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Left Brace 1">
            <a:extLst>
              <a:ext uri="{FF2B5EF4-FFF2-40B4-BE49-F238E27FC236}">
                <a16:creationId xmlns:a16="http://schemas.microsoft.com/office/drawing/2014/main" id="{2E012C4F-F7F5-4F64-8096-D3732C897ED7}"/>
              </a:ext>
            </a:extLst>
          </p:cNvPr>
          <p:cNvSpPr/>
          <p:nvPr/>
        </p:nvSpPr>
        <p:spPr>
          <a:xfrm>
            <a:off x="2743200" y="1905000"/>
            <a:ext cx="382460" cy="22778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Isosceles Triangle 4"/>
          <p:cNvSpPr/>
          <p:nvPr/>
        </p:nvSpPr>
        <p:spPr>
          <a:xfrm>
            <a:off x="2389616" y="1663504"/>
            <a:ext cx="6629400" cy="4749662"/>
          </a:xfrm>
          <a:prstGeom prst="triangle">
            <a:avLst>
              <a:gd name="adj" fmla="val 4961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600" dirty="0">
                <a:solidFill>
                  <a:srgbClr val="C00000"/>
                </a:solidFill>
                <a:latin typeface="Eras Medium ITC" pitchFamily="34" charset="0"/>
              </a:rPr>
              <a:t>1</a:t>
            </a:r>
          </a:p>
          <a:p>
            <a:pPr algn="ctr"/>
            <a:endParaRPr lang="en-US" sz="3600" dirty="0">
              <a:solidFill>
                <a:srgbClr val="C00000"/>
              </a:solidFill>
              <a:latin typeface="Eras Medium ITC" pitchFamily="34" charset="0"/>
            </a:endParaRPr>
          </a:p>
          <a:p>
            <a:pPr algn="ctr"/>
            <a:r>
              <a:rPr lang="en-US" sz="3600" dirty="0">
                <a:solidFill>
                  <a:srgbClr val="C00000"/>
                </a:solidFill>
                <a:latin typeface="Eras Medium ITC" pitchFamily="34" charset="0"/>
              </a:rPr>
              <a:t>2</a:t>
            </a:r>
          </a:p>
          <a:p>
            <a:pPr algn="ctr"/>
            <a:endParaRPr lang="en-US" sz="3600" dirty="0">
              <a:solidFill>
                <a:srgbClr val="C00000"/>
              </a:solidFill>
              <a:latin typeface="Eras Medium ITC" pitchFamily="34" charset="0"/>
            </a:endParaRPr>
          </a:p>
          <a:p>
            <a:pPr algn="ctr"/>
            <a:r>
              <a:rPr lang="en-US" sz="3600" dirty="0">
                <a:solidFill>
                  <a:srgbClr val="C00000"/>
                </a:solidFill>
                <a:latin typeface="Eras Medium ITC" pitchFamily="34" charset="0"/>
              </a:rPr>
              <a:t>3</a:t>
            </a:r>
          </a:p>
          <a:p>
            <a:pPr algn="ctr"/>
            <a:endParaRPr lang="en-US" sz="3600" dirty="0">
              <a:solidFill>
                <a:srgbClr val="C00000"/>
              </a:solidFill>
              <a:latin typeface="Eras Medium ITC" pitchFamily="34" charset="0"/>
            </a:endParaRPr>
          </a:p>
          <a:p>
            <a:pPr algn="ctr"/>
            <a:r>
              <a:rPr lang="en-US" sz="3600" dirty="0">
                <a:solidFill>
                  <a:srgbClr val="C00000"/>
                </a:solidFill>
                <a:latin typeface="Eras Medium ITC" pitchFamily="34" charset="0"/>
              </a:rPr>
              <a:t>4</a:t>
            </a:r>
          </a:p>
          <a:p>
            <a:pPr algn="ctr"/>
            <a:endParaRPr lang="en-US" sz="3600" dirty="0">
              <a:solidFill>
                <a:srgbClr val="C00000"/>
              </a:solidFill>
              <a:latin typeface="Eras Medium ITC" pitchFamily="34" charset="0"/>
            </a:endParaRPr>
          </a:p>
          <a:p>
            <a:pPr algn="ctr"/>
            <a:r>
              <a:rPr lang="en-US" sz="3600" dirty="0">
                <a:solidFill>
                  <a:srgbClr val="C00000"/>
                </a:solidFill>
                <a:latin typeface="Eras Medium ITC" pitchFamily="34" charset="0"/>
              </a:rPr>
              <a:t>5</a:t>
            </a:r>
          </a:p>
          <a:p>
            <a:pPr algn="ctr"/>
            <a:endParaRPr lang="en-US" sz="3600" dirty="0">
              <a:solidFill>
                <a:srgbClr val="C00000"/>
              </a:solidFill>
              <a:latin typeface="Eras Medium ITC" pitchFamily="34" charset="0"/>
            </a:endParaRPr>
          </a:p>
          <a:p>
            <a:pPr algn="ctr"/>
            <a:endParaRPr lang="en-US" sz="3600" dirty="0">
              <a:solidFill>
                <a:srgbClr val="C00000"/>
              </a:solidFill>
              <a:latin typeface="Eras Medium ITC" pitchFamily="34" charset="0"/>
            </a:endParaRPr>
          </a:p>
          <a:p>
            <a:pPr algn="ctr"/>
            <a:endParaRPr lang="en-US" sz="3600" dirty="0">
              <a:solidFill>
                <a:srgbClr val="C00000"/>
              </a:solidFill>
              <a:latin typeface="Eras Medium ITC" pitchFamily="34" charset="0"/>
            </a:endParaRPr>
          </a:p>
          <a:p>
            <a:pPr algn="ctr"/>
            <a:br>
              <a:rPr lang="en-US" dirty="0">
                <a:solidFill>
                  <a:srgbClr val="92D050"/>
                </a:solidFill>
                <a:latin typeface="Eras Medium ITC" pitchFamily="34" charset="0"/>
              </a:rPr>
            </a:br>
            <a:endParaRPr lang="en-US" dirty="0">
              <a:solidFill>
                <a:srgbClr val="92D050"/>
              </a:solidFill>
              <a:latin typeface="Eras Medium ITC" pitchFamily="34" charset="0"/>
            </a:endParaRPr>
          </a:p>
        </p:txBody>
      </p:sp>
      <p:cxnSp>
        <p:nvCxnSpPr>
          <p:cNvPr id="3145728" name="Straight Connector 5"/>
          <p:cNvCxnSpPr>
            <a:cxnSpLocks/>
          </p:cNvCxnSpPr>
          <p:nvPr/>
        </p:nvCxnSpPr>
        <p:spPr>
          <a:xfrm>
            <a:off x="3499962" y="5410200"/>
            <a:ext cx="541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29" name="Straight Connector 6"/>
          <p:cNvCxnSpPr>
            <a:cxnSpLocks/>
          </p:cNvCxnSpPr>
          <p:nvPr/>
        </p:nvCxnSpPr>
        <p:spPr>
          <a:xfrm>
            <a:off x="3922712" y="4303643"/>
            <a:ext cx="434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0" name="Straight Connector 7"/>
          <p:cNvCxnSpPr>
            <a:cxnSpLocks/>
          </p:cNvCxnSpPr>
          <p:nvPr/>
        </p:nvCxnSpPr>
        <p:spPr>
          <a:xfrm>
            <a:off x="4785001" y="3235452"/>
            <a:ext cx="297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1" name="Straight Connector 8"/>
          <p:cNvCxnSpPr>
            <a:cxnSpLocks/>
          </p:cNvCxnSpPr>
          <p:nvPr/>
        </p:nvCxnSpPr>
        <p:spPr>
          <a:xfrm>
            <a:off x="5328762" y="2214770"/>
            <a:ext cx="175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8679" name="Rectangle 22"/>
          <p:cNvSpPr/>
          <p:nvPr/>
        </p:nvSpPr>
        <p:spPr>
          <a:xfrm>
            <a:off x="560076" y="1010759"/>
            <a:ext cx="2438400" cy="381000"/>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anchor="ctr"/>
          <a:lstStyle/>
          <a:p>
            <a:pPr algn="ctr"/>
            <a:r>
              <a:rPr lang="en-US" sz="2000" b="1" dirty="0">
                <a:solidFill>
                  <a:schemeClr val="tx1"/>
                </a:solidFill>
                <a:latin typeface="Eras Medium ITC" pitchFamily="34" charset="0"/>
              </a:rPr>
              <a:t>ABSTRAK - UMUM</a:t>
            </a:r>
          </a:p>
        </p:txBody>
      </p:sp>
      <p:sp>
        <p:nvSpPr>
          <p:cNvPr id="1048680" name="Rectangle 23"/>
          <p:cNvSpPr/>
          <p:nvPr/>
        </p:nvSpPr>
        <p:spPr>
          <a:xfrm>
            <a:off x="8500558" y="934559"/>
            <a:ext cx="3429000" cy="457200"/>
          </a:xfrm>
          <a:prstGeom prst="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solidFill>
                  <a:schemeClr val="tx1"/>
                </a:solidFill>
                <a:latin typeface="Eras Medium ITC" pitchFamily="34" charset="0"/>
              </a:rPr>
              <a:t>CAKUPAN LUAS – ISI SEMPIT</a:t>
            </a:r>
          </a:p>
        </p:txBody>
      </p:sp>
      <p:sp>
        <p:nvSpPr>
          <p:cNvPr id="1048681" name="Rectangle 24"/>
          <p:cNvSpPr/>
          <p:nvPr/>
        </p:nvSpPr>
        <p:spPr>
          <a:xfrm>
            <a:off x="1973767" y="2246244"/>
            <a:ext cx="1447800" cy="609600"/>
          </a:xfrm>
          <a:prstGeom prst="rect">
            <a:avLst/>
          </a:prstGeom>
          <a:solidFill>
            <a:schemeClr val="tx1">
              <a:lumMod val="75000"/>
              <a:lumOff val="2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solidFill>
                  <a:schemeClr val="bg1"/>
                </a:solidFill>
                <a:latin typeface="Footlight MT Light" panose="0204060206030A020304" pitchFamily="18" charset="0"/>
              </a:rPr>
              <a:t>MENJIWAI</a:t>
            </a:r>
          </a:p>
        </p:txBody>
      </p:sp>
      <p:sp>
        <p:nvSpPr>
          <p:cNvPr id="1048682" name="Rectangle 25"/>
          <p:cNvSpPr/>
          <p:nvPr/>
        </p:nvSpPr>
        <p:spPr>
          <a:xfrm>
            <a:off x="8715888" y="2246244"/>
            <a:ext cx="1371600" cy="533400"/>
          </a:xfrm>
          <a:prstGeom prst="rect">
            <a:avLst/>
          </a:prstGeom>
          <a:solidFill>
            <a:schemeClr val="tx1">
              <a:lumMod val="75000"/>
              <a:lumOff val="2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solidFill>
                  <a:schemeClr val="bg1">
                    <a:lumMod val="95000"/>
                  </a:schemeClr>
                </a:solidFill>
                <a:latin typeface="Footlight MT Light" panose="0204060206030A020304" pitchFamily="18" charset="0"/>
              </a:rPr>
              <a:t>DIJIWAI</a:t>
            </a:r>
          </a:p>
        </p:txBody>
      </p:sp>
      <p:sp>
        <p:nvSpPr>
          <p:cNvPr id="1048683" name="Rectangle 26"/>
          <p:cNvSpPr/>
          <p:nvPr/>
        </p:nvSpPr>
        <p:spPr>
          <a:xfrm>
            <a:off x="512515" y="6452286"/>
            <a:ext cx="2590800" cy="381000"/>
          </a:xfrm>
          <a:prstGeom prst="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solidFill>
                  <a:schemeClr val="tx1"/>
                </a:solidFill>
                <a:latin typeface="Eras Medium ITC" pitchFamily="34" charset="0"/>
              </a:rPr>
              <a:t>KONKRET - KHUSUS</a:t>
            </a:r>
          </a:p>
        </p:txBody>
      </p:sp>
      <p:sp>
        <p:nvSpPr>
          <p:cNvPr id="1048684" name="Rectangle 27"/>
          <p:cNvSpPr/>
          <p:nvPr/>
        </p:nvSpPr>
        <p:spPr>
          <a:xfrm>
            <a:off x="8282408" y="6439584"/>
            <a:ext cx="3429000" cy="381000"/>
          </a:xfrm>
          <a:prstGeom prst="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solidFill>
                  <a:schemeClr val="tx1"/>
                </a:solidFill>
                <a:latin typeface="Eras Medium ITC" pitchFamily="34" charset="0"/>
              </a:rPr>
              <a:t>CAKUPAN SEMPIT – ISI LUAS</a:t>
            </a:r>
          </a:p>
        </p:txBody>
      </p:sp>
      <p:sp>
        <p:nvSpPr>
          <p:cNvPr id="1048685" name="Arrow: Curved Left 49"/>
          <p:cNvSpPr/>
          <p:nvPr/>
        </p:nvSpPr>
        <p:spPr>
          <a:xfrm flipH="1">
            <a:off x="4497969" y="1667395"/>
            <a:ext cx="838200" cy="1597152"/>
          </a:xfrm>
          <a:prstGeom prst="curvedLeftArrow">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1048686" name="Arrow: Curved Left 50"/>
          <p:cNvSpPr/>
          <p:nvPr/>
        </p:nvSpPr>
        <p:spPr>
          <a:xfrm flipV="1">
            <a:off x="6119315" y="1600467"/>
            <a:ext cx="983950" cy="1634985"/>
          </a:xfrm>
          <a:prstGeom prst="curvedLeftArrow">
            <a:avLst>
              <a:gd name="adj1" fmla="val 25000"/>
              <a:gd name="adj2" fmla="val 55944"/>
              <a:gd name="adj3" fmla="val 3199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687" name="Arrow: Curved Left 52"/>
          <p:cNvSpPr/>
          <p:nvPr/>
        </p:nvSpPr>
        <p:spPr>
          <a:xfrm flipH="1">
            <a:off x="3961614" y="1663504"/>
            <a:ext cx="1371600" cy="2819814"/>
          </a:xfrm>
          <a:prstGeom prst="curvedLeftArrow">
            <a:avLst>
              <a:gd name="adj1" fmla="val 25000"/>
              <a:gd name="adj2" fmla="val 50000"/>
              <a:gd name="adj3" fmla="val 3679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688" name="Arrow: Curved Left 53"/>
          <p:cNvSpPr/>
          <p:nvPr/>
        </p:nvSpPr>
        <p:spPr>
          <a:xfrm flipH="1">
            <a:off x="3948865" y="1663504"/>
            <a:ext cx="1371600" cy="3916018"/>
          </a:xfrm>
          <a:prstGeom prst="curvedLeftArrow">
            <a:avLst>
              <a:gd name="adj1" fmla="val 25000"/>
              <a:gd name="adj2" fmla="val 50000"/>
              <a:gd name="adj3" fmla="val 36794"/>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8689" name="Arrow: Curved Left 55"/>
          <p:cNvSpPr/>
          <p:nvPr/>
        </p:nvSpPr>
        <p:spPr>
          <a:xfrm flipV="1">
            <a:off x="6134525" y="1544643"/>
            <a:ext cx="1295400" cy="2763159"/>
          </a:xfrm>
          <a:prstGeom prst="curvedLeftArrow">
            <a:avLst>
              <a:gd name="adj1" fmla="val 30992"/>
              <a:gd name="adj2" fmla="val 55944"/>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690" name="Arrow: Curved Left 56"/>
          <p:cNvSpPr/>
          <p:nvPr/>
        </p:nvSpPr>
        <p:spPr>
          <a:xfrm flipV="1">
            <a:off x="6143702" y="1625089"/>
            <a:ext cx="1447800" cy="3733800"/>
          </a:xfrm>
          <a:prstGeom prst="curvedLeftArrow">
            <a:avLst>
              <a:gd name="adj1" fmla="val 21704"/>
              <a:gd name="adj2" fmla="val 52966"/>
              <a:gd name="adj3" fmla="val 25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8691" name="Arrow: Curved Left 57"/>
          <p:cNvSpPr/>
          <p:nvPr/>
        </p:nvSpPr>
        <p:spPr>
          <a:xfrm flipH="1">
            <a:off x="3468717" y="1635188"/>
            <a:ext cx="1838999" cy="4787280"/>
          </a:xfrm>
          <a:prstGeom prst="curvedLeftArrow">
            <a:avLst>
              <a:gd name="adj1" fmla="val 25000"/>
              <a:gd name="adj2" fmla="val 39326"/>
              <a:gd name="adj3" fmla="val 4219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8692" name="Arrow: Curved Left 58"/>
          <p:cNvSpPr/>
          <p:nvPr/>
        </p:nvSpPr>
        <p:spPr>
          <a:xfrm flipV="1">
            <a:off x="6170984" y="1421295"/>
            <a:ext cx="1879978" cy="4812196"/>
          </a:xfrm>
          <a:prstGeom prst="curvedLeftArrow">
            <a:avLst>
              <a:gd name="adj1" fmla="val 21704"/>
              <a:gd name="adj2" fmla="val 52966"/>
              <a:gd name="adj3" fmla="val 25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8693" name="Up-Down Arrow 40"/>
          <p:cNvSpPr/>
          <p:nvPr/>
        </p:nvSpPr>
        <p:spPr>
          <a:xfrm>
            <a:off x="1481624" y="1417982"/>
            <a:ext cx="381000" cy="5004486"/>
          </a:xfrm>
          <a:prstGeom prst="upDownArrow">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p>
        </p:txBody>
      </p:sp>
      <p:sp>
        <p:nvSpPr>
          <p:cNvPr id="1048694" name="Up-Down Arrow 40"/>
          <p:cNvSpPr/>
          <p:nvPr/>
        </p:nvSpPr>
        <p:spPr>
          <a:xfrm>
            <a:off x="10215058" y="1417982"/>
            <a:ext cx="381000" cy="5067434"/>
          </a:xfrm>
          <a:prstGeom prst="upDownArrow">
            <a:avLst/>
          </a:prstGeom>
          <a:solidFill>
            <a:schemeClr val="bg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p>
        </p:txBody>
      </p:sp>
      <p:sp>
        <p:nvSpPr>
          <p:cNvPr id="1048695" name="Title 2"/>
          <p:cNvSpPr>
            <a:spLocks noGrp="1"/>
          </p:cNvSpPr>
          <p:nvPr>
            <p:ph type="title"/>
          </p:nvPr>
        </p:nvSpPr>
        <p:spPr>
          <a:xfrm>
            <a:off x="3126046" y="224501"/>
            <a:ext cx="5374512" cy="1391479"/>
          </a:xfrm>
        </p:spPr>
        <p:txBody>
          <a:bodyPr>
            <a:noAutofit/>
          </a:bodyPr>
          <a:lstStyle/>
          <a:p>
            <a:pPr>
              <a:lnSpc>
                <a:spcPct val="150000"/>
              </a:lnSpc>
            </a:pPr>
            <a:r>
              <a:rPr lang="en-US" sz="2400" dirty="0" err="1">
                <a:solidFill>
                  <a:schemeClr val="tx1"/>
                </a:solidFill>
                <a:latin typeface="Times New Roman" panose="02020603050405020304" pitchFamily="18" charset="0"/>
                <a:cs typeface="Times New Roman" panose="02020603050405020304" pitchFamily="18" charset="0"/>
              </a:rPr>
              <a:t>Sistem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Filsafat</a:t>
            </a:r>
            <a:r>
              <a:rPr lang="en-US" sz="2400" dirty="0">
                <a:solidFill>
                  <a:schemeClr val="tx1"/>
                </a:solidFill>
                <a:latin typeface="Times New Roman" panose="02020603050405020304" pitchFamily="18" charset="0"/>
                <a:cs typeface="Times New Roman" panose="02020603050405020304" pitchFamily="18" charset="0"/>
              </a:rPr>
              <a:t> Pancasila yang </a:t>
            </a:r>
            <a:r>
              <a:rPr lang="en-US" sz="2400" dirty="0" err="1">
                <a:solidFill>
                  <a:schemeClr val="tx1"/>
                </a:solidFill>
                <a:latin typeface="Times New Roman" panose="02020603050405020304" pitchFamily="18" charset="0"/>
                <a:cs typeface="Times New Roman" panose="02020603050405020304" pitchFamily="18" charset="0"/>
              </a:rPr>
              <a:t>Bulat-Utuh</a:t>
            </a:r>
            <a:r>
              <a:rPr lang="en-US" sz="2400" dirty="0">
                <a:solidFill>
                  <a:schemeClr val="tx1"/>
                </a:solidFill>
                <a:latin typeface="Times New Roman" panose="02020603050405020304" pitchFamily="18" charset="0"/>
                <a:cs typeface="Times New Roman" panose="02020603050405020304" pitchFamily="18" charset="0"/>
              </a:rPr>
              <a:t> 		dan	 </a:t>
            </a:r>
            <a:r>
              <a:rPr lang="en-US" sz="2400" dirty="0" err="1">
                <a:solidFill>
                  <a:schemeClr val="tx1"/>
                </a:solidFill>
                <a:latin typeface="Times New Roman" panose="02020603050405020304" pitchFamily="18" charset="0"/>
                <a:cs typeface="Times New Roman" panose="02020603050405020304" pitchFamily="18" charset="0"/>
              </a:rPr>
              <a:t>Hierarkis-Piramidal</a:t>
            </a:r>
            <a:r>
              <a:rPr lang="en-US" sz="2400" dirty="0">
                <a:solidFill>
                  <a:schemeClr val="tx1"/>
                </a:solidFill>
                <a:latin typeface="Times New Roman" panose="02020603050405020304" pitchFamily="18" charset="0"/>
                <a:cs typeface="Times New Roman" panose="02020603050405020304" pitchFamily="18" charset="0"/>
              </a:rPr>
              <a:t> </a:t>
            </a:r>
            <a:br>
              <a:rPr lang="en-US" sz="2400" dirty="0">
                <a:solidFill>
                  <a:schemeClr val="tx1"/>
                </a:solidFill>
                <a:latin typeface="Times New Roman" panose="02020603050405020304" pitchFamily="18" charset="0"/>
                <a:cs typeface="Times New Roman" panose="02020603050405020304" pitchFamily="18" charset="0"/>
              </a:rPr>
            </a:br>
            <a:endParaRPr lang="en-ID"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Title 12"/>
          <p:cNvSpPr>
            <a:spLocks noGrp="1"/>
          </p:cNvSpPr>
          <p:nvPr>
            <p:ph type="title"/>
          </p:nvPr>
        </p:nvSpPr>
        <p:spPr>
          <a:xfrm>
            <a:off x="745454" y="23246"/>
            <a:ext cx="10512862" cy="580955"/>
          </a:xfrm>
        </p:spPr>
        <p:txBody>
          <a:bodyPr>
            <a:noAutofit/>
          </a:bodyPr>
          <a:lstStyle/>
          <a:p>
            <a:pPr algn="ctr"/>
            <a:r>
              <a:rPr lang="en-US" sz="2400" dirty="0">
                <a:solidFill>
                  <a:schemeClr val="tx1"/>
                </a:solidFill>
                <a:latin typeface="Times New Roman" panose="02020603050405020304" pitchFamily="18" charset="0"/>
                <a:cs typeface="Times New Roman" panose="02020603050405020304" pitchFamily="18" charset="0"/>
              </a:rPr>
              <a:t>Pancasila </a:t>
            </a:r>
            <a:r>
              <a:rPr lang="en-US" sz="2400" dirty="0" err="1">
                <a:solidFill>
                  <a:schemeClr val="tx1"/>
                </a:solidFill>
                <a:latin typeface="Times New Roman" panose="02020603050405020304" pitchFamily="18" charset="0"/>
                <a:cs typeface="Times New Roman" panose="02020603050405020304" pitchFamily="18" charset="0"/>
              </a:rPr>
              <a:t>dalam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Urgensinya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Sebagai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Sistem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Filsafat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48705" name="Text Placeholder 3"/>
          <p:cNvSpPr>
            <a:spLocks noGrp="1"/>
          </p:cNvSpPr>
          <p:nvPr>
            <p:ph type="body" idx="1"/>
          </p:nvPr>
        </p:nvSpPr>
        <p:spPr>
          <a:xfrm>
            <a:off x="243480" y="604200"/>
            <a:ext cx="5156444" cy="474614"/>
          </a:xfrm>
          <a:solidFill>
            <a:schemeClr val="accent1">
              <a:lumMod val="60000"/>
              <a:lumOff val="40000"/>
            </a:schemeClr>
          </a:solidFill>
        </p:spPr>
        <p:txBody>
          <a:bodyPr>
            <a:normAutofit/>
          </a:bodyPr>
          <a:lstStyle/>
          <a:p>
            <a:pPr algn="ctr"/>
            <a:r>
              <a:rPr lang="en-US" sz="1600" dirty="0" err="1">
                <a:solidFill>
                  <a:schemeClr val="tx1"/>
                </a:solidFill>
                <a:latin typeface="Times New Roman" panose="02020603050405020304" pitchFamily="18" charset="0"/>
                <a:cs typeface="Times New Roman" panose="02020603050405020304" pitchFamily="18" charset="0"/>
              </a:rPr>
              <a:t>Mengapa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Manusia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Memerlukan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Filsafat</a:t>
            </a:r>
            <a:endParaRPr lang="en-ID" sz="1600" dirty="0">
              <a:solidFill>
                <a:schemeClr val="tx1"/>
              </a:solidFill>
              <a:latin typeface="Times New Roman" panose="02020603050405020304" pitchFamily="18" charset="0"/>
              <a:cs typeface="Times New Roman" panose="02020603050405020304" pitchFamily="18" charset="0"/>
            </a:endParaRPr>
          </a:p>
        </p:txBody>
      </p:sp>
      <p:sp>
        <p:nvSpPr>
          <p:cNvPr id="1048706" name="Content Placeholder 2"/>
          <p:cNvSpPr>
            <a:spLocks noGrp="1"/>
          </p:cNvSpPr>
          <p:nvPr>
            <p:ph sz="half" idx="2"/>
          </p:nvPr>
        </p:nvSpPr>
        <p:spPr>
          <a:xfrm>
            <a:off x="243480" y="1212785"/>
            <a:ext cx="5156444" cy="5559978"/>
          </a:xfrm>
          <a:solidFill>
            <a:srgbClr val="FFC000"/>
          </a:solidFill>
        </p:spPr>
        <p:txBody>
          <a:bodyPr>
            <a:noAutofit/>
          </a:bodyPr>
          <a:lstStyle/>
          <a:p>
            <a:pPr>
              <a:buFont typeface="Wingdings" panose="05000000000000000000" pitchFamily="2" charset="2"/>
              <a:buChar char="§"/>
            </a:pPr>
            <a:r>
              <a:rPr lang="en-US" sz="1800" dirty="0" err="1">
                <a:solidFill>
                  <a:schemeClr val="bg1"/>
                </a:solidFill>
                <a:latin typeface="Times New Roman" panose="02020603050405020304" pitchFamily="18" charset="0"/>
                <a:cs typeface="Times New Roman" panose="02020603050405020304" pitchFamily="18" charset="0"/>
              </a:rPr>
              <a:t>Manusia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memerlukan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Fisafat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karena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manusia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mau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tak</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mau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harus</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menetukan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sendiri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bagaimana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ia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bersikap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terhadap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prasyarat-prasyarat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kehidupannya</a:t>
            </a:r>
            <a:r>
              <a:rPr lang="en-US" sz="1800" dirty="0">
                <a:solidFill>
                  <a:schemeClr val="bg1"/>
                </a:solidFill>
                <a:latin typeface="Times New Roman" panose="02020603050405020304" pitchFamily="18" charset="0"/>
                <a:cs typeface="Times New Roman" panose="02020603050405020304" pitchFamily="18" charset="0"/>
              </a:rPr>
              <a:t>, dan </a:t>
            </a:r>
            <a:r>
              <a:rPr lang="en-US" sz="1800" dirty="0" err="1">
                <a:solidFill>
                  <a:schemeClr val="bg1"/>
                </a:solidFill>
                <a:latin typeface="Times New Roman" panose="02020603050405020304" pitchFamily="18" charset="0"/>
                <a:cs typeface="Times New Roman" panose="02020603050405020304" pitchFamily="18" charset="0"/>
              </a:rPr>
              <a:t>karena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seluruh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realitas</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secara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potensial</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memengaruhinya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ia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sedemikian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membutuhkan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pengetahuan</a:t>
            </a:r>
            <a:r>
              <a:rPr lang="en-US" sz="1800" dirty="0">
                <a:solidFill>
                  <a:schemeClr val="bg1"/>
                </a:solidFill>
                <a:latin typeface="Times New Roman" panose="02020603050405020304" pitchFamily="18" charset="0"/>
                <a:cs typeface="Times New Roman" panose="02020603050405020304" pitchFamily="18" charset="0"/>
              </a:rPr>
              <a:t> yang </a:t>
            </a:r>
            <a:r>
              <a:rPr lang="en-US" sz="1800" dirty="0" err="1">
                <a:solidFill>
                  <a:schemeClr val="bg1"/>
                </a:solidFill>
                <a:latin typeface="Times New Roman" panose="02020603050405020304" pitchFamily="18" charset="0"/>
                <a:cs typeface="Times New Roman" panose="02020603050405020304" pitchFamily="18" charset="0"/>
              </a:rPr>
              <a:t>setepat-tepatnya</a:t>
            </a:r>
            <a:r>
              <a:rPr lang="en-US" sz="1800" dirty="0">
                <a:solidFill>
                  <a:schemeClr val="bg1"/>
                </a:solidFill>
                <a:latin typeface="Times New Roman" panose="02020603050405020304" pitchFamily="18" charset="0"/>
                <a:cs typeface="Times New Roman" panose="02020603050405020304" pitchFamily="18" charset="0"/>
              </a:rPr>
              <a:t> dan </a:t>
            </a:r>
            <a:r>
              <a:rPr lang="en-US" sz="1800" dirty="0" err="1">
                <a:solidFill>
                  <a:schemeClr val="bg1"/>
                </a:solidFill>
                <a:latin typeface="Times New Roman" panose="02020603050405020304" pitchFamily="18" charset="0"/>
                <a:cs typeface="Times New Roman" panose="02020603050405020304" pitchFamily="18" charset="0"/>
              </a:rPr>
              <a:t>selengkap-lengkapnya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tentang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seluruh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realitas</a:t>
            </a:r>
            <a:r>
              <a:rPr lang="en-US" sz="1800" dirty="0">
                <a:solidFill>
                  <a:schemeClr val="bg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800" dirty="0" err="1">
                <a:solidFill>
                  <a:schemeClr val="bg1"/>
                </a:solidFill>
                <a:latin typeface="Times New Roman" panose="02020603050405020304" pitchFamily="18" charset="0"/>
                <a:cs typeface="Times New Roman" panose="02020603050405020304" pitchFamily="18" charset="0"/>
              </a:rPr>
              <a:t>Filsafat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melalui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kerjasama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dengan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disiplin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ilmu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memainkan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peran</a:t>
            </a:r>
            <a:r>
              <a:rPr lang="en-US" sz="1800" dirty="0">
                <a:solidFill>
                  <a:schemeClr val="bg1"/>
                </a:solidFill>
                <a:latin typeface="Times New Roman" panose="02020603050405020304" pitchFamily="18" charset="0"/>
                <a:cs typeface="Times New Roman" panose="02020603050405020304" pitchFamily="18" charset="0"/>
              </a:rPr>
              <a:t> yang </a:t>
            </a:r>
            <a:r>
              <a:rPr lang="en-US" sz="1800" dirty="0" err="1">
                <a:solidFill>
                  <a:schemeClr val="bg1"/>
                </a:solidFill>
                <a:latin typeface="Times New Roman" panose="02020603050405020304" pitchFamily="18" charset="0"/>
                <a:cs typeface="Times New Roman" panose="02020603050405020304" pitchFamily="18" charset="0"/>
              </a:rPr>
              <a:t>sangat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penting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untuk</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membimbing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manusia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kepada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keinginan</a:t>
            </a:r>
            <a:r>
              <a:rPr lang="en-US" sz="1800" dirty="0">
                <a:solidFill>
                  <a:schemeClr val="bg1"/>
                </a:solidFill>
                <a:latin typeface="Times New Roman" panose="02020603050405020304" pitchFamily="18" charset="0"/>
                <a:cs typeface="Times New Roman" panose="02020603050405020304" pitchFamily="18" charset="0"/>
              </a:rPr>
              <a:t> – </a:t>
            </a:r>
            <a:r>
              <a:rPr lang="en-US" sz="1800" dirty="0" err="1">
                <a:solidFill>
                  <a:schemeClr val="bg1"/>
                </a:solidFill>
                <a:latin typeface="Times New Roman" panose="02020603050405020304" pitchFamily="18" charset="0"/>
                <a:cs typeface="Times New Roman" panose="02020603050405020304" pitchFamily="18" charset="0"/>
              </a:rPr>
              <a:t>keinginan</a:t>
            </a:r>
            <a:r>
              <a:rPr lang="en-US" sz="1800" dirty="0">
                <a:solidFill>
                  <a:schemeClr val="bg1"/>
                </a:solidFill>
                <a:latin typeface="Times New Roman" panose="02020603050405020304" pitchFamily="18" charset="0"/>
                <a:cs typeface="Times New Roman" panose="02020603050405020304" pitchFamily="18" charset="0"/>
              </a:rPr>
              <a:t> dan </a:t>
            </a:r>
            <a:r>
              <a:rPr lang="en-US" sz="1800" dirty="0" err="1">
                <a:solidFill>
                  <a:schemeClr val="bg1"/>
                </a:solidFill>
                <a:latin typeface="Times New Roman" panose="02020603050405020304" pitchFamily="18" charset="0"/>
                <a:cs typeface="Times New Roman" panose="02020603050405020304" pitchFamily="18" charset="0"/>
              </a:rPr>
              <a:t>aspirasi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mereka</a:t>
            </a:r>
            <a:r>
              <a:rPr lang="en-US" sz="1800" dirty="0">
                <a:solidFill>
                  <a:schemeClr val="bg1"/>
                </a:solidFill>
                <a:latin typeface="Times New Roman" panose="02020603050405020304" pitchFamily="18" charset="0"/>
                <a:cs typeface="Times New Roman" panose="02020603050405020304" pitchFamily="18" charset="0"/>
              </a:rPr>
              <a:t>.(Titus,1984 : 24).</a:t>
            </a:r>
            <a:r>
              <a:rPr lang="en-US" sz="1800" dirty="0" err="1">
                <a:solidFill>
                  <a:schemeClr val="bg1"/>
                </a:solidFill>
                <a:latin typeface="Times New Roman" panose="02020603050405020304" pitchFamily="18" charset="0"/>
                <a:cs typeface="Times New Roman" panose="02020603050405020304" pitchFamily="18" charset="0"/>
              </a:rPr>
              <a:t>Dengan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demikian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manusia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dapat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memahami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pentingnya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peran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filsafat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dalam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kehidupan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bermasyarakat,berbangsa</a:t>
            </a:r>
            <a:r>
              <a:rPr lang="en-US" sz="1800" dirty="0">
                <a:solidFill>
                  <a:schemeClr val="bg1"/>
                </a:solidFill>
                <a:latin typeface="Times New Roman" panose="02020603050405020304" pitchFamily="18" charset="0"/>
                <a:cs typeface="Times New Roman" panose="02020603050405020304" pitchFamily="18" charset="0"/>
              </a:rPr>
              <a:t>, dan </a:t>
            </a:r>
            <a:r>
              <a:rPr lang="en-US" sz="1800" dirty="0" err="1">
                <a:solidFill>
                  <a:schemeClr val="bg1"/>
                </a:solidFill>
                <a:latin typeface="Times New Roman" panose="02020603050405020304" pitchFamily="18" charset="0"/>
                <a:cs typeface="Times New Roman" panose="02020603050405020304" pitchFamily="18" charset="0"/>
              </a:rPr>
              <a:t>bernegara.Beberapa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faedah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filsafat</a:t>
            </a:r>
            <a:r>
              <a:rPr lang="en-US" sz="1800" dirty="0">
                <a:solidFill>
                  <a:schemeClr val="bg1"/>
                </a:solidFill>
                <a:latin typeface="Times New Roman" panose="02020603050405020304" pitchFamily="18" charset="0"/>
                <a:cs typeface="Times New Roman" panose="02020603050405020304" pitchFamily="18" charset="0"/>
              </a:rPr>
              <a:t> yang </a:t>
            </a:r>
            <a:r>
              <a:rPr lang="en-US" sz="1800" dirty="0" err="1">
                <a:solidFill>
                  <a:schemeClr val="bg1"/>
                </a:solidFill>
                <a:latin typeface="Times New Roman" panose="02020603050405020304" pitchFamily="18" charset="0"/>
                <a:cs typeface="Times New Roman" panose="02020603050405020304" pitchFamily="18" charset="0"/>
              </a:rPr>
              <a:t>perlu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diketahui</a:t>
            </a:r>
            <a:r>
              <a:rPr lang="en-US" sz="1800" dirty="0">
                <a:solidFill>
                  <a:schemeClr val="bg1"/>
                </a:solidFill>
                <a:latin typeface="Times New Roman" panose="02020603050405020304" pitchFamily="18" charset="0"/>
                <a:cs typeface="Times New Roman" panose="02020603050405020304" pitchFamily="18" charset="0"/>
              </a:rPr>
              <a:t> dan </a:t>
            </a:r>
            <a:r>
              <a:rPr lang="en-US" sz="1800" dirty="0" err="1">
                <a:solidFill>
                  <a:schemeClr val="bg1"/>
                </a:solidFill>
                <a:latin typeface="Times New Roman" panose="02020603050405020304" pitchFamily="18" charset="0"/>
                <a:cs typeface="Times New Roman" panose="02020603050405020304" pitchFamily="18" charset="0"/>
              </a:rPr>
              <a:t>pahami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adalah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sebagai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berikut</a:t>
            </a:r>
            <a:r>
              <a:rPr lang="en-US" sz="1800" dirty="0">
                <a:solidFill>
                  <a:schemeClr val="bg1"/>
                </a:solidFill>
                <a:latin typeface="Times New Roman" panose="02020603050405020304" pitchFamily="18" charset="0"/>
                <a:cs typeface="Times New Roman" panose="02020603050405020304" pitchFamily="18" charset="0"/>
              </a:rPr>
              <a:t> : </a:t>
            </a:r>
            <a:endParaRPr lang="en-ID"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ID" sz="1800" dirty="0">
              <a:solidFill>
                <a:schemeClr val="bg1"/>
              </a:solidFill>
              <a:latin typeface="Times New Roman" panose="02020603050405020304" pitchFamily="18" charset="0"/>
              <a:cs typeface="Times New Roman" panose="02020603050405020304" pitchFamily="18" charset="0"/>
            </a:endParaRPr>
          </a:p>
        </p:txBody>
      </p:sp>
      <p:sp>
        <p:nvSpPr>
          <p:cNvPr id="1048707" name="Text Placeholder 4"/>
          <p:cNvSpPr>
            <a:spLocks noGrp="1"/>
          </p:cNvSpPr>
          <p:nvPr>
            <p:ph type="body" sz="quarter" idx="3"/>
          </p:nvPr>
        </p:nvSpPr>
        <p:spPr>
          <a:xfrm>
            <a:off x="5903623" y="604199"/>
            <a:ext cx="5181838" cy="421443"/>
          </a:xfrm>
          <a:solidFill>
            <a:schemeClr val="accent1">
              <a:lumMod val="60000"/>
              <a:lumOff val="40000"/>
            </a:schemeClr>
          </a:solidFill>
        </p:spPr>
        <p:txBody>
          <a:bodyPr>
            <a:normAutofit/>
          </a:bodyPr>
          <a:lstStyle/>
          <a:p>
            <a:pPr algn="ctr"/>
            <a:r>
              <a:rPr lang="en-US" sz="1800" dirty="0" err="1">
                <a:solidFill>
                  <a:schemeClr val="tx1"/>
                </a:solidFill>
                <a:latin typeface="Times New Roman" panose="02020603050405020304" pitchFamily="18" charset="0"/>
                <a:cs typeface="Times New Roman" panose="02020603050405020304" pitchFamily="18" charset="0"/>
              </a:rPr>
              <a:t>Faedah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Filsafat</a:t>
            </a:r>
            <a:endParaRPr lang="en-ID" sz="1800" dirty="0">
              <a:solidFill>
                <a:schemeClr val="tx1"/>
              </a:solidFill>
              <a:latin typeface="Times New Roman" panose="02020603050405020304" pitchFamily="18" charset="0"/>
              <a:cs typeface="Times New Roman" panose="02020603050405020304" pitchFamily="18" charset="0"/>
            </a:endParaRPr>
          </a:p>
        </p:txBody>
      </p:sp>
      <p:sp>
        <p:nvSpPr>
          <p:cNvPr id="1048708" name="Content Placeholder 5"/>
          <p:cNvSpPr>
            <a:spLocks noGrp="1"/>
          </p:cNvSpPr>
          <p:nvPr>
            <p:ph sz="quarter" idx="4"/>
          </p:nvPr>
        </p:nvSpPr>
        <p:spPr>
          <a:xfrm>
            <a:off x="5637212" y="1092807"/>
            <a:ext cx="6308133" cy="5679956"/>
          </a:xfrm>
          <a:solidFill>
            <a:schemeClr val="tx1">
              <a:lumMod val="50000"/>
            </a:schemeClr>
          </a:solidFill>
        </p:spPr>
        <p:txBody>
          <a:bodyPr>
            <a:noAutofit/>
          </a:bodyPr>
          <a:lstStyle/>
          <a:p>
            <a:pPr lvl="0">
              <a:lnSpc>
                <a:spcPct val="100000"/>
              </a:lnSpc>
            </a:pPr>
            <a:r>
              <a:rPr lang="en-US" sz="1600" dirty="0" err="1">
                <a:latin typeface="Times New Roman" panose="02020603050405020304" pitchFamily="18" charset="0"/>
                <a:cs typeface="Times New Roman" panose="02020603050405020304" pitchFamily="18" charset="0"/>
              </a:rPr>
              <a:t>Menyadarkan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seorang</a:t>
            </a:r>
            <a:r>
              <a:rPr lang="en-US" sz="1600" dirty="0">
                <a:latin typeface="Times New Roman" panose="02020603050405020304" pitchFamily="18" charset="0"/>
                <a:cs typeface="Times New Roman" panose="02020603050405020304" pitchFamily="18" charset="0"/>
              </a:rPr>
              <a:t> agar </a:t>
            </a:r>
            <a:r>
              <a:rPr lang="en-US" sz="1600" dirty="0" err="1">
                <a:latin typeface="Times New Roman" panose="02020603050405020304" pitchFamily="18" charset="0"/>
                <a:cs typeface="Times New Roman" panose="02020603050405020304" pitchFamily="18" charset="0"/>
              </a:rPr>
              <a:t>tidak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terjebak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dalam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pola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pikir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menara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gading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yakni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hanya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berpikir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murni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dalam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bidangnya</a:t>
            </a:r>
            <a:r>
              <a:rPr lang="en-US" sz="1600" dirty="0">
                <a:latin typeface="Times New Roman" panose="02020603050405020304" pitchFamily="18" charset="0"/>
                <a:cs typeface="Times New Roman" panose="02020603050405020304" pitchFamily="18" charset="0"/>
              </a:rPr>
              <a:t> </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tanpa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mengaitkannya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dengankenyataan</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ada</a:t>
            </a:r>
            <a:r>
              <a:rPr lang="en-ID" sz="1600" dirty="0">
                <a:latin typeface="Times New Roman" panose="02020603050405020304" pitchFamily="18" charset="0"/>
                <a:cs typeface="Times New Roman" panose="02020603050405020304" pitchFamily="18" charset="0"/>
              </a:rPr>
              <a:t> di </a:t>
            </a:r>
            <a:r>
              <a:rPr lang="en-ID" sz="1600" dirty="0" err="1">
                <a:latin typeface="Times New Roman" panose="02020603050405020304" pitchFamily="18" charset="0"/>
                <a:cs typeface="Times New Roman" panose="02020603050405020304" pitchFamily="18" charset="0"/>
              </a:rPr>
              <a:t>luar</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dirinya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umat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manusia</a:t>
            </a:r>
            <a:r>
              <a:rPr lang="en-ID" sz="1600" dirty="0">
                <a:latin typeface="Times New Roman" panose="02020603050405020304" pitchFamily="18" charset="0"/>
                <a:cs typeface="Times New Roman" panose="02020603050405020304" pitchFamily="18" charset="0"/>
              </a:rPr>
              <a:t>.</a:t>
            </a:r>
          </a:p>
          <a:p>
            <a:pPr lvl="0">
              <a:lnSpc>
                <a:spcPct val="100000"/>
              </a:lnSpc>
            </a:pPr>
            <a:r>
              <a:rPr lang="en-ID" sz="1600" dirty="0" err="1">
                <a:latin typeface="Times New Roman" panose="02020603050405020304" pitchFamily="18" charset="0"/>
                <a:cs typeface="Times New Roman" panose="02020603050405020304" pitchFamily="18" charset="0"/>
              </a:rPr>
              <a:t>Mengembangkan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ilmu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teknologi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perindustrian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batasan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ontologis</a:t>
            </a:r>
            <a:r>
              <a:rPr lang="en-ID" sz="1600" dirty="0">
                <a:latin typeface="Times New Roman" panose="02020603050405020304" pitchFamily="18" charset="0"/>
                <a:cs typeface="Times New Roman" panose="02020603050405020304" pitchFamily="18" charset="0"/>
              </a:rPr>
              <a:t>..</a:t>
            </a:r>
          </a:p>
          <a:p>
            <a:pPr lvl="0">
              <a:lnSpc>
                <a:spcPct val="100000"/>
              </a:lnSpc>
            </a:pP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Mengembangkan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ilmu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teknologi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pertindustrian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batasan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epistemologis</a:t>
            </a:r>
            <a:endParaRPr lang="en-ID" sz="1600" dirty="0">
              <a:latin typeface="Times New Roman" panose="02020603050405020304" pitchFamily="18" charset="0"/>
              <a:cs typeface="Times New Roman" panose="02020603050405020304" pitchFamily="18" charset="0"/>
            </a:endParaRPr>
          </a:p>
          <a:p>
            <a:pPr lvl="0">
              <a:lnSpc>
                <a:spcPct val="100000"/>
              </a:lnSpc>
            </a:pP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Mengembangkan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ilmu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teknologi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perindustrian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batasan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akiologi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Melalui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paradigma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aksiologis</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diharapkan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dapat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menumbuhkembangkan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etis</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sertamendorong</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perilaku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adil</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membentuk</a:t>
            </a:r>
            <a:r>
              <a:rPr lang="en-ID" sz="1600" dirty="0">
                <a:latin typeface="Times New Roman" panose="02020603050405020304" pitchFamily="18" charset="0"/>
                <a:cs typeface="Times New Roman" panose="02020603050405020304" pitchFamily="18" charset="0"/>
              </a:rPr>
              <a:t> moral </a:t>
            </a:r>
            <a:r>
              <a:rPr lang="en-ID" sz="1600" dirty="0" err="1">
                <a:latin typeface="Times New Roman" panose="02020603050405020304" pitchFamily="18" charset="0"/>
                <a:cs typeface="Times New Roman" panose="02020603050405020304" pitchFamily="18" charset="0"/>
              </a:rPr>
              <a:t>tanggung</a:t>
            </a:r>
            <a:r>
              <a:rPr lang="en-ID" sz="1600" dirty="0">
                <a:latin typeface="Times New Roman" panose="02020603050405020304" pitchFamily="18" charset="0"/>
                <a:cs typeface="Times New Roman" panose="02020603050405020304" pitchFamily="18" charset="0"/>
              </a:rPr>
              <a:t> </a:t>
            </a:r>
          </a:p>
          <a:p>
            <a:pPr lvl="0">
              <a:lnSpc>
                <a:spcPct val="100000"/>
              </a:lnSpc>
            </a:pP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Menjadikan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diri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bersifat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dinamis</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terbuka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menghadapi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berbagai</a:t>
            </a:r>
            <a:r>
              <a:rPr lang="en-ID" sz="1600" dirty="0">
                <a:latin typeface="Times New Roman" panose="02020603050405020304" pitchFamily="18" charset="0"/>
                <a:cs typeface="Times New Roman" panose="02020603050405020304" pitchFamily="18" charset="0"/>
              </a:rPr>
              <a:t> problem.</a:t>
            </a:r>
          </a:p>
          <a:p>
            <a:pPr lvl="0">
              <a:lnSpc>
                <a:spcPct val="100000"/>
              </a:lnSpc>
            </a:pP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Menyadari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kedudukan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manusia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baik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sebagai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pribadi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maupun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hubungannyadengan</a:t>
            </a:r>
            <a:r>
              <a:rPr lang="en-ID" sz="1600" dirty="0">
                <a:latin typeface="Times New Roman" panose="02020603050405020304" pitchFamily="18" charset="0"/>
                <a:cs typeface="Times New Roman" panose="02020603050405020304" pitchFamily="18" charset="0"/>
              </a:rPr>
              <a:t> orang lain, </a:t>
            </a:r>
            <a:r>
              <a:rPr lang="en-ID" sz="1600" dirty="0" err="1">
                <a:latin typeface="Times New Roman" panose="02020603050405020304" pitchFamily="18" charset="0"/>
                <a:cs typeface="Times New Roman" panose="02020603050405020304" pitchFamily="18" charset="0"/>
              </a:rPr>
              <a:t>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sekitar,dan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Tuhan</a:t>
            </a:r>
            <a:r>
              <a:rPr lang="en-ID" sz="1600" dirty="0">
                <a:latin typeface="Times New Roman" panose="02020603050405020304" pitchFamily="18" charset="0"/>
                <a:cs typeface="Times New Roman" panose="02020603050405020304" pitchFamily="18" charset="0"/>
              </a:rPr>
              <a:t> YME</a:t>
            </a:r>
          </a:p>
          <a:p>
            <a:pPr lvl="0">
              <a:lnSpc>
                <a:spcPct val="100000"/>
              </a:lnSpc>
            </a:pP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Filsafat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ilmu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memberikan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kebiasaan</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kebijaksanaan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untuk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memandang</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memecahkan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persoalan-persoalan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kehidupan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sehari-hari</a:t>
            </a:r>
            <a:r>
              <a:rPr lang="en-ID" sz="1600" dirty="0">
                <a:latin typeface="Times New Roman" panose="02020603050405020304" pitchFamily="18" charset="0"/>
                <a:cs typeface="Times New Roman" panose="02020603050405020304" pitchFamily="18" charset="0"/>
              </a:rPr>
              <a:t>. Orang yang </a:t>
            </a:r>
            <a:r>
              <a:rPr lang="en-ID" sz="1600" dirty="0" err="1">
                <a:latin typeface="Times New Roman" panose="02020603050405020304" pitchFamily="18" charset="0"/>
                <a:cs typeface="Times New Roman" panose="02020603050405020304" pitchFamily="18" charset="0"/>
              </a:rPr>
              <a:t>hidup</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secara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dangkal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saja,tidak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mudah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melihat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persoalan-persoalan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apalagi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melihat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pemecahannya</a:t>
            </a:r>
            <a:r>
              <a:rPr lang="en-ID" sz="1600" dirty="0">
                <a:latin typeface="Times New Roman" panose="02020603050405020304" pitchFamily="18" charset="0"/>
                <a:cs typeface="Times New Roman" panose="02020603050405020304" pitchFamily="18" charset="0"/>
              </a:rPr>
              <a:t>.</a:t>
            </a:r>
          </a:p>
          <a:p>
            <a:pPr marL="0" indent="0">
              <a:lnSpc>
                <a:spcPct val="100000"/>
              </a:lnSpc>
              <a:buNone/>
            </a:pPr>
            <a:endParaRPr lang="en-ID" sz="1600" dirty="0">
              <a:latin typeface="Times New Roman" panose="02020603050405020304" pitchFamily="18" charset="0"/>
              <a:cs typeface="Times New Roman" panose="02020603050405020304" pitchFamily="18" charset="0"/>
            </a:endParaRPr>
          </a:p>
          <a:p>
            <a:pPr>
              <a:lnSpc>
                <a:spcPct val="100000"/>
              </a:lnSpc>
            </a:pPr>
            <a:endParaRPr lang="en-ID" sz="16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2"/>
          <p:cNvSpPr>
            <a:spLocks noGrp="1"/>
          </p:cNvSpPr>
          <p:nvPr>
            <p:ph type="title"/>
          </p:nvPr>
        </p:nvSpPr>
        <p:spPr>
          <a:xfrm>
            <a:off x="1117309" y="304800"/>
            <a:ext cx="10157354" cy="1066800"/>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Pancasila </a:t>
            </a:r>
            <a:r>
              <a:rPr lang="en-US" sz="2400" dirty="0" err="1">
                <a:solidFill>
                  <a:schemeClr val="tx1"/>
                </a:solidFill>
                <a:latin typeface="Times New Roman" panose="02020603050405020304" pitchFamily="18" charset="0"/>
                <a:cs typeface="Times New Roman" panose="02020603050405020304" pitchFamily="18" charset="0"/>
              </a:rPr>
              <a:t>dalam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Urgensinya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Sebagai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Sistem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Filsafat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48710" name="Content Placeholder 13"/>
          <p:cNvSpPr>
            <a:spLocks noGrp="1"/>
          </p:cNvSpPr>
          <p:nvPr>
            <p:ph idx="1"/>
          </p:nvPr>
        </p:nvSpPr>
        <p:spPr>
          <a:xfrm>
            <a:off x="837982" y="1066800"/>
            <a:ext cx="10512862" cy="5110163"/>
          </a:xfrm>
        </p:spPr>
        <p:txBody>
          <a:bodyPr>
            <a:normAutofit fontScale="87500" lnSpcReduction="10000"/>
          </a:bodyPr>
          <a:lstStyle/>
          <a:p>
            <a:pPr>
              <a:lnSpc>
                <a:spcPct val="150000"/>
              </a:lnSpc>
              <a:buFont typeface="Wingdings" panose="05000000000000000000" pitchFamily="2" charset="2"/>
              <a:buChar char="v"/>
            </a:pPr>
            <a:r>
              <a:rPr lang="sv-SE"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Urgensi Pancasila sebagai sistem filsafat atau yang dinamakan filsafat </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Pancasila, </a:t>
            </a:r>
            <a:r>
              <a:rPr lang="en-US" sz="2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artinyarefleksi</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filosofis</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mengenai</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Pancasila </a:t>
            </a:r>
            <a:r>
              <a:rPr lang="en-US" sz="2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sebagai</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dasar</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negara. </a:t>
            </a:r>
            <a:r>
              <a:rPr lang="en-US" sz="2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Sastrapratedja</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menjelaskan</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sebagai</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berikut</a:t>
            </a:r>
            <a:r>
              <a:rPr lang="en-US" sz="2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Diberikan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pertanggung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jawaban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rasional</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mendasar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tentang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sila-sila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Pancasila </a:t>
            </a:r>
            <a:r>
              <a:rPr lang="en-US" sz="2400" dirty="0" err="1">
                <a:latin typeface="Times New Roman" panose="02020603050405020304" pitchFamily="18" charset="0"/>
                <a:cs typeface="Times New Roman" panose="02020603050405020304" pitchFamily="18" charset="0"/>
              </a:rPr>
              <a:t>sebagai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Prinsip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Politik</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Dapat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dijabarkan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sehingga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menjadi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operasional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kehidupan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bernegara</a:t>
            </a:r>
            <a:r>
              <a:rPr lang="en-US" sz="24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Membuka</a:t>
            </a:r>
            <a:r>
              <a:rPr lang="en-US" sz="2400" dirty="0">
                <a:latin typeface="Times New Roman" panose="02020603050405020304" pitchFamily="18" charset="0"/>
                <a:cs typeface="Times New Roman" panose="02020603050405020304" pitchFamily="18" charset="0"/>
              </a:rPr>
              <a:t> dialog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berbagai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perspektif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baru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kehidupan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berbangsa</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bernegara</a:t>
            </a:r>
            <a:r>
              <a:rPr lang="en-US" sz="24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Menjadi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kerangka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evaluasi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terhadap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segala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kegiatan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kehidupan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berbangsa</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bernegara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serta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memberikan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perspektif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pemecahan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permasalahan</a:t>
            </a:r>
            <a:r>
              <a:rPr lang="en-US" sz="2400" dirty="0">
                <a:latin typeface="Times New Roman" panose="02020603050405020304" pitchFamily="18" charset="0"/>
                <a:cs typeface="Times New Roman" panose="02020603050405020304" pitchFamily="18" charset="0"/>
              </a:rPr>
              <a:t>.</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2"/>
          <p:cNvSpPr>
            <a:spLocks noGrp="1"/>
          </p:cNvSpPr>
          <p:nvPr>
            <p:ph type="title"/>
          </p:nvPr>
        </p:nvSpPr>
        <p:spPr>
          <a:xfrm>
            <a:off x="684212" y="228600"/>
            <a:ext cx="10157354" cy="1066800"/>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Pancasila </a:t>
            </a:r>
            <a:r>
              <a:rPr lang="en-US" sz="2400" dirty="0" err="1">
                <a:solidFill>
                  <a:schemeClr val="tx1"/>
                </a:solidFill>
                <a:latin typeface="Times New Roman" panose="02020603050405020304" pitchFamily="18" charset="0"/>
                <a:cs typeface="Times New Roman" panose="02020603050405020304" pitchFamily="18" charset="0"/>
              </a:rPr>
              <a:t>dalam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Urgensinya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Sebagai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Sistem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Filsafat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48712" name="Content Placeholder 13"/>
          <p:cNvSpPr>
            <a:spLocks noGrp="1"/>
          </p:cNvSpPr>
          <p:nvPr>
            <p:ph idx="1"/>
          </p:nvPr>
        </p:nvSpPr>
        <p:spPr>
          <a:xfrm>
            <a:off x="950912" y="1295400"/>
            <a:ext cx="10287000" cy="5029200"/>
          </a:xfrm>
        </p:spPr>
        <p:txBody>
          <a:bodyPr>
            <a:noAutofit/>
          </a:bodyPr>
          <a:lstStyle/>
          <a:p>
            <a:pPr>
              <a:lnSpc>
                <a:spcPct val="100000"/>
              </a:lnSpc>
            </a:pP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Alasan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Diperlukan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Kajian Pancasila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sebagai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Sistem</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Filsafat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nSpc>
                <a:spcPct val="100000"/>
              </a:lnSpc>
              <a:buNone/>
            </a:pPr>
            <a:r>
              <a:rPr lang="en-US" sz="2000" dirty="0">
                <a:latin typeface="Times New Roman" panose="02020603050405020304" pitchFamily="18" charset="0"/>
                <a:cs typeface="Times New Roman" panose="02020603050405020304" pitchFamily="18" charset="0"/>
              </a:rPr>
              <a:t>1) Pancasila </a:t>
            </a:r>
            <a:r>
              <a:rPr lang="en-US" sz="2000" dirty="0" err="1">
                <a:latin typeface="Times New Roman" panose="02020603050405020304" pitchFamily="18" charset="0"/>
                <a:cs typeface="Times New Roman" panose="02020603050405020304" pitchFamily="18" charset="0"/>
              </a:rPr>
              <a:t>sebagai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Genetivus-Filsafat</a:t>
            </a:r>
            <a:r>
              <a:rPr lang="en-US" sz="2000" dirty="0">
                <a:latin typeface="Times New Roman" panose="02020603050405020304" pitchFamily="18" charset="0"/>
                <a:cs typeface="Times New Roman" panose="02020603050405020304" pitchFamily="18" charset="0"/>
              </a:rPr>
              <a:t> Pancasila : </a:t>
            </a:r>
            <a:r>
              <a:rPr lang="en-US" sz="2000" dirty="0" err="1">
                <a:latin typeface="Times New Roman" panose="02020603050405020304" pitchFamily="18" charset="0"/>
                <a:cs typeface="Times New Roman" panose="02020603050405020304" pitchFamily="18" charset="0"/>
              </a:rPr>
              <a:t>Sebagai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genetivus-objektivus</a:t>
            </a:r>
            <a:r>
              <a:rPr lang="en-US" sz="2000" dirty="0">
                <a:latin typeface="Times New Roman" panose="02020603050405020304" pitchFamily="18" charset="0"/>
                <a:cs typeface="Times New Roman" panose="02020603050405020304" pitchFamily="18" charset="0"/>
              </a:rPr>
              <a:t>, dan </a:t>
            </a:r>
            <a:r>
              <a:rPr lang="en-US" sz="2000" dirty="0" err="1">
                <a:latin typeface="Times New Roman" panose="02020603050405020304" pitchFamily="18" charset="0"/>
                <a:cs typeface="Times New Roman" panose="02020603050405020304" pitchFamily="18" charset="0"/>
              </a:rPr>
              <a:t>genetivus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subjectivus</a:t>
            </a:r>
            <a:r>
              <a:rPr lang="en-US" sz="2000" dirty="0">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Sebagai</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genetivus-objektivus</a:t>
            </a:r>
            <a:r>
              <a:rPr lang="en-US" sz="2000" dirty="0">
                <a:latin typeface="Times New Roman" panose="02020603050405020304" pitchFamily="18" charset="0"/>
                <a:cs typeface="Times New Roman" panose="02020603050405020304" pitchFamily="18" charset="0"/>
              </a:rPr>
              <a:t> : Nilai-</a:t>
            </a:r>
            <a:r>
              <a:rPr lang="en-US" sz="2000" dirty="0" err="1">
                <a:latin typeface="Times New Roman" panose="02020603050405020304" pitchFamily="18" charset="0"/>
                <a:cs typeface="Times New Roman" panose="02020603050405020304" pitchFamily="18" charset="0"/>
              </a:rPr>
              <a:t>nilai</a:t>
            </a:r>
            <a:r>
              <a:rPr lang="en-US" sz="2000" dirty="0">
                <a:latin typeface="Times New Roman" panose="02020603050405020304" pitchFamily="18" charset="0"/>
                <a:cs typeface="Times New Roman" panose="02020603050405020304" pitchFamily="18" charset="0"/>
              </a:rPr>
              <a:t> Pancasila </a:t>
            </a:r>
            <a:r>
              <a:rPr lang="en-US" sz="2000" dirty="0" err="1">
                <a:latin typeface="Times New Roman" panose="02020603050405020304" pitchFamily="18" charset="0"/>
                <a:cs typeface="Times New Roman" panose="02020603050405020304" pitchFamily="18" charset="0"/>
              </a:rPr>
              <a:t>dijadikan</a:t>
            </a:r>
            <a:r>
              <a:rPr lang="en-US" sz="2000" dirty="0">
                <a:latin typeface="Times New Roman" panose="02020603050405020304" pitchFamily="18" charset="0"/>
                <a:cs typeface="Times New Roman" panose="02020603050405020304" pitchFamily="18" charset="0"/>
              </a:rPr>
              <a:t> sebagai </a:t>
            </a:r>
            <a:r>
              <a:rPr lang="en-US" sz="2000" dirty="0" err="1">
                <a:latin typeface="Times New Roman" panose="02020603050405020304" pitchFamily="18" charset="0"/>
                <a:cs typeface="Times New Roman" panose="02020603050405020304" pitchFamily="18" charset="0"/>
              </a:rPr>
              <a:t>objek</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dicari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landasan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filosofisnya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berdasarkan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sistem-sistem</a:t>
            </a:r>
            <a:r>
              <a:rPr lang="en-US" sz="2000" dirty="0">
                <a:latin typeface="Times New Roman" panose="02020603050405020304" pitchFamily="18" charset="0"/>
                <a:cs typeface="Times New Roman" panose="02020603050405020304" pitchFamily="18" charset="0"/>
              </a:rPr>
              <a:t> dan </a:t>
            </a:r>
            <a:r>
              <a:rPr lang="en-US" sz="2000" dirty="0" err="1">
                <a:latin typeface="Times New Roman" panose="02020603050405020304" pitchFamily="18" charset="0"/>
                <a:cs typeface="Times New Roman" panose="02020603050405020304" pitchFamily="18" charset="0"/>
              </a:rPr>
              <a:t>cabang-cabang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filsafat</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berkembang</a:t>
            </a:r>
            <a:r>
              <a:rPr lang="en-US" sz="2000" dirty="0">
                <a:latin typeface="Times New Roman" panose="02020603050405020304" pitchFamily="18" charset="0"/>
                <a:cs typeface="Times New Roman" panose="02020603050405020304" pitchFamily="18" charset="0"/>
              </a:rPr>
              <a:t> di Barat. </a:t>
            </a:r>
            <a:r>
              <a:rPr lang="en-US" sz="2000" dirty="0" err="1">
                <a:latin typeface="Times New Roman" panose="02020603050405020304" pitchFamily="18" charset="0"/>
                <a:cs typeface="Times New Roman" panose="02020603050405020304" pitchFamily="18" charset="0"/>
              </a:rPr>
              <a:t>Misalnya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Notonagoro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menganalisis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nilai-nilai</a:t>
            </a:r>
            <a:r>
              <a:rPr lang="en-US" sz="2000" dirty="0">
                <a:latin typeface="Times New Roman" panose="02020603050405020304" pitchFamily="18" charset="0"/>
                <a:cs typeface="Times New Roman" panose="02020603050405020304" pitchFamily="18" charset="0"/>
              </a:rPr>
              <a:t> Pancasila </a:t>
            </a:r>
            <a:r>
              <a:rPr lang="en-US" sz="2000" dirty="0" err="1">
                <a:latin typeface="Times New Roman" panose="02020603050405020304" pitchFamily="18" charset="0"/>
                <a:cs typeface="Times New Roman" panose="02020603050405020304" pitchFamily="18" charset="0"/>
              </a:rPr>
              <a:t>berdasarkan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pendekatan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substansialistik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filsafat</a:t>
            </a:r>
            <a:r>
              <a:rPr lang="en-US" sz="2000" dirty="0">
                <a:latin typeface="Times New Roman" panose="02020603050405020304" pitchFamily="18" charset="0"/>
                <a:cs typeface="Times New Roman" panose="02020603050405020304" pitchFamily="18" charset="0"/>
              </a:rPr>
              <a:t> Aristoteles</a:t>
            </a:r>
          </a:p>
          <a:p>
            <a:pPr>
              <a:lnSpc>
                <a:spcPct val="100000"/>
              </a:lnSpc>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Sebagai</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genetivus-subjectivus</a:t>
            </a:r>
            <a:r>
              <a:rPr lang="en-US" sz="2000" i="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Nilai-</a:t>
            </a:r>
            <a:r>
              <a:rPr lang="en-US" sz="2000" dirty="0" err="1">
                <a:latin typeface="Times New Roman" panose="02020603050405020304" pitchFamily="18" charset="0"/>
                <a:cs typeface="Times New Roman" panose="02020603050405020304" pitchFamily="18" charset="0"/>
              </a:rPr>
              <a:t>nilai</a:t>
            </a:r>
            <a:r>
              <a:rPr lang="en-US" sz="2000" dirty="0">
                <a:latin typeface="Times New Roman" panose="02020603050405020304" pitchFamily="18" charset="0"/>
                <a:cs typeface="Times New Roman" panose="02020603050405020304" pitchFamily="18" charset="0"/>
              </a:rPr>
              <a:t> Pancasila </a:t>
            </a:r>
            <a:r>
              <a:rPr lang="sv-SE" sz="2000" dirty="0">
                <a:latin typeface="Times New Roman" panose="02020603050405020304" pitchFamily="18" charset="0"/>
                <a:cs typeface="Times New Roman" panose="02020603050405020304" pitchFamily="18" charset="0"/>
              </a:rPr>
              <a:t>dipergunakan untuk mengkritisi berbagai aliran filsafat yang berkembang, </a:t>
            </a:r>
            <a:r>
              <a:rPr lang="en-US" sz="2000" dirty="0" err="1">
                <a:latin typeface="Times New Roman" panose="02020603050405020304" pitchFamily="18" charset="0"/>
                <a:cs typeface="Times New Roman" panose="02020603050405020304" pitchFamily="18" charset="0"/>
              </a:rPr>
              <a:t>baik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menemukan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hal-hal</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sesuai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nilai-nilai</a:t>
            </a:r>
            <a:r>
              <a:rPr lang="en-US" sz="2000" dirty="0">
                <a:latin typeface="Times New Roman" panose="02020603050405020304" pitchFamily="18" charset="0"/>
                <a:cs typeface="Times New Roman" panose="02020603050405020304" pitchFamily="18" charset="0"/>
              </a:rPr>
              <a:t> Pancasila </a:t>
            </a:r>
            <a:r>
              <a:rPr lang="en-US" sz="2000" dirty="0" err="1">
                <a:latin typeface="Times New Roman" panose="02020603050405020304" pitchFamily="18" charset="0"/>
                <a:cs typeface="Times New Roman" panose="02020603050405020304" pitchFamily="18" charset="0"/>
              </a:rPr>
              <a:t>maupun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melihat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nilai-nilai</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tidak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sesuai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nilai-nilai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Pancasila.Selain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nilai-nilai</a:t>
            </a:r>
            <a:r>
              <a:rPr lang="en-US" sz="2000" dirty="0">
                <a:latin typeface="Times New Roman" panose="02020603050405020304" pitchFamily="18" charset="0"/>
                <a:cs typeface="Times New Roman" panose="02020603050405020304" pitchFamily="18" charset="0"/>
              </a:rPr>
              <a:t> Pancasila </a:t>
            </a:r>
            <a:r>
              <a:rPr lang="en-US" sz="2000" dirty="0" err="1">
                <a:latin typeface="Times New Roman" panose="02020603050405020304" pitchFamily="18" charset="0"/>
                <a:cs typeface="Times New Roman" panose="02020603050405020304" pitchFamily="18" charset="0"/>
              </a:rPr>
              <a:t>tidak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dipakai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dasar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pembuatan</a:t>
            </a:r>
            <a:r>
              <a:rPr lang="en-US" sz="2000" dirty="0">
                <a:latin typeface="Times New Roman" panose="02020603050405020304" pitchFamily="18" charset="0"/>
                <a:cs typeface="Times New Roman" panose="02020603050405020304" pitchFamily="18" charset="0"/>
              </a:rPr>
              <a:t> </a:t>
            </a:r>
            <a:r>
              <a:rPr lang="sv-SE" sz="2000" dirty="0">
                <a:latin typeface="Times New Roman" panose="02020603050405020304" pitchFamily="18" charset="0"/>
                <a:cs typeface="Times New Roman" panose="02020603050405020304" pitchFamily="18" charset="0"/>
              </a:rPr>
              <a:t>peraturan perundang-undangan, tetapi juga nilai-nilai Pancasila harus mampu </a:t>
            </a:r>
            <a:r>
              <a:rPr lang="en-US" sz="2000" dirty="0" err="1">
                <a:latin typeface="Times New Roman" panose="02020603050405020304" pitchFamily="18" charset="0"/>
                <a:cs typeface="Times New Roman" panose="02020603050405020304" pitchFamily="18" charset="0"/>
              </a:rPr>
              <a:t>menjadi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orientasi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pelaksanaan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sistem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politik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dasar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pembangunan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nasional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Misalnya</a:t>
            </a:r>
            <a:r>
              <a:rPr lang="en-US" sz="2000" dirty="0">
                <a:latin typeface="Times New Roman" panose="02020603050405020304" pitchFamily="18" charset="0"/>
                <a:cs typeface="Times New Roman" panose="02020603050405020304" pitchFamily="18" charset="0"/>
              </a:rPr>
              <a:t> : Pancasila </a:t>
            </a:r>
            <a:r>
              <a:rPr lang="en-US" sz="2000" dirty="0" err="1">
                <a:latin typeface="Times New Roman" panose="02020603050405020304" pitchFamily="18" charset="0"/>
                <a:cs typeface="Times New Roman" panose="02020603050405020304" pitchFamily="18" charset="0"/>
              </a:rPr>
              <a:t>sebagai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dasar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politik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yakni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sebagai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prinsip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dasar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kehidupan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berbangsa</a:t>
            </a:r>
            <a:r>
              <a:rPr lang="en-US" sz="2000" dirty="0">
                <a:latin typeface="Times New Roman" panose="02020603050405020304" pitchFamily="18" charset="0"/>
                <a:cs typeface="Times New Roman" panose="02020603050405020304" pitchFamily="18" charset="0"/>
              </a:rPr>
              <a:t> dan </a:t>
            </a:r>
            <a:r>
              <a:rPr lang="en-US" sz="2000" dirty="0" err="1">
                <a:latin typeface="Times New Roman" panose="02020603050405020304" pitchFamily="18" charset="0"/>
                <a:cs typeface="Times New Roman" panose="02020603050405020304" pitchFamily="18" charset="0"/>
              </a:rPr>
              <a:t>bernegara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Natonagoro</a:t>
            </a:r>
            <a:r>
              <a:rPr lang="en-US" sz="2000" dirty="0">
                <a:latin typeface="Times New Roman" panose="02020603050405020304" pitchFamily="18" charset="0"/>
                <a:cs typeface="Times New Roman" panose="02020603050405020304" pitchFamily="18" charset="0"/>
              </a:rPr>
              <a:t>)</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2"/>
          <p:cNvSpPr>
            <a:spLocks noGrp="1"/>
          </p:cNvSpPr>
          <p:nvPr>
            <p:ph type="title"/>
          </p:nvPr>
        </p:nvSpPr>
        <p:spPr>
          <a:xfrm>
            <a:off x="608012" y="152400"/>
            <a:ext cx="10210800" cy="914400"/>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Pancasila </a:t>
            </a:r>
            <a:r>
              <a:rPr lang="en-US" sz="2400" dirty="0" err="1">
                <a:solidFill>
                  <a:schemeClr val="tx1"/>
                </a:solidFill>
                <a:latin typeface="Times New Roman" panose="02020603050405020304" pitchFamily="18" charset="0"/>
                <a:cs typeface="Times New Roman" panose="02020603050405020304" pitchFamily="18" charset="0"/>
              </a:rPr>
              <a:t>dalam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Urgensinya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Sebagai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Sistem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Filsafat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48714" name="Content Placeholder 13"/>
          <p:cNvSpPr>
            <a:spLocks noGrp="1"/>
          </p:cNvSpPr>
          <p:nvPr>
            <p:ph idx="1"/>
          </p:nvPr>
        </p:nvSpPr>
        <p:spPr>
          <a:xfrm>
            <a:off x="715974" y="914400"/>
            <a:ext cx="10869877" cy="5638800"/>
          </a:xfrm>
        </p:spPr>
        <p:txBody>
          <a:bodyPr>
            <a:noAutofit/>
          </a:bodyPr>
          <a:lstStyle/>
          <a:p>
            <a:pPr>
              <a:lnSpc>
                <a:spcPct val="150000"/>
              </a:lnSpc>
            </a:pPr>
            <a:r>
              <a:rPr lang="en-US" sz="2000" dirty="0" err="1">
                <a:latin typeface="Times New Roman" panose="02020603050405020304" pitchFamily="18" charset="0"/>
                <a:cs typeface="Times New Roman" panose="02020603050405020304" pitchFamily="18" charset="0"/>
              </a:rPr>
              <a:t>Alasan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Diperlukan</a:t>
            </a:r>
            <a:r>
              <a:rPr lang="en-US" sz="2000" dirty="0">
                <a:latin typeface="Times New Roman" panose="02020603050405020304" pitchFamily="18" charset="0"/>
                <a:cs typeface="Times New Roman" panose="02020603050405020304" pitchFamily="18" charset="0"/>
              </a:rPr>
              <a:t> Kajian Pancasila </a:t>
            </a:r>
            <a:r>
              <a:rPr lang="en-US" sz="2000" dirty="0" err="1">
                <a:latin typeface="Times New Roman" panose="02020603050405020304" pitchFamily="18" charset="0"/>
                <a:cs typeface="Times New Roman" panose="02020603050405020304" pitchFamily="18" charset="0"/>
              </a:rPr>
              <a:t>sebagai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Sistem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Filsafat</a:t>
            </a:r>
            <a:r>
              <a:rPr lang="en-US" sz="2000" dirty="0">
                <a:latin typeface="Times New Roman" panose="02020603050405020304" pitchFamily="18" charset="0"/>
                <a:cs typeface="Times New Roman" panose="02020603050405020304" pitchFamily="18" charset="0"/>
              </a:rPr>
              <a:t> :</a:t>
            </a:r>
          </a:p>
          <a:p>
            <a:pPr marL="0" indent="0">
              <a:lnSpc>
                <a:spcPct val="150000"/>
              </a:lnSpc>
              <a:buNone/>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Landasan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Ontologis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Pancasila sebagai </a:t>
            </a:r>
            <a:r>
              <a:rPr lang="en-US" sz="2000" i="1" dirty="0" err="1">
                <a:latin typeface="Times New Roman" panose="02020603050405020304" pitchFamily="18" charset="0"/>
                <a:cs typeface="Times New Roman" panose="02020603050405020304" pitchFamily="18" charset="0"/>
              </a:rPr>
              <a:t>Genetivus</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Subjectivus</a:t>
            </a:r>
            <a:r>
              <a:rPr lang="en-US" sz="2000" i="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memerlukan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landasan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pijak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filosofis</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kuat</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mencakup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tiga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dimensi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yaitu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landasan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ontologis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landasan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epistemologis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landasan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aksiologis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ontologi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Menurut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Aritoteles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merupakan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cabang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filsafat</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membahas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tentang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hakikat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segala</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secara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umum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sehingga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dapat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dibedakan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disiplin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ilmu-ilmu</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membahas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sesuatu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secara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khusus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Ontologi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membahas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tentang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hakikat</a:t>
            </a:r>
            <a:r>
              <a:rPr lang="en-US" sz="2000" dirty="0">
                <a:latin typeface="Times New Roman" panose="02020603050405020304" pitchFamily="18" charset="0"/>
                <a:cs typeface="Times New Roman" panose="02020603050405020304" pitchFamily="18" charset="0"/>
              </a:rPr>
              <a:t> yang paling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sesuatu</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yaitu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unsur</a:t>
            </a:r>
            <a:r>
              <a:rPr lang="en-US" sz="2000" dirty="0">
                <a:latin typeface="Times New Roman" panose="02020603050405020304" pitchFamily="18" charset="0"/>
                <a:cs typeface="Times New Roman" panose="02020603050405020304" pitchFamily="18" charset="0"/>
              </a:rPr>
              <a:t> yang paling </a:t>
            </a:r>
            <a:r>
              <a:rPr lang="en-US" sz="2000" dirty="0" err="1">
                <a:latin typeface="Times New Roman" panose="02020603050405020304" pitchFamily="18" charset="0"/>
                <a:cs typeface="Times New Roman" panose="02020603050405020304" pitchFamily="18" charset="0"/>
              </a:rPr>
              <a:t>umum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bersifat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abstrak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disebut</a:t>
            </a:r>
            <a:r>
              <a:rPr lang="en-US" sz="2000" dirty="0">
                <a:latin typeface="Times New Roman" panose="02020603050405020304" pitchFamily="18" charset="0"/>
                <a:cs typeface="Times New Roman" panose="02020603050405020304" pitchFamily="18" charset="0"/>
              </a:rPr>
              <a:t> juga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istilah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substansi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manusia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adalah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makhluk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individu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sekaligus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sosial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monodualisme</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secara</a:t>
            </a:r>
            <a:r>
              <a:rPr lang="en-US" sz="2000" dirty="0">
                <a:latin typeface="Times New Roman" panose="02020603050405020304" pitchFamily="18" charset="0"/>
                <a:cs typeface="Times New Roman" panose="02020603050405020304" pitchFamily="18" charset="0"/>
              </a:rPr>
              <a:t> universal </a:t>
            </a:r>
            <a:r>
              <a:rPr lang="en-US" sz="2000" dirty="0" err="1">
                <a:latin typeface="Times New Roman" panose="02020603050405020304" pitchFamily="18" charset="0"/>
                <a:cs typeface="Times New Roman" panose="02020603050405020304" pitchFamily="18" charset="0"/>
              </a:rPr>
              <a:t>berlaku</a:t>
            </a:r>
            <a:r>
              <a:rPr lang="en-US" sz="2000" dirty="0">
                <a:latin typeface="Times New Roman" panose="02020603050405020304" pitchFamily="18" charset="0"/>
                <a:cs typeface="Times New Roman" panose="02020603050405020304" pitchFamily="18" charset="0"/>
              </a:rPr>
              <a:t> pula </a:t>
            </a:r>
            <a:r>
              <a:rPr lang="en-US" sz="2000" dirty="0" err="1">
                <a:latin typeface="Times New Roman" panose="02020603050405020304" pitchFamily="18" charset="0"/>
                <a:cs typeface="Times New Roman" panose="02020603050405020304" pitchFamily="18" charset="0"/>
              </a:rPr>
              <a:t>bagi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substansi</a:t>
            </a:r>
            <a:r>
              <a:rPr lang="en-US" sz="2000" dirty="0">
                <a:latin typeface="Times New Roman" panose="02020603050405020304" pitchFamily="18" charset="0"/>
                <a:cs typeface="Times New Roman" panose="02020603050405020304" pitchFamily="18" charset="0"/>
              </a:rPr>
              <a:t> infrahuman, </a:t>
            </a:r>
            <a:r>
              <a:rPr lang="en-US" sz="2000" dirty="0" err="1">
                <a:latin typeface="Times New Roman" panose="02020603050405020304" pitchFamily="18" charset="0"/>
                <a:cs typeface="Times New Roman" panose="02020603050405020304" pitchFamily="18" charset="0"/>
              </a:rPr>
              <a:t>manusia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Menunjukkan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kemandirian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tetapi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tetap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menekankan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kepada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kesatuan</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mendasar</a:t>
            </a:r>
            <a:r>
              <a:rPr lang="en-US" sz="2000" dirty="0">
                <a:latin typeface="Times New Roman" panose="02020603050405020304" pitchFamily="18" charset="0"/>
                <a:cs typeface="Times New Roman" panose="02020603050405020304" pitchFamily="18" charset="0"/>
              </a:rPr>
              <a:t> dan </a:t>
            </a:r>
            <a:r>
              <a:rPr lang="en-US" sz="2000" dirty="0" err="1">
                <a:latin typeface="Times New Roman" panose="02020603050405020304" pitchFamily="18" charset="0"/>
                <a:cs typeface="Times New Roman" panose="02020603050405020304" pitchFamily="18" charset="0"/>
              </a:rPr>
              <a:t>keterikatan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relasi-relasi</a:t>
            </a:r>
            <a:r>
              <a:rPr lang="en-US" sz="2000" dirty="0">
                <a:latin typeface="Times New Roman" panose="02020603050405020304" pitchFamily="18" charset="0"/>
                <a:cs typeface="Times New Roman" panose="02020603050405020304" pitchFamily="18" charset="0"/>
              </a:rPr>
              <a:t>.</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1048715" name="Title 3"/>
          <p:cNvSpPr>
            <a:spLocks noGrp="1"/>
          </p:cNvSpPr>
          <p:nvPr>
            <p:ph type="title"/>
          </p:nvPr>
        </p:nvSpPr>
        <p:spPr>
          <a:xfrm>
            <a:off x="531812" y="685800"/>
            <a:ext cx="11506200" cy="1674124"/>
          </a:xfrm>
        </p:spPr>
        <p:txBody>
          <a:bodyPr>
            <a:normAutofit/>
          </a:bodyPr>
          <a:lstStyle/>
          <a:p>
            <a:r>
              <a:rPr lang="en-US" sz="4000" b="1" dirty="0">
                <a:solidFill>
                  <a:schemeClr val="bg1"/>
                </a:solidFill>
                <a:latin typeface="Algerian" panose="04020705040A02060702" pitchFamily="82" charset="0"/>
                <a:cs typeface="Arial" panose="020B0604020202020204" pitchFamily="34" charset="0"/>
              </a:rPr>
              <a:t>PANCASILA SEBAGAI ILMU PENGETAHUAN DAN 										BUDAYA</a:t>
            </a:r>
            <a:endParaRPr lang="en-ID" sz="4000" b="1" dirty="0">
              <a:solidFill>
                <a:schemeClr val="bg1"/>
              </a:solidFill>
              <a:latin typeface="Algerian" panose="04020705040A02060702" pitchFamily="82" charset="0"/>
              <a:cs typeface="Arial" panose="020B0604020202020204" pitchFamily="34"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48630" name="Title 12"/>
          <p:cNvSpPr>
            <a:spLocks noGrp="1"/>
          </p:cNvSpPr>
          <p:nvPr>
            <p:ph type="title"/>
          </p:nvPr>
        </p:nvSpPr>
        <p:spPr>
          <a:xfrm>
            <a:off x="1121121" y="533400"/>
            <a:ext cx="9753600" cy="762000"/>
          </a:xfrm>
        </p:spPr>
        <p:txBody>
          <a:bodyPr>
            <a:noAutofit/>
          </a:bodyPr>
          <a:lstStyle/>
          <a:p>
            <a:pPr algn="ctr"/>
            <a:r>
              <a:rPr lang="en-US" sz="3200" dirty="0" err="1">
                <a:solidFill>
                  <a:schemeClr val="bg1"/>
                </a:solidFill>
                <a:latin typeface="Arial" panose="020B0604020202020204" pitchFamily="34" charset="0"/>
                <a:cs typeface="Arial" panose="020B0604020202020204" pitchFamily="34" charset="0"/>
              </a:rPr>
              <a:t>Pengertian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Filsafat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Secara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Umum</a:t>
            </a:r>
            <a:endParaRPr lang="en-US" sz="3200" dirty="0">
              <a:solidFill>
                <a:schemeClr val="bg1"/>
              </a:solidFill>
              <a:latin typeface="Arial" panose="020B0604020202020204" pitchFamily="34" charset="0"/>
              <a:cs typeface="Arial" panose="020B0604020202020204" pitchFamily="34" charset="0"/>
            </a:endParaRPr>
          </a:p>
        </p:txBody>
      </p:sp>
      <p:sp>
        <p:nvSpPr>
          <p:cNvPr id="1048631" name="Content Placeholder 13"/>
          <p:cNvSpPr>
            <a:spLocks noGrp="1"/>
          </p:cNvSpPr>
          <p:nvPr>
            <p:ph idx="1"/>
          </p:nvPr>
        </p:nvSpPr>
        <p:spPr>
          <a:xfrm>
            <a:off x="1121121" y="1828800"/>
            <a:ext cx="10157354" cy="3505200"/>
          </a:xfrm>
        </p:spPr>
        <p:txBody>
          <a:bodyPr>
            <a:normAutofit/>
          </a:bodyPr>
          <a:lstStyle/>
          <a:p>
            <a:pPr>
              <a:buFont typeface="Wingdings" panose="05000000000000000000" pitchFamily="2" charset="2"/>
              <a:buChar char="Ø"/>
            </a:pPr>
            <a:r>
              <a:rPr lang="en-US" sz="2400" dirty="0" err="1">
                <a:solidFill>
                  <a:schemeClr val="bg1"/>
                </a:solidFill>
                <a:latin typeface="Times New Roman" panose="02020603050405020304" pitchFamily="18" charset="0"/>
                <a:cs typeface="Times New Roman" panose="02020603050405020304" pitchFamily="18" charset="0"/>
              </a:rPr>
              <a:t>Definisi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Filsafat</a:t>
            </a: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Secara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harafiah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istilah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filsafat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adalah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cinta</a:t>
            </a:r>
            <a:r>
              <a:rPr lang="en-US" sz="2400" dirty="0">
                <a:solidFill>
                  <a:schemeClr val="bg1"/>
                </a:solidFill>
                <a:latin typeface="Times New Roman" panose="02020603050405020304" pitchFamily="18" charset="0"/>
                <a:cs typeface="Times New Roman" panose="02020603050405020304" pitchFamily="18" charset="0"/>
              </a:rPr>
              <a:t> pada </a:t>
            </a:r>
            <a:r>
              <a:rPr lang="en-US" sz="2400" dirty="0" err="1">
                <a:solidFill>
                  <a:schemeClr val="bg1"/>
                </a:solidFill>
                <a:latin typeface="Times New Roman" panose="02020603050405020304" pitchFamily="18" charset="0"/>
                <a:cs typeface="Times New Roman" panose="02020603050405020304" pitchFamily="18" charset="0"/>
              </a:rPr>
              <a:t>kebijaksanaan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atau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kebenaran</a:t>
            </a:r>
            <a:r>
              <a:rPr lang="en-US" sz="2400" dirty="0">
                <a:solidFill>
                  <a:schemeClr val="bg1"/>
                </a:solidFill>
                <a:latin typeface="Times New Roman" panose="02020603050405020304" pitchFamily="18" charset="0"/>
                <a:cs typeface="Times New Roman" panose="02020603050405020304" pitchFamily="18" charset="0"/>
              </a:rPr>
              <a:t> yang </a:t>
            </a:r>
            <a:r>
              <a:rPr lang="en-US" sz="2400" dirty="0" err="1">
                <a:solidFill>
                  <a:schemeClr val="bg1"/>
                </a:solidFill>
                <a:latin typeface="Times New Roman" panose="02020603050405020304" pitchFamily="18" charset="0"/>
                <a:cs typeface="Times New Roman" panose="02020603050405020304" pitchFamily="18" charset="0"/>
              </a:rPr>
              <a:t>hakiki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Berfilsafat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berarti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berpikir</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sedalam-dalamnya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merenung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terhadap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sesuatu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secara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metodik</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sistematik</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menyeluruh</a:t>
            </a:r>
            <a:r>
              <a:rPr lang="en-US" sz="2400" dirty="0">
                <a:solidFill>
                  <a:schemeClr val="bg1"/>
                </a:solidFill>
                <a:latin typeface="Times New Roman" panose="02020603050405020304" pitchFamily="18" charset="0"/>
                <a:cs typeface="Times New Roman" panose="02020603050405020304" pitchFamily="18" charset="0"/>
              </a:rPr>
              <a:t> dan universal </a:t>
            </a:r>
            <a:r>
              <a:rPr lang="en-US" sz="2400" dirty="0" err="1">
                <a:solidFill>
                  <a:schemeClr val="bg1"/>
                </a:solidFill>
                <a:latin typeface="Times New Roman" panose="02020603050405020304" pitchFamily="18" charset="0"/>
                <a:cs typeface="Times New Roman" panose="02020603050405020304" pitchFamily="18" charset="0"/>
              </a:rPr>
              <a:t>untuk</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mencari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hakikat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sesuatu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Dengan</a:t>
            </a:r>
            <a:r>
              <a:rPr lang="en-US" sz="2400" dirty="0">
                <a:solidFill>
                  <a:schemeClr val="bg1"/>
                </a:solidFill>
                <a:latin typeface="Times New Roman" panose="02020603050405020304" pitchFamily="18" charset="0"/>
                <a:cs typeface="Times New Roman" panose="02020603050405020304" pitchFamily="18" charset="0"/>
              </a:rPr>
              <a:t> kata lain, </a:t>
            </a:r>
            <a:r>
              <a:rPr lang="en-US" sz="2400" dirty="0" err="1">
                <a:solidFill>
                  <a:schemeClr val="bg1"/>
                </a:solidFill>
                <a:latin typeface="Times New Roman" panose="02020603050405020304" pitchFamily="18" charset="0"/>
                <a:cs typeface="Times New Roman" panose="02020603050405020304" pitchFamily="18" charset="0"/>
              </a:rPr>
              <a:t>filsafat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adalah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ilmu</a:t>
            </a:r>
            <a:r>
              <a:rPr lang="en-US" sz="2400" dirty="0">
                <a:solidFill>
                  <a:schemeClr val="bg1"/>
                </a:solidFill>
                <a:latin typeface="Times New Roman" panose="02020603050405020304" pitchFamily="18" charset="0"/>
                <a:cs typeface="Times New Roman" panose="02020603050405020304" pitchFamily="18" charset="0"/>
              </a:rPr>
              <a:t> yang paling </a:t>
            </a:r>
            <a:r>
              <a:rPr lang="en-US" sz="2400" dirty="0" err="1">
                <a:solidFill>
                  <a:schemeClr val="bg1"/>
                </a:solidFill>
                <a:latin typeface="Times New Roman" panose="02020603050405020304" pitchFamily="18" charset="0"/>
                <a:cs typeface="Times New Roman" panose="02020603050405020304" pitchFamily="18" charset="0"/>
              </a:rPr>
              <a:t>umum</a:t>
            </a:r>
            <a:r>
              <a:rPr lang="en-US" sz="2400" dirty="0">
                <a:solidFill>
                  <a:schemeClr val="bg1"/>
                </a:solidFill>
                <a:latin typeface="Times New Roman" panose="02020603050405020304" pitchFamily="18" charset="0"/>
                <a:cs typeface="Times New Roman" panose="02020603050405020304" pitchFamily="18" charset="0"/>
              </a:rPr>
              <a:t> yang </a:t>
            </a:r>
            <a:r>
              <a:rPr lang="en-US" sz="2400" dirty="0" err="1">
                <a:solidFill>
                  <a:schemeClr val="bg1"/>
                </a:solidFill>
                <a:latin typeface="Times New Roman" panose="02020603050405020304" pitchFamily="18" charset="0"/>
                <a:cs typeface="Times New Roman" panose="02020603050405020304" pitchFamily="18" charset="0"/>
              </a:rPr>
              <a:t>mengandung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usaha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mencari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kebijaksanaan</a:t>
            </a:r>
            <a:r>
              <a:rPr lang="en-US" sz="2400" dirty="0">
                <a:solidFill>
                  <a:schemeClr val="bg1"/>
                </a:solidFill>
                <a:latin typeface="Times New Roman" panose="02020603050405020304" pitchFamily="18" charset="0"/>
                <a:cs typeface="Times New Roman" panose="02020603050405020304" pitchFamily="18" charset="0"/>
              </a:rPr>
              <a:t> dan </a:t>
            </a:r>
            <a:r>
              <a:rPr lang="en-US" sz="2400" dirty="0" err="1">
                <a:solidFill>
                  <a:schemeClr val="bg1"/>
                </a:solidFill>
                <a:latin typeface="Times New Roman" panose="02020603050405020304" pitchFamily="18" charset="0"/>
                <a:cs typeface="Times New Roman" panose="02020603050405020304" pitchFamily="18" charset="0"/>
              </a:rPr>
              <a:t>cinta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akan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kebijakan</a:t>
            </a:r>
            <a:r>
              <a:rPr lang="en-US" sz="2400" dirty="0">
                <a:solidFill>
                  <a:schemeClr val="bg1"/>
                </a:solidFill>
                <a:latin typeface="Times New Roman" panose="02020603050405020304" pitchFamily="18" charset="0"/>
                <a:cs typeface="Times New Roman" panose="02020603050405020304" pitchFamily="18" charset="0"/>
              </a:rPr>
              <a:t>. </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
          <p:cNvSpPr>
            <a:spLocks noGrp="1"/>
          </p:cNvSpPr>
          <p:nvPr>
            <p:ph type="title"/>
          </p:nvPr>
        </p:nvSpPr>
        <p:spPr>
          <a:xfrm>
            <a:off x="1103312" y="543339"/>
            <a:ext cx="9982200" cy="914400"/>
          </a:xfrm>
        </p:spPr>
        <p:txBody>
          <a:bodyPr>
            <a:noAutofit/>
          </a:bodyPr>
          <a:lstStyle/>
          <a:p>
            <a:pPr algn="ctr"/>
            <a:r>
              <a:rPr lang="en-US" sz="2400" dirty="0" err="1">
                <a:solidFill>
                  <a:schemeClr val="tx1"/>
                </a:solidFill>
                <a:latin typeface="Times New Roman" panose="02020603050405020304" pitchFamily="18" charset="0"/>
                <a:cs typeface="Times New Roman" panose="02020603050405020304" pitchFamily="18" charset="0"/>
              </a:rPr>
              <a:t>Wawasan</a:t>
            </a:r>
            <a:r>
              <a:rPr lang="en-US" sz="2400" dirty="0">
                <a:solidFill>
                  <a:schemeClr val="tx1"/>
                </a:solidFill>
                <a:latin typeface="Times New Roman" panose="02020603050405020304" pitchFamily="18" charset="0"/>
                <a:cs typeface="Times New Roman" panose="02020603050405020304" pitchFamily="18" charset="0"/>
              </a:rPr>
              <a:t> Dunia Kristen: </a:t>
            </a:r>
            <a:r>
              <a:rPr lang="en-US" sz="2400" dirty="0" err="1">
                <a:solidFill>
                  <a:schemeClr val="tx1"/>
                </a:solidFill>
                <a:latin typeface="Times New Roman" panose="02020603050405020304" pitchFamily="18" charset="0"/>
                <a:cs typeface="Times New Roman" panose="02020603050405020304" pitchFamily="18" charset="0"/>
              </a:rPr>
              <a:t>Mengkaji</a:t>
            </a:r>
            <a:r>
              <a:rPr lang="en-US" sz="2400" dirty="0">
                <a:solidFill>
                  <a:schemeClr val="tx1"/>
                </a:solidFill>
                <a:latin typeface="Times New Roman" panose="02020603050405020304" pitchFamily="18" charset="0"/>
                <a:cs typeface="Times New Roman" panose="02020603050405020304" pitchFamily="18" charset="0"/>
              </a:rPr>
              <a:t> Pancasila </a:t>
            </a:r>
            <a:r>
              <a:rPr lang="en-US" sz="2400" dirty="0" err="1">
                <a:solidFill>
                  <a:schemeClr val="tx1"/>
                </a:solidFill>
                <a:latin typeface="Times New Roman" panose="02020603050405020304" pitchFamily="18" charset="0"/>
                <a:cs typeface="Times New Roman" panose="02020603050405020304" pitchFamily="18" charset="0"/>
              </a:rPr>
              <a:t>sebagai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Ilmu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Pengetahuan</a:t>
            </a:r>
            <a:r>
              <a:rPr lang="en-US" sz="2400" dirty="0">
                <a:solidFill>
                  <a:schemeClr val="tx1"/>
                </a:solidFill>
                <a:latin typeface="Times New Roman" panose="02020603050405020304" pitchFamily="18" charset="0"/>
                <a:cs typeface="Times New Roman" panose="02020603050405020304" pitchFamily="18" charset="0"/>
              </a:rPr>
              <a:t> </a:t>
            </a:r>
            <a:br>
              <a:rPr lang="en-US" sz="2400" dirty="0">
                <a:solidFill>
                  <a:schemeClr val="tx1"/>
                </a:solidFill>
                <a:latin typeface="Times New Roman" panose="02020603050405020304" pitchFamily="18" charset="0"/>
                <a:cs typeface="Times New Roman" panose="02020603050405020304" pitchFamily="18" charset="0"/>
              </a:rPr>
            </a:br>
            <a:endParaRPr lang="en-ID" sz="2400" dirty="0">
              <a:solidFill>
                <a:schemeClr val="tx1"/>
              </a:solidFill>
              <a:latin typeface="Times New Roman" panose="02020603050405020304" pitchFamily="18" charset="0"/>
              <a:cs typeface="Times New Roman" panose="02020603050405020304" pitchFamily="18" charset="0"/>
            </a:endParaRPr>
          </a:p>
        </p:txBody>
      </p:sp>
      <p:sp>
        <p:nvSpPr>
          <p:cNvPr id="1048720" name="Content Placeholder 2"/>
          <p:cNvSpPr>
            <a:spLocks noGrp="1"/>
          </p:cNvSpPr>
          <p:nvPr>
            <p:ph idx="1"/>
          </p:nvPr>
        </p:nvSpPr>
        <p:spPr>
          <a:xfrm>
            <a:off x="837982" y="1447800"/>
            <a:ext cx="10512862" cy="4729163"/>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James Orr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Abraham Kuyper </a:t>
            </a:r>
            <a:r>
              <a:rPr lang="en-US" sz="2000" dirty="0" err="1">
                <a:latin typeface="Times New Roman" panose="02020603050405020304" pitchFamily="18" charset="0"/>
                <a:cs typeface="Times New Roman" panose="02020603050405020304" pitchFamily="18" charset="0"/>
              </a:rPr>
              <a:t>menggunakan</a:t>
            </a:r>
            <a:r>
              <a:rPr lang="en-US" sz="2000" dirty="0">
                <a:latin typeface="Times New Roman" panose="02020603050405020304" pitchFamily="18" charset="0"/>
                <a:cs typeface="Times New Roman" panose="02020603050405020304" pitchFamily="18" charset="0"/>
              </a:rPr>
              <a:t> ‘weltanschauung’  </a:t>
            </a:r>
            <a:r>
              <a:rPr lang="en-US" sz="2000" dirty="0" err="1">
                <a:latin typeface="Times New Roman" panose="02020603050405020304" pitchFamily="18" charset="0"/>
                <a:cs typeface="Times New Roman" panose="02020603050405020304" pitchFamily="18" charset="0"/>
              </a:rPr>
              <a:t>menggunakannya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tujuan-tujuan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Injili</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Santo </a:t>
            </a:r>
            <a:r>
              <a:rPr lang="en-US" sz="2000" dirty="0" err="1">
                <a:latin typeface="Times New Roman" panose="02020603050405020304" pitchFamily="18" charset="0"/>
                <a:cs typeface="Times New Roman" panose="02020603050405020304" pitchFamily="18" charset="0"/>
              </a:rPr>
              <a:t>Agustinus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Strategi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kuno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mengambil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gagasan-gagasan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duniawi</a:t>
            </a:r>
            <a:r>
              <a:rPr lang="en-US" sz="2000" dirty="0">
                <a:latin typeface="Times New Roman" panose="02020603050405020304" pitchFamily="18" charset="0"/>
                <a:cs typeface="Times New Roman" panose="02020603050405020304" pitchFamily="18" charset="0"/>
              </a:rPr>
              <a:t> dan </a:t>
            </a:r>
            <a:r>
              <a:rPr lang="en-US" sz="2000" dirty="0" err="1">
                <a:latin typeface="Times New Roman" panose="02020603050405020304" pitchFamily="18" charset="0"/>
                <a:cs typeface="Times New Roman" panose="02020603050405020304" pitchFamily="18" charset="0"/>
              </a:rPr>
              <a:t>menggunakannya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tepat</a:t>
            </a:r>
            <a:r>
              <a:rPr lang="en-US" sz="2000" dirty="0">
                <a:latin typeface="Times New Roman" panose="02020603050405020304" pitchFamily="18" charset="0"/>
                <a:cs typeface="Times New Roman" panose="02020603050405020304" pitchFamily="18" charset="0"/>
              </a:rPr>
              <a:t> di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gereja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analoginya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Mesir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De </a:t>
            </a:r>
            <a:r>
              <a:rPr lang="en-US" sz="2000" b="1" i="1" dirty="0" err="1">
                <a:latin typeface="Times New Roman" panose="02020603050405020304" pitchFamily="18" charset="0"/>
                <a:cs typeface="Times New Roman" panose="02020603050405020304" pitchFamily="18" charset="0"/>
              </a:rPr>
              <a:t>doctrina</a:t>
            </a:r>
            <a:r>
              <a:rPr lang="en-US" sz="2000" b="1" i="1" dirty="0">
                <a:latin typeface="Times New Roman" panose="02020603050405020304" pitchFamily="18" charset="0"/>
                <a:cs typeface="Times New Roman" panose="02020603050405020304" pitchFamily="18" charset="0"/>
              </a:rPr>
              <a:t> Christiana,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kebenaran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bisa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dipulihkan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lagi</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Lewis : </a:t>
            </a:r>
            <a:r>
              <a:rPr lang="en-US" sz="2000" dirty="0" err="1">
                <a:latin typeface="Times New Roman" panose="02020603050405020304" pitchFamily="18" charset="0"/>
                <a:cs typeface="Times New Roman" panose="02020603050405020304" pitchFamily="18" charset="0"/>
              </a:rPr>
              <a:t>mengukuhkan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komponen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objektif</a:t>
            </a:r>
            <a:r>
              <a:rPr lang="en-US" sz="2000" dirty="0">
                <a:latin typeface="Times New Roman" panose="02020603050405020304" pitchFamily="18" charset="0"/>
                <a:cs typeface="Times New Roman" panose="02020603050405020304" pitchFamily="18" charset="0"/>
              </a:rPr>
              <a:t> moral di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tradisi</a:t>
            </a:r>
            <a:r>
              <a:rPr lang="en-US" sz="2000" dirty="0">
                <a:latin typeface="Times New Roman" panose="02020603050405020304" pitchFamily="18" charset="0"/>
                <a:cs typeface="Times New Roman" panose="02020603050405020304" pitchFamily="18" charset="0"/>
              </a:rPr>
              <a:t> Kristen.</a:t>
            </a:r>
          </a:p>
          <a:p>
            <a:pPr>
              <a:lnSpc>
                <a:spcPct val="150000"/>
              </a:lnSpc>
            </a:pPr>
            <a:r>
              <a:rPr lang="en-US" sz="2000" dirty="0" err="1">
                <a:latin typeface="Times New Roman" panose="02020603050405020304" pitchFamily="18" charset="0"/>
                <a:cs typeface="Times New Roman" panose="02020603050405020304" pitchFamily="18" charset="0"/>
              </a:rPr>
              <a:t>Alkitab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menegaskan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utk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memahami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eksistensi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ciptaan</a:t>
            </a:r>
            <a:r>
              <a:rPr lang="en-US" sz="2000" dirty="0">
                <a:latin typeface="Times New Roman" panose="02020603050405020304" pitchFamily="18" charset="0"/>
                <a:cs typeface="Times New Roman" panose="02020603050405020304" pitchFamily="18" charset="0"/>
              </a:rPr>
              <a:t> Allah </a:t>
            </a:r>
            <a:r>
              <a:rPr lang="en-US" sz="2000" dirty="0" err="1">
                <a:latin typeface="Times New Roman" panose="02020603050405020304" pitchFamily="18" charset="0"/>
                <a:cs typeface="Times New Roman" panose="02020603050405020304" pitchFamily="18" charset="0"/>
              </a:rPr>
              <a:t>secara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kosmologis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sebagai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ciptaan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Firman</a:t>
            </a:r>
            <a:r>
              <a:rPr lang="en-US" sz="2000" dirty="0">
                <a:latin typeface="Times New Roman" panose="02020603050405020304" pitchFamily="18" charset="0"/>
                <a:cs typeface="Times New Roman" panose="02020603050405020304" pitchFamily="18" charset="0"/>
              </a:rPr>
              <a:t>-Nya (logos). </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
          <p:cNvSpPr>
            <a:spLocks noGrp="1"/>
          </p:cNvSpPr>
          <p:nvPr>
            <p:ph type="title"/>
          </p:nvPr>
        </p:nvSpPr>
        <p:spPr>
          <a:xfrm>
            <a:off x="1749276" y="381000"/>
            <a:ext cx="8687096" cy="609600"/>
          </a:xfrm>
        </p:spPr>
        <p:txBody>
          <a:bodyPr>
            <a:normAutofit/>
          </a:bodyPr>
          <a:lstStyle/>
          <a:p>
            <a:pPr algn="ctr"/>
            <a:r>
              <a:rPr lang="en-US" sz="2800" dirty="0">
                <a:solidFill>
                  <a:schemeClr val="tx1"/>
                </a:solidFill>
              </a:rPr>
              <a:t>STUDI KASUS PANCASILA SEBAGAI SISTEM FILSAFAT</a:t>
            </a:r>
            <a:endParaRPr lang="en-ID" sz="2800" dirty="0">
              <a:solidFill>
                <a:schemeClr val="tx1"/>
              </a:solidFill>
            </a:endParaRPr>
          </a:p>
        </p:txBody>
      </p:sp>
      <p:sp>
        <p:nvSpPr>
          <p:cNvPr id="1048722" name="Content Placeholder 2"/>
          <p:cNvSpPr>
            <a:spLocks noGrp="1"/>
          </p:cNvSpPr>
          <p:nvPr>
            <p:ph idx="1"/>
          </p:nvPr>
        </p:nvSpPr>
        <p:spPr>
          <a:xfrm>
            <a:off x="1141115" y="1295400"/>
            <a:ext cx="9903419" cy="4876800"/>
          </a:xfrm>
        </p:spPr>
        <p:txBody>
          <a:bodyPr>
            <a:normAutofit fontScale="95832"/>
          </a:bodyPr>
          <a:lstStyle/>
          <a:p>
            <a:r>
              <a:rPr lang="id-ID" dirty="0"/>
              <a:t>Kasus Ahmad Dhani</a:t>
            </a:r>
            <a:endParaRPr lang="en-ID" dirty="0"/>
          </a:p>
          <a:p>
            <a:pPr fontAlgn="base"/>
            <a:r>
              <a:rPr lang="id-ID" dirty="0"/>
              <a:t>Berikut </a:t>
            </a:r>
            <a:r>
              <a:rPr lang="en-US" altLang="en-GB" dirty="0"/>
              <a:t>dua</a:t>
            </a:r>
            <a:r>
              <a:rPr lang="id-ID" dirty="0"/>
              <a:t> kasus hukum yang menjerat Ahmad Dhani:</a:t>
            </a:r>
            <a:endParaRPr lang="en-ID" dirty="0"/>
          </a:p>
          <a:p>
            <a:pPr fontAlgn="base"/>
            <a:r>
              <a:rPr lang="id-ID" dirty="0"/>
              <a:t>Pertama, Dugaan Makar</a:t>
            </a:r>
            <a:endParaRPr lang="en-ID" dirty="0"/>
          </a:p>
          <a:p>
            <a:pPr fontAlgn="base"/>
            <a:r>
              <a:rPr lang="id-ID" dirty="0"/>
              <a:t>Ahmad Dhani terlibat kasus dugaan makar dan ditangkap bersama sembilan orang lainnya pada 2 Desember 2016. Mereka adalah Ratna Sarumpaet, Rachmawati Soekarnoputri, Sri Bintang Pamungkas, Kivlan Zein, Adityawarman, Jamran, Eko, dan Rizal Khobar.</a:t>
            </a:r>
            <a:endParaRPr lang="en-ID" dirty="0"/>
          </a:p>
          <a:p>
            <a:pPr fontAlgn="base"/>
            <a:r>
              <a:rPr lang="id-ID" dirty="0"/>
              <a:t>Dhani termasuk salah seorang yang diciduk polisi menjelang aksi 2 Desember 2016 lalu. Ia disangkakan dengan Pasal 207 KUHP tentang penghinaan terhadap penguasa dan Pasal 160 KUHP tentang penghasutan.</a:t>
            </a:r>
            <a:endParaRPr lang="en-ID" dirty="0"/>
          </a:p>
          <a:p>
            <a:pPr fontAlgn="base"/>
            <a:r>
              <a:rPr lang="id-ID" dirty="0"/>
              <a:t>Namun, tujuh orang lain termasuk Dhani dipulangkan dengan alasan subyektivitas penyidik. Sementara tiga orang diduga terlibat makar. </a:t>
            </a:r>
            <a:endParaRPr lang="en-ID" dirty="0"/>
          </a:p>
          <a:p>
            <a:endParaRPr lang="en-ID" dirty="0"/>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itle 1"/>
          <p:cNvSpPr>
            <a:spLocks noGrp="1"/>
          </p:cNvSpPr>
          <p:nvPr>
            <p:ph type="title"/>
          </p:nvPr>
        </p:nvSpPr>
        <p:spPr>
          <a:xfrm>
            <a:off x="927789" y="251791"/>
            <a:ext cx="9903418" cy="676882"/>
          </a:xfrm>
        </p:spPr>
        <p:txBody>
          <a:bodyPr>
            <a:normAutofit/>
          </a:bodyPr>
          <a:lstStyle/>
          <a:p>
            <a:r>
              <a:rPr lang="en-US" sz="3600" dirty="0" err="1">
                <a:solidFill>
                  <a:schemeClr val="tx1"/>
                </a:solidFill>
              </a:rPr>
              <a:t>Studi</a:t>
            </a:r>
            <a:r>
              <a:rPr lang="en-US" sz="3600" dirty="0">
                <a:solidFill>
                  <a:schemeClr val="tx1"/>
                </a:solidFill>
              </a:rPr>
              <a:t> </a:t>
            </a:r>
            <a:r>
              <a:rPr lang="en-US" sz="3600" dirty="0" err="1">
                <a:solidFill>
                  <a:schemeClr val="tx1"/>
                </a:solidFill>
              </a:rPr>
              <a:t>Kasus</a:t>
            </a:r>
            <a:r>
              <a:rPr lang="en-US" sz="3600" dirty="0">
                <a:solidFill>
                  <a:schemeClr val="tx1"/>
                </a:solidFill>
              </a:rPr>
              <a:t> Pancasila </a:t>
            </a:r>
            <a:r>
              <a:rPr lang="en-US" sz="3600" dirty="0" err="1">
                <a:solidFill>
                  <a:schemeClr val="tx1"/>
                </a:solidFill>
              </a:rPr>
              <a:t>sebagai</a:t>
            </a:r>
            <a:r>
              <a:rPr lang="en-US" sz="3600" dirty="0">
                <a:solidFill>
                  <a:schemeClr val="tx1"/>
                </a:solidFill>
              </a:rPr>
              <a:t> </a:t>
            </a:r>
            <a:r>
              <a:rPr lang="en-US" sz="3600" dirty="0" err="1">
                <a:solidFill>
                  <a:schemeClr val="tx1"/>
                </a:solidFill>
              </a:rPr>
              <a:t>sistem</a:t>
            </a:r>
            <a:r>
              <a:rPr lang="en-US" sz="3600" dirty="0">
                <a:solidFill>
                  <a:schemeClr val="tx1"/>
                </a:solidFill>
              </a:rPr>
              <a:t> </a:t>
            </a:r>
            <a:r>
              <a:rPr lang="en-US" sz="3600" dirty="0" err="1">
                <a:solidFill>
                  <a:schemeClr val="tx1"/>
                </a:solidFill>
              </a:rPr>
              <a:t>filsafat</a:t>
            </a:r>
            <a:endParaRPr lang="en-ID" sz="3600" dirty="0">
              <a:solidFill>
                <a:schemeClr val="tx1"/>
              </a:solidFill>
            </a:endParaRPr>
          </a:p>
        </p:txBody>
      </p:sp>
      <p:sp>
        <p:nvSpPr>
          <p:cNvPr id="1048724" name="Content Placeholder 2"/>
          <p:cNvSpPr>
            <a:spLocks noGrp="1"/>
          </p:cNvSpPr>
          <p:nvPr>
            <p:ph idx="1"/>
          </p:nvPr>
        </p:nvSpPr>
        <p:spPr>
          <a:xfrm>
            <a:off x="786059" y="892230"/>
            <a:ext cx="10030171" cy="5813369"/>
          </a:xfrm>
        </p:spPr>
        <p:txBody>
          <a:bodyPr>
            <a:noAutofit/>
          </a:bodyPr>
          <a:lstStyle/>
          <a:p>
            <a:pPr fontAlgn="base"/>
            <a:r>
              <a:rPr lang="id-ID" sz="1800" dirty="0"/>
              <a:t>Dua, Ujaran Kebencian Kepada Ahok</a:t>
            </a:r>
            <a:endParaRPr lang="en-ID" sz="1800" dirty="0"/>
          </a:p>
          <a:p>
            <a:pPr fontAlgn="base"/>
            <a:r>
              <a:rPr lang="id-ID" sz="1800" dirty="0"/>
              <a:t>Jack Lapian Pendiri Basuki Tjahja Purnama (BTP) Network melaporkan Ahmad Dhani, Kamis, 9 Maret 2017. Laporan ini terkait dengan cuitan Dhani di akun Twitter-nya, @AHMADDHANIPRAST, yang dianggap menyebarkan kebencian menjelang pemilihan kepala daerah DKI Jakarta putaran kedua.</a:t>
            </a:r>
            <a:endParaRPr lang="en-ID" sz="1800" dirty="0"/>
          </a:p>
          <a:p>
            <a:pPr fontAlgn="base"/>
            <a:r>
              <a:rPr lang="id-ID" sz="1800" dirty="0"/>
              <a:t>Pada akun Twitter @AHMADDHANIPRAST di bulan Februari dan Maret silam, Dhani berkali-kali menggunakan frasa 'penista agama'. Di antaranya, pada 5 Maret 2017, Dhani menulis, “Siapa saja yang dukung penista agama adalah bajingan yang perlu diludahi mukanya -ADP.” Pada 7 Maret 2017, akun ini pun mengunggah, “Sila Pertama KETUHANAN YME, PENISTA Agama jadi Gubernur...kalian WARAS?? -ADP.”</a:t>
            </a:r>
            <a:endParaRPr lang="en-ID" sz="1800" dirty="0"/>
          </a:p>
          <a:p>
            <a:pPr fontAlgn="base"/>
            <a:r>
              <a:rPr lang="id-ID" sz="1800" dirty="0"/>
              <a:t>Jack Lapian mengatakan beberapa kicauan yang dijadikan barang bukti laporan kepada polisi, Ahmad Dhani memang menujukan frasa 'penista agama' itu kepada mantan gubernur DKI Jakarta Basuki Tjahaja Purnama. Jack mencontohkan kicauan Dhani pada 7 Februari 2017 yang berbunyi, “Yang menistakan agama si Ahok...yang diadili KH. Ma'ruf Amin... -ADP.”</a:t>
            </a:r>
            <a:endParaRPr lang="en-ID" sz="1800" dirty="0"/>
          </a:p>
          <a:p>
            <a:pPr fontAlgn="base"/>
            <a:r>
              <a:rPr lang="id-ID" sz="1800" dirty="0"/>
              <a:t>Saat ini, Jaksa Penuntut Umum telah menuntut Dhani selama dua tahun penjara dalam sidang tuntutan yang digelar pada Senin, 26 November 2018 di Pengadilan Negeri Jakarta Selatan. Jaksa menilai Dhani telah memenuhi unsur ujaran kebencian melalui unggahan di akun Twitter pribadinya.</a:t>
            </a:r>
            <a:endParaRPr lang="en-ID" sz="1800" dirty="0"/>
          </a:p>
          <a:p>
            <a:endParaRPr lang="en-ID" sz="1800" dirty="0"/>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1048725" name="Title 4"/>
          <p:cNvSpPr>
            <a:spLocks noGrp="1"/>
          </p:cNvSpPr>
          <p:nvPr>
            <p:ph type="title"/>
          </p:nvPr>
        </p:nvSpPr>
        <p:spPr>
          <a:xfrm>
            <a:off x="837982" y="365127"/>
            <a:ext cx="10512862" cy="854074"/>
          </a:xfrm>
        </p:spPr>
        <p:txBody>
          <a:bodyPr>
            <a:normAutofit/>
          </a:bodyPr>
          <a:lstStyle/>
          <a:p>
            <a:pPr algn="ctr"/>
            <a:r>
              <a:rPr lang="en-US" sz="2800" dirty="0">
                <a:solidFill>
                  <a:schemeClr val="bg1"/>
                </a:solidFill>
                <a:latin typeface="Arial" panose="020B0604020202020204" pitchFamily="34" charset="0"/>
                <a:cs typeface="Arial" panose="020B0604020202020204" pitchFamily="34" charset="0"/>
              </a:rPr>
              <a:t>Daftar </a:t>
            </a:r>
            <a:r>
              <a:rPr lang="en-US" sz="2800" dirty="0" err="1">
                <a:solidFill>
                  <a:schemeClr val="bg1"/>
                </a:solidFill>
                <a:latin typeface="Arial" panose="020B0604020202020204" pitchFamily="34" charset="0"/>
                <a:cs typeface="Arial" panose="020B0604020202020204" pitchFamily="34" charset="0"/>
              </a:rPr>
              <a:t>Pustaka</a:t>
            </a:r>
            <a:r>
              <a:rPr lang="en-US" sz="2800" dirty="0">
                <a:solidFill>
                  <a:schemeClr val="bg1"/>
                </a:solidFill>
                <a:latin typeface="Arial" panose="020B0604020202020204" pitchFamily="34" charset="0"/>
                <a:cs typeface="Arial" panose="020B0604020202020204" pitchFamily="34" charset="0"/>
              </a:rPr>
              <a:t> / </a:t>
            </a:r>
            <a:r>
              <a:rPr lang="en-US" sz="2800" dirty="0" err="1">
                <a:solidFill>
                  <a:schemeClr val="bg1"/>
                </a:solidFill>
                <a:latin typeface="Arial" panose="020B0604020202020204" pitchFamily="34" charset="0"/>
                <a:cs typeface="Arial" panose="020B0604020202020204" pitchFamily="34" charset="0"/>
              </a:rPr>
              <a:t>Referensi</a:t>
            </a:r>
            <a:endParaRPr lang="en-ID" sz="2800" dirty="0">
              <a:solidFill>
                <a:schemeClr val="bg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99963C4A-82F3-4956-BA88-433B9CC3ABE5}"/>
              </a:ext>
            </a:extLst>
          </p:cNvPr>
          <p:cNvSpPr>
            <a:spLocks noGrp="1"/>
          </p:cNvSpPr>
          <p:nvPr>
            <p:ph idx="1"/>
          </p:nvPr>
        </p:nvSpPr>
        <p:spPr>
          <a:xfrm>
            <a:off x="989012" y="1255643"/>
            <a:ext cx="9982200" cy="5237229"/>
          </a:xfrm>
        </p:spPr>
        <p:txBody>
          <a:bodyPr>
            <a:noAutofit/>
          </a:bodyPr>
          <a:lstStyle/>
          <a:p>
            <a:pPr lvl="0"/>
            <a:r>
              <a:rPr lang="en-US" sz="1800" dirty="0">
                <a:solidFill>
                  <a:schemeClr val="bg1"/>
                </a:solidFill>
              </a:rPr>
              <a:t>DOI : </a:t>
            </a:r>
            <a:r>
              <a:rPr lang="id-ID" sz="1800" u="sng" dirty="0">
                <a:solidFill>
                  <a:schemeClr val="bg1"/>
                </a:solidFill>
                <a:hlinkClick r:id="rId3">
                  <a:extLst>
                    <a:ext uri="{A12FA001-AC4F-418D-AE19-62706E023703}">
                      <ahyp:hlinkClr xmlns:ahyp="http://schemas.microsoft.com/office/drawing/2018/hyperlinkcolor" val="tx"/>
                    </a:ext>
                  </a:extLst>
                </a:hlinkClick>
              </a:rPr>
              <a:t>http://yusufmaulana.staff.gunadarma.ac.id/Downloads/files/58409/BAB++II.pdf</a:t>
            </a:r>
            <a:r>
              <a:rPr lang="id-ID" sz="1800" dirty="0">
                <a:solidFill>
                  <a:schemeClr val="bg1"/>
                </a:solidFill>
              </a:rPr>
              <a:t> </a:t>
            </a:r>
            <a:r>
              <a:rPr lang="en-US" sz="1800" dirty="0">
                <a:solidFill>
                  <a:schemeClr val="bg1"/>
                </a:solidFill>
              </a:rPr>
              <a:t>(</a:t>
            </a:r>
            <a:r>
              <a:rPr lang="en-US" sz="1800" dirty="0" err="1">
                <a:solidFill>
                  <a:schemeClr val="bg1"/>
                </a:solidFill>
              </a:rPr>
              <a:t>Diakses</a:t>
            </a:r>
            <a:r>
              <a:rPr lang="en-US" sz="1800" dirty="0">
                <a:solidFill>
                  <a:schemeClr val="bg1"/>
                </a:solidFill>
              </a:rPr>
              <a:t> </a:t>
            </a:r>
            <a:r>
              <a:rPr lang="en-US" sz="1800" dirty="0" err="1">
                <a:solidFill>
                  <a:schemeClr val="bg1"/>
                </a:solidFill>
              </a:rPr>
              <a:t>tanggal</a:t>
            </a:r>
            <a:r>
              <a:rPr lang="en-US" sz="1800" dirty="0">
                <a:solidFill>
                  <a:schemeClr val="bg1"/>
                </a:solidFill>
              </a:rPr>
              <a:t> 01 </a:t>
            </a:r>
            <a:r>
              <a:rPr lang="en-US" sz="1800" dirty="0" err="1">
                <a:solidFill>
                  <a:schemeClr val="bg1"/>
                </a:solidFill>
              </a:rPr>
              <a:t>Februari</a:t>
            </a:r>
            <a:r>
              <a:rPr lang="en-US" sz="1800" dirty="0">
                <a:solidFill>
                  <a:schemeClr val="bg1"/>
                </a:solidFill>
              </a:rPr>
              <a:t> 2019)</a:t>
            </a:r>
            <a:endParaRPr lang="en-ID" sz="1800" dirty="0">
              <a:solidFill>
                <a:schemeClr val="bg1"/>
              </a:solidFill>
            </a:endParaRPr>
          </a:p>
          <a:p>
            <a:pPr lvl="0"/>
            <a:r>
              <a:rPr lang="en-US" sz="1800" dirty="0">
                <a:solidFill>
                  <a:schemeClr val="bg1"/>
                </a:solidFill>
              </a:rPr>
              <a:t>DOI : </a:t>
            </a:r>
            <a:r>
              <a:rPr lang="id-ID" sz="1800" u="sng" dirty="0">
                <a:solidFill>
                  <a:schemeClr val="bg1"/>
                </a:solidFill>
                <a:hlinkClick r:id="rId4">
                  <a:extLst>
                    <a:ext uri="{A12FA001-AC4F-418D-AE19-62706E023703}">
                      <ahyp:hlinkClr xmlns:ahyp="http://schemas.microsoft.com/office/drawing/2018/hyperlinkcolor" val="tx"/>
                    </a:ext>
                  </a:extLst>
                </a:hlinkClick>
              </a:rPr>
              <a:t>http://journal.uin-alauddin.ac.id/index.php/sls/article/download/1276/1243</a:t>
            </a:r>
            <a:r>
              <a:rPr lang="en-US" sz="1800" dirty="0">
                <a:solidFill>
                  <a:schemeClr val="bg1"/>
                </a:solidFill>
              </a:rPr>
              <a:t> (</a:t>
            </a:r>
            <a:r>
              <a:rPr lang="en-US" sz="1800" dirty="0" err="1">
                <a:solidFill>
                  <a:schemeClr val="bg1"/>
                </a:solidFill>
              </a:rPr>
              <a:t>Diakses</a:t>
            </a:r>
            <a:r>
              <a:rPr lang="en-US" sz="1800" dirty="0">
                <a:solidFill>
                  <a:schemeClr val="bg1"/>
                </a:solidFill>
              </a:rPr>
              <a:t> </a:t>
            </a:r>
            <a:r>
              <a:rPr lang="en-US" sz="1800" dirty="0" err="1">
                <a:solidFill>
                  <a:schemeClr val="bg1"/>
                </a:solidFill>
              </a:rPr>
              <a:t>tanggal</a:t>
            </a:r>
            <a:r>
              <a:rPr lang="en-US" sz="1800" dirty="0">
                <a:solidFill>
                  <a:schemeClr val="bg1"/>
                </a:solidFill>
              </a:rPr>
              <a:t> 01 </a:t>
            </a:r>
            <a:r>
              <a:rPr lang="en-US" sz="1800" dirty="0" err="1">
                <a:solidFill>
                  <a:schemeClr val="bg1"/>
                </a:solidFill>
              </a:rPr>
              <a:t>Februari</a:t>
            </a:r>
            <a:r>
              <a:rPr lang="en-US" sz="1800" dirty="0">
                <a:solidFill>
                  <a:schemeClr val="bg1"/>
                </a:solidFill>
              </a:rPr>
              <a:t> 2019)</a:t>
            </a:r>
            <a:endParaRPr lang="en-ID" sz="1800" dirty="0">
              <a:solidFill>
                <a:schemeClr val="bg1"/>
              </a:solidFill>
            </a:endParaRPr>
          </a:p>
          <a:p>
            <a:pPr lvl="0"/>
            <a:r>
              <a:rPr lang="en-US" sz="1800" u="sng" dirty="0">
                <a:solidFill>
                  <a:schemeClr val="bg1"/>
                </a:solidFill>
              </a:rPr>
              <a:t>DOI : </a:t>
            </a:r>
            <a:r>
              <a:rPr lang="en-US" sz="1800" u="sng" dirty="0">
                <a:solidFill>
                  <a:schemeClr val="bg1"/>
                </a:solidFill>
                <a:hlinkClick r:id="rId5">
                  <a:extLst>
                    <a:ext uri="{A12FA001-AC4F-418D-AE19-62706E023703}">
                      <ahyp:hlinkClr xmlns:ahyp="http://schemas.microsoft.com/office/drawing/2018/hyperlinkcolor" val="tx"/>
                    </a:ext>
                  </a:extLst>
                </a:hlinkClick>
              </a:rPr>
              <a:t>http://www.elearning.gunadarma.ac.id/docmodul/pengantar_filsafat/Bab_1.pdf</a:t>
            </a:r>
            <a:r>
              <a:rPr lang="en-US" sz="1800" dirty="0">
                <a:solidFill>
                  <a:schemeClr val="bg1"/>
                </a:solidFill>
              </a:rPr>
              <a:t> (</a:t>
            </a:r>
            <a:r>
              <a:rPr lang="en-US" sz="1800" dirty="0" err="1">
                <a:solidFill>
                  <a:schemeClr val="bg1"/>
                </a:solidFill>
              </a:rPr>
              <a:t>Diakses</a:t>
            </a:r>
            <a:r>
              <a:rPr lang="en-US" sz="1800" dirty="0">
                <a:solidFill>
                  <a:schemeClr val="bg1"/>
                </a:solidFill>
              </a:rPr>
              <a:t> </a:t>
            </a:r>
            <a:r>
              <a:rPr lang="en-US" sz="1800" dirty="0" err="1">
                <a:solidFill>
                  <a:schemeClr val="bg1"/>
                </a:solidFill>
              </a:rPr>
              <a:t>tanggal</a:t>
            </a:r>
            <a:r>
              <a:rPr lang="en-US" sz="1800" dirty="0">
                <a:solidFill>
                  <a:schemeClr val="bg1"/>
                </a:solidFill>
              </a:rPr>
              <a:t> 01 </a:t>
            </a:r>
            <a:r>
              <a:rPr lang="en-US" sz="1800" dirty="0" err="1">
                <a:solidFill>
                  <a:schemeClr val="bg1"/>
                </a:solidFill>
              </a:rPr>
              <a:t>Februari</a:t>
            </a:r>
            <a:r>
              <a:rPr lang="en-US" sz="1800" dirty="0">
                <a:solidFill>
                  <a:schemeClr val="bg1"/>
                </a:solidFill>
              </a:rPr>
              <a:t> 2019) </a:t>
            </a:r>
            <a:endParaRPr lang="en-ID" sz="1800" dirty="0">
              <a:solidFill>
                <a:schemeClr val="bg1"/>
              </a:solidFill>
            </a:endParaRPr>
          </a:p>
          <a:p>
            <a:pPr lvl="0"/>
            <a:r>
              <a:rPr lang="en-US" sz="1800" dirty="0">
                <a:solidFill>
                  <a:schemeClr val="bg1"/>
                </a:solidFill>
              </a:rPr>
              <a:t>DOI : </a:t>
            </a:r>
            <a:r>
              <a:rPr lang="en-US" sz="1800" u="sng" dirty="0">
                <a:solidFill>
                  <a:schemeClr val="bg1"/>
                </a:solidFill>
                <a:hlinkClick r:id="rId6">
                  <a:extLst>
                    <a:ext uri="{A12FA001-AC4F-418D-AE19-62706E023703}">
                      <ahyp:hlinkClr xmlns:ahyp="http://schemas.microsoft.com/office/drawing/2018/hyperlinkcolor" val="tx"/>
                    </a:ext>
                  </a:extLst>
                </a:hlinkClick>
              </a:rPr>
              <a:t>https://repository.usd.ac.id/7333/1/3.%20Filsafat%20Ilmu%20Pengetahuan%20%20(B-3).pdf</a:t>
            </a:r>
            <a:r>
              <a:rPr lang="en-US" sz="1800" dirty="0">
                <a:solidFill>
                  <a:schemeClr val="bg1"/>
                </a:solidFill>
              </a:rPr>
              <a:t> (</a:t>
            </a:r>
            <a:r>
              <a:rPr lang="en-US" sz="1800" dirty="0" err="1">
                <a:solidFill>
                  <a:schemeClr val="bg1"/>
                </a:solidFill>
              </a:rPr>
              <a:t>Diakses</a:t>
            </a:r>
            <a:r>
              <a:rPr lang="en-US" sz="1800" dirty="0">
                <a:solidFill>
                  <a:schemeClr val="bg1"/>
                </a:solidFill>
              </a:rPr>
              <a:t> </a:t>
            </a:r>
            <a:r>
              <a:rPr lang="en-US" sz="1800" dirty="0" err="1">
                <a:solidFill>
                  <a:schemeClr val="bg1"/>
                </a:solidFill>
              </a:rPr>
              <a:t>tanggal</a:t>
            </a:r>
            <a:r>
              <a:rPr lang="en-US" sz="1800" dirty="0">
                <a:solidFill>
                  <a:schemeClr val="bg1"/>
                </a:solidFill>
              </a:rPr>
              <a:t> 01 </a:t>
            </a:r>
            <a:r>
              <a:rPr lang="en-US" sz="1800" dirty="0" err="1">
                <a:solidFill>
                  <a:schemeClr val="bg1"/>
                </a:solidFill>
              </a:rPr>
              <a:t>Februari</a:t>
            </a:r>
            <a:r>
              <a:rPr lang="en-US" sz="1800" dirty="0">
                <a:solidFill>
                  <a:schemeClr val="bg1"/>
                </a:solidFill>
              </a:rPr>
              <a:t> 2019)</a:t>
            </a:r>
            <a:endParaRPr lang="en-ID" sz="1800" dirty="0">
              <a:solidFill>
                <a:schemeClr val="bg1"/>
              </a:solidFill>
            </a:endParaRPr>
          </a:p>
          <a:p>
            <a:pPr lvl="0"/>
            <a:r>
              <a:rPr lang="en-US" sz="1800" u="sng" dirty="0">
                <a:solidFill>
                  <a:schemeClr val="bg1"/>
                </a:solidFill>
              </a:rPr>
              <a:t>DOI : </a:t>
            </a:r>
            <a:r>
              <a:rPr lang="id-ID" sz="1800" u="sng" dirty="0">
                <a:solidFill>
                  <a:schemeClr val="bg1"/>
                </a:solidFill>
                <a:hlinkClick r:id="rId7">
                  <a:extLst>
                    <a:ext uri="{A12FA001-AC4F-418D-AE19-62706E023703}">
                      <ahyp:hlinkClr xmlns:ahyp="http://schemas.microsoft.com/office/drawing/2018/hyperlinkcolor" val="tx"/>
                    </a:ext>
                  </a:extLst>
                </a:hlinkClick>
              </a:rPr>
              <a:t>http://digilib.uinsby.ac.id/19691/5/Bab%202.pdf</a:t>
            </a:r>
            <a:r>
              <a:rPr lang="en-US" sz="1800" dirty="0">
                <a:solidFill>
                  <a:schemeClr val="bg1"/>
                </a:solidFill>
              </a:rPr>
              <a:t> (</a:t>
            </a:r>
            <a:r>
              <a:rPr lang="en-US" sz="1800" dirty="0" err="1">
                <a:solidFill>
                  <a:schemeClr val="bg1"/>
                </a:solidFill>
              </a:rPr>
              <a:t>Diakses</a:t>
            </a:r>
            <a:r>
              <a:rPr lang="en-US" sz="1800" dirty="0">
                <a:solidFill>
                  <a:schemeClr val="bg1"/>
                </a:solidFill>
              </a:rPr>
              <a:t> </a:t>
            </a:r>
            <a:r>
              <a:rPr lang="en-US" sz="1800" dirty="0" err="1">
                <a:solidFill>
                  <a:schemeClr val="bg1"/>
                </a:solidFill>
              </a:rPr>
              <a:t>tangga</a:t>
            </a:r>
            <a:r>
              <a:rPr lang="en-US" sz="1800" dirty="0">
                <a:solidFill>
                  <a:schemeClr val="bg1"/>
                </a:solidFill>
              </a:rPr>
              <a:t> 01 </a:t>
            </a:r>
            <a:r>
              <a:rPr lang="en-US" sz="1800" dirty="0" err="1">
                <a:solidFill>
                  <a:schemeClr val="bg1"/>
                </a:solidFill>
              </a:rPr>
              <a:t>Februari</a:t>
            </a:r>
            <a:r>
              <a:rPr lang="en-US" sz="1800" dirty="0">
                <a:solidFill>
                  <a:schemeClr val="bg1"/>
                </a:solidFill>
              </a:rPr>
              <a:t> 2019)</a:t>
            </a:r>
            <a:endParaRPr lang="en-ID" sz="1800" dirty="0">
              <a:solidFill>
                <a:schemeClr val="bg1"/>
              </a:solidFill>
            </a:endParaRPr>
          </a:p>
          <a:p>
            <a:pPr lvl="0"/>
            <a:r>
              <a:rPr lang="en-US" sz="1800" u="sng" dirty="0">
                <a:solidFill>
                  <a:schemeClr val="bg1"/>
                </a:solidFill>
              </a:rPr>
              <a:t>DOI : </a:t>
            </a:r>
            <a:r>
              <a:rPr lang="id-ID" sz="1800" u="sng" dirty="0">
                <a:solidFill>
                  <a:schemeClr val="bg1"/>
                </a:solidFill>
                <a:hlinkClick r:id="rId8">
                  <a:extLst>
                    <a:ext uri="{A12FA001-AC4F-418D-AE19-62706E023703}">
                      <ahyp:hlinkClr xmlns:ahyp="http://schemas.microsoft.com/office/drawing/2018/hyperlinkcolor" val="tx"/>
                    </a:ext>
                  </a:extLst>
                </a:hlinkClick>
              </a:rPr>
              <a:t>http://eprints.umsida.ac.id/573/1/aksiologi%20pendidikan.pdf</a:t>
            </a:r>
            <a:r>
              <a:rPr lang="en-US" sz="1800" dirty="0">
                <a:solidFill>
                  <a:schemeClr val="bg1"/>
                </a:solidFill>
              </a:rPr>
              <a:t> (</a:t>
            </a:r>
            <a:r>
              <a:rPr lang="en-US" sz="1800" dirty="0" err="1">
                <a:solidFill>
                  <a:schemeClr val="bg1"/>
                </a:solidFill>
              </a:rPr>
              <a:t>Diakses</a:t>
            </a:r>
            <a:r>
              <a:rPr lang="en-US" sz="1800" dirty="0">
                <a:solidFill>
                  <a:schemeClr val="bg1"/>
                </a:solidFill>
              </a:rPr>
              <a:t> </a:t>
            </a:r>
            <a:r>
              <a:rPr lang="en-US" sz="1800" dirty="0" err="1">
                <a:solidFill>
                  <a:schemeClr val="bg1"/>
                </a:solidFill>
              </a:rPr>
              <a:t>tanggal</a:t>
            </a:r>
            <a:r>
              <a:rPr lang="en-US" sz="1800" dirty="0">
                <a:solidFill>
                  <a:schemeClr val="bg1"/>
                </a:solidFill>
              </a:rPr>
              <a:t> 01 </a:t>
            </a:r>
            <a:r>
              <a:rPr lang="en-US" sz="1800" dirty="0" err="1">
                <a:solidFill>
                  <a:schemeClr val="bg1"/>
                </a:solidFill>
              </a:rPr>
              <a:t>Februari</a:t>
            </a:r>
            <a:r>
              <a:rPr lang="en-US" sz="1800" dirty="0">
                <a:solidFill>
                  <a:schemeClr val="bg1"/>
                </a:solidFill>
              </a:rPr>
              <a:t> 2019)</a:t>
            </a:r>
            <a:endParaRPr lang="en-ID" sz="1800" dirty="0">
              <a:solidFill>
                <a:schemeClr val="bg1"/>
              </a:solidFill>
            </a:endParaRPr>
          </a:p>
          <a:p>
            <a:pPr lvl="0"/>
            <a:r>
              <a:rPr lang="en-US" sz="1800" dirty="0">
                <a:solidFill>
                  <a:schemeClr val="bg1"/>
                </a:solidFill>
              </a:rPr>
              <a:t>DOI : </a:t>
            </a:r>
            <a:r>
              <a:rPr lang="id-ID" sz="1800" dirty="0">
                <a:solidFill>
                  <a:schemeClr val="bg1"/>
                </a:solidFill>
              </a:rPr>
              <a:t>http://etheses.uin-malang.ac.id/1305/6/08220007_Bab_2.pdf </a:t>
            </a:r>
            <a:r>
              <a:rPr lang="en-US" sz="1800" dirty="0">
                <a:solidFill>
                  <a:schemeClr val="bg1"/>
                </a:solidFill>
              </a:rPr>
              <a:t>(</a:t>
            </a:r>
            <a:r>
              <a:rPr lang="en-US" sz="1800" dirty="0" err="1">
                <a:solidFill>
                  <a:schemeClr val="bg1"/>
                </a:solidFill>
              </a:rPr>
              <a:t>Diakses</a:t>
            </a:r>
            <a:r>
              <a:rPr lang="en-US" sz="1800" dirty="0">
                <a:solidFill>
                  <a:schemeClr val="bg1"/>
                </a:solidFill>
              </a:rPr>
              <a:t> </a:t>
            </a:r>
            <a:r>
              <a:rPr lang="en-US" sz="1800" dirty="0" err="1">
                <a:solidFill>
                  <a:schemeClr val="bg1"/>
                </a:solidFill>
              </a:rPr>
              <a:t>tanggal</a:t>
            </a:r>
            <a:r>
              <a:rPr lang="en-US" sz="1800" dirty="0">
                <a:solidFill>
                  <a:schemeClr val="bg1"/>
                </a:solidFill>
              </a:rPr>
              <a:t> 01 </a:t>
            </a:r>
            <a:r>
              <a:rPr lang="en-US" sz="1800" dirty="0" err="1">
                <a:solidFill>
                  <a:schemeClr val="bg1"/>
                </a:solidFill>
              </a:rPr>
              <a:t>Februari</a:t>
            </a:r>
            <a:r>
              <a:rPr lang="en-US" sz="1800" dirty="0">
                <a:solidFill>
                  <a:schemeClr val="bg1"/>
                </a:solidFill>
              </a:rPr>
              <a:t> 2019) </a:t>
            </a:r>
            <a:endParaRPr lang="en-ID" sz="1800" dirty="0">
              <a:solidFill>
                <a:schemeClr val="bg1"/>
              </a:solidFill>
            </a:endParaRPr>
          </a:p>
          <a:p>
            <a:endParaRPr lang="en-ID" sz="1800" dirty="0">
              <a:solidFill>
                <a:schemeClr val="bg1"/>
              </a:solidFill>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1FF9-CC79-44AC-9A0E-A248451C6745}"/>
              </a:ext>
            </a:extLst>
          </p:cNvPr>
          <p:cNvSpPr>
            <a:spLocks noGrp="1"/>
          </p:cNvSpPr>
          <p:nvPr>
            <p:ph type="title"/>
          </p:nvPr>
        </p:nvSpPr>
        <p:spPr>
          <a:xfrm>
            <a:off x="645943" y="452718"/>
            <a:ext cx="9402274" cy="958568"/>
          </a:xfrm>
        </p:spPr>
        <p:txBody>
          <a:bodyPr>
            <a:noAutofit/>
          </a:bodyPr>
          <a:lstStyle/>
          <a:p>
            <a:pPr algn="ctr"/>
            <a:r>
              <a:rPr lang="en-US" sz="4000" dirty="0" err="1">
                <a:solidFill>
                  <a:schemeClr val="bg1"/>
                </a:solidFill>
                <a:latin typeface="Times New Roman" panose="02020603050405020304" pitchFamily="18" charset="0"/>
                <a:cs typeface="Times New Roman" panose="02020603050405020304" pitchFamily="18" charset="0"/>
              </a:rPr>
              <a:t>Syarat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Filsafat</a:t>
            </a:r>
            <a:br>
              <a:rPr lang="en-US" sz="4000" dirty="0">
                <a:solidFill>
                  <a:schemeClr val="bg1"/>
                </a:solidFill>
                <a:latin typeface="Times New Roman" panose="02020603050405020304" pitchFamily="18" charset="0"/>
                <a:cs typeface="Times New Roman" panose="02020603050405020304" pitchFamily="18" charset="0"/>
              </a:rPr>
            </a:br>
            <a:endParaRPr lang="en-US" sz="4000" dirty="0">
              <a:solidFill>
                <a:schemeClr val="bg1"/>
              </a:solidFill>
            </a:endParaRPr>
          </a:p>
        </p:txBody>
      </p:sp>
      <p:sp>
        <p:nvSpPr>
          <p:cNvPr id="3" name="Content Placeholder 2">
            <a:extLst>
              <a:ext uri="{FF2B5EF4-FFF2-40B4-BE49-F238E27FC236}">
                <a16:creationId xmlns:a16="http://schemas.microsoft.com/office/drawing/2014/main" id="{78787668-1AF4-421A-ADCE-64C18B540125}"/>
              </a:ext>
            </a:extLst>
          </p:cNvPr>
          <p:cNvSpPr>
            <a:spLocks noGrp="1"/>
          </p:cNvSpPr>
          <p:nvPr>
            <p:ph idx="1"/>
          </p:nvPr>
        </p:nvSpPr>
        <p:spPr>
          <a:xfrm>
            <a:off x="1293812" y="1905000"/>
            <a:ext cx="9903419" cy="3541714"/>
          </a:xfrm>
          <a:noFill/>
        </p:spPr>
        <p:txBody>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a. </a:t>
            </a:r>
            <a:r>
              <a:rPr lang="en-US" sz="2400" dirty="0" err="1">
                <a:solidFill>
                  <a:schemeClr val="bg1"/>
                </a:solidFill>
                <a:latin typeface="Times New Roman" panose="02020603050405020304" pitchFamily="18" charset="0"/>
                <a:cs typeface="Times New Roman" panose="02020603050405020304" pitchFamily="18" charset="0"/>
              </a:rPr>
              <a:t>Objek</a:t>
            </a:r>
            <a:r>
              <a:rPr lang="en-US" sz="2400" dirty="0">
                <a:solidFill>
                  <a:schemeClr val="bg1"/>
                </a:solidFill>
                <a:latin typeface="Times New Roman" panose="02020603050405020304" pitchFamily="18" charset="0"/>
                <a:cs typeface="Times New Roman" panose="02020603050405020304" pitchFamily="18" charset="0"/>
              </a:rPr>
              <a:t> material : </a:t>
            </a:r>
            <a:r>
              <a:rPr lang="en-US" sz="2400" dirty="0" err="1">
                <a:solidFill>
                  <a:schemeClr val="bg1"/>
                </a:solidFill>
                <a:latin typeface="Times New Roman" panose="02020603050405020304" pitchFamily="18" charset="0"/>
                <a:cs typeface="Times New Roman" panose="02020603050405020304" pitchFamily="18" charset="0"/>
              </a:rPr>
              <a:t>Adalah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suatu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realitas</a:t>
            </a:r>
            <a:r>
              <a:rPr lang="en-US" sz="2400" dirty="0">
                <a:solidFill>
                  <a:schemeClr val="bg1"/>
                </a:solidFill>
                <a:latin typeface="Times New Roman" panose="02020603050405020304" pitchFamily="18" charset="0"/>
                <a:cs typeface="Times New Roman" panose="02020603050405020304" pitchFamily="18" charset="0"/>
              </a:rPr>
              <a:t> yang </a:t>
            </a:r>
            <a:r>
              <a:rPr lang="en-US" sz="2400" dirty="0" err="1">
                <a:solidFill>
                  <a:schemeClr val="bg1"/>
                </a:solidFill>
                <a:latin typeface="Times New Roman" panose="02020603050405020304" pitchFamily="18" charset="0"/>
                <a:cs typeface="Times New Roman" panose="02020603050405020304" pitchFamily="18" charset="0"/>
              </a:rPr>
              <a:t>terlihat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dalam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pikiran</a:t>
            </a:r>
            <a:r>
              <a:rPr lang="en-US" sz="2400" dirty="0">
                <a:solidFill>
                  <a:schemeClr val="bg1"/>
                </a:solidFill>
                <a:latin typeface="Times New Roman" panose="02020603050405020304" pitchFamily="18" charset="0"/>
                <a:cs typeface="Times New Roman" panose="02020603050405020304" pitchFamily="18" charset="0"/>
              </a:rPr>
              <a:t>, dan </a:t>
            </a:r>
            <a:r>
              <a:rPr lang="en-US" sz="2400" dirty="0" err="1">
                <a:solidFill>
                  <a:schemeClr val="bg1"/>
                </a:solidFill>
                <a:latin typeface="Times New Roman" panose="02020603050405020304" pitchFamily="18" charset="0"/>
                <a:cs typeface="Times New Roman" panose="02020603050405020304" pitchFamily="18" charset="0"/>
              </a:rPr>
              <a:t>dalam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kemungkinan</a:t>
            </a:r>
            <a:r>
              <a:rPr lang="en-US" sz="2400" dirty="0">
                <a:solidFill>
                  <a:schemeClr val="bg1"/>
                </a:solidFill>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b. </a:t>
            </a:r>
            <a:r>
              <a:rPr lang="en-US" sz="2400" dirty="0" err="1">
                <a:solidFill>
                  <a:schemeClr val="bg1"/>
                </a:solidFill>
                <a:latin typeface="Times New Roman" panose="02020603050405020304" pitchFamily="18" charset="0"/>
                <a:cs typeface="Times New Roman" panose="02020603050405020304" pitchFamily="18" charset="0"/>
              </a:rPr>
              <a:t>Objek</a:t>
            </a:r>
            <a:r>
              <a:rPr lang="en-US" sz="2400" dirty="0">
                <a:solidFill>
                  <a:schemeClr val="bg1"/>
                </a:solidFill>
                <a:latin typeface="Times New Roman" panose="02020603050405020304" pitchFamily="18" charset="0"/>
                <a:cs typeface="Times New Roman" panose="02020603050405020304" pitchFamily="18" charset="0"/>
              </a:rPr>
              <a:t> formal : </a:t>
            </a:r>
            <a:r>
              <a:rPr lang="en-US" sz="2400" dirty="0" err="1">
                <a:solidFill>
                  <a:schemeClr val="bg1"/>
                </a:solidFill>
                <a:latin typeface="Times New Roman" panose="02020603050405020304" pitchFamily="18" charset="0"/>
                <a:cs typeface="Times New Roman" panose="02020603050405020304" pitchFamily="18" charset="0"/>
              </a:rPr>
              <a:t>Adalah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suatu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sudut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pandang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untuk</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melihat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kepada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realitas</a:t>
            </a:r>
            <a:r>
              <a:rPr lang="en-US" sz="2400" dirty="0">
                <a:solidFill>
                  <a:schemeClr val="bg1"/>
                </a:solidFill>
                <a:latin typeface="Times New Roman" panose="02020603050405020304" pitchFamily="18" charset="0"/>
                <a:cs typeface="Times New Roman" panose="02020603050405020304" pitchFamily="18" charset="0"/>
              </a:rPr>
              <a:t> yang </a:t>
            </a:r>
            <a:r>
              <a:rPr lang="en-US" sz="2400" dirty="0" err="1">
                <a:solidFill>
                  <a:schemeClr val="bg1"/>
                </a:solidFill>
                <a:latin typeface="Times New Roman" panose="02020603050405020304" pitchFamily="18" charset="0"/>
                <a:cs typeface="Times New Roman" panose="02020603050405020304" pitchFamily="18" charset="0"/>
              </a:rPr>
              <a:t>ada</a:t>
            </a:r>
            <a:r>
              <a:rPr lang="en-US" sz="2400" dirty="0">
                <a:solidFill>
                  <a:schemeClr val="bg1"/>
                </a:solidFill>
                <a:latin typeface="Times New Roman" panose="02020603050405020304" pitchFamily="18" charset="0"/>
                <a:cs typeface="Times New Roman" panose="02020603050405020304" pitchFamily="18" charset="0"/>
              </a:rPr>
              <a:t>/</a:t>
            </a:r>
            <a:r>
              <a:rPr lang="en-US" sz="2400" dirty="0" err="1">
                <a:solidFill>
                  <a:schemeClr val="bg1"/>
                </a:solidFill>
                <a:latin typeface="Times New Roman" panose="02020603050405020304" pitchFamily="18" charset="0"/>
                <a:cs typeface="Times New Roman" panose="02020603050405020304" pitchFamily="18" charset="0"/>
              </a:rPr>
              <a:t>muncul</a:t>
            </a:r>
            <a:endParaRPr lang="en-US" sz="24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324287714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3"/>
          <p:cNvSpPr>
            <a:spLocks noGrp="1"/>
          </p:cNvSpPr>
          <p:nvPr>
            <p:ph type="title"/>
          </p:nvPr>
        </p:nvSpPr>
        <p:spPr>
          <a:xfrm>
            <a:off x="874712" y="190500"/>
            <a:ext cx="10439400" cy="6477000"/>
          </a:xfrm>
        </p:spPr>
        <p:txBody>
          <a:bodyPr>
            <a:normAutofit/>
          </a:bodyPr>
          <a:lstStyle/>
          <a:p>
            <a:pPr lvl="0">
              <a:lnSpc>
                <a:spcPct val="150000"/>
              </a:lnSpc>
            </a:pPr>
            <a:br>
              <a:rPr lang="en-US" sz="2000" b="1"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1) BERMETODE</a:t>
            </a:r>
            <a:br>
              <a:rPr lang="en-US" sz="2000" b="1"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r>
              <a:rPr lang="en-ID" sz="2000" b="1" dirty="0">
                <a:solidFill>
                  <a:schemeClr val="tx1"/>
                </a:solidFill>
                <a:latin typeface="Times New Roman" panose="02020603050405020304" pitchFamily="18" charset="0"/>
                <a:cs typeface="Times New Roman" panose="02020603050405020304" pitchFamily="18" charset="0"/>
              </a:rPr>
              <a:t>a.  </a:t>
            </a:r>
            <a:r>
              <a:rPr lang="id-ID" sz="2000" b="1" dirty="0">
                <a:solidFill>
                  <a:schemeClr val="tx1"/>
                </a:solidFill>
                <a:latin typeface="Times New Roman" panose="02020603050405020304" pitchFamily="18" charset="0"/>
                <a:cs typeface="Times New Roman" panose="02020603050405020304" pitchFamily="18" charset="0"/>
              </a:rPr>
              <a:t>Metode Contemplative</a:t>
            </a:r>
            <a:r>
              <a:rPr lang="id-ID" sz="2000" dirty="0">
                <a:solidFill>
                  <a:schemeClr val="tx1"/>
                </a:solidFill>
                <a:latin typeface="Times New Roman" panose="02020603050405020304" pitchFamily="18" charset="0"/>
                <a:cs typeface="Times New Roman" panose="02020603050405020304" pitchFamily="18" charset="0"/>
              </a:rPr>
              <a:t> atau perenungan yag serius, memikirkan segala sesuatu tan harus ada kontak langsung dengan obyeknya. (mis. Mekna kematian, hidup, kebenaran, keadilan)</a:t>
            </a:r>
            <a:r>
              <a:rPr lang="en-US" sz="2000" dirty="0">
                <a:solidFill>
                  <a:schemeClr val="tx1"/>
                </a:solidFill>
                <a:latin typeface="Times New Roman" panose="02020603050405020304" pitchFamily="18" charset="0"/>
                <a:cs typeface="Times New Roman" panose="02020603050405020304" pitchFamily="18" charset="0"/>
              </a:rPr>
              <a:t>.</a:t>
            </a:r>
            <a:br>
              <a:rPr lang="en-US"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r>
              <a:rPr lang="en-ID" sz="2000" b="1" dirty="0">
                <a:solidFill>
                  <a:schemeClr val="tx1"/>
                </a:solidFill>
                <a:latin typeface="Times New Roman" panose="02020603050405020304" pitchFamily="18" charset="0"/>
                <a:cs typeface="Times New Roman" panose="02020603050405020304" pitchFamily="18" charset="0"/>
              </a:rPr>
              <a:t>b.  </a:t>
            </a:r>
            <a:r>
              <a:rPr lang="id-ID" sz="2000" b="1" dirty="0">
                <a:solidFill>
                  <a:schemeClr val="tx1"/>
                </a:solidFill>
                <a:latin typeface="Times New Roman" panose="02020603050405020304" pitchFamily="18" charset="0"/>
                <a:cs typeface="Times New Roman" panose="02020603050405020304" pitchFamily="18" charset="0"/>
              </a:rPr>
              <a:t>Deduktif</a:t>
            </a:r>
            <a:r>
              <a:rPr lang="id-ID" sz="2000" dirty="0">
                <a:solidFill>
                  <a:schemeClr val="tx1"/>
                </a:solidFill>
                <a:latin typeface="Times New Roman" panose="02020603050405020304" pitchFamily="18" charset="0"/>
                <a:cs typeface="Times New Roman" panose="02020603050405020304" pitchFamily="18" charset="0"/>
              </a:rPr>
              <a:t> metode berfikiryang dimulai dari suatu realitas yg bersifat umum, guna mendapat kesimpulan yang lebih khusus</a:t>
            </a:r>
            <a:r>
              <a:rPr lang="en-US" sz="2000" dirty="0">
                <a:solidFill>
                  <a:schemeClr val="tx1"/>
                </a:solidFill>
                <a:latin typeface="Times New Roman" panose="02020603050405020304" pitchFamily="18" charset="0"/>
                <a:cs typeface="Times New Roman" panose="02020603050405020304" pitchFamily="18" charset="0"/>
              </a:rPr>
              <a:t>.</a:t>
            </a:r>
            <a:br>
              <a:rPr lang="en-US"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r>
              <a:rPr lang="en-ID" sz="2000" b="1" dirty="0">
                <a:solidFill>
                  <a:schemeClr val="tx1"/>
                </a:solidFill>
                <a:latin typeface="Times New Roman" panose="02020603050405020304" pitchFamily="18" charset="0"/>
                <a:cs typeface="Times New Roman" panose="02020603050405020304" pitchFamily="18" charset="0"/>
              </a:rPr>
              <a:t>c.  </a:t>
            </a:r>
            <a:r>
              <a:rPr lang="id-ID" sz="2000" b="1" dirty="0">
                <a:solidFill>
                  <a:schemeClr val="tx1"/>
                </a:solidFill>
                <a:latin typeface="Times New Roman" panose="02020603050405020304" pitchFamily="18" charset="0"/>
                <a:cs typeface="Times New Roman" panose="02020603050405020304" pitchFamily="18" charset="0"/>
              </a:rPr>
              <a:t>Induktif</a:t>
            </a:r>
            <a:r>
              <a:rPr lang="id-ID" sz="2000" dirty="0">
                <a:solidFill>
                  <a:schemeClr val="tx1"/>
                </a:solidFill>
                <a:latin typeface="Times New Roman" panose="02020603050405020304" pitchFamily="18" charset="0"/>
                <a:cs typeface="Times New Roman" panose="02020603050405020304" pitchFamily="18" charset="0"/>
              </a:rPr>
              <a:t> sama dengan deduktif hanya saja bersifat khusus, lalu menganalisa cermat berdasarkan pengamatan untuk mengambil kesimpulan yang bersifat umum.</a:t>
            </a:r>
            <a:br>
              <a:rPr lang="en-ID" sz="2000" dirty="0">
                <a:solidFill>
                  <a:schemeClr val="tx1"/>
                </a:solidFill>
                <a:latin typeface="Times New Roman" panose="02020603050405020304" pitchFamily="18" charset="0"/>
                <a:cs typeface="Times New Roman" panose="02020603050405020304" pitchFamily="18" charset="0"/>
              </a:rPr>
            </a:br>
            <a:r>
              <a:rPr lang="id-ID" sz="2000" dirty="0">
                <a:solidFill>
                  <a:schemeClr val="tx1"/>
                </a:solidFill>
                <a:latin typeface="Times New Roman" panose="02020603050405020304" pitchFamily="18" charset="0"/>
                <a:cs typeface="Times New Roman" panose="02020603050405020304" pitchFamily="18" charset="0"/>
              </a:rPr>
              <a:t> </a:t>
            </a:r>
            <a:br>
              <a:rPr lang="en-ID"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endParaRPr lang="en-ID"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E85B70C9-B9FC-460F-8358-E6CE9A411EA1}"/>
              </a:ext>
            </a:extLst>
          </p:cNvPr>
          <p:cNvSpPr>
            <a:spLocks noGrp="1"/>
          </p:cNvSpPr>
          <p:nvPr>
            <p:ph type="subTitle" idx="1"/>
          </p:nvPr>
        </p:nvSpPr>
        <p:spPr>
          <a:xfrm>
            <a:off x="1827212" y="609600"/>
            <a:ext cx="8789286" cy="5334000"/>
          </a:xfrm>
        </p:spPr>
        <p:txBody>
          <a:bodyPr>
            <a:normAutofit fontScale="92500"/>
          </a:bodyPr>
          <a:lstStyle/>
          <a:p>
            <a:pPr>
              <a:lnSpc>
                <a:spcPct val="150000"/>
              </a:lnSpc>
            </a:pPr>
            <a:r>
              <a:rPr lang="en-ID" sz="2000" b="1" dirty="0">
                <a:solidFill>
                  <a:schemeClr val="tx1"/>
                </a:solidFill>
                <a:latin typeface="Times New Roman" panose="02020603050405020304" pitchFamily="18" charset="0"/>
                <a:cs typeface="Times New Roman" panose="02020603050405020304" pitchFamily="18" charset="0"/>
              </a:rPr>
              <a:t>2) </a:t>
            </a:r>
            <a:r>
              <a:rPr lang="id-ID" sz="2000" b="1" dirty="0">
                <a:solidFill>
                  <a:schemeClr val="tx1"/>
                </a:solidFill>
                <a:latin typeface="Times New Roman" panose="02020603050405020304" pitchFamily="18" charset="0"/>
                <a:cs typeface="Times New Roman" panose="02020603050405020304" pitchFamily="18" charset="0"/>
              </a:rPr>
              <a:t>Sistematis</a:t>
            </a:r>
            <a:r>
              <a:rPr lang="id-ID" sz="2000" dirty="0">
                <a:solidFill>
                  <a:schemeClr val="tx1"/>
                </a:solidFill>
                <a:latin typeface="Times New Roman" panose="02020603050405020304" pitchFamily="18" charset="0"/>
                <a:cs typeface="Times New Roman" panose="02020603050405020304" pitchFamily="18" charset="0"/>
              </a:rPr>
              <a:t>,</a:t>
            </a:r>
            <a:br>
              <a:rPr lang="en-US" sz="2000" dirty="0">
                <a:solidFill>
                  <a:schemeClr val="tx1"/>
                </a:solidFill>
                <a:latin typeface="Times New Roman" panose="02020603050405020304" pitchFamily="18" charset="0"/>
                <a:cs typeface="Times New Roman" panose="02020603050405020304" pitchFamily="18" charset="0"/>
              </a:rPr>
            </a:br>
            <a:r>
              <a:rPr lang="id-ID"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Adalah</a:t>
            </a:r>
            <a:r>
              <a:rPr lang="id-ID" sz="2000" dirty="0">
                <a:solidFill>
                  <a:schemeClr val="tx1"/>
                </a:solidFill>
                <a:latin typeface="Times New Roman" panose="02020603050405020304" pitchFamily="18" charset="0"/>
                <a:cs typeface="Times New Roman" panose="02020603050405020304" pitchFamily="18" charset="0"/>
              </a:rPr>
              <a:t> susunan dan urutan (hierarki), dan juga kaitan suatu masalah dengan materi atau masalah lain yang terdapat pada filsafat. Menurut Langeveld (1959) mengajukan 3 masalah pokok dalam filsafat yang melahirkan jenis-jenis filsafat, yang bisa disebut problematika filsafat yaitu :</a:t>
            </a:r>
            <a:br>
              <a:rPr lang="en-US"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1. </a:t>
            </a:r>
            <a:r>
              <a:rPr lang="id-ID" sz="2000" dirty="0">
                <a:solidFill>
                  <a:schemeClr val="tx1"/>
                </a:solidFill>
                <a:latin typeface="Times New Roman" panose="02020603050405020304" pitchFamily="18" charset="0"/>
                <a:cs typeface="Times New Roman" panose="02020603050405020304" pitchFamily="18" charset="0"/>
              </a:rPr>
              <a:t>Masalah mengenal dan mengetahui atau cognition</a:t>
            </a:r>
            <a:br>
              <a:rPr lang="en-ID" sz="2000" dirty="0">
                <a:solidFill>
                  <a:schemeClr val="tx1"/>
                </a:solidFill>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2. </a:t>
            </a:r>
            <a:r>
              <a:rPr lang="id-ID" sz="2000" dirty="0">
                <a:solidFill>
                  <a:schemeClr val="tx1"/>
                </a:solidFill>
                <a:latin typeface="Times New Roman" panose="02020603050405020304" pitchFamily="18" charset="0"/>
                <a:cs typeface="Times New Roman" panose="02020603050405020304" pitchFamily="18" charset="0"/>
              </a:rPr>
              <a:t>Masalah segala sesuatu atau metafisika</a:t>
            </a:r>
            <a:br>
              <a:rPr lang="en-ID" sz="2000" dirty="0">
                <a:solidFill>
                  <a:schemeClr val="tx1"/>
                </a:solidFill>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3. </a:t>
            </a:r>
            <a:r>
              <a:rPr lang="id-ID" sz="2000" dirty="0">
                <a:solidFill>
                  <a:schemeClr val="tx1"/>
                </a:solidFill>
                <a:latin typeface="Times New Roman" panose="02020603050405020304" pitchFamily="18" charset="0"/>
                <a:cs typeface="Times New Roman" panose="02020603050405020304" pitchFamily="18" charset="0"/>
              </a:rPr>
              <a:t>Masalah penilaian dan aksiologi</a:t>
            </a:r>
            <a:br>
              <a:rPr lang="en-ID"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Tree>
    <p:extLst>
      <p:ext uri="{BB962C8B-B14F-4D97-AF65-F5344CB8AC3E}">
        <p14:creationId xmlns:p14="http://schemas.microsoft.com/office/powerpoint/2010/main" val="191078989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0F77E-129E-4184-8FF3-6FAB8C5BF639}"/>
              </a:ext>
            </a:extLst>
          </p:cNvPr>
          <p:cNvSpPr>
            <a:spLocks noGrp="1"/>
          </p:cNvSpPr>
          <p:nvPr>
            <p:ph idx="1"/>
          </p:nvPr>
        </p:nvSpPr>
        <p:spPr>
          <a:xfrm>
            <a:off x="1141115" y="1143000"/>
            <a:ext cx="9903419" cy="4648201"/>
          </a:xfrm>
        </p:spPr>
        <p:txBody>
          <a:bodyPr>
            <a:normAutofit/>
          </a:bodyPr>
          <a:lstStyle/>
          <a:p>
            <a:pPr marL="0" indent="0">
              <a:lnSpc>
                <a:spcPct val="150000"/>
              </a:lnSpc>
              <a:buNone/>
            </a:pPr>
            <a:r>
              <a:rPr lang="en-ID" sz="2400" b="1" dirty="0">
                <a:latin typeface="Times New Roman" panose="02020603050405020304" pitchFamily="18" charset="0"/>
                <a:cs typeface="Times New Roman" panose="02020603050405020304" pitchFamily="18" charset="0"/>
              </a:rPr>
              <a:t>3) </a:t>
            </a:r>
            <a:r>
              <a:rPr lang="id-ID" sz="2400" b="1" dirty="0">
                <a:latin typeface="Times New Roman" panose="02020603050405020304" pitchFamily="18" charset="0"/>
                <a:cs typeface="Times New Roman" panose="02020603050405020304" pitchFamily="18" charset="0"/>
              </a:rPr>
              <a:t>Universal</a:t>
            </a:r>
            <a:br>
              <a:rPr lang="en-US" sz="2400" b="1"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id-ID" sz="2400" dirty="0">
                <a:latin typeface="Times New Roman" panose="02020603050405020304" pitchFamily="18" charset="0"/>
                <a:cs typeface="Times New Roman" panose="02020603050405020304" pitchFamily="18" charset="0"/>
              </a:rPr>
              <a:t>kebenaran yang diperoleh ilmu pengetahuan lewat penyelidikan, misalnya bukan bersifat universal, akan tetapi keuniversalan filsafat adalah kebenaran bersifat umum yang memenuhi metode filsafat. Pemikiran filsafat tidak bersangkutan dengan obyek-obyek khusus, akan tetapi bersangkutan dengan lonsep yag sifatnya umum. (mis. Manusia, keadilan, kebebasan)</a:t>
            </a:r>
            <a:endParaRPr lang="en-US" sz="2400" dirty="0"/>
          </a:p>
        </p:txBody>
      </p:sp>
    </p:spTree>
    <p:extLst>
      <p:ext uri="{BB962C8B-B14F-4D97-AF65-F5344CB8AC3E}">
        <p14:creationId xmlns:p14="http://schemas.microsoft.com/office/powerpoint/2010/main" val="137433854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1048637" name="Title 12"/>
          <p:cNvSpPr>
            <a:spLocks noGrp="1"/>
          </p:cNvSpPr>
          <p:nvPr>
            <p:ph type="title"/>
          </p:nvPr>
        </p:nvSpPr>
        <p:spPr>
          <a:xfrm>
            <a:off x="902742" y="533400"/>
            <a:ext cx="10220870" cy="921854"/>
          </a:xfrm>
          <a:noFill/>
        </p:spPr>
        <p:txBody>
          <a:bodyPr>
            <a:normAutofit/>
          </a:bodyPr>
          <a:lstStyle/>
          <a:p>
            <a:pPr algn="ctr"/>
            <a:r>
              <a:rPr lang="en-US" sz="32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Ciri</a:t>
            </a: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32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Ciri</a:t>
            </a: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2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Berpikir</a:t>
            </a: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2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Filsafat</a:t>
            </a: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 </a:t>
            </a:r>
            <a:r>
              <a:rPr lang="en-US" sz="3200" b="1" dirty="0">
                <a:solidFill>
                  <a:schemeClr val="bg1"/>
                </a:solidFill>
                <a:latin typeface="Arial" panose="020B0604020202020204" pitchFamily="34" charset="0"/>
                <a:cs typeface="Arial" panose="020B0604020202020204" pitchFamily="34" charset="0"/>
              </a:rPr>
              <a:t>:</a:t>
            </a:r>
          </a:p>
        </p:txBody>
      </p:sp>
      <p:sp>
        <p:nvSpPr>
          <p:cNvPr id="1048638" name="Content Placeholder 13"/>
          <p:cNvSpPr>
            <a:spLocks noGrp="1"/>
          </p:cNvSpPr>
          <p:nvPr>
            <p:ph idx="1"/>
          </p:nvPr>
        </p:nvSpPr>
        <p:spPr>
          <a:xfrm>
            <a:off x="684212" y="1455254"/>
            <a:ext cx="11201400" cy="5174146"/>
          </a:xfrm>
          <a:solidFill>
            <a:schemeClr val="accent2">
              <a:lumMod val="40000"/>
              <a:lumOff val="60000"/>
            </a:schemeClr>
          </a:solidFill>
        </p:spPr>
        <p:txBody>
          <a:bodyPr>
            <a:noAutofit/>
          </a:bodyPr>
          <a:lstStyle/>
          <a:p>
            <a:pPr lvl="0">
              <a:lnSpc>
                <a:spcPct val="100000"/>
              </a:lnSpc>
              <a:buFont typeface="Wingdings" panose="05000000000000000000" pitchFamily="2" charset="2"/>
              <a:buChar char="Ø"/>
            </a:pPr>
            <a:r>
              <a:rPr lang="en-US" sz="2000" dirty="0" err="1">
                <a:solidFill>
                  <a:schemeClr val="bg1"/>
                </a:solidFill>
              </a:rPr>
              <a:t>Komprehensif</a:t>
            </a:r>
            <a:r>
              <a:rPr lang="en-US" sz="2000" dirty="0">
                <a:solidFill>
                  <a:schemeClr val="bg1"/>
                </a:solidFill>
              </a:rPr>
              <a:t> (</a:t>
            </a:r>
            <a:r>
              <a:rPr lang="en-US" sz="2000" dirty="0" err="1">
                <a:solidFill>
                  <a:schemeClr val="bg1"/>
                </a:solidFill>
              </a:rPr>
              <a:t>menyeluruh</a:t>
            </a:r>
            <a:r>
              <a:rPr lang="en-US" sz="2000" dirty="0">
                <a:solidFill>
                  <a:schemeClr val="bg1"/>
                </a:solidFill>
              </a:rPr>
              <a:t>) : </a:t>
            </a:r>
            <a:r>
              <a:rPr lang="en-US" sz="2000" dirty="0" err="1">
                <a:solidFill>
                  <a:schemeClr val="bg1"/>
                </a:solidFill>
              </a:rPr>
              <a:t>memandang</a:t>
            </a:r>
            <a:r>
              <a:rPr lang="en-US" sz="2000" dirty="0">
                <a:solidFill>
                  <a:schemeClr val="bg1"/>
                </a:solidFill>
              </a:rPr>
              <a:t> </a:t>
            </a:r>
            <a:r>
              <a:rPr lang="en-US" sz="2000" dirty="0" err="1">
                <a:solidFill>
                  <a:schemeClr val="bg1"/>
                </a:solidFill>
              </a:rPr>
              <a:t>objek</a:t>
            </a:r>
            <a:r>
              <a:rPr lang="en-US" sz="2000" dirty="0">
                <a:solidFill>
                  <a:schemeClr val="bg1"/>
                </a:solidFill>
              </a:rPr>
              <a:t> </a:t>
            </a:r>
            <a:r>
              <a:rPr lang="en-US" sz="2000" dirty="0" err="1">
                <a:solidFill>
                  <a:schemeClr val="bg1"/>
                </a:solidFill>
              </a:rPr>
              <a:t>penyelidikan</a:t>
            </a:r>
            <a:r>
              <a:rPr lang="en-US" sz="2000" dirty="0">
                <a:solidFill>
                  <a:schemeClr val="bg1"/>
                </a:solidFill>
              </a:rPr>
              <a:t> </a:t>
            </a:r>
            <a:r>
              <a:rPr lang="en-US" sz="2000" dirty="0" err="1">
                <a:solidFill>
                  <a:schemeClr val="bg1"/>
                </a:solidFill>
              </a:rPr>
              <a:t>secara</a:t>
            </a:r>
            <a:r>
              <a:rPr lang="en-US" sz="2000" dirty="0">
                <a:solidFill>
                  <a:schemeClr val="bg1"/>
                </a:solidFill>
              </a:rPr>
              <a:t> </a:t>
            </a:r>
            <a:r>
              <a:rPr lang="en-US" sz="2000" dirty="0" err="1">
                <a:solidFill>
                  <a:schemeClr val="bg1"/>
                </a:solidFill>
              </a:rPr>
              <a:t>totalitas</a:t>
            </a:r>
            <a:endParaRPr lang="en-ID" sz="2000" dirty="0">
              <a:solidFill>
                <a:schemeClr val="bg1"/>
              </a:solidFill>
            </a:endParaRPr>
          </a:p>
          <a:p>
            <a:pPr lvl="0">
              <a:lnSpc>
                <a:spcPct val="100000"/>
              </a:lnSpc>
              <a:buFont typeface="Wingdings" panose="05000000000000000000" pitchFamily="2" charset="2"/>
              <a:buChar char="Ø"/>
            </a:pPr>
            <a:r>
              <a:rPr lang="en-US" sz="2000" dirty="0" err="1">
                <a:solidFill>
                  <a:schemeClr val="bg1"/>
                </a:solidFill>
              </a:rPr>
              <a:t>Spekulatif</a:t>
            </a:r>
            <a:r>
              <a:rPr lang="en-US" sz="2000" dirty="0">
                <a:solidFill>
                  <a:schemeClr val="bg1"/>
                </a:solidFill>
              </a:rPr>
              <a:t> : </a:t>
            </a:r>
            <a:r>
              <a:rPr lang="en-US" sz="2000" dirty="0" err="1">
                <a:solidFill>
                  <a:schemeClr val="bg1"/>
                </a:solidFill>
              </a:rPr>
              <a:t>apa</a:t>
            </a:r>
            <a:r>
              <a:rPr lang="en-US" sz="2000" dirty="0">
                <a:solidFill>
                  <a:schemeClr val="bg1"/>
                </a:solidFill>
              </a:rPr>
              <a:t> yang di </a:t>
            </a:r>
            <a:r>
              <a:rPr lang="en-US" sz="2000" dirty="0" err="1">
                <a:solidFill>
                  <a:schemeClr val="bg1"/>
                </a:solidFill>
              </a:rPr>
              <a:t>selidiki</a:t>
            </a:r>
            <a:r>
              <a:rPr lang="en-US" sz="2000" dirty="0">
                <a:solidFill>
                  <a:schemeClr val="bg1"/>
                </a:solidFill>
              </a:rPr>
              <a:t> </a:t>
            </a:r>
            <a:r>
              <a:rPr lang="en-US" sz="2000" dirty="0" err="1">
                <a:solidFill>
                  <a:schemeClr val="bg1"/>
                </a:solidFill>
              </a:rPr>
              <a:t>berdasarkan</a:t>
            </a:r>
            <a:r>
              <a:rPr lang="en-US" sz="2000" dirty="0">
                <a:solidFill>
                  <a:schemeClr val="bg1"/>
                </a:solidFill>
              </a:rPr>
              <a:t> </a:t>
            </a:r>
            <a:r>
              <a:rPr lang="en-US" sz="2000" dirty="0" err="1">
                <a:solidFill>
                  <a:schemeClr val="bg1"/>
                </a:solidFill>
              </a:rPr>
              <a:t>dugaan</a:t>
            </a:r>
            <a:r>
              <a:rPr lang="en-US" sz="2000" dirty="0">
                <a:solidFill>
                  <a:schemeClr val="bg1"/>
                </a:solidFill>
              </a:rPr>
              <a:t> - </a:t>
            </a:r>
            <a:r>
              <a:rPr lang="en-US" sz="2000" dirty="0" err="1">
                <a:solidFill>
                  <a:schemeClr val="bg1"/>
                </a:solidFill>
              </a:rPr>
              <a:t>dugaan</a:t>
            </a:r>
            <a:r>
              <a:rPr lang="en-US" sz="2000" dirty="0">
                <a:solidFill>
                  <a:schemeClr val="bg1"/>
                </a:solidFill>
              </a:rPr>
              <a:t> yang </a:t>
            </a:r>
            <a:r>
              <a:rPr lang="en-US" sz="2000" dirty="0" err="1">
                <a:solidFill>
                  <a:schemeClr val="bg1"/>
                </a:solidFill>
              </a:rPr>
              <a:t>masuk</a:t>
            </a:r>
            <a:r>
              <a:rPr lang="en-US" sz="2000" dirty="0">
                <a:solidFill>
                  <a:schemeClr val="bg1"/>
                </a:solidFill>
              </a:rPr>
              <a:t> </a:t>
            </a:r>
            <a:r>
              <a:rPr lang="en-US" sz="2000" dirty="0" err="1">
                <a:solidFill>
                  <a:schemeClr val="bg1"/>
                </a:solidFill>
              </a:rPr>
              <a:t>akal</a:t>
            </a:r>
            <a:r>
              <a:rPr lang="en-US" sz="2000" dirty="0">
                <a:solidFill>
                  <a:schemeClr val="bg1"/>
                </a:solidFill>
              </a:rPr>
              <a:t> dan </a:t>
            </a:r>
            <a:r>
              <a:rPr lang="en-US" sz="2000" dirty="0" err="1">
                <a:solidFill>
                  <a:schemeClr val="bg1"/>
                </a:solidFill>
              </a:rPr>
              <a:t>tidak</a:t>
            </a:r>
            <a:r>
              <a:rPr lang="en-US" sz="2000" dirty="0">
                <a:solidFill>
                  <a:schemeClr val="bg1"/>
                </a:solidFill>
              </a:rPr>
              <a:t> </a:t>
            </a:r>
            <a:r>
              <a:rPr lang="en-US" sz="2000" dirty="0" err="1">
                <a:solidFill>
                  <a:schemeClr val="bg1"/>
                </a:solidFill>
              </a:rPr>
              <a:t>berdasarkan</a:t>
            </a:r>
            <a:r>
              <a:rPr lang="en-US" sz="2000" dirty="0">
                <a:solidFill>
                  <a:schemeClr val="bg1"/>
                </a:solidFill>
              </a:rPr>
              <a:t> </a:t>
            </a:r>
            <a:r>
              <a:rPr lang="en-US" sz="2000" dirty="0" err="1">
                <a:solidFill>
                  <a:schemeClr val="bg1"/>
                </a:solidFill>
              </a:rPr>
              <a:t>bukti</a:t>
            </a:r>
            <a:r>
              <a:rPr lang="en-US" sz="2000" dirty="0">
                <a:solidFill>
                  <a:schemeClr val="bg1"/>
                </a:solidFill>
              </a:rPr>
              <a:t> </a:t>
            </a:r>
            <a:r>
              <a:rPr lang="en-US" sz="2000" dirty="0" err="1">
                <a:solidFill>
                  <a:schemeClr val="bg1"/>
                </a:solidFill>
              </a:rPr>
              <a:t>empiris</a:t>
            </a:r>
            <a:endParaRPr lang="en-ID" sz="2000" dirty="0">
              <a:solidFill>
                <a:schemeClr val="bg1"/>
              </a:solidFill>
            </a:endParaRPr>
          </a:p>
          <a:p>
            <a:pPr lvl="0">
              <a:lnSpc>
                <a:spcPct val="100000"/>
              </a:lnSpc>
              <a:buFont typeface="Wingdings" panose="05000000000000000000" pitchFamily="2" charset="2"/>
              <a:buChar char="Ø"/>
            </a:pPr>
            <a:r>
              <a:rPr lang="en-US" sz="2000" dirty="0" err="1">
                <a:solidFill>
                  <a:schemeClr val="bg1"/>
                </a:solidFill>
              </a:rPr>
              <a:t>Mendasar</a:t>
            </a:r>
            <a:r>
              <a:rPr lang="en-US" sz="2000" dirty="0">
                <a:solidFill>
                  <a:schemeClr val="bg1"/>
                </a:solidFill>
              </a:rPr>
              <a:t> </a:t>
            </a:r>
            <a:r>
              <a:rPr lang="en-US" sz="2000" dirty="0" err="1">
                <a:solidFill>
                  <a:schemeClr val="bg1"/>
                </a:solidFill>
              </a:rPr>
              <a:t>atau</a:t>
            </a:r>
            <a:r>
              <a:rPr lang="en-US" sz="2000" dirty="0">
                <a:solidFill>
                  <a:schemeClr val="bg1"/>
                </a:solidFill>
              </a:rPr>
              <a:t> </a:t>
            </a:r>
            <a:r>
              <a:rPr lang="en-US" sz="2000" dirty="0" err="1">
                <a:solidFill>
                  <a:schemeClr val="bg1"/>
                </a:solidFill>
              </a:rPr>
              <a:t>radikal</a:t>
            </a:r>
            <a:r>
              <a:rPr lang="en-US" sz="2000" dirty="0">
                <a:solidFill>
                  <a:schemeClr val="bg1"/>
                </a:solidFill>
              </a:rPr>
              <a:t> : </a:t>
            </a:r>
            <a:r>
              <a:rPr lang="en-US" sz="2000" dirty="0" err="1">
                <a:solidFill>
                  <a:schemeClr val="bg1"/>
                </a:solidFill>
              </a:rPr>
              <a:t>berusaha</a:t>
            </a:r>
            <a:r>
              <a:rPr lang="en-US" sz="2000" dirty="0">
                <a:solidFill>
                  <a:schemeClr val="bg1"/>
                </a:solidFill>
              </a:rPr>
              <a:t> </a:t>
            </a:r>
            <a:r>
              <a:rPr lang="en-US" sz="2000" dirty="0" err="1">
                <a:solidFill>
                  <a:schemeClr val="bg1"/>
                </a:solidFill>
              </a:rPr>
              <a:t>sampai</a:t>
            </a:r>
            <a:r>
              <a:rPr lang="en-US" sz="2000" dirty="0">
                <a:solidFill>
                  <a:schemeClr val="bg1"/>
                </a:solidFill>
              </a:rPr>
              <a:t> pada </a:t>
            </a:r>
            <a:r>
              <a:rPr lang="en-US" sz="2000" dirty="0" err="1">
                <a:solidFill>
                  <a:schemeClr val="bg1"/>
                </a:solidFill>
              </a:rPr>
              <a:t>pengetahuan</a:t>
            </a:r>
            <a:r>
              <a:rPr lang="en-US" sz="2000" dirty="0">
                <a:solidFill>
                  <a:schemeClr val="bg1"/>
                </a:solidFill>
              </a:rPr>
              <a:t> yang paling </a:t>
            </a:r>
            <a:r>
              <a:rPr lang="en-US" sz="2000" dirty="0" err="1">
                <a:solidFill>
                  <a:schemeClr val="bg1"/>
                </a:solidFill>
              </a:rPr>
              <a:t>dalam</a:t>
            </a:r>
            <a:r>
              <a:rPr lang="en-US" sz="2000" dirty="0">
                <a:solidFill>
                  <a:schemeClr val="bg1"/>
                </a:solidFill>
              </a:rPr>
              <a:t> yang </a:t>
            </a:r>
            <a:r>
              <a:rPr lang="en-US" sz="2000" dirty="0" err="1">
                <a:solidFill>
                  <a:schemeClr val="bg1"/>
                </a:solidFill>
              </a:rPr>
              <a:t>mendasari</a:t>
            </a:r>
            <a:r>
              <a:rPr lang="en-US" sz="2000" dirty="0">
                <a:solidFill>
                  <a:schemeClr val="bg1"/>
                </a:solidFill>
              </a:rPr>
              <a:t> </a:t>
            </a:r>
            <a:r>
              <a:rPr lang="en-US" sz="2000" dirty="0" err="1">
                <a:solidFill>
                  <a:schemeClr val="bg1"/>
                </a:solidFill>
              </a:rPr>
              <a:t>pengetahuan</a:t>
            </a:r>
            <a:r>
              <a:rPr lang="en-US" sz="2000" dirty="0">
                <a:solidFill>
                  <a:schemeClr val="bg1"/>
                </a:solidFill>
              </a:rPr>
              <a:t> </a:t>
            </a:r>
            <a:r>
              <a:rPr lang="en-US" sz="2000" dirty="0" err="1">
                <a:solidFill>
                  <a:schemeClr val="bg1"/>
                </a:solidFill>
              </a:rPr>
              <a:t>inderawi</a:t>
            </a:r>
            <a:endParaRPr lang="en-ID" sz="2000" dirty="0">
              <a:solidFill>
                <a:schemeClr val="bg1"/>
              </a:solidFill>
            </a:endParaRPr>
          </a:p>
          <a:p>
            <a:pPr lvl="0">
              <a:lnSpc>
                <a:spcPct val="100000"/>
              </a:lnSpc>
              <a:buFont typeface="Wingdings" panose="05000000000000000000" pitchFamily="2" charset="2"/>
              <a:buChar char="Ø"/>
            </a:pPr>
            <a:r>
              <a:rPr lang="en-US" sz="2000" dirty="0" err="1">
                <a:solidFill>
                  <a:schemeClr val="bg1"/>
                </a:solidFill>
              </a:rPr>
              <a:t>Konsisten</a:t>
            </a:r>
            <a:r>
              <a:rPr lang="en-US" sz="2000" dirty="0">
                <a:solidFill>
                  <a:schemeClr val="bg1"/>
                </a:solidFill>
              </a:rPr>
              <a:t> (</a:t>
            </a:r>
            <a:r>
              <a:rPr lang="en-US" sz="2000" dirty="0" err="1">
                <a:solidFill>
                  <a:schemeClr val="bg1"/>
                </a:solidFill>
              </a:rPr>
              <a:t>runtut</a:t>
            </a:r>
            <a:r>
              <a:rPr lang="en-US" sz="2000" dirty="0">
                <a:solidFill>
                  <a:schemeClr val="bg1"/>
                </a:solidFill>
              </a:rPr>
              <a:t>) : began </a:t>
            </a:r>
            <a:r>
              <a:rPr lang="en-US" sz="2000" dirty="0" err="1">
                <a:solidFill>
                  <a:schemeClr val="bg1"/>
                </a:solidFill>
              </a:rPr>
              <a:t>konsepsional</a:t>
            </a:r>
            <a:r>
              <a:rPr lang="en-US" sz="2000" dirty="0">
                <a:solidFill>
                  <a:schemeClr val="bg1"/>
                </a:solidFill>
              </a:rPr>
              <a:t> , </a:t>
            </a:r>
            <a:r>
              <a:rPr lang="en-US" sz="2000" dirty="0" err="1">
                <a:solidFill>
                  <a:schemeClr val="bg1"/>
                </a:solidFill>
              </a:rPr>
              <a:t>hasil</a:t>
            </a:r>
            <a:r>
              <a:rPr lang="en-US" sz="2000" dirty="0">
                <a:solidFill>
                  <a:schemeClr val="bg1"/>
                </a:solidFill>
              </a:rPr>
              <a:t> </a:t>
            </a:r>
            <a:r>
              <a:rPr lang="en-US" sz="2000" dirty="0" err="1">
                <a:solidFill>
                  <a:schemeClr val="bg1"/>
                </a:solidFill>
              </a:rPr>
              <a:t>perenungan</a:t>
            </a:r>
            <a:r>
              <a:rPr lang="en-US" sz="2000" dirty="0">
                <a:solidFill>
                  <a:schemeClr val="bg1"/>
                </a:solidFill>
              </a:rPr>
              <a:t> , </a:t>
            </a:r>
            <a:r>
              <a:rPr lang="en-US" sz="2000" dirty="0" err="1">
                <a:solidFill>
                  <a:schemeClr val="bg1"/>
                </a:solidFill>
              </a:rPr>
              <a:t>harus</a:t>
            </a:r>
            <a:r>
              <a:rPr lang="en-US" sz="2000" dirty="0">
                <a:solidFill>
                  <a:schemeClr val="bg1"/>
                </a:solidFill>
              </a:rPr>
              <a:t> </a:t>
            </a:r>
            <a:r>
              <a:rPr lang="en-US" sz="2000" dirty="0" err="1">
                <a:solidFill>
                  <a:schemeClr val="bg1"/>
                </a:solidFill>
              </a:rPr>
              <a:t>bersifat</a:t>
            </a:r>
            <a:r>
              <a:rPr lang="en-US" sz="2000" dirty="0">
                <a:solidFill>
                  <a:schemeClr val="bg1"/>
                </a:solidFill>
              </a:rPr>
              <a:t> </a:t>
            </a:r>
            <a:r>
              <a:rPr lang="en-US" sz="2000" dirty="0" err="1">
                <a:solidFill>
                  <a:schemeClr val="bg1"/>
                </a:solidFill>
              </a:rPr>
              <a:t>konsisten</a:t>
            </a:r>
            <a:r>
              <a:rPr lang="en-US" sz="2000" dirty="0">
                <a:solidFill>
                  <a:schemeClr val="bg1"/>
                </a:solidFill>
              </a:rPr>
              <a:t> . </a:t>
            </a:r>
            <a:endParaRPr lang="en-ID" sz="2000" dirty="0">
              <a:solidFill>
                <a:schemeClr val="bg1"/>
              </a:solidFill>
            </a:endParaRPr>
          </a:p>
          <a:p>
            <a:pPr lvl="0">
              <a:lnSpc>
                <a:spcPct val="100000"/>
              </a:lnSpc>
              <a:buFont typeface="Wingdings" panose="05000000000000000000" pitchFamily="2" charset="2"/>
              <a:buChar char="Ø"/>
            </a:pPr>
            <a:r>
              <a:rPr lang="en-US" sz="2000" dirty="0" err="1">
                <a:solidFill>
                  <a:schemeClr val="bg1"/>
                </a:solidFill>
              </a:rPr>
              <a:t>Koheren</a:t>
            </a:r>
            <a:r>
              <a:rPr lang="en-US" sz="2000" dirty="0">
                <a:solidFill>
                  <a:schemeClr val="bg1"/>
                </a:solidFill>
              </a:rPr>
              <a:t> </a:t>
            </a:r>
            <a:r>
              <a:rPr lang="en-US" sz="2000" dirty="0" err="1">
                <a:solidFill>
                  <a:schemeClr val="bg1"/>
                </a:solidFill>
              </a:rPr>
              <a:t>atau</a:t>
            </a:r>
            <a:r>
              <a:rPr lang="en-US" sz="2000" dirty="0">
                <a:solidFill>
                  <a:schemeClr val="bg1"/>
                </a:solidFill>
              </a:rPr>
              <a:t> </a:t>
            </a:r>
            <a:r>
              <a:rPr lang="en-US" sz="2000" dirty="0" err="1">
                <a:solidFill>
                  <a:schemeClr val="bg1"/>
                </a:solidFill>
              </a:rPr>
              <a:t>logis</a:t>
            </a:r>
            <a:r>
              <a:rPr lang="en-US" sz="2000" dirty="0">
                <a:solidFill>
                  <a:schemeClr val="bg1"/>
                </a:solidFill>
              </a:rPr>
              <a:t> : </a:t>
            </a:r>
            <a:r>
              <a:rPr lang="en-US" sz="2000" dirty="0" err="1">
                <a:solidFill>
                  <a:schemeClr val="bg1"/>
                </a:solidFill>
              </a:rPr>
              <a:t>kesimpulan</a:t>
            </a:r>
            <a:r>
              <a:rPr lang="en-US" sz="2000" dirty="0">
                <a:solidFill>
                  <a:schemeClr val="bg1"/>
                </a:solidFill>
              </a:rPr>
              <a:t> </a:t>
            </a:r>
            <a:r>
              <a:rPr lang="en-US" sz="2000" dirty="0" err="1">
                <a:solidFill>
                  <a:schemeClr val="bg1"/>
                </a:solidFill>
              </a:rPr>
              <a:t>harus</a:t>
            </a:r>
            <a:r>
              <a:rPr lang="en-US" sz="2000" dirty="0">
                <a:solidFill>
                  <a:schemeClr val="bg1"/>
                </a:solidFill>
              </a:rPr>
              <a:t> di </a:t>
            </a:r>
            <a:r>
              <a:rPr lang="en-US" sz="2000" dirty="0" err="1">
                <a:solidFill>
                  <a:schemeClr val="bg1"/>
                </a:solidFill>
              </a:rPr>
              <a:t>peroleh</a:t>
            </a:r>
            <a:r>
              <a:rPr lang="en-US" sz="2000" dirty="0">
                <a:solidFill>
                  <a:schemeClr val="bg1"/>
                </a:solidFill>
              </a:rPr>
              <a:t> </a:t>
            </a:r>
            <a:r>
              <a:rPr lang="en-US" sz="2000" dirty="0" err="1">
                <a:solidFill>
                  <a:schemeClr val="bg1"/>
                </a:solidFill>
              </a:rPr>
              <a:t>dari</a:t>
            </a:r>
            <a:r>
              <a:rPr lang="en-US" sz="2000" dirty="0">
                <a:solidFill>
                  <a:schemeClr val="bg1"/>
                </a:solidFill>
              </a:rPr>
              <a:t> </a:t>
            </a:r>
            <a:r>
              <a:rPr lang="en-US" sz="2000" dirty="0" err="1">
                <a:solidFill>
                  <a:schemeClr val="bg1"/>
                </a:solidFill>
              </a:rPr>
              <a:t>premis</a:t>
            </a:r>
            <a:r>
              <a:rPr lang="en-US" sz="2000" dirty="0">
                <a:solidFill>
                  <a:schemeClr val="bg1"/>
                </a:solidFill>
              </a:rPr>
              <a:t> - </a:t>
            </a:r>
            <a:r>
              <a:rPr lang="en-US" sz="2000" dirty="0" err="1">
                <a:solidFill>
                  <a:schemeClr val="bg1"/>
                </a:solidFill>
              </a:rPr>
              <a:t>premis</a:t>
            </a:r>
            <a:r>
              <a:rPr lang="en-US" sz="2000" dirty="0">
                <a:solidFill>
                  <a:schemeClr val="bg1"/>
                </a:solidFill>
              </a:rPr>
              <a:t> yang </a:t>
            </a:r>
            <a:r>
              <a:rPr lang="en-US" sz="2000" dirty="0" err="1">
                <a:solidFill>
                  <a:schemeClr val="bg1"/>
                </a:solidFill>
              </a:rPr>
              <a:t>mendahuluinya</a:t>
            </a:r>
            <a:r>
              <a:rPr lang="en-US" sz="2000" dirty="0">
                <a:solidFill>
                  <a:schemeClr val="bg1"/>
                </a:solidFill>
              </a:rPr>
              <a:t> , </a:t>
            </a:r>
            <a:r>
              <a:rPr lang="en-US" sz="2000" dirty="0" err="1">
                <a:solidFill>
                  <a:schemeClr val="bg1"/>
                </a:solidFill>
              </a:rPr>
              <a:t>premis</a:t>
            </a:r>
            <a:r>
              <a:rPr lang="en-US" sz="2000" dirty="0">
                <a:solidFill>
                  <a:schemeClr val="bg1"/>
                </a:solidFill>
              </a:rPr>
              <a:t> </a:t>
            </a:r>
            <a:r>
              <a:rPr lang="en-US" sz="2000" dirty="0" err="1">
                <a:solidFill>
                  <a:schemeClr val="bg1"/>
                </a:solidFill>
              </a:rPr>
              <a:t>tersebut</a:t>
            </a:r>
            <a:r>
              <a:rPr lang="en-US" sz="2000" dirty="0">
                <a:solidFill>
                  <a:schemeClr val="bg1"/>
                </a:solidFill>
              </a:rPr>
              <a:t> </a:t>
            </a:r>
            <a:r>
              <a:rPr lang="en-US" sz="2000" dirty="0" err="1">
                <a:solidFill>
                  <a:schemeClr val="bg1"/>
                </a:solidFill>
              </a:rPr>
              <a:t>harus</a:t>
            </a:r>
            <a:r>
              <a:rPr lang="en-US" sz="2000" dirty="0">
                <a:solidFill>
                  <a:schemeClr val="bg1"/>
                </a:solidFill>
              </a:rPr>
              <a:t> di uji </a:t>
            </a:r>
            <a:r>
              <a:rPr lang="en-US" sz="2000" dirty="0" err="1">
                <a:solidFill>
                  <a:schemeClr val="bg1"/>
                </a:solidFill>
              </a:rPr>
              <a:t>kebenarannya</a:t>
            </a:r>
            <a:endParaRPr lang="en-ID" sz="2000" dirty="0">
              <a:solidFill>
                <a:schemeClr val="bg1"/>
              </a:solidFill>
            </a:endParaRPr>
          </a:p>
          <a:p>
            <a:pPr lvl="0">
              <a:lnSpc>
                <a:spcPct val="100000"/>
              </a:lnSpc>
              <a:buFont typeface="Wingdings" panose="05000000000000000000" pitchFamily="2" charset="2"/>
              <a:buChar char="Ø"/>
            </a:pPr>
            <a:r>
              <a:rPr lang="en-US" sz="2000" dirty="0" err="1">
                <a:solidFill>
                  <a:schemeClr val="bg1"/>
                </a:solidFill>
              </a:rPr>
              <a:t>Sistematis</a:t>
            </a:r>
            <a:r>
              <a:rPr lang="en-US" sz="2000" dirty="0">
                <a:solidFill>
                  <a:schemeClr val="bg1"/>
                </a:solidFill>
              </a:rPr>
              <a:t> : </a:t>
            </a:r>
            <a:r>
              <a:rPr lang="en-US" sz="2000" dirty="0" err="1">
                <a:solidFill>
                  <a:schemeClr val="bg1"/>
                </a:solidFill>
              </a:rPr>
              <a:t>pendapat</a:t>
            </a:r>
            <a:r>
              <a:rPr lang="en-US" sz="2000" dirty="0">
                <a:solidFill>
                  <a:schemeClr val="bg1"/>
                </a:solidFill>
              </a:rPr>
              <a:t> </a:t>
            </a:r>
            <a:r>
              <a:rPr lang="en-US" sz="2000" dirty="0" err="1">
                <a:solidFill>
                  <a:schemeClr val="bg1"/>
                </a:solidFill>
              </a:rPr>
              <a:t>harus</a:t>
            </a:r>
            <a:r>
              <a:rPr lang="en-US" sz="2000" dirty="0">
                <a:solidFill>
                  <a:schemeClr val="bg1"/>
                </a:solidFill>
              </a:rPr>
              <a:t> </a:t>
            </a:r>
            <a:r>
              <a:rPr lang="en-US" sz="2000" dirty="0" err="1">
                <a:solidFill>
                  <a:schemeClr val="bg1"/>
                </a:solidFill>
              </a:rPr>
              <a:t>saling</a:t>
            </a:r>
            <a:r>
              <a:rPr lang="en-US" sz="2000" dirty="0">
                <a:solidFill>
                  <a:schemeClr val="bg1"/>
                </a:solidFill>
              </a:rPr>
              <a:t> </a:t>
            </a:r>
            <a:r>
              <a:rPr lang="en-US" sz="2000" dirty="0" err="1">
                <a:solidFill>
                  <a:schemeClr val="bg1"/>
                </a:solidFill>
              </a:rPr>
              <a:t>berhubungan</a:t>
            </a:r>
            <a:r>
              <a:rPr lang="en-US" sz="2000" dirty="0">
                <a:solidFill>
                  <a:schemeClr val="bg1"/>
                </a:solidFill>
              </a:rPr>
              <a:t> </a:t>
            </a:r>
            <a:r>
              <a:rPr lang="en-US" sz="2000" dirty="0" err="1">
                <a:solidFill>
                  <a:schemeClr val="bg1"/>
                </a:solidFill>
              </a:rPr>
              <a:t>secara</a:t>
            </a:r>
            <a:r>
              <a:rPr lang="en-US" sz="2000" dirty="0">
                <a:solidFill>
                  <a:schemeClr val="bg1"/>
                </a:solidFill>
              </a:rPr>
              <a:t> </a:t>
            </a:r>
            <a:r>
              <a:rPr lang="en-US" sz="2000" dirty="0" err="1">
                <a:solidFill>
                  <a:schemeClr val="bg1"/>
                </a:solidFill>
              </a:rPr>
              <a:t>teratur</a:t>
            </a:r>
            <a:r>
              <a:rPr lang="en-US" sz="2000" dirty="0">
                <a:solidFill>
                  <a:schemeClr val="bg1"/>
                </a:solidFill>
              </a:rPr>
              <a:t> , dan </a:t>
            </a:r>
            <a:r>
              <a:rPr lang="en-US" sz="2000" dirty="0" err="1">
                <a:solidFill>
                  <a:schemeClr val="bg1"/>
                </a:solidFill>
              </a:rPr>
              <a:t>mempunyai</a:t>
            </a:r>
            <a:r>
              <a:rPr lang="en-US" sz="2000" dirty="0">
                <a:solidFill>
                  <a:schemeClr val="bg1"/>
                </a:solidFill>
              </a:rPr>
              <a:t> </a:t>
            </a:r>
            <a:r>
              <a:rPr lang="en-US" sz="2000" dirty="0" err="1">
                <a:solidFill>
                  <a:schemeClr val="bg1"/>
                </a:solidFill>
              </a:rPr>
              <a:t>maksud</a:t>
            </a:r>
            <a:r>
              <a:rPr lang="en-US" sz="2000" dirty="0">
                <a:solidFill>
                  <a:schemeClr val="bg1"/>
                </a:solidFill>
              </a:rPr>
              <a:t> dan </a:t>
            </a:r>
            <a:r>
              <a:rPr lang="en-US" sz="2000" dirty="0" err="1">
                <a:solidFill>
                  <a:schemeClr val="bg1"/>
                </a:solidFill>
              </a:rPr>
              <a:t>tujuan</a:t>
            </a:r>
            <a:r>
              <a:rPr lang="en-US" sz="2000" dirty="0">
                <a:solidFill>
                  <a:schemeClr val="bg1"/>
                </a:solidFill>
              </a:rPr>
              <a:t> </a:t>
            </a:r>
            <a:r>
              <a:rPr lang="en-US" sz="2000" dirty="0" err="1">
                <a:solidFill>
                  <a:schemeClr val="bg1"/>
                </a:solidFill>
              </a:rPr>
              <a:t>tertentu</a:t>
            </a:r>
            <a:r>
              <a:rPr lang="en-US" sz="2000" dirty="0">
                <a:solidFill>
                  <a:schemeClr val="bg1"/>
                </a:solidFill>
              </a:rPr>
              <a:t> </a:t>
            </a:r>
            <a:endParaRPr lang="en-ID" sz="2000" dirty="0">
              <a:solidFill>
                <a:schemeClr val="bg1"/>
              </a:solidFill>
            </a:endParaRPr>
          </a:p>
          <a:p>
            <a:pPr lvl="0">
              <a:lnSpc>
                <a:spcPct val="100000"/>
              </a:lnSpc>
              <a:buFont typeface="Wingdings" panose="05000000000000000000" pitchFamily="2" charset="2"/>
              <a:buChar char="Ø"/>
            </a:pPr>
            <a:r>
              <a:rPr lang="en-US" sz="2000" dirty="0" err="1">
                <a:solidFill>
                  <a:schemeClr val="bg1"/>
                </a:solidFill>
              </a:rPr>
              <a:t>Bebas</a:t>
            </a:r>
            <a:r>
              <a:rPr lang="en-US" sz="2000" dirty="0">
                <a:solidFill>
                  <a:schemeClr val="bg1"/>
                </a:solidFill>
              </a:rPr>
              <a:t> : </a:t>
            </a:r>
            <a:r>
              <a:rPr lang="en-US" sz="2000" dirty="0" err="1">
                <a:solidFill>
                  <a:schemeClr val="bg1"/>
                </a:solidFill>
              </a:rPr>
              <a:t>bebas</a:t>
            </a:r>
            <a:r>
              <a:rPr lang="en-US" sz="2000" dirty="0">
                <a:solidFill>
                  <a:schemeClr val="bg1"/>
                </a:solidFill>
              </a:rPr>
              <a:t> </a:t>
            </a:r>
            <a:r>
              <a:rPr lang="en-US" sz="2000" dirty="0" err="1">
                <a:solidFill>
                  <a:schemeClr val="bg1"/>
                </a:solidFill>
              </a:rPr>
              <a:t>dari</a:t>
            </a:r>
            <a:r>
              <a:rPr lang="en-US" sz="2000" dirty="0">
                <a:solidFill>
                  <a:schemeClr val="bg1"/>
                </a:solidFill>
              </a:rPr>
              <a:t> </a:t>
            </a:r>
            <a:r>
              <a:rPr lang="en-US" sz="2000" dirty="0" err="1">
                <a:solidFill>
                  <a:schemeClr val="bg1"/>
                </a:solidFill>
              </a:rPr>
              <a:t>prasangka</a:t>
            </a:r>
            <a:r>
              <a:rPr lang="en-US" sz="2000" dirty="0">
                <a:solidFill>
                  <a:schemeClr val="bg1"/>
                </a:solidFill>
              </a:rPr>
              <a:t> - </a:t>
            </a:r>
            <a:r>
              <a:rPr lang="en-US" sz="2000" dirty="0" err="1">
                <a:solidFill>
                  <a:schemeClr val="bg1"/>
                </a:solidFill>
              </a:rPr>
              <a:t>prasangka</a:t>
            </a:r>
            <a:r>
              <a:rPr lang="en-US" sz="2000" dirty="0">
                <a:solidFill>
                  <a:schemeClr val="bg1"/>
                </a:solidFill>
              </a:rPr>
              <a:t> social , </a:t>
            </a:r>
            <a:r>
              <a:rPr lang="en-US" sz="2000" dirty="0" err="1">
                <a:solidFill>
                  <a:schemeClr val="bg1"/>
                </a:solidFill>
              </a:rPr>
              <a:t>historis</a:t>
            </a:r>
            <a:r>
              <a:rPr lang="en-US" sz="2000" dirty="0">
                <a:solidFill>
                  <a:schemeClr val="bg1"/>
                </a:solidFill>
              </a:rPr>
              <a:t> , </a:t>
            </a:r>
            <a:r>
              <a:rPr lang="en-US" sz="2000" dirty="0" err="1">
                <a:solidFill>
                  <a:schemeClr val="bg1"/>
                </a:solidFill>
              </a:rPr>
              <a:t>kultural</a:t>
            </a:r>
            <a:r>
              <a:rPr lang="en-US" sz="2000" dirty="0">
                <a:solidFill>
                  <a:schemeClr val="bg1"/>
                </a:solidFill>
              </a:rPr>
              <a:t> , </a:t>
            </a:r>
            <a:r>
              <a:rPr lang="en-US" sz="2000" dirty="0" err="1">
                <a:solidFill>
                  <a:schemeClr val="bg1"/>
                </a:solidFill>
              </a:rPr>
              <a:t>ataupun</a:t>
            </a:r>
            <a:r>
              <a:rPr lang="en-US" sz="2000" dirty="0">
                <a:solidFill>
                  <a:schemeClr val="bg1"/>
                </a:solidFill>
              </a:rPr>
              <a:t> religious</a:t>
            </a:r>
            <a:endParaRPr lang="en-ID" sz="2000" dirty="0">
              <a:solidFill>
                <a:schemeClr val="bg1"/>
              </a:solidFill>
            </a:endParaRPr>
          </a:p>
          <a:p>
            <a:pPr lvl="0">
              <a:lnSpc>
                <a:spcPct val="100000"/>
              </a:lnSpc>
              <a:buFont typeface="Wingdings" panose="05000000000000000000" pitchFamily="2" charset="2"/>
              <a:buChar char="Ø"/>
            </a:pPr>
            <a:r>
              <a:rPr lang="en-US" sz="2000" dirty="0" err="1">
                <a:solidFill>
                  <a:schemeClr val="bg1"/>
                </a:solidFill>
              </a:rPr>
              <a:t>Bertanggung</a:t>
            </a:r>
            <a:r>
              <a:rPr lang="en-US" sz="2000" dirty="0">
                <a:solidFill>
                  <a:schemeClr val="bg1"/>
                </a:solidFill>
              </a:rPr>
              <a:t> </a:t>
            </a:r>
            <a:r>
              <a:rPr lang="en-US" sz="2000" dirty="0" err="1">
                <a:solidFill>
                  <a:schemeClr val="bg1"/>
                </a:solidFill>
              </a:rPr>
              <a:t>jawab</a:t>
            </a:r>
            <a:r>
              <a:rPr lang="en-US" sz="2000" dirty="0">
                <a:solidFill>
                  <a:schemeClr val="bg1"/>
                </a:solidFill>
              </a:rPr>
              <a:t> : orang yang </a:t>
            </a:r>
            <a:r>
              <a:rPr lang="en-US" sz="2000" dirty="0" err="1">
                <a:solidFill>
                  <a:schemeClr val="bg1"/>
                </a:solidFill>
              </a:rPr>
              <a:t>berfilsafat</a:t>
            </a:r>
            <a:r>
              <a:rPr lang="en-US" sz="2000" dirty="0">
                <a:solidFill>
                  <a:schemeClr val="bg1"/>
                </a:solidFill>
              </a:rPr>
              <a:t>  </a:t>
            </a:r>
            <a:r>
              <a:rPr lang="en-US" sz="2000" dirty="0" err="1">
                <a:solidFill>
                  <a:schemeClr val="bg1"/>
                </a:solidFill>
              </a:rPr>
              <a:t>berpikir</a:t>
            </a:r>
            <a:r>
              <a:rPr lang="en-US" sz="2000" dirty="0">
                <a:solidFill>
                  <a:schemeClr val="bg1"/>
                </a:solidFill>
              </a:rPr>
              <a:t> </a:t>
            </a:r>
            <a:r>
              <a:rPr lang="en-US" sz="2000" dirty="0" err="1">
                <a:solidFill>
                  <a:schemeClr val="bg1"/>
                </a:solidFill>
              </a:rPr>
              <a:t>sambil</a:t>
            </a:r>
            <a:r>
              <a:rPr lang="en-US" sz="2000" dirty="0">
                <a:solidFill>
                  <a:schemeClr val="bg1"/>
                </a:solidFill>
              </a:rPr>
              <a:t> </a:t>
            </a:r>
            <a:r>
              <a:rPr lang="en-US" sz="2000" dirty="0" err="1">
                <a:solidFill>
                  <a:schemeClr val="bg1"/>
                </a:solidFill>
              </a:rPr>
              <a:t>bertanggung</a:t>
            </a:r>
            <a:r>
              <a:rPr lang="en-US" sz="2000" dirty="0">
                <a:solidFill>
                  <a:schemeClr val="bg1"/>
                </a:solidFill>
              </a:rPr>
              <a:t> </a:t>
            </a:r>
            <a:r>
              <a:rPr lang="en-US" sz="2000" dirty="0" err="1">
                <a:solidFill>
                  <a:schemeClr val="bg1"/>
                </a:solidFill>
              </a:rPr>
              <a:t>jawab</a:t>
            </a:r>
            <a:r>
              <a:rPr lang="en-US" sz="2000" dirty="0">
                <a:solidFill>
                  <a:schemeClr val="bg1"/>
                </a:solidFill>
              </a:rPr>
              <a:t> </a:t>
            </a:r>
            <a:r>
              <a:rPr lang="en-US" sz="2000" dirty="0" err="1">
                <a:solidFill>
                  <a:schemeClr val="bg1"/>
                </a:solidFill>
              </a:rPr>
              <a:t>terhadap</a:t>
            </a:r>
            <a:r>
              <a:rPr lang="en-US" sz="2000" dirty="0">
                <a:solidFill>
                  <a:schemeClr val="bg1"/>
                </a:solidFill>
              </a:rPr>
              <a:t> </a:t>
            </a:r>
            <a:r>
              <a:rPr lang="en-US" sz="2000" dirty="0" err="1">
                <a:solidFill>
                  <a:schemeClr val="bg1"/>
                </a:solidFill>
              </a:rPr>
              <a:t>hati</a:t>
            </a:r>
            <a:r>
              <a:rPr lang="en-US" sz="2000" dirty="0">
                <a:solidFill>
                  <a:schemeClr val="bg1"/>
                </a:solidFill>
              </a:rPr>
              <a:t> </a:t>
            </a:r>
            <a:r>
              <a:rPr lang="en-US" sz="2000" dirty="0" err="1">
                <a:solidFill>
                  <a:schemeClr val="bg1"/>
                </a:solidFill>
              </a:rPr>
              <a:t>nuraninya</a:t>
            </a:r>
            <a:r>
              <a:rPr lang="en-US" sz="2000" dirty="0">
                <a:solidFill>
                  <a:schemeClr val="bg1"/>
                </a:solidFill>
              </a:rPr>
              <a:t>. </a:t>
            </a:r>
            <a:r>
              <a:rPr lang="en-US" sz="2000" dirty="0" err="1">
                <a:solidFill>
                  <a:schemeClr val="bg1"/>
                </a:solidFill>
              </a:rPr>
              <a:t>Jadi</a:t>
            </a:r>
            <a:r>
              <a:rPr lang="en-US" sz="2000" dirty="0">
                <a:solidFill>
                  <a:schemeClr val="bg1"/>
                </a:solidFill>
              </a:rPr>
              <a:t> </a:t>
            </a:r>
            <a:r>
              <a:rPr lang="en-US" sz="2000" dirty="0" err="1">
                <a:solidFill>
                  <a:schemeClr val="bg1"/>
                </a:solidFill>
              </a:rPr>
              <a:t>ada</a:t>
            </a:r>
            <a:r>
              <a:rPr lang="en-US" sz="2000" dirty="0">
                <a:solidFill>
                  <a:schemeClr val="bg1"/>
                </a:solidFill>
              </a:rPr>
              <a:t> </a:t>
            </a:r>
            <a:r>
              <a:rPr lang="en-US" sz="2000" dirty="0" err="1">
                <a:solidFill>
                  <a:schemeClr val="bg1"/>
                </a:solidFill>
              </a:rPr>
              <a:t>hubungannya</a:t>
            </a:r>
            <a:r>
              <a:rPr lang="en-US" sz="2000" dirty="0">
                <a:solidFill>
                  <a:schemeClr val="bg1"/>
                </a:solidFill>
              </a:rPr>
              <a:t> </a:t>
            </a:r>
            <a:r>
              <a:rPr lang="en-US" sz="2000" dirty="0" err="1">
                <a:solidFill>
                  <a:schemeClr val="bg1"/>
                </a:solidFill>
              </a:rPr>
              <a:t>antara</a:t>
            </a:r>
            <a:r>
              <a:rPr lang="en-US" sz="2000" dirty="0">
                <a:solidFill>
                  <a:schemeClr val="bg1"/>
                </a:solidFill>
              </a:rPr>
              <a:t> </a:t>
            </a:r>
            <a:r>
              <a:rPr lang="en-US" sz="2000" dirty="0" err="1">
                <a:solidFill>
                  <a:schemeClr val="bg1"/>
                </a:solidFill>
              </a:rPr>
              <a:t>kebebasan</a:t>
            </a:r>
            <a:r>
              <a:rPr lang="en-US" sz="2000" dirty="0">
                <a:solidFill>
                  <a:schemeClr val="bg1"/>
                </a:solidFill>
              </a:rPr>
              <a:t> </a:t>
            </a:r>
            <a:r>
              <a:rPr lang="en-US" sz="2000" dirty="0" err="1">
                <a:solidFill>
                  <a:schemeClr val="bg1"/>
                </a:solidFill>
              </a:rPr>
              <a:t>berfikir</a:t>
            </a:r>
            <a:r>
              <a:rPr lang="en-US" sz="2000" dirty="0">
                <a:solidFill>
                  <a:schemeClr val="bg1"/>
                </a:solidFill>
              </a:rPr>
              <a:t> </a:t>
            </a:r>
            <a:r>
              <a:rPr lang="en-US" sz="2000" dirty="0" err="1">
                <a:solidFill>
                  <a:schemeClr val="bg1"/>
                </a:solidFill>
              </a:rPr>
              <a:t>dalam</a:t>
            </a:r>
            <a:r>
              <a:rPr lang="en-US" sz="2000" dirty="0">
                <a:solidFill>
                  <a:schemeClr val="bg1"/>
                </a:solidFill>
              </a:rPr>
              <a:t> </a:t>
            </a:r>
            <a:r>
              <a:rPr lang="en-US" sz="2000" dirty="0" err="1">
                <a:solidFill>
                  <a:schemeClr val="bg1"/>
                </a:solidFill>
              </a:rPr>
              <a:t>filsafat</a:t>
            </a:r>
            <a:r>
              <a:rPr lang="en-US" sz="2000" dirty="0">
                <a:solidFill>
                  <a:schemeClr val="bg1"/>
                </a:solidFill>
              </a:rPr>
              <a:t> dan </a:t>
            </a:r>
            <a:r>
              <a:rPr lang="en-US" sz="2000" dirty="0" err="1">
                <a:solidFill>
                  <a:schemeClr val="bg1"/>
                </a:solidFill>
              </a:rPr>
              <a:t>etika</a:t>
            </a:r>
            <a:r>
              <a:rPr lang="en-US" sz="1800" dirty="0">
                <a:solidFill>
                  <a:schemeClr val="bg1"/>
                </a:solidFill>
              </a:rPr>
              <a:t>.</a:t>
            </a:r>
            <a:endParaRPr lang="en-ID" sz="1800" dirty="0">
              <a:solidFill>
                <a:schemeClr val="bg1"/>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455612" y="0"/>
            <a:ext cx="11201400" cy="838200"/>
          </a:xfrm>
        </p:spPr>
        <p:txBody>
          <a:bodyPr>
            <a:noAutofit/>
          </a:bodyPr>
          <a:lstStyle/>
          <a:p>
            <a:pPr algn="ctr"/>
            <a:br>
              <a:rPr lang="en-US" sz="2800" dirty="0">
                <a:solidFill>
                  <a:schemeClr val="tx1"/>
                </a:solidFill>
                <a:latin typeface="Arial" panose="020B0604020202020204" pitchFamily="34" charset="0"/>
                <a:cs typeface="Arial" panose="020B0604020202020204" pitchFamily="34" charset="0"/>
              </a:rPr>
            </a:br>
            <a:r>
              <a:rPr lang="en-US" sz="2800" dirty="0" err="1">
                <a:solidFill>
                  <a:schemeClr val="tx1"/>
                </a:solidFill>
                <a:latin typeface="Arial" panose="020B0604020202020204" pitchFamily="34" charset="0"/>
                <a:cs typeface="Arial" panose="020B0604020202020204" pitchFamily="34" charset="0"/>
              </a:rPr>
              <a:t>Percabangan</a:t>
            </a:r>
            <a:r>
              <a:rPr lang="en-US" sz="2800" dirty="0">
                <a:solidFill>
                  <a:schemeClr val="tx1"/>
                </a:solidFill>
                <a:latin typeface="Arial" panose="020B0604020202020204" pitchFamily="34" charset="0"/>
                <a:cs typeface="Arial" panose="020B0604020202020204" pitchFamily="34" charset="0"/>
              </a:rPr>
              <a:t> dan </a:t>
            </a:r>
            <a:r>
              <a:rPr lang="en-US" sz="2800" dirty="0" err="1">
                <a:solidFill>
                  <a:schemeClr val="tx1"/>
                </a:solidFill>
                <a:latin typeface="Arial" panose="020B0604020202020204" pitchFamily="34" charset="0"/>
                <a:cs typeface="Arial" panose="020B0604020202020204" pitchFamily="34" charset="0"/>
              </a:rPr>
              <a:t>Pokok-Pokok</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Bahasan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dalam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Ilmu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Filsafat</a:t>
            </a:r>
            <a:br>
              <a:rPr lang="en-US" sz="2800" dirty="0">
                <a:solidFill>
                  <a:schemeClr val="tx1"/>
                </a:solidFill>
                <a:latin typeface="Arial" panose="020B0604020202020204" pitchFamily="34" charset="0"/>
                <a:cs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sp>
        <p:nvSpPr>
          <p:cNvPr id="1048646" name="Content Placeholder 2"/>
          <p:cNvSpPr>
            <a:spLocks noGrp="1"/>
          </p:cNvSpPr>
          <p:nvPr>
            <p:ph sz="half" idx="1"/>
          </p:nvPr>
        </p:nvSpPr>
        <p:spPr>
          <a:xfrm>
            <a:off x="874712" y="495300"/>
            <a:ext cx="10363200" cy="5867399"/>
          </a:xfrm>
        </p:spPr>
        <p:txBody>
          <a:bodyPr numCol="1">
            <a:noAutofit/>
          </a:bodyPr>
          <a:lstStyle/>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2400" b="1" dirty="0" err="1">
                <a:latin typeface="Times New Roman" panose="02020603050405020304" pitchFamily="18" charset="0"/>
                <a:cs typeface="Times New Roman" panose="02020603050405020304" pitchFamily="18" charset="0"/>
              </a:rPr>
              <a:t>Metafisika</a:t>
            </a:r>
            <a:endParaRPr lang="en-US" sz="24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Umum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Ontologi</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Kosmologi</a:t>
            </a:r>
            <a:endParaRPr lang="en-US" sz="2400" dirty="0">
              <a:latin typeface="Times New Roman" panose="02020603050405020304" pitchFamily="18" charset="0"/>
              <a:cs typeface="Times New Roman" panose="02020603050405020304" pitchFamily="18" charset="0"/>
            </a:endParaRPr>
          </a:p>
          <a:p>
            <a:pPr>
              <a:lnSpc>
                <a:spcPct val="150000"/>
              </a:lnSpc>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Ontologi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membahas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tentang</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ada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secara</a:t>
            </a:r>
            <a:r>
              <a:rPr lang="en-US" sz="2400" dirty="0">
                <a:latin typeface="Times New Roman" panose="02020603050405020304" pitchFamily="18" charset="0"/>
                <a:cs typeface="Times New Roman" panose="02020603050405020304" pitchFamily="18" charset="0"/>
              </a:rPr>
              <a:t> universal, </a:t>
            </a:r>
            <a:r>
              <a:rPr lang="en-US" sz="2400" dirty="0" err="1">
                <a:latin typeface="Times New Roman" panose="02020603050405020304" pitchFamily="18" charset="0"/>
                <a:cs typeface="Times New Roman" panose="02020603050405020304" pitchFamily="18" charset="0"/>
              </a:rPr>
              <a:t>yaitu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berusaha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mencari</a:t>
            </a:r>
            <a:r>
              <a:rPr lang="en-US" sz="2400" dirty="0">
                <a:latin typeface="Times New Roman" panose="02020603050405020304" pitchFamily="18" charset="0"/>
                <a:cs typeface="Times New Roman" panose="02020603050405020304" pitchFamily="18" charset="0"/>
              </a:rPr>
              <a:t> inti yang </a:t>
            </a:r>
            <a:r>
              <a:rPr lang="en-US" sz="2400" dirty="0" err="1">
                <a:latin typeface="Times New Roman" panose="02020603050405020304" pitchFamily="18" charset="0"/>
                <a:cs typeface="Times New Roman" panose="02020603050405020304" pitchFamily="18" charset="0"/>
              </a:rPr>
              <a:t>dimuat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setiap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kenyataan</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meliputi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segala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realitas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bentuknya</a:t>
            </a:r>
            <a:r>
              <a:rPr lang="en-US" sz="2400" dirty="0">
                <a:latin typeface="Times New Roman" panose="02020603050405020304" pitchFamily="18" charset="0"/>
                <a:cs typeface="Times New Roman" panose="02020603050405020304" pitchFamily="18" charset="0"/>
              </a:rPr>
              <a:t>. </a:t>
            </a:r>
          </a:p>
          <a:p>
            <a:pPr>
              <a:lnSpc>
                <a:spcPct val="150000"/>
              </a:lnSpc>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Kosmologi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mencari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menemukan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kesatuan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kemajemukan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mencari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unsur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induk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segala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sesuatu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Kosmologi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membicarakan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tentang</a:t>
            </a:r>
            <a:r>
              <a:rPr lang="en-US" sz="2400" dirty="0">
                <a:latin typeface="Times New Roman" panose="02020603050405020304" pitchFamily="18" charset="0"/>
                <a:cs typeface="Times New Roman" panose="02020603050405020304" pitchFamily="18" charset="0"/>
              </a:rPr>
              <a:t> dunia </a:t>
            </a:r>
            <a:r>
              <a:rPr lang="en-US" sz="2400" dirty="0" err="1">
                <a:latin typeface="Times New Roman" panose="02020603050405020304" pitchFamily="18" charset="0"/>
                <a:cs typeface="Times New Roman" panose="02020603050405020304" pitchFamily="18" charset="0"/>
              </a:rPr>
              <a:t>atau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alam</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ketertiban</a:t>
            </a:r>
            <a:r>
              <a:rPr lang="en-US" sz="2400" dirty="0">
                <a:latin typeface="Times New Roman" panose="02020603050405020304" pitchFamily="18" charset="0"/>
                <a:cs typeface="Times New Roman" panose="02020603050405020304" pitchFamily="18" charset="0"/>
              </a:rPr>
              <a:t> yang paling fundamental </a:t>
            </a:r>
            <a:r>
              <a:rPr lang="en-US" sz="2400" dirty="0" err="1">
                <a:latin typeface="Times New Roman" panose="02020603050405020304" pitchFamily="18" charset="0"/>
                <a:cs typeface="Times New Roman" panose="02020603050405020304" pitchFamily="18" charset="0"/>
              </a:rPr>
              <a:t>dari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seluruh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realitas</a:t>
            </a:r>
            <a:r>
              <a:rPr lang="en-US" sz="2400" dirty="0">
                <a:latin typeface="Times New Roman" panose="02020603050405020304" pitchFamily="18" charset="0"/>
                <a:cs typeface="Times New Roman" panose="02020603050405020304" pitchFamily="18" charset="0"/>
              </a:rPr>
              <a:t>.   </a:t>
            </a:r>
            <a:endParaRPr lang="en-ID" sz="18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BF4CF-D80C-4F9D-B0EE-B193316A54BD}"/>
              </a:ext>
            </a:extLst>
          </p:cNvPr>
          <p:cNvSpPr>
            <a:spLocks noGrp="1"/>
          </p:cNvSpPr>
          <p:nvPr>
            <p:ph sz="half" idx="1"/>
          </p:nvPr>
        </p:nvSpPr>
        <p:spPr>
          <a:xfrm>
            <a:off x="1255563" y="990600"/>
            <a:ext cx="9677699" cy="5410200"/>
          </a:xfrm>
        </p:spPr>
        <p:txBody>
          <a:bodyPr>
            <a:normAutofit/>
          </a:bodyPr>
          <a:lstStyle/>
          <a:p>
            <a:pPr>
              <a:buFont typeface="Wingdings" panose="05000000000000000000" pitchFamily="2" charset="2"/>
              <a:buChar char="ü"/>
            </a:pPr>
            <a:r>
              <a:rPr lang="en-US" sz="2800" b="1" dirty="0" err="1">
                <a:latin typeface="Times New Roman" panose="02020603050405020304" pitchFamily="18" charset="0"/>
                <a:cs typeface="Times New Roman" panose="02020603050405020304" pitchFamily="18" charset="0"/>
              </a:rPr>
              <a:t>Khusus</a:t>
            </a:r>
            <a:endParaRPr lang="en-US" sz="2800" b="1"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Antropologi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metafisik</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Antropologi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adalah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metafisika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khusus</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mempersoalkan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apakah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manusia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itu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Apakah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hakikat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manusia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Bagaimanakah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hubungannya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alam</a:t>
            </a:r>
            <a:r>
              <a:rPr lang="en-US" sz="2800" dirty="0">
                <a:latin typeface="Times New Roman" panose="02020603050405020304" pitchFamily="18" charset="0"/>
                <a:cs typeface="Times New Roman" panose="02020603050405020304" pitchFamily="18" charset="0"/>
              </a:rPr>
              <a:t> dan </a:t>
            </a:r>
            <a:r>
              <a:rPr lang="en-US" sz="2800" dirty="0" err="1">
                <a:latin typeface="Times New Roman" panose="02020603050405020304" pitchFamily="18" charset="0"/>
                <a:cs typeface="Times New Roman" panose="02020603050405020304" pitchFamily="18" charset="0"/>
              </a:rPr>
              <a:t>sesamanya</a:t>
            </a:r>
            <a:r>
              <a:rPr lang="en-US" sz="2800" dirty="0">
                <a:latin typeface="Times New Roman" panose="02020603050405020304" pitchFamily="18" charset="0"/>
                <a:cs typeface="Times New Roman" panose="02020603050405020304" pitchFamily="18" charset="0"/>
              </a:rPr>
              <a:t>?</a:t>
            </a:r>
          </a:p>
          <a:p>
            <a:pPr marL="0" indent="0">
              <a:buNone/>
            </a:pPr>
            <a:r>
              <a:rPr lang="en-US" sz="2800" dirty="0" err="1">
                <a:latin typeface="Times New Roman" panose="02020603050405020304" pitchFamily="18" charset="0"/>
                <a:cs typeface="Times New Roman" panose="02020603050405020304" pitchFamily="18" charset="0"/>
              </a:rPr>
              <a:t>Jadi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antropologi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dalam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bahasan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ilmu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filsafat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adalah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metafisika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khusus</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membicarakan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tentang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manusia</a:t>
            </a:r>
            <a:r>
              <a:rPr lang="en-US" sz="2800" dirty="0">
                <a:latin typeface="Times New Roman" panose="02020603050405020304" pitchFamily="18" charset="0"/>
                <a:cs typeface="Times New Roman" panose="02020603050405020304" pitchFamily="18" charset="0"/>
              </a:rPr>
              <a:t>.</a:t>
            </a:r>
          </a:p>
          <a:p>
            <a:endParaRPr lang="en-US" sz="2800" dirty="0"/>
          </a:p>
        </p:txBody>
      </p:sp>
    </p:spTree>
    <p:extLst>
      <p:ext uri="{BB962C8B-B14F-4D97-AF65-F5344CB8AC3E}">
        <p14:creationId xmlns:p14="http://schemas.microsoft.com/office/powerpoint/2010/main" val="2076499128"/>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7647F81B-578B-4EA0-85DA-7F7F5078F89B}">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Ion</Template>
  <TotalTime>169</TotalTime>
  <Words>1814</Words>
  <Application>Microsoft Office PowerPoint</Application>
  <PresentationFormat>Custom</PresentationFormat>
  <Paragraphs>149</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Century Gothic</vt:lpstr>
      <vt:lpstr>Eras Medium ITC</vt:lpstr>
      <vt:lpstr>Footlight MT Light</vt:lpstr>
      <vt:lpstr>Times New Roman</vt:lpstr>
      <vt:lpstr>Wingdings</vt:lpstr>
      <vt:lpstr>Wingdings 3</vt:lpstr>
      <vt:lpstr>Ion</vt:lpstr>
      <vt:lpstr>KELOMPOK 1 :  1. Berjan Mileni Ifolai Zebua 2. Cindy Jesika Karolina Clodia Tolimba 3. Denita Martupa Nababan 4. Elsa Anita Nubatonis 5. Esteria Zeresya Sinaga 6. Firdaus G Junior 7. Poda Chronika Silaban 8. Rachel Solageracia Sanger 9. Rosalita Yuniarti Tse 10. Welmiyona Lohy</vt:lpstr>
      <vt:lpstr>Pengertian Filsafat Secara Umum</vt:lpstr>
      <vt:lpstr>Syarat Filsafat </vt:lpstr>
      <vt:lpstr> 1) BERMETODE  a.  Metode Contemplative atau perenungan yag serius, memikirkan segala sesuatu tan harus ada kontak langsung dengan obyeknya. (mis. Mekna kematian, hidup, kebenaran, keadilan).  b.  Deduktif metode berfikiryang dimulai dari suatu realitas yg bersifat umum, guna mendapat kesimpulan yang lebih khusus.  c.  Induktif sama dengan deduktif hanya saja bersifat khusus, lalu menganalisa cermat berdasarkan pengamatan untuk mengambil kesimpulan yang bersifat umum.    </vt:lpstr>
      <vt:lpstr>PowerPoint Presentation</vt:lpstr>
      <vt:lpstr>PowerPoint Presentation</vt:lpstr>
      <vt:lpstr>Ciri – Ciri Berpikir Filsafat  :</vt:lpstr>
      <vt:lpstr> Percabangan dan Pokok-Pokok Bahasan dalam Ilmu Filsafat </vt:lpstr>
      <vt:lpstr>PowerPoint Presentation</vt:lpstr>
      <vt:lpstr>PowerPoint Presentation</vt:lpstr>
      <vt:lpstr>Causa Materialis/  Asal Mula Bahan : bahwa Pancasila bersumber dari nilai-nilai adat istiadat, budaya dan nilai religius yang ada dalam kehidupan sehari-hari masyarakat Indonesia. </vt:lpstr>
      <vt:lpstr>PowerPoint Presentation</vt:lpstr>
      <vt:lpstr>Causa Effisien /  Asal Mula Karya </vt:lpstr>
      <vt:lpstr>Sistem Filsafat Pancasila yang Bulat-Utuh   dan  Hierarkis-Piramidal  </vt:lpstr>
      <vt:lpstr>Pancasila dalam Urgensinya Sebagai Sistem Filsafat</vt:lpstr>
      <vt:lpstr>   Pancasila dalam Urgensinya Sebagai Sistem Filsafat</vt:lpstr>
      <vt:lpstr>Pancasila dalam Urgensinya Sebagai Sistem Filsafat</vt:lpstr>
      <vt:lpstr>Pancasila dalam Urgensinya Sebagai Sistem Filsafat</vt:lpstr>
      <vt:lpstr>PANCASILA SEBAGAI ILMU PENGETAHUAN DAN           BUDAYA</vt:lpstr>
      <vt:lpstr>Wawasan Dunia Kristen: Mengkaji Pancasila sebagai Ilmu  Pengetahuan  </vt:lpstr>
      <vt:lpstr>STUDI KASUS PANCASILA SEBAGAI SISTEM FILSAFAT</vt:lpstr>
      <vt:lpstr>Studi Kasus Pancasila sebagai sistem filsafat</vt:lpstr>
      <vt:lpstr>Daftar Pustaka / Referensi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sebagai Sistem Filsafat</dc:title>
  <dc:creator>Devy Stany Walukau</dc:creator>
  <cp:lastModifiedBy>Cindy Tolimba</cp:lastModifiedBy>
  <cp:revision>16</cp:revision>
  <dcterms:created xsi:type="dcterms:W3CDTF">2017-05-30T13:34:06Z</dcterms:created>
  <dcterms:modified xsi:type="dcterms:W3CDTF">2019-02-10T23:17:49Z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