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83" r:id="rId7"/>
    <p:sldId id="284" r:id="rId8"/>
    <p:sldId id="266" r:id="rId9"/>
    <p:sldId id="293" r:id="rId10"/>
    <p:sldId id="292" r:id="rId11"/>
    <p:sldId id="267" r:id="rId12"/>
    <p:sldId id="287" r:id="rId13"/>
    <p:sldId id="288" r:id="rId14"/>
    <p:sldId id="290" r:id="rId15"/>
    <p:sldId id="289" r:id="rId16"/>
    <p:sldId id="291" r:id="rId17"/>
    <p:sldId id="294" r:id="rId18"/>
    <p:sldId id="295" r:id="rId19"/>
    <p:sldId id="285" r:id="rId20"/>
    <p:sldId id="286" r:id="rId21"/>
    <p:sldId id="263" r:id="rId22"/>
    <p:sldId id="280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" id="{DC27558E-2342-4905-805B-4467C7B06BEB}">
          <p14:sldIdLst>
            <p14:sldId id="257"/>
            <p14:sldId id="256"/>
          </p14:sldIdLst>
        </p14:section>
        <p14:section name="AQI" id="{1C9DBA35-E04C-4E13-AA47-9A86277E722B}">
          <p14:sldIdLst>
            <p14:sldId id="258"/>
          </p14:sldIdLst>
        </p14:section>
        <p14:section name="problems faces" id="{6CFF3470-5AFF-4027-B7CE-5AD681A05F19}">
          <p14:sldIdLst>
            <p14:sldId id="259"/>
            <p14:sldId id="260"/>
          </p14:sldIdLst>
        </p14:section>
        <p14:section name="working" id="{34302589-8013-480A-93A5-00F761F7F73B}">
          <p14:sldIdLst>
            <p14:sldId id="283"/>
            <p14:sldId id="284"/>
          </p14:sldIdLst>
        </p14:section>
        <p14:section name="GASES" id="{8B0AAEB2-DC66-43B1-959A-4F9698E1CE36}">
          <p14:sldIdLst>
            <p14:sldId id="266"/>
            <p14:sldId id="293"/>
            <p14:sldId id="292"/>
            <p14:sldId id="267"/>
            <p14:sldId id="287"/>
            <p14:sldId id="288"/>
            <p14:sldId id="290"/>
            <p14:sldId id="289"/>
            <p14:sldId id="291"/>
          </p14:sldIdLst>
        </p14:section>
        <p14:section name="conclusion" id="{45D91DE0-0AD3-4AAD-BEAB-EB888043B3F5}">
          <p14:sldIdLst>
            <p14:sldId id="294"/>
            <p14:sldId id="295"/>
            <p14:sldId id="285"/>
            <p14:sldId id="286"/>
            <p14:sldId id="263"/>
            <p14:sldId id="280"/>
            <p14:sldId id="274"/>
            <p14:sldId id="275"/>
          </p14:sldIdLst>
        </p14:section>
        <p14:section name="References" id="{135886B3-B462-4FB2-B289-B8C5E9407F8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85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2CAC-4A95-4D89-87F1-617C7ED12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E3FC2-E1FB-4B3E-8263-3264B4480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21CF1-FF44-442D-9DC2-F40670B0A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B006-C3D5-45F8-A377-4852E1125802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A934B-88B0-4EEA-9B9F-DF087C5B2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5D5BC-61AF-4577-B7AA-4E80D2D78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18FF-3699-4BD2-9424-A4E397A24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85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74A72-E720-4AD4-BBE8-4C661DCF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F53AF-389B-4EDF-ADCB-8F464E58D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93600-8D5C-4C6C-9DDC-EEC2C143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B006-C3D5-45F8-A377-4852E1125802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4DA16-A588-4067-AE79-B483A58DB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999C1-3BFA-4A32-BA03-07DD0D1E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18FF-3699-4BD2-9424-A4E397A24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39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ED9DB5-64FF-4EA5-99F7-DA6A2506C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33919-BB0F-4E37-8816-C6E628C8F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4B9B6-FB43-4600-980D-C84CE4B3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B006-C3D5-45F8-A377-4852E1125802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198F6-758A-474F-B38E-130DA2E63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2EF0B-04D9-44DA-9D37-CAAF91EB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18FF-3699-4BD2-9424-A4E397A24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18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71C9-FD7B-4B78-9639-6376B5F4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5D104-199A-4E90-A333-113F533BC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F4E03-D659-4CE1-B30A-C0E925A9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B006-C3D5-45F8-A377-4852E1125802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F87FC-0A90-4EAE-A1C1-9543B2CA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9D2EC-7B49-4466-81BB-B13EDD0D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18FF-3699-4BD2-9424-A4E397A24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21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4485-CB59-42E4-A11A-E2DC7ED45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A9DC-FB11-4229-BC10-F7FF131D6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224DD-D63E-4F31-804C-A95B7E339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B006-C3D5-45F8-A377-4852E1125802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E6A8C-F086-4F69-8CD8-0FFB51B1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ADDA2-4B20-402A-B536-1FA8EAAD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18FF-3699-4BD2-9424-A4E397A24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15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41EC1-4903-4EDB-98DF-BD05B8A8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C81FC-1EE4-4337-A8FA-284FC489C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C0417-D65D-4189-9783-DE8CD967E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D509A-8748-45F3-BCC5-3B848C714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B006-C3D5-45F8-A377-4852E1125802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290BF-2F0A-4256-BDFF-5D03AACF1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E0DC1-F9B8-4862-9C40-C6435ADC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18FF-3699-4BD2-9424-A4E397A24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11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71B3-0AC3-4A40-860E-6E8582B2F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4D6B6-C98E-4A83-BF2A-4F1EC1AAA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1143B-A472-48B7-8692-0F145C11F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13185A-B3CB-481E-A31B-556489AB4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87635B-DA87-4954-AE2E-8B078EE5D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11F72-5D98-4628-824C-A1F4A68D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B006-C3D5-45F8-A377-4852E1125802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5251D3-E193-460F-9432-96C0E779B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44198C-5643-43EE-9439-772A4EC1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18FF-3699-4BD2-9424-A4E397A24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14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9DEB-F28F-4AC6-AFC7-7A6C9AB06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C4B1AB-444F-404E-93BC-B24378986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B006-C3D5-45F8-A377-4852E1125802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B06D8-62D2-467F-9B01-C71875BD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CFEEF-BC44-496A-8995-35575E22F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18FF-3699-4BD2-9424-A4E397A24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53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0B2A87-53C1-4B65-A07C-4BEF57AAA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B006-C3D5-45F8-A377-4852E1125802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A7709C-4E16-4BC0-B6E7-552204F0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FAA67-BB49-4B96-A51E-EFD93AB6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18FF-3699-4BD2-9424-A4E397A24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3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3ADA-879C-46A7-BD9F-FFC4D4C1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69B88-A9E6-46EB-863A-F9DF20B3D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0938C-AE1C-4D9B-9276-BBC81AED5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7E0B4-3379-4227-87E7-C16C9966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B006-C3D5-45F8-A377-4852E1125802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004F9-7901-4D34-8F17-285D4622B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FCC92-2B2D-40A1-90A2-33BEB2CA9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18FF-3699-4BD2-9424-A4E397A24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7104C-C0CA-454D-9C2F-05F8581FA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3DD47B-33E8-4CE1-9DD8-6BF216BC9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DC115-84A1-4135-BE88-73D5E84EA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7961E-9A16-413D-9EBD-95C9D401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B006-C3D5-45F8-A377-4852E1125802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89C3C-D7AE-43F5-B0A0-995422E35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EDA1C-5D05-4CAA-9EA2-89997E313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18FF-3699-4BD2-9424-A4E397A24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3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73693D-CB54-4353-B280-2696E1D31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977CD-DB53-4478-BD72-EBE951D2B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3FD6C-741D-4593-943A-F100E529D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CB006-C3D5-45F8-A377-4852E1125802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CEC73-692E-4240-A340-25DFAABA8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15044-C1DF-4F22-952F-77CF7D255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E18FF-3699-4BD2-9424-A4E397A24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39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microsoft.com/office/2007/relationships/hdphoto" Target="../media/hdphoto3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1FCC55E-0391-4C2E-9A40-82A5746D836B}"/>
              </a:ext>
            </a:extLst>
          </p:cNvPr>
          <p:cNvSpPr/>
          <p:nvPr/>
        </p:nvSpPr>
        <p:spPr>
          <a:xfrm>
            <a:off x="2860431" y="243254"/>
            <a:ext cx="6471139" cy="6371493"/>
          </a:xfrm>
          <a:prstGeom prst="ellipse">
            <a:avLst/>
          </a:prstGeom>
          <a:solidFill>
            <a:srgbClr val="446E87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5427AB-FB7D-477F-9D30-89A7D371CA7D}"/>
              </a:ext>
            </a:extLst>
          </p:cNvPr>
          <p:cNvSpPr txBox="1"/>
          <p:nvPr/>
        </p:nvSpPr>
        <p:spPr>
          <a:xfrm>
            <a:off x="3355842" y="3543620"/>
            <a:ext cx="54803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</a:rPr>
              <a:t>H</a:t>
            </a:r>
            <a:r>
              <a:rPr lang="en-IN" sz="4400" dirty="0">
                <a:solidFill>
                  <a:schemeClr val="bg1"/>
                </a:solidFill>
                <a:latin typeface="Arial Black" panose="020B0A04020102020204" pitchFamily="34" charset="0"/>
              </a:rPr>
              <a:t>OSPITAL MANAGEMENT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76C375-EC2E-840F-A06A-8D4B515FF4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6" t="33162" r="47949" b="19544"/>
          <a:stretch/>
        </p:blipFill>
        <p:spPr>
          <a:xfrm>
            <a:off x="4931507" y="770899"/>
            <a:ext cx="2219570" cy="226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5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1FCC55E-0391-4C2E-9A40-82A5746D836B}"/>
              </a:ext>
            </a:extLst>
          </p:cNvPr>
          <p:cNvSpPr/>
          <p:nvPr/>
        </p:nvSpPr>
        <p:spPr>
          <a:xfrm>
            <a:off x="2860431" y="243254"/>
            <a:ext cx="6471139" cy="6371493"/>
          </a:xfrm>
          <a:prstGeom prst="ellipse">
            <a:avLst/>
          </a:prstGeom>
          <a:solidFill>
            <a:srgbClr val="446E87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5427AB-FB7D-477F-9D30-89A7D371CA7D}"/>
              </a:ext>
            </a:extLst>
          </p:cNvPr>
          <p:cNvSpPr txBox="1"/>
          <p:nvPr/>
        </p:nvSpPr>
        <p:spPr>
          <a:xfrm>
            <a:off x="3108136" y="3562741"/>
            <a:ext cx="59757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D</a:t>
            </a: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OCTOR RELATED</a:t>
            </a:r>
          </a:p>
          <a:p>
            <a:pPr lvl="0" algn="ctr"/>
            <a:r>
              <a:rPr lang="en-IN" sz="4800" dirty="0">
                <a:solidFill>
                  <a:prstClr val="white"/>
                </a:solidFill>
                <a:latin typeface="Arial Black" panose="020B0A04020102020204" pitchFamily="34" charset="0"/>
              </a:rPr>
              <a:t>FEATURES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5" name="Graphic 4" descr="Gauge">
            <a:extLst>
              <a:ext uri="{FF2B5EF4-FFF2-40B4-BE49-F238E27FC236}">
                <a16:creationId xmlns:a16="http://schemas.microsoft.com/office/drawing/2014/main" id="{6E881894-0A37-40C5-B286-B22A2D06E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5171" y="598739"/>
            <a:ext cx="2932074" cy="293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2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D410F4B2-324B-45B7-9C72-E3499F01A79B}"/>
              </a:ext>
            </a:extLst>
          </p:cNvPr>
          <p:cNvSpPr/>
          <p:nvPr/>
        </p:nvSpPr>
        <p:spPr>
          <a:xfrm>
            <a:off x="-1641232" y="-4192418"/>
            <a:ext cx="15099325" cy="14911754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https://media.istockphoto.com/id/94146417/photo/brown-layer-of-los-angeles-smog.jpg?b=1&amp;s=170667a&amp;w=0&amp;k=20&amp;c=XRdmeDTG58k_Zu3rAANb2qu16DQsv0f_geekk7o-RdQ=">
            <a:extLst>
              <a:ext uri="{FF2B5EF4-FFF2-40B4-BE49-F238E27FC236}">
                <a16:creationId xmlns:a16="http://schemas.microsoft.com/office/drawing/2014/main" id="{368484E8-0A2F-45F3-9E30-45EE8636D5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" r="48"/>
          <a:stretch/>
        </p:blipFill>
        <p:spPr bwMode="auto">
          <a:xfrm>
            <a:off x="0" y="0"/>
            <a:ext cx="12186907" cy="685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804EDA-84D2-C7BF-5526-520292D6E6E0}"/>
              </a:ext>
            </a:extLst>
          </p:cNvPr>
          <p:cNvSpPr txBox="1"/>
          <p:nvPr/>
        </p:nvSpPr>
        <p:spPr>
          <a:xfrm>
            <a:off x="428263" y="752354"/>
            <a:ext cx="425948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MANAGING SCHEDULE:</a:t>
            </a:r>
            <a:endParaRPr lang="en-US" sz="26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</a:rPr>
              <a:t>Doctors can set their availability every three days.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</a:rPr>
              <a:t>Scheduling is allowed only for the upcoming three days and is repeated exactly every three days.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</a:rPr>
              <a:t>Example: If today is Monday, the schedule can be set for Tuesday, Wednesday, and Thursday only.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11A937-92C0-6AB6-42B3-A8AD8FCE0664}"/>
              </a:ext>
            </a:extLst>
          </p:cNvPr>
          <p:cNvSpPr txBox="1"/>
          <p:nvPr/>
        </p:nvSpPr>
        <p:spPr>
          <a:xfrm>
            <a:off x="7060557" y="816635"/>
            <a:ext cx="395854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CANCELLING INDIVIDUAL APPOINTMENTS</a:t>
            </a:r>
            <a:endParaRPr lang="en-US" sz="2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</a:rPr>
              <a:t>Doctors have the ability to cancel specific patient appointments.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</a:rPr>
              <a:t>Patients receive notifications about appointment cancellations.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</a:rPr>
              <a:t>The system updates the appointment status to "Cancelled."</a:t>
            </a:r>
          </a:p>
        </p:txBody>
      </p:sp>
    </p:spTree>
    <p:extLst>
      <p:ext uri="{BB962C8B-B14F-4D97-AF65-F5344CB8AC3E}">
        <p14:creationId xmlns:p14="http://schemas.microsoft.com/office/powerpoint/2010/main" val="1797828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D410F4B2-324B-45B7-9C72-E3499F01A79B}"/>
              </a:ext>
            </a:extLst>
          </p:cNvPr>
          <p:cNvSpPr/>
          <p:nvPr/>
        </p:nvSpPr>
        <p:spPr>
          <a:xfrm>
            <a:off x="-1641232" y="-4192418"/>
            <a:ext cx="15099325" cy="14911754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https://media.istockphoto.com/id/94146417/photo/brown-layer-of-los-angeles-smog.jpg?b=1&amp;s=170667a&amp;w=0&amp;k=20&amp;c=XRdmeDTG58k_Zu3rAANb2qu16DQsv0f_geekk7o-RdQ=">
            <a:extLst>
              <a:ext uri="{FF2B5EF4-FFF2-40B4-BE49-F238E27FC236}">
                <a16:creationId xmlns:a16="http://schemas.microsoft.com/office/drawing/2014/main" id="{368484E8-0A2F-45F3-9E30-45EE8636D5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" r="48"/>
          <a:stretch/>
        </p:blipFill>
        <p:spPr bwMode="auto">
          <a:xfrm>
            <a:off x="0" y="0"/>
            <a:ext cx="12186907" cy="685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804EDA-84D2-C7BF-5526-520292D6E6E0}"/>
              </a:ext>
            </a:extLst>
          </p:cNvPr>
          <p:cNvSpPr txBox="1"/>
          <p:nvPr/>
        </p:nvSpPr>
        <p:spPr>
          <a:xfrm>
            <a:off x="428263" y="752354"/>
            <a:ext cx="425948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ADDING SLOTS:</a:t>
            </a:r>
            <a:endParaRPr lang="en-US" sz="26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</a:rPr>
              <a:t>Doctors can add new available slots every three days, ensuring no overlapping with other appointments.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</a:rPr>
              <a:t>The system automatically restricts doctors to set availability for only the next three days.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11A937-92C0-6AB6-42B3-A8AD8FCE0664}"/>
              </a:ext>
            </a:extLst>
          </p:cNvPr>
          <p:cNvSpPr txBox="1"/>
          <p:nvPr/>
        </p:nvSpPr>
        <p:spPr>
          <a:xfrm>
            <a:off x="6562846" y="816635"/>
            <a:ext cx="510443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UPDATING AVAILABILITY:</a:t>
            </a:r>
            <a:endParaRPr lang="en-US" sz="26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</a:rPr>
              <a:t>Doctors can update their status from "Available" to "Unavailable."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</a:rPr>
              <a:t>When availability is changed: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All future slots for that period are canceled.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Patients with booked appointments in those slots are notified about cancellations.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The system updates the appointment and slot status.</a:t>
            </a:r>
          </a:p>
        </p:txBody>
      </p:sp>
    </p:spTree>
    <p:extLst>
      <p:ext uri="{BB962C8B-B14F-4D97-AF65-F5344CB8AC3E}">
        <p14:creationId xmlns:p14="http://schemas.microsoft.com/office/powerpoint/2010/main" val="3232836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1FCC55E-0391-4C2E-9A40-82A5746D836B}"/>
              </a:ext>
            </a:extLst>
          </p:cNvPr>
          <p:cNvSpPr/>
          <p:nvPr/>
        </p:nvSpPr>
        <p:spPr>
          <a:xfrm>
            <a:off x="2860431" y="243254"/>
            <a:ext cx="6471139" cy="6371493"/>
          </a:xfrm>
          <a:prstGeom prst="ellipse">
            <a:avLst/>
          </a:prstGeom>
          <a:solidFill>
            <a:srgbClr val="446E87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5427AB-FB7D-477F-9D30-89A7D371CA7D}"/>
              </a:ext>
            </a:extLst>
          </p:cNvPr>
          <p:cNvSpPr txBox="1"/>
          <p:nvPr/>
        </p:nvSpPr>
        <p:spPr>
          <a:xfrm>
            <a:off x="3108136" y="3562741"/>
            <a:ext cx="59757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dirty="0">
                <a:solidFill>
                  <a:prstClr val="white"/>
                </a:solidFill>
                <a:latin typeface="Arial Black" panose="020B0A04020102020204" pitchFamily="34" charset="0"/>
              </a:rPr>
              <a:t>ADMIN</a:t>
            </a:r>
          </a:p>
          <a:p>
            <a:pPr lvl="0" algn="ctr"/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RELATED</a:t>
            </a:r>
          </a:p>
          <a:p>
            <a:pPr lvl="0" algn="ctr"/>
            <a:r>
              <a:rPr lang="en-IN" sz="4800" dirty="0">
                <a:solidFill>
                  <a:prstClr val="white"/>
                </a:solidFill>
                <a:latin typeface="Arial Black" panose="020B0A04020102020204" pitchFamily="34" charset="0"/>
              </a:rPr>
              <a:t>FEATURES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5" name="Graphic 4" descr="Gauge">
            <a:extLst>
              <a:ext uri="{FF2B5EF4-FFF2-40B4-BE49-F238E27FC236}">
                <a16:creationId xmlns:a16="http://schemas.microsoft.com/office/drawing/2014/main" id="{6E881894-0A37-40C5-B286-B22A2D06E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5171" y="598739"/>
            <a:ext cx="2932074" cy="293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0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D410F4B2-324B-45B7-9C72-E3499F01A79B}"/>
              </a:ext>
            </a:extLst>
          </p:cNvPr>
          <p:cNvSpPr/>
          <p:nvPr/>
        </p:nvSpPr>
        <p:spPr>
          <a:xfrm>
            <a:off x="-1641232" y="-4192418"/>
            <a:ext cx="15099325" cy="14911754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https://media.istockphoto.com/id/94146417/photo/brown-layer-of-los-angeles-smog.jpg?b=1&amp;s=170667a&amp;w=0&amp;k=20&amp;c=XRdmeDTG58k_Zu3rAANb2qu16DQsv0f_geekk7o-RdQ=">
            <a:extLst>
              <a:ext uri="{FF2B5EF4-FFF2-40B4-BE49-F238E27FC236}">
                <a16:creationId xmlns:a16="http://schemas.microsoft.com/office/drawing/2014/main" id="{368484E8-0A2F-45F3-9E30-45EE8636D5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" r="48"/>
          <a:stretch/>
        </p:blipFill>
        <p:spPr bwMode="auto">
          <a:xfrm>
            <a:off x="0" y="0"/>
            <a:ext cx="12186907" cy="685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804EDA-84D2-C7BF-5526-520292D6E6E0}"/>
              </a:ext>
            </a:extLst>
          </p:cNvPr>
          <p:cNvSpPr txBox="1"/>
          <p:nvPr/>
        </p:nvSpPr>
        <p:spPr>
          <a:xfrm>
            <a:off x="428263" y="752354"/>
            <a:ext cx="42594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ADDING DOCTORS AND USERS:</a:t>
            </a:r>
            <a:endParaRPr lang="en-US" sz="28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Admins have the authority to add new doctors and users (patients).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 user form collects necessary information like name, contact details, and specialization for doctors.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 unique ID is generated for each new user.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11A937-92C0-6AB6-42B3-A8AD8FCE0664}"/>
              </a:ext>
            </a:extLst>
          </p:cNvPr>
          <p:cNvSpPr txBox="1"/>
          <p:nvPr/>
        </p:nvSpPr>
        <p:spPr>
          <a:xfrm>
            <a:off x="6501115" y="752354"/>
            <a:ext cx="492309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600" b="1" dirty="0">
                <a:solidFill>
                  <a:schemeClr val="bg1"/>
                </a:solidFill>
              </a:rPr>
              <a:t>GENERATING REPORTS 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chemeClr val="bg1"/>
                </a:solidFill>
              </a:rPr>
              <a:t>Patient Reports:</a:t>
            </a:r>
            <a:r>
              <a:rPr lang="en-US" sz="2600" dirty="0">
                <a:solidFill>
                  <a:schemeClr val="bg1"/>
                </a:solidFill>
              </a:rPr>
              <a:t> Details of appointments, history, and upcoming schedules.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chemeClr val="bg1"/>
                </a:solidFill>
              </a:rPr>
              <a:t>Doctor Reports:</a:t>
            </a:r>
            <a:r>
              <a:rPr lang="en-US" sz="2600" dirty="0">
                <a:solidFill>
                  <a:schemeClr val="bg1"/>
                </a:solidFill>
              </a:rPr>
              <a:t> Information on doctor schedules, patient appointments, and availability.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chemeClr val="bg1"/>
                </a:solidFill>
              </a:rPr>
              <a:t>User Reports:</a:t>
            </a:r>
            <a:r>
              <a:rPr lang="en-US" sz="2600" dirty="0">
                <a:solidFill>
                  <a:schemeClr val="bg1"/>
                </a:solidFill>
              </a:rPr>
              <a:t> General reports on system usage, user engagement, and appointment metrics.</a:t>
            </a:r>
          </a:p>
        </p:txBody>
      </p:sp>
    </p:spTree>
    <p:extLst>
      <p:ext uri="{BB962C8B-B14F-4D97-AF65-F5344CB8AC3E}">
        <p14:creationId xmlns:p14="http://schemas.microsoft.com/office/powerpoint/2010/main" val="1755870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D410F4B2-324B-45B7-9C72-E3499F01A79B}"/>
              </a:ext>
            </a:extLst>
          </p:cNvPr>
          <p:cNvSpPr/>
          <p:nvPr/>
        </p:nvSpPr>
        <p:spPr>
          <a:xfrm>
            <a:off x="-1641232" y="-4192418"/>
            <a:ext cx="15099325" cy="14911754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https://media.istockphoto.com/id/94146417/photo/brown-layer-of-los-angeles-smog.jpg?b=1&amp;s=170667a&amp;w=0&amp;k=20&amp;c=XRdmeDTG58k_Zu3rAANb2qu16DQsv0f_geekk7o-RdQ=">
            <a:extLst>
              <a:ext uri="{FF2B5EF4-FFF2-40B4-BE49-F238E27FC236}">
                <a16:creationId xmlns:a16="http://schemas.microsoft.com/office/drawing/2014/main" id="{368484E8-0A2F-45F3-9E30-45EE8636D5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" r="48"/>
          <a:stretch/>
        </p:blipFill>
        <p:spPr bwMode="auto">
          <a:xfrm>
            <a:off x="0" y="0"/>
            <a:ext cx="12186907" cy="685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804EDA-84D2-C7BF-5526-520292D6E6E0}"/>
              </a:ext>
            </a:extLst>
          </p:cNvPr>
          <p:cNvSpPr txBox="1"/>
          <p:nvPr/>
        </p:nvSpPr>
        <p:spPr>
          <a:xfrm>
            <a:off x="428263" y="752354"/>
            <a:ext cx="42594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UPDATING DOCTOR SCHEDULE:</a:t>
            </a:r>
            <a:endParaRPr lang="en-US" sz="28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Admins can modify a doctor's schedule from "Available" to "Unavailable."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This action automatically cancels all slots and appointments scheduled for that period.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Patients are notified of any cancellations.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11A937-92C0-6AB6-42B3-A8AD8FCE0664}"/>
              </a:ext>
            </a:extLst>
          </p:cNvPr>
          <p:cNvSpPr txBox="1"/>
          <p:nvPr/>
        </p:nvSpPr>
        <p:spPr>
          <a:xfrm>
            <a:off x="7060557" y="816635"/>
            <a:ext cx="39585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CANCELING INDIVIDUAL APPOINTMENTS:</a:t>
            </a:r>
            <a:endParaRPr lang="en-US" sz="28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Admins can cancel specific patient appointments on behalf of doctors.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Patients receive notifications about these cancellations.</a:t>
            </a:r>
          </a:p>
        </p:txBody>
      </p:sp>
    </p:spTree>
    <p:extLst>
      <p:ext uri="{BB962C8B-B14F-4D97-AF65-F5344CB8AC3E}">
        <p14:creationId xmlns:p14="http://schemas.microsoft.com/office/powerpoint/2010/main" val="1799169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D410F4B2-324B-45B7-9C72-E3499F01A79B}"/>
              </a:ext>
            </a:extLst>
          </p:cNvPr>
          <p:cNvSpPr/>
          <p:nvPr/>
        </p:nvSpPr>
        <p:spPr>
          <a:xfrm>
            <a:off x="-1641232" y="-4192418"/>
            <a:ext cx="15099325" cy="14911754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https://media.istockphoto.com/id/94146417/photo/brown-layer-of-los-angeles-smog.jpg?b=1&amp;s=170667a&amp;w=0&amp;k=20&amp;c=XRdmeDTG58k_Zu3rAANb2qu16DQsv0f_geekk7o-RdQ=">
            <a:extLst>
              <a:ext uri="{FF2B5EF4-FFF2-40B4-BE49-F238E27FC236}">
                <a16:creationId xmlns:a16="http://schemas.microsoft.com/office/drawing/2014/main" id="{368484E8-0A2F-45F3-9E30-45EE8636D5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" r="48"/>
          <a:stretch/>
        </p:blipFill>
        <p:spPr bwMode="auto">
          <a:xfrm>
            <a:off x="5093" y="2865"/>
            <a:ext cx="12186907" cy="685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1678E74B-83B4-20A0-BFDF-D9F80F6AA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199" y="896664"/>
            <a:ext cx="9267463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600" b="1" dirty="0">
                <a:solidFill>
                  <a:schemeClr val="bg1"/>
                </a:solidFill>
                <a:latin typeface="Arial" panose="020B0604020202020204" pitchFamily="34" charset="0"/>
              </a:rPr>
              <a:t>REMOVING EMPLOYEES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Admins can deactivate employees (doctors or other staff) by setting their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isActive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status to false.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Deactivated users cannot log in or access the system.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Existing appointments associated with the deactivated doctor are canceled and affected patients are notified.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189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1FCC55E-0391-4C2E-9A40-82A5746D836B}"/>
              </a:ext>
            </a:extLst>
          </p:cNvPr>
          <p:cNvSpPr/>
          <p:nvPr/>
        </p:nvSpPr>
        <p:spPr>
          <a:xfrm>
            <a:off x="2860431" y="243254"/>
            <a:ext cx="6471139" cy="6371493"/>
          </a:xfrm>
          <a:prstGeom prst="ellipse">
            <a:avLst/>
          </a:prstGeom>
          <a:solidFill>
            <a:srgbClr val="446E87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5427AB-FB7D-477F-9D30-89A7D371CA7D}"/>
              </a:ext>
            </a:extLst>
          </p:cNvPr>
          <p:cNvSpPr txBox="1"/>
          <p:nvPr/>
        </p:nvSpPr>
        <p:spPr>
          <a:xfrm>
            <a:off x="3108136" y="3562741"/>
            <a:ext cx="59757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AUTHENTICATION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lvl="0" algn="ctr"/>
            <a:r>
              <a:rPr lang="en-IN" sz="4400" dirty="0">
                <a:solidFill>
                  <a:prstClr val="white"/>
                </a:solidFill>
                <a:latin typeface="Arial Black" panose="020B0A04020102020204" pitchFamily="34" charset="0"/>
              </a:rPr>
              <a:t>FEATURES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5" name="Graphic 4" descr="Gauge">
            <a:extLst>
              <a:ext uri="{FF2B5EF4-FFF2-40B4-BE49-F238E27FC236}">
                <a16:creationId xmlns:a16="http://schemas.microsoft.com/office/drawing/2014/main" id="{6E881894-0A37-40C5-B286-B22A2D06E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5171" y="598739"/>
            <a:ext cx="2932074" cy="293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80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D410F4B2-324B-45B7-9C72-E3499F01A79B}"/>
              </a:ext>
            </a:extLst>
          </p:cNvPr>
          <p:cNvSpPr/>
          <p:nvPr/>
        </p:nvSpPr>
        <p:spPr>
          <a:xfrm>
            <a:off x="-1641232" y="-4192418"/>
            <a:ext cx="15099325" cy="14911754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https://media.istockphoto.com/id/94146417/photo/brown-layer-of-los-angeles-smog.jpg?b=1&amp;s=170667a&amp;w=0&amp;k=20&amp;c=XRdmeDTG58k_Zu3rAANb2qu16DQsv0f_geekk7o-RdQ=">
            <a:extLst>
              <a:ext uri="{FF2B5EF4-FFF2-40B4-BE49-F238E27FC236}">
                <a16:creationId xmlns:a16="http://schemas.microsoft.com/office/drawing/2014/main" id="{368484E8-0A2F-45F3-9E30-45EE8636D5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" r="48"/>
          <a:stretch/>
        </p:blipFill>
        <p:spPr bwMode="auto">
          <a:xfrm>
            <a:off x="0" y="0"/>
            <a:ext cx="12186907" cy="685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804EDA-84D2-C7BF-5526-520292D6E6E0}"/>
              </a:ext>
            </a:extLst>
          </p:cNvPr>
          <p:cNvSpPr txBox="1"/>
          <p:nvPr/>
        </p:nvSpPr>
        <p:spPr>
          <a:xfrm>
            <a:off x="428263" y="752354"/>
            <a:ext cx="425948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SECURE LOGIN SYSTEM: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</a:rPr>
              <a:t>Each user type (patient, doctor, admin) has a unique login.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</a:rPr>
              <a:t>Passwords are securely hashed and stored.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11A937-92C0-6AB6-42B3-A8AD8FCE0664}"/>
              </a:ext>
            </a:extLst>
          </p:cNvPr>
          <p:cNvSpPr txBox="1"/>
          <p:nvPr/>
        </p:nvSpPr>
        <p:spPr>
          <a:xfrm>
            <a:off x="7060557" y="816635"/>
            <a:ext cx="395854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ROLE BASED ACCESS CONTROL: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</a:rPr>
              <a:t>Patients can book and view their appointments.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</a:rPr>
              <a:t>Doctors can manage their schedule and patient appointments.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</a:rPr>
              <a:t>Admins have full access to manage users, doctors, and system settings.</a:t>
            </a:r>
          </a:p>
        </p:txBody>
      </p:sp>
    </p:spTree>
    <p:extLst>
      <p:ext uri="{BB962C8B-B14F-4D97-AF65-F5344CB8AC3E}">
        <p14:creationId xmlns:p14="http://schemas.microsoft.com/office/powerpoint/2010/main" val="2137011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1FCC55E-0391-4C2E-9A40-82A5746D836B}"/>
              </a:ext>
            </a:extLst>
          </p:cNvPr>
          <p:cNvSpPr/>
          <p:nvPr/>
        </p:nvSpPr>
        <p:spPr>
          <a:xfrm>
            <a:off x="2860431" y="243254"/>
            <a:ext cx="6471139" cy="6371493"/>
          </a:xfrm>
          <a:prstGeom prst="ellipse">
            <a:avLst/>
          </a:prstGeom>
          <a:solidFill>
            <a:srgbClr val="446E87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5427AB-FB7D-477F-9D30-89A7D371CA7D}"/>
              </a:ext>
            </a:extLst>
          </p:cNvPr>
          <p:cNvSpPr txBox="1"/>
          <p:nvPr/>
        </p:nvSpPr>
        <p:spPr>
          <a:xfrm>
            <a:off x="3108136" y="3718068"/>
            <a:ext cx="59757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Arial Black" panose="020B0A04020102020204" pitchFamily="34" charset="0"/>
              </a:rPr>
              <a:t>ER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Arial Black" panose="020B0A04020102020204" pitchFamily="34" charset="0"/>
              </a:rPr>
              <a:t>DIAGRAM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5" name="Graphic 4" descr="Questions">
            <a:extLst>
              <a:ext uri="{FF2B5EF4-FFF2-40B4-BE49-F238E27FC236}">
                <a16:creationId xmlns:a16="http://schemas.microsoft.com/office/drawing/2014/main" id="{51F6D147-718E-43E0-B78D-B77B0D5AE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2664" y="811396"/>
            <a:ext cx="2906672" cy="290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4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media.istockphoto.com/id/1415971764/photo/air-pollution-weather-and-environment-issue-concept-woman-using-mobile-phone-to-check-air.jpg?b=1&amp;s=170667a&amp;w=0&amp;k=20&amp;c=KtJL_P5WSMvc3QOpUN2SDlvIprJ1g_Ekr2CwtWz4zvQ=">
            <a:extLst>
              <a:ext uri="{FF2B5EF4-FFF2-40B4-BE49-F238E27FC236}">
                <a16:creationId xmlns:a16="http://schemas.microsoft.com/office/drawing/2014/main" id="{B2F92D6D-2445-437D-98ED-C2DA462BB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6A0D8C-7A5B-8B16-065E-EADF146CEE7F}"/>
              </a:ext>
            </a:extLst>
          </p:cNvPr>
          <p:cNvSpPr txBox="1"/>
          <p:nvPr/>
        </p:nvSpPr>
        <p:spPr>
          <a:xfrm>
            <a:off x="1111169" y="1388962"/>
            <a:ext cx="729205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flow diagram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related features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related 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Doctor related 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diagram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 diagram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endParaRPr lang="en-US" sz="2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91BA74-21E0-3E36-C704-30CB3AF960D4}"/>
              </a:ext>
            </a:extLst>
          </p:cNvPr>
          <p:cNvSpPr txBox="1"/>
          <p:nvPr/>
        </p:nvSpPr>
        <p:spPr>
          <a:xfrm>
            <a:off x="2789499" y="321446"/>
            <a:ext cx="6829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INDEX</a:t>
            </a:r>
            <a:endParaRPr lang="en-IN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6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4000" fill="hold"/>
                                        <p:tgtEl>
                                          <p:spTgt spid="10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D410F4B2-324B-45B7-9C72-E3499F01A79B}"/>
              </a:ext>
            </a:extLst>
          </p:cNvPr>
          <p:cNvSpPr/>
          <p:nvPr/>
        </p:nvSpPr>
        <p:spPr>
          <a:xfrm>
            <a:off x="-1641232" y="-4192418"/>
            <a:ext cx="15099325" cy="14911754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https://media.istockphoto.com/id/94146417/photo/brown-layer-of-los-angeles-smog.jpg?b=1&amp;s=170667a&amp;w=0&amp;k=20&amp;c=XRdmeDTG58k_Zu3rAANb2qu16DQsv0f_geekk7o-RdQ=">
            <a:extLst>
              <a:ext uri="{FF2B5EF4-FFF2-40B4-BE49-F238E27FC236}">
                <a16:creationId xmlns:a16="http://schemas.microsoft.com/office/drawing/2014/main" id="{368484E8-0A2F-45F3-9E30-45EE8636D5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" r="48"/>
          <a:stretch/>
        </p:blipFill>
        <p:spPr bwMode="auto">
          <a:xfrm>
            <a:off x="0" y="0"/>
            <a:ext cx="12186907" cy="685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Oval 5">
            <a:extLst>
              <a:ext uri="{FF2B5EF4-FFF2-40B4-BE49-F238E27FC236}">
                <a16:creationId xmlns:a16="http://schemas.microsoft.com/office/drawing/2014/main" id="{FC2E2FF2-E917-43A4-A3DF-47F9DF0AADC4}"/>
              </a:ext>
            </a:extLst>
          </p:cNvPr>
          <p:cNvSpPr/>
          <p:nvPr/>
        </p:nvSpPr>
        <p:spPr>
          <a:xfrm>
            <a:off x="8373199" y="1395093"/>
            <a:ext cx="787383" cy="78738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 useBgFill="1">
        <p:nvSpPr>
          <p:cNvPr id="53" name="Oval 52">
            <a:extLst>
              <a:ext uri="{FF2B5EF4-FFF2-40B4-BE49-F238E27FC236}">
                <a16:creationId xmlns:a16="http://schemas.microsoft.com/office/drawing/2014/main" id="{FFE3624C-D432-4B3E-8371-CC1E3804754D}"/>
              </a:ext>
            </a:extLst>
          </p:cNvPr>
          <p:cNvSpPr/>
          <p:nvPr/>
        </p:nvSpPr>
        <p:spPr>
          <a:xfrm>
            <a:off x="9203926" y="1955516"/>
            <a:ext cx="1269906" cy="12699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54" name="Oval 53">
            <a:extLst>
              <a:ext uri="{FF2B5EF4-FFF2-40B4-BE49-F238E27FC236}">
                <a16:creationId xmlns:a16="http://schemas.microsoft.com/office/drawing/2014/main" id="{3F23C3E4-FD47-4E4E-8131-3503D1688B3B}"/>
              </a:ext>
            </a:extLst>
          </p:cNvPr>
          <p:cNvSpPr/>
          <p:nvPr/>
        </p:nvSpPr>
        <p:spPr>
          <a:xfrm>
            <a:off x="10783769" y="1706967"/>
            <a:ext cx="475509" cy="475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55" name="Oval 54">
            <a:extLst>
              <a:ext uri="{FF2B5EF4-FFF2-40B4-BE49-F238E27FC236}">
                <a16:creationId xmlns:a16="http://schemas.microsoft.com/office/drawing/2014/main" id="{424FF72D-81D5-4720-B5B0-FD6DF75932C5}"/>
              </a:ext>
            </a:extLst>
          </p:cNvPr>
          <p:cNvSpPr/>
          <p:nvPr/>
        </p:nvSpPr>
        <p:spPr>
          <a:xfrm>
            <a:off x="10174125" y="3078522"/>
            <a:ext cx="1870601" cy="18706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56" name="Oval 55">
            <a:extLst>
              <a:ext uri="{FF2B5EF4-FFF2-40B4-BE49-F238E27FC236}">
                <a16:creationId xmlns:a16="http://schemas.microsoft.com/office/drawing/2014/main" id="{7333B581-0CE2-4757-ABB8-E3C1B7EB100F}"/>
              </a:ext>
            </a:extLst>
          </p:cNvPr>
          <p:cNvSpPr/>
          <p:nvPr/>
        </p:nvSpPr>
        <p:spPr>
          <a:xfrm>
            <a:off x="8154134" y="3506515"/>
            <a:ext cx="983516" cy="9724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57" name="Oval 56">
            <a:extLst>
              <a:ext uri="{FF2B5EF4-FFF2-40B4-BE49-F238E27FC236}">
                <a16:creationId xmlns:a16="http://schemas.microsoft.com/office/drawing/2014/main" id="{A1F63D16-B698-430E-B4F5-F07CF879ECE4}"/>
              </a:ext>
            </a:extLst>
          </p:cNvPr>
          <p:cNvSpPr/>
          <p:nvPr/>
        </p:nvSpPr>
        <p:spPr>
          <a:xfrm>
            <a:off x="9437074" y="4818872"/>
            <a:ext cx="503903" cy="5039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EA6E40-2E02-CEA2-4067-4311F96A5A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935" t="21565" r="19093" b="14087"/>
          <a:stretch/>
        </p:blipFill>
        <p:spPr>
          <a:xfrm>
            <a:off x="572494" y="294198"/>
            <a:ext cx="11084118" cy="637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45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013 3.7037E-7 L 0.00013 -0.175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79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repeatCount="indefinite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4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2.22222E-6 L 0.00013 -0.2310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55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4" presetClass="path" presetSubtype="0" repeatCount="indefinite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.00013 -4.81481E-6 L 0.00013 -0.1997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0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repeatCount="indefinite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repeatCount="indefinite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.00013 4.81481E-6 L 0.00013 -0.23102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55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repeatCount="indefinite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4" presetClass="path" presetSubtype="0" repeatCount="indefinite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.00013 4.07407E-6 L 0.00013 -0.2310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55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repeatCount="indefinite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013 -1.85185E-6 L 0.00013 -0.1756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79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repeatCount="indefinite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1FCC55E-0391-4C2E-9A40-82A5746D836B}"/>
              </a:ext>
            </a:extLst>
          </p:cNvPr>
          <p:cNvSpPr/>
          <p:nvPr/>
        </p:nvSpPr>
        <p:spPr>
          <a:xfrm>
            <a:off x="2860431" y="243254"/>
            <a:ext cx="6471139" cy="6371493"/>
          </a:xfrm>
          <a:prstGeom prst="ellipse">
            <a:avLst/>
          </a:prstGeom>
          <a:solidFill>
            <a:srgbClr val="446E87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5427AB-FB7D-477F-9D30-89A7D371CA7D}"/>
              </a:ext>
            </a:extLst>
          </p:cNvPr>
          <p:cNvSpPr txBox="1"/>
          <p:nvPr/>
        </p:nvSpPr>
        <p:spPr>
          <a:xfrm>
            <a:off x="3108136" y="3824748"/>
            <a:ext cx="59757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Arial Black" panose="020B0A04020102020204" pitchFamily="34" charset="0"/>
              </a:rPr>
              <a:t>U</a:t>
            </a:r>
            <a:r>
              <a:rPr lang="en-IN" sz="4800" dirty="0">
                <a:solidFill>
                  <a:prstClr val="white"/>
                </a:solidFill>
                <a:latin typeface="Arial Black" panose="020B0A04020102020204" pitchFamily="34" charset="0"/>
              </a:rPr>
              <a:t>SE </a:t>
            </a: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CASE DIAGRAM</a:t>
            </a:r>
          </a:p>
        </p:txBody>
      </p:sp>
      <p:pic>
        <p:nvPicPr>
          <p:cNvPr id="6" name="Graphic 5" descr="Lightbulb and gear">
            <a:extLst>
              <a:ext uri="{FF2B5EF4-FFF2-40B4-BE49-F238E27FC236}">
                <a16:creationId xmlns:a16="http://schemas.microsoft.com/office/drawing/2014/main" id="{142A714D-102F-4149-8245-29D139C25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5117" y="884394"/>
            <a:ext cx="2681765" cy="268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906441E-73DE-4AFD-BEC6-22D31E690C5E}"/>
              </a:ext>
            </a:extLst>
          </p:cNvPr>
          <p:cNvSpPr/>
          <p:nvPr/>
        </p:nvSpPr>
        <p:spPr>
          <a:xfrm>
            <a:off x="-1645920" y="-4053840"/>
            <a:ext cx="15575280" cy="14691360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 descr="https://media.istockphoto.com/id/1143748789/photo/measuring-air-quality-particulate-matter-2-5.jpg?b=1&amp;s=170667a&amp;w=0&amp;k=20&amp;c=ja9HqP135P2EOgXKpqoVztwjZlbacb1e3ar6SltU4fw=">
            <a:extLst>
              <a:ext uri="{FF2B5EF4-FFF2-40B4-BE49-F238E27FC236}">
                <a16:creationId xmlns:a16="http://schemas.microsoft.com/office/drawing/2014/main" id="{3BE637E7-B609-4E01-BC4A-4913A49510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771" b="777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5FFF307E-8218-4259-953E-94F0957969C1}"/>
              </a:ext>
            </a:extLst>
          </p:cNvPr>
          <p:cNvSpPr/>
          <p:nvPr/>
        </p:nvSpPr>
        <p:spPr>
          <a:xfrm>
            <a:off x="213601" y="0"/>
            <a:ext cx="442211" cy="12496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25190BB-F49B-4CEE-862F-7409D34B86F9}"/>
              </a:ext>
            </a:extLst>
          </p:cNvPr>
          <p:cNvSpPr/>
          <p:nvPr/>
        </p:nvSpPr>
        <p:spPr>
          <a:xfrm>
            <a:off x="815528" y="1"/>
            <a:ext cx="467111" cy="140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BD3796E-A806-4336-9B81-AB5398132478}"/>
              </a:ext>
            </a:extLst>
          </p:cNvPr>
          <p:cNvSpPr/>
          <p:nvPr/>
        </p:nvSpPr>
        <p:spPr>
          <a:xfrm>
            <a:off x="1436215" y="-15240"/>
            <a:ext cx="457200" cy="17096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ED3470B-77DD-4108-B371-1C8B61E4191C}"/>
              </a:ext>
            </a:extLst>
          </p:cNvPr>
          <p:cNvSpPr/>
          <p:nvPr/>
        </p:nvSpPr>
        <p:spPr>
          <a:xfrm>
            <a:off x="10056047" y="-12044"/>
            <a:ext cx="457200" cy="17096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B45E412-7627-4B11-835B-97FCB7C7FD90}"/>
              </a:ext>
            </a:extLst>
          </p:cNvPr>
          <p:cNvSpPr/>
          <p:nvPr/>
        </p:nvSpPr>
        <p:spPr>
          <a:xfrm>
            <a:off x="10672963" y="-12043"/>
            <a:ext cx="457200" cy="15665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28E26A3-DDC9-4C18-AEF2-65CA5064AB86}"/>
              </a:ext>
            </a:extLst>
          </p:cNvPr>
          <p:cNvSpPr/>
          <p:nvPr/>
        </p:nvSpPr>
        <p:spPr>
          <a:xfrm>
            <a:off x="11289879" y="1"/>
            <a:ext cx="457200" cy="1249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6F2026-7AD7-D30F-2CC2-343492B0E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9FAF02B-6B01-FD5A-0C44-D71926F34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205" y="936467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8823B2-C58C-1823-9273-6B692BFAEB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348" t="21091" r="27218" b="6318"/>
          <a:stretch/>
        </p:blipFill>
        <p:spPr>
          <a:xfrm>
            <a:off x="869413" y="184665"/>
            <a:ext cx="10376382" cy="623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05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00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4" presetClass="path" presetSubtype="0" repeatCount="indefinite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1 0.00232 L 0.00104 -0.1245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634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autoRev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00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4" presetClass="path" presetSubtype="0" repeatCount="indefinite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013 -0.00231 L -0.00104 -0.1245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-611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repeatCount="indefinite" autoRev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00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4" presetClass="path" presetSubtype="0" repeatCount="indefinite" accel="50000" decel="5000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261 0.00232 L -0.00065 -0.1592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807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00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4" presetClass="path" presetSubtype="0" repeatCount="indefinite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0.00231 L 0.00104 -0.1245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634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repeatCount="indefinite" autoRev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00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4" presetClass="path" presetSubtype="0" repeatCount="indefinite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013 -0.00232 L -0.00104 -0.1245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-611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repeatCount="indefinite" autoRev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00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4" presetClass="path" presetSubtype="0" repeatCount="indefinite" accel="50000" decel="5000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26 0.00232 L 0.00104 -0.1245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1FCC55E-0391-4C2E-9A40-82A5746D836B}"/>
              </a:ext>
            </a:extLst>
          </p:cNvPr>
          <p:cNvSpPr/>
          <p:nvPr/>
        </p:nvSpPr>
        <p:spPr>
          <a:xfrm>
            <a:off x="2860431" y="243254"/>
            <a:ext cx="6471139" cy="6371493"/>
          </a:xfrm>
          <a:prstGeom prst="ellipse">
            <a:avLst/>
          </a:prstGeom>
          <a:solidFill>
            <a:srgbClr val="446E87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5427AB-FB7D-477F-9D30-89A7D371CA7D}"/>
              </a:ext>
            </a:extLst>
          </p:cNvPr>
          <p:cNvSpPr txBox="1"/>
          <p:nvPr/>
        </p:nvSpPr>
        <p:spPr>
          <a:xfrm>
            <a:off x="2966976" y="3727583"/>
            <a:ext cx="63645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C</a:t>
            </a:r>
            <a:r>
              <a:rPr lang="en-IN" sz="6600" b="1" dirty="0">
                <a:solidFill>
                  <a:schemeClr val="bg1"/>
                </a:solidFill>
              </a:rPr>
              <a:t>ONCLUSIONS</a:t>
            </a:r>
          </a:p>
        </p:txBody>
      </p:sp>
      <p:pic>
        <p:nvPicPr>
          <p:cNvPr id="6" name="Graphic 5" descr="Customer review">
            <a:extLst>
              <a:ext uri="{FF2B5EF4-FFF2-40B4-BE49-F238E27FC236}">
                <a16:creationId xmlns:a16="http://schemas.microsoft.com/office/drawing/2014/main" id="{0E4345D7-4CA8-4C7D-838D-1CFA96274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2093" y="1116607"/>
            <a:ext cx="2329406" cy="232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2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D410F4B2-324B-45B7-9C72-E3499F01A79B}"/>
              </a:ext>
            </a:extLst>
          </p:cNvPr>
          <p:cNvSpPr/>
          <p:nvPr/>
        </p:nvSpPr>
        <p:spPr>
          <a:xfrm>
            <a:off x="-1641232" y="-4192418"/>
            <a:ext cx="15099325" cy="14911754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https://media.istockphoto.com/id/94146417/photo/brown-layer-of-los-angeles-smog.jpg?b=1&amp;s=170667a&amp;w=0&amp;k=20&amp;c=XRdmeDTG58k_Zu3rAANb2qu16DQsv0f_geekk7o-RdQ=">
            <a:extLst>
              <a:ext uri="{FF2B5EF4-FFF2-40B4-BE49-F238E27FC236}">
                <a16:creationId xmlns:a16="http://schemas.microsoft.com/office/drawing/2014/main" id="{368484E8-0A2F-45F3-9E30-45EE8636D5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" r="48"/>
          <a:stretch/>
        </p:blipFill>
        <p:spPr bwMode="auto">
          <a:xfrm>
            <a:off x="5093" y="92331"/>
            <a:ext cx="12186907" cy="685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4" name="Graphic 8" descr="Single gear">
            <a:extLst>
              <a:ext uri="{FF2B5EF4-FFF2-40B4-BE49-F238E27FC236}">
                <a16:creationId xmlns:a16="http://schemas.microsoft.com/office/drawing/2014/main" id="{21655755-B68C-4E97-B6B5-1129E7AE91B9}"/>
              </a:ext>
            </a:extLst>
          </p:cNvPr>
          <p:cNvSpPr/>
          <p:nvPr/>
        </p:nvSpPr>
        <p:spPr>
          <a:xfrm>
            <a:off x="427876" y="262937"/>
            <a:ext cx="2228187" cy="2228187"/>
          </a:xfrm>
          <a:custGeom>
            <a:avLst/>
            <a:gdLst>
              <a:gd name="connsiteX0" fmla="*/ 1122167 w 2228186"/>
              <a:gd name="connsiteY0" fmla="*/ 1509677 h 2228186"/>
              <a:gd name="connsiteX1" fmla="*/ 734656 w 2228186"/>
              <a:gd name="connsiteY1" fmla="*/ 1122167 h 2228186"/>
              <a:gd name="connsiteX2" fmla="*/ 1122167 w 2228186"/>
              <a:gd name="connsiteY2" fmla="*/ 734656 h 2228186"/>
              <a:gd name="connsiteX3" fmla="*/ 1509677 w 2228186"/>
              <a:gd name="connsiteY3" fmla="*/ 1122167 h 2228186"/>
              <a:gd name="connsiteX4" fmla="*/ 1122167 w 2228186"/>
              <a:gd name="connsiteY4" fmla="*/ 1509677 h 2228186"/>
              <a:gd name="connsiteX5" fmla="*/ 1994066 w 2228186"/>
              <a:gd name="connsiteY5" fmla="*/ 879972 h 2228186"/>
              <a:gd name="connsiteX6" fmla="*/ 1910105 w 2228186"/>
              <a:gd name="connsiteY6" fmla="*/ 679758 h 2228186"/>
              <a:gd name="connsiteX7" fmla="*/ 1990837 w 2228186"/>
              <a:gd name="connsiteY7" fmla="*/ 437564 h 2228186"/>
              <a:gd name="connsiteX8" fmla="*/ 1806769 w 2228186"/>
              <a:gd name="connsiteY8" fmla="*/ 253497 h 2228186"/>
              <a:gd name="connsiteX9" fmla="*/ 1564575 w 2228186"/>
              <a:gd name="connsiteY9" fmla="*/ 334228 h 2228186"/>
              <a:gd name="connsiteX10" fmla="*/ 1361132 w 2228186"/>
              <a:gd name="connsiteY10" fmla="*/ 250267 h 2228186"/>
              <a:gd name="connsiteX11" fmla="*/ 1251337 w 2228186"/>
              <a:gd name="connsiteY11" fmla="*/ 24219 h 2228186"/>
              <a:gd name="connsiteX12" fmla="*/ 992996 w 2228186"/>
              <a:gd name="connsiteY12" fmla="*/ 24219 h 2228186"/>
              <a:gd name="connsiteX13" fmla="*/ 879972 w 2228186"/>
              <a:gd name="connsiteY13" fmla="*/ 250267 h 2228186"/>
              <a:gd name="connsiteX14" fmla="*/ 679758 w 2228186"/>
              <a:gd name="connsiteY14" fmla="*/ 334228 h 2228186"/>
              <a:gd name="connsiteX15" fmla="*/ 437564 w 2228186"/>
              <a:gd name="connsiteY15" fmla="*/ 253497 h 2228186"/>
              <a:gd name="connsiteX16" fmla="*/ 253497 w 2228186"/>
              <a:gd name="connsiteY16" fmla="*/ 437564 h 2228186"/>
              <a:gd name="connsiteX17" fmla="*/ 334228 w 2228186"/>
              <a:gd name="connsiteY17" fmla="*/ 679758 h 2228186"/>
              <a:gd name="connsiteX18" fmla="*/ 250267 w 2228186"/>
              <a:gd name="connsiteY18" fmla="*/ 883202 h 2228186"/>
              <a:gd name="connsiteX19" fmla="*/ 24219 w 2228186"/>
              <a:gd name="connsiteY19" fmla="*/ 992996 h 2228186"/>
              <a:gd name="connsiteX20" fmla="*/ 24219 w 2228186"/>
              <a:gd name="connsiteY20" fmla="*/ 1251337 h 2228186"/>
              <a:gd name="connsiteX21" fmla="*/ 250267 w 2228186"/>
              <a:gd name="connsiteY21" fmla="*/ 1364361 h 2228186"/>
              <a:gd name="connsiteX22" fmla="*/ 334228 w 2228186"/>
              <a:gd name="connsiteY22" fmla="*/ 1564575 h 2228186"/>
              <a:gd name="connsiteX23" fmla="*/ 253497 w 2228186"/>
              <a:gd name="connsiteY23" fmla="*/ 1806769 h 2228186"/>
              <a:gd name="connsiteX24" fmla="*/ 437564 w 2228186"/>
              <a:gd name="connsiteY24" fmla="*/ 1990837 h 2228186"/>
              <a:gd name="connsiteX25" fmla="*/ 679758 w 2228186"/>
              <a:gd name="connsiteY25" fmla="*/ 1910105 h 2228186"/>
              <a:gd name="connsiteX26" fmla="*/ 883202 w 2228186"/>
              <a:gd name="connsiteY26" fmla="*/ 1994066 h 2228186"/>
              <a:gd name="connsiteX27" fmla="*/ 996226 w 2228186"/>
              <a:gd name="connsiteY27" fmla="*/ 2220114 h 2228186"/>
              <a:gd name="connsiteX28" fmla="*/ 1254566 w 2228186"/>
              <a:gd name="connsiteY28" fmla="*/ 2220114 h 2228186"/>
              <a:gd name="connsiteX29" fmla="*/ 1367590 w 2228186"/>
              <a:gd name="connsiteY29" fmla="*/ 1994066 h 2228186"/>
              <a:gd name="connsiteX30" fmla="*/ 1567804 w 2228186"/>
              <a:gd name="connsiteY30" fmla="*/ 1910105 h 2228186"/>
              <a:gd name="connsiteX31" fmla="*/ 1809998 w 2228186"/>
              <a:gd name="connsiteY31" fmla="*/ 1990837 h 2228186"/>
              <a:gd name="connsiteX32" fmla="*/ 1994066 w 2228186"/>
              <a:gd name="connsiteY32" fmla="*/ 1806769 h 2228186"/>
              <a:gd name="connsiteX33" fmla="*/ 1913334 w 2228186"/>
              <a:gd name="connsiteY33" fmla="*/ 1564575 h 2228186"/>
              <a:gd name="connsiteX34" fmla="*/ 1997295 w 2228186"/>
              <a:gd name="connsiteY34" fmla="*/ 1361132 h 2228186"/>
              <a:gd name="connsiteX35" fmla="*/ 2223343 w 2228186"/>
              <a:gd name="connsiteY35" fmla="*/ 1248108 h 2228186"/>
              <a:gd name="connsiteX36" fmla="*/ 2223343 w 2228186"/>
              <a:gd name="connsiteY36" fmla="*/ 989767 h 2228186"/>
              <a:gd name="connsiteX37" fmla="*/ 1994066 w 2228186"/>
              <a:gd name="connsiteY37" fmla="*/ 879972 h 2228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228186" h="2228186">
                <a:moveTo>
                  <a:pt x="1122167" y="1509677"/>
                </a:moveTo>
                <a:cubicBezTo>
                  <a:pt x="909036" y="1509677"/>
                  <a:pt x="734656" y="1335297"/>
                  <a:pt x="734656" y="1122167"/>
                </a:cubicBezTo>
                <a:cubicBezTo>
                  <a:pt x="734656" y="909036"/>
                  <a:pt x="909036" y="734656"/>
                  <a:pt x="1122167" y="734656"/>
                </a:cubicBezTo>
                <a:cubicBezTo>
                  <a:pt x="1335297" y="734656"/>
                  <a:pt x="1509677" y="909036"/>
                  <a:pt x="1509677" y="1122167"/>
                </a:cubicBezTo>
                <a:cubicBezTo>
                  <a:pt x="1509677" y="1335297"/>
                  <a:pt x="1335297" y="1509677"/>
                  <a:pt x="1122167" y="1509677"/>
                </a:cubicBezTo>
                <a:close/>
                <a:moveTo>
                  <a:pt x="1994066" y="879972"/>
                </a:moveTo>
                <a:cubicBezTo>
                  <a:pt x="1974690" y="808929"/>
                  <a:pt x="1945627" y="741114"/>
                  <a:pt x="1910105" y="679758"/>
                </a:cubicBezTo>
                <a:lnTo>
                  <a:pt x="1990837" y="437564"/>
                </a:lnTo>
                <a:lnTo>
                  <a:pt x="1806769" y="253497"/>
                </a:lnTo>
                <a:lnTo>
                  <a:pt x="1564575" y="334228"/>
                </a:lnTo>
                <a:cubicBezTo>
                  <a:pt x="1499990" y="298706"/>
                  <a:pt x="1432175" y="269643"/>
                  <a:pt x="1361132" y="250267"/>
                </a:cubicBezTo>
                <a:lnTo>
                  <a:pt x="1251337" y="24219"/>
                </a:lnTo>
                <a:lnTo>
                  <a:pt x="992996" y="24219"/>
                </a:lnTo>
                <a:lnTo>
                  <a:pt x="879972" y="250267"/>
                </a:lnTo>
                <a:cubicBezTo>
                  <a:pt x="808929" y="269643"/>
                  <a:pt x="741114" y="298706"/>
                  <a:pt x="679758" y="334228"/>
                </a:cubicBezTo>
                <a:lnTo>
                  <a:pt x="437564" y="253497"/>
                </a:lnTo>
                <a:lnTo>
                  <a:pt x="253497" y="437564"/>
                </a:lnTo>
                <a:lnTo>
                  <a:pt x="334228" y="679758"/>
                </a:lnTo>
                <a:cubicBezTo>
                  <a:pt x="298706" y="744344"/>
                  <a:pt x="269643" y="812158"/>
                  <a:pt x="250267" y="883202"/>
                </a:cubicBezTo>
                <a:lnTo>
                  <a:pt x="24219" y="992996"/>
                </a:lnTo>
                <a:lnTo>
                  <a:pt x="24219" y="1251337"/>
                </a:lnTo>
                <a:lnTo>
                  <a:pt x="250267" y="1364361"/>
                </a:lnTo>
                <a:cubicBezTo>
                  <a:pt x="269643" y="1435404"/>
                  <a:pt x="298706" y="1503219"/>
                  <a:pt x="334228" y="1564575"/>
                </a:cubicBezTo>
                <a:lnTo>
                  <a:pt x="253497" y="1806769"/>
                </a:lnTo>
                <a:lnTo>
                  <a:pt x="437564" y="1990837"/>
                </a:lnTo>
                <a:lnTo>
                  <a:pt x="679758" y="1910105"/>
                </a:lnTo>
                <a:cubicBezTo>
                  <a:pt x="744344" y="1945627"/>
                  <a:pt x="812158" y="1974690"/>
                  <a:pt x="883202" y="1994066"/>
                </a:cubicBezTo>
                <a:lnTo>
                  <a:pt x="996226" y="2220114"/>
                </a:lnTo>
                <a:lnTo>
                  <a:pt x="1254566" y="2220114"/>
                </a:lnTo>
                <a:lnTo>
                  <a:pt x="1367590" y="1994066"/>
                </a:lnTo>
                <a:cubicBezTo>
                  <a:pt x="1438634" y="1974690"/>
                  <a:pt x="1506448" y="1945627"/>
                  <a:pt x="1567804" y="1910105"/>
                </a:cubicBezTo>
                <a:lnTo>
                  <a:pt x="1809998" y="1990837"/>
                </a:lnTo>
                <a:lnTo>
                  <a:pt x="1994066" y="1806769"/>
                </a:lnTo>
                <a:lnTo>
                  <a:pt x="1913334" y="1564575"/>
                </a:lnTo>
                <a:cubicBezTo>
                  <a:pt x="1948856" y="1499990"/>
                  <a:pt x="1977920" y="1432175"/>
                  <a:pt x="1997295" y="1361132"/>
                </a:cubicBezTo>
                <a:lnTo>
                  <a:pt x="2223343" y="1248108"/>
                </a:lnTo>
                <a:lnTo>
                  <a:pt x="2223343" y="989767"/>
                </a:lnTo>
                <a:lnTo>
                  <a:pt x="1994066" y="879972"/>
                </a:lnTo>
                <a:close/>
              </a:path>
            </a:pathLst>
          </a:cu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 useBgFill="1">
        <p:nvSpPr>
          <p:cNvPr id="15" name="Graphic 17" descr="Single gear">
            <a:extLst>
              <a:ext uri="{FF2B5EF4-FFF2-40B4-BE49-F238E27FC236}">
                <a16:creationId xmlns:a16="http://schemas.microsoft.com/office/drawing/2014/main" id="{6CECA12D-A02E-4A20-818D-F3AC52830CB0}"/>
              </a:ext>
            </a:extLst>
          </p:cNvPr>
          <p:cNvSpPr/>
          <p:nvPr/>
        </p:nvSpPr>
        <p:spPr>
          <a:xfrm>
            <a:off x="270020" y="2341645"/>
            <a:ext cx="1554323" cy="1554323"/>
          </a:xfrm>
          <a:custGeom>
            <a:avLst/>
            <a:gdLst>
              <a:gd name="connsiteX0" fmla="*/ 782793 w 1554322"/>
              <a:gd name="connsiteY0" fmla="*/ 1053110 h 1554322"/>
              <a:gd name="connsiteX1" fmla="*/ 512476 w 1554322"/>
              <a:gd name="connsiteY1" fmla="*/ 782793 h 1554322"/>
              <a:gd name="connsiteX2" fmla="*/ 782793 w 1554322"/>
              <a:gd name="connsiteY2" fmla="*/ 512476 h 1554322"/>
              <a:gd name="connsiteX3" fmla="*/ 1053110 w 1554322"/>
              <a:gd name="connsiteY3" fmla="*/ 782793 h 1554322"/>
              <a:gd name="connsiteX4" fmla="*/ 782793 w 1554322"/>
              <a:gd name="connsiteY4" fmla="*/ 1053110 h 1554322"/>
              <a:gd name="connsiteX5" fmla="*/ 1391006 w 1554322"/>
              <a:gd name="connsiteY5" fmla="*/ 613845 h 1554322"/>
              <a:gd name="connsiteX6" fmla="*/ 1332438 w 1554322"/>
              <a:gd name="connsiteY6" fmla="*/ 474181 h 1554322"/>
              <a:gd name="connsiteX7" fmla="*/ 1388754 w 1554322"/>
              <a:gd name="connsiteY7" fmla="*/ 305233 h 1554322"/>
              <a:gd name="connsiteX8" fmla="*/ 1260353 w 1554322"/>
              <a:gd name="connsiteY8" fmla="*/ 176832 h 1554322"/>
              <a:gd name="connsiteX9" fmla="*/ 1091405 w 1554322"/>
              <a:gd name="connsiteY9" fmla="*/ 233148 h 1554322"/>
              <a:gd name="connsiteX10" fmla="*/ 949489 w 1554322"/>
              <a:gd name="connsiteY10" fmla="*/ 174580 h 1554322"/>
              <a:gd name="connsiteX11" fmla="*/ 872899 w 1554322"/>
              <a:gd name="connsiteY11" fmla="*/ 16895 h 1554322"/>
              <a:gd name="connsiteX12" fmla="*/ 692687 w 1554322"/>
              <a:gd name="connsiteY12" fmla="*/ 16895 h 1554322"/>
              <a:gd name="connsiteX13" fmla="*/ 613845 w 1554322"/>
              <a:gd name="connsiteY13" fmla="*/ 174580 h 1554322"/>
              <a:gd name="connsiteX14" fmla="*/ 474181 w 1554322"/>
              <a:gd name="connsiteY14" fmla="*/ 233148 h 1554322"/>
              <a:gd name="connsiteX15" fmla="*/ 305233 w 1554322"/>
              <a:gd name="connsiteY15" fmla="*/ 176832 h 1554322"/>
              <a:gd name="connsiteX16" fmla="*/ 176832 w 1554322"/>
              <a:gd name="connsiteY16" fmla="*/ 305233 h 1554322"/>
              <a:gd name="connsiteX17" fmla="*/ 233148 w 1554322"/>
              <a:gd name="connsiteY17" fmla="*/ 474181 h 1554322"/>
              <a:gd name="connsiteX18" fmla="*/ 174580 w 1554322"/>
              <a:gd name="connsiteY18" fmla="*/ 616097 h 1554322"/>
              <a:gd name="connsiteX19" fmla="*/ 16895 w 1554322"/>
              <a:gd name="connsiteY19" fmla="*/ 692687 h 1554322"/>
              <a:gd name="connsiteX20" fmla="*/ 16895 w 1554322"/>
              <a:gd name="connsiteY20" fmla="*/ 872899 h 1554322"/>
              <a:gd name="connsiteX21" fmla="*/ 174580 w 1554322"/>
              <a:gd name="connsiteY21" fmla="*/ 951741 h 1554322"/>
              <a:gd name="connsiteX22" fmla="*/ 233148 w 1554322"/>
              <a:gd name="connsiteY22" fmla="*/ 1091405 h 1554322"/>
              <a:gd name="connsiteX23" fmla="*/ 176832 w 1554322"/>
              <a:gd name="connsiteY23" fmla="*/ 1260353 h 1554322"/>
              <a:gd name="connsiteX24" fmla="*/ 305233 w 1554322"/>
              <a:gd name="connsiteY24" fmla="*/ 1388754 h 1554322"/>
              <a:gd name="connsiteX25" fmla="*/ 474181 w 1554322"/>
              <a:gd name="connsiteY25" fmla="*/ 1332438 h 1554322"/>
              <a:gd name="connsiteX26" fmla="*/ 616097 w 1554322"/>
              <a:gd name="connsiteY26" fmla="*/ 1391006 h 1554322"/>
              <a:gd name="connsiteX27" fmla="*/ 694940 w 1554322"/>
              <a:gd name="connsiteY27" fmla="*/ 1548691 h 1554322"/>
              <a:gd name="connsiteX28" fmla="*/ 875151 w 1554322"/>
              <a:gd name="connsiteY28" fmla="*/ 1548691 h 1554322"/>
              <a:gd name="connsiteX29" fmla="*/ 953994 w 1554322"/>
              <a:gd name="connsiteY29" fmla="*/ 1391006 h 1554322"/>
              <a:gd name="connsiteX30" fmla="*/ 1093658 w 1554322"/>
              <a:gd name="connsiteY30" fmla="*/ 1332438 h 1554322"/>
              <a:gd name="connsiteX31" fmla="*/ 1262606 w 1554322"/>
              <a:gd name="connsiteY31" fmla="*/ 1388754 h 1554322"/>
              <a:gd name="connsiteX32" fmla="*/ 1391006 w 1554322"/>
              <a:gd name="connsiteY32" fmla="*/ 1260353 h 1554322"/>
              <a:gd name="connsiteX33" fmla="*/ 1334690 w 1554322"/>
              <a:gd name="connsiteY33" fmla="*/ 1091405 h 1554322"/>
              <a:gd name="connsiteX34" fmla="*/ 1393259 w 1554322"/>
              <a:gd name="connsiteY34" fmla="*/ 949489 h 1554322"/>
              <a:gd name="connsiteX35" fmla="*/ 1550944 w 1554322"/>
              <a:gd name="connsiteY35" fmla="*/ 870646 h 1554322"/>
              <a:gd name="connsiteX36" fmla="*/ 1550944 w 1554322"/>
              <a:gd name="connsiteY36" fmla="*/ 690435 h 1554322"/>
              <a:gd name="connsiteX37" fmla="*/ 1391006 w 1554322"/>
              <a:gd name="connsiteY37" fmla="*/ 613845 h 15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54322" h="1554322">
                <a:moveTo>
                  <a:pt x="782793" y="1053110"/>
                </a:moveTo>
                <a:cubicBezTo>
                  <a:pt x="634119" y="1053110"/>
                  <a:pt x="512476" y="931467"/>
                  <a:pt x="512476" y="782793"/>
                </a:cubicBezTo>
                <a:cubicBezTo>
                  <a:pt x="512476" y="634119"/>
                  <a:pt x="634119" y="512476"/>
                  <a:pt x="782793" y="512476"/>
                </a:cubicBezTo>
                <a:cubicBezTo>
                  <a:pt x="931467" y="512476"/>
                  <a:pt x="1053110" y="634119"/>
                  <a:pt x="1053110" y="782793"/>
                </a:cubicBezTo>
                <a:cubicBezTo>
                  <a:pt x="1053110" y="931467"/>
                  <a:pt x="931467" y="1053110"/>
                  <a:pt x="782793" y="1053110"/>
                </a:cubicBezTo>
                <a:close/>
                <a:moveTo>
                  <a:pt x="1391006" y="613845"/>
                </a:moveTo>
                <a:cubicBezTo>
                  <a:pt x="1377490" y="564287"/>
                  <a:pt x="1357217" y="516981"/>
                  <a:pt x="1332438" y="474181"/>
                </a:cubicBezTo>
                <a:lnTo>
                  <a:pt x="1388754" y="305233"/>
                </a:lnTo>
                <a:lnTo>
                  <a:pt x="1260353" y="176832"/>
                </a:lnTo>
                <a:lnTo>
                  <a:pt x="1091405" y="233148"/>
                </a:lnTo>
                <a:cubicBezTo>
                  <a:pt x="1046352" y="208369"/>
                  <a:pt x="999047" y="188096"/>
                  <a:pt x="949489" y="174580"/>
                </a:cubicBezTo>
                <a:lnTo>
                  <a:pt x="872899" y="16895"/>
                </a:lnTo>
                <a:lnTo>
                  <a:pt x="692687" y="16895"/>
                </a:lnTo>
                <a:lnTo>
                  <a:pt x="613845" y="174580"/>
                </a:lnTo>
                <a:cubicBezTo>
                  <a:pt x="564287" y="188096"/>
                  <a:pt x="516981" y="208369"/>
                  <a:pt x="474181" y="233148"/>
                </a:cubicBezTo>
                <a:lnTo>
                  <a:pt x="305233" y="176832"/>
                </a:lnTo>
                <a:lnTo>
                  <a:pt x="176832" y="305233"/>
                </a:lnTo>
                <a:lnTo>
                  <a:pt x="233148" y="474181"/>
                </a:lnTo>
                <a:cubicBezTo>
                  <a:pt x="208369" y="519234"/>
                  <a:pt x="188096" y="566539"/>
                  <a:pt x="174580" y="616097"/>
                </a:cubicBezTo>
                <a:lnTo>
                  <a:pt x="16895" y="692687"/>
                </a:lnTo>
                <a:lnTo>
                  <a:pt x="16895" y="872899"/>
                </a:lnTo>
                <a:lnTo>
                  <a:pt x="174580" y="951741"/>
                </a:lnTo>
                <a:cubicBezTo>
                  <a:pt x="188096" y="1001299"/>
                  <a:pt x="208369" y="1048605"/>
                  <a:pt x="233148" y="1091405"/>
                </a:cubicBezTo>
                <a:lnTo>
                  <a:pt x="176832" y="1260353"/>
                </a:lnTo>
                <a:lnTo>
                  <a:pt x="305233" y="1388754"/>
                </a:lnTo>
                <a:lnTo>
                  <a:pt x="474181" y="1332438"/>
                </a:lnTo>
                <a:cubicBezTo>
                  <a:pt x="519234" y="1357217"/>
                  <a:pt x="566539" y="1377490"/>
                  <a:pt x="616097" y="1391006"/>
                </a:cubicBezTo>
                <a:lnTo>
                  <a:pt x="694940" y="1548691"/>
                </a:lnTo>
                <a:lnTo>
                  <a:pt x="875151" y="1548691"/>
                </a:lnTo>
                <a:lnTo>
                  <a:pt x="953994" y="1391006"/>
                </a:lnTo>
                <a:cubicBezTo>
                  <a:pt x="1003552" y="1377490"/>
                  <a:pt x="1050857" y="1357217"/>
                  <a:pt x="1093658" y="1332438"/>
                </a:cubicBezTo>
                <a:lnTo>
                  <a:pt x="1262606" y="1388754"/>
                </a:lnTo>
                <a:lnTo>
                  <a:pt x="1391006" y="1260353"/>
                </a:lnTo>
                <a:lnTo>
                  <a:pt x="1334690" y="1091405"/>
                </a:lnTo>
                <a:cubicBezTo>
                  <a:pt x="1359469" y="1046352"/>
                  <a:pt x="1379743" y="999047"/>
                  <a:pt x="1393259" y="949489"/>
                </a:cubicBezTo>
                <a:lnTo>
                  <a:pt x="1550944" y="870646"/>
                </a:lnTo>
                <a:lnTo>
                  <a:pt x="1550944" y="690435"/>
                </a:lnTo>
                <a:lnTo>
                  <a:pt x="1391006" y="613845"/>
                </a:lnTo>
                <a:close/>
              </a:path>
            </a:pathLst>
          </a:cu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92660E0-7431-8615-9E68-83AED2799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8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300206CD-3822-3BDE-32ED-0044FD1E4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7534" y="1433254"/>
            <a:ext cx="893565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Hospital Management System offers a comprehensive solution to manage hospital operations effectively.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Enhances patient care through efficient scheduling and appointment management.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Provides robust tools for doctors and admins to manage their tasks.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Future developments can include more sophisticated analytics and patient feedback systems. </a:t>
            </a:r>
          </a:p>
        </p:txBody>
      </p:sp>
    </p:spTree>
    <p:extLst>
      <p:ext uri="{BB962C8B-B14F-4D97-AF65-F5344CB8AC3E}">
        <p14:creationId xmlns:p14="http://schemas.microsoft.com/office/powerpoint/2010/main" val="896221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906441E-73DE-4AFD-BEC6-22D31E690C5E}"/>
              </a:ext>
            </a:extLst>
          </p:cNvPr>
          <p:cNvSpPr/>
          <p:nvPr/>
        </p:nvSpPr>
        <p:spPr>
          <a:xfrm>
            <a:off x="-1645920" y="-4053840"/>
            <a:ext cx="15575280" cy="14691360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2" name="Picture 4" descr="https://media.istockphoto.com/id/1143748789/photo/measuring-air-quality-particulate-matter-2-5.jpg?b=1&amp;s=170667a&amp;w=0&amp;k=20&amp;c=ja9HqP135P2EOgXKpqoVztwjZlbacb1e3ar6SltU4fw=">
            <a:extLst>
              <a:ext uri="{FF2B5EF4-FFF2-40B4-BE49-F238E27FC236}">
                <a16:creationId xmlns:a16="http://schemas.microsoft.com/office/drawing/2014/main" id="{3BE637E7-B609-4E01-BC4A-4913A49510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771" b="777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2E94FA9-C1CF-477F-9035-2005C7A1495D}"/>
              </a:ext>
            </a:extLst>
          </p:cNvPr>
          <p:cNvSpPr/>
          <p:nvPr/>
        </p:nvSpPr>
        <p:spPr>
          <a:xfrm rot="1325450">
            <a:off x="1200356" y="706023"/>
            <a:ext cx="556640" cy="343335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DAC1562-E6F1-44EC-8CF0-E81B8EA4742C}"/>
              </a:ext>
            </a:extLst>
          </p:cNvPr>
          <p:cNvSpPr/>
          <p:nvPr/>
        </p:nvSpPr>
        <p:spPr>
          <a:xfrm rot="1336746">
            <a:off x="794610" y="7831"/>
            <a:ext cx="556640" cy="354687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 useBgFill="1"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37A2E96-FA65-4605-BDD6-8630FBDB4219}"/>
              </a:ext>
            </a:extLst>
          </p:cNvPr>
          <p:cNvSpPr/>
          <p:nvPr/>
        </p:nvSpPr>
        <p:spPr>
          <a:xfrm rot="1330970">
            <a:off x="1974233" y="2223433"/>
            <a:ext cx="556640" cy="322188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FB818FC-33FF-452C-B478-07734EA4F74D}"/>
              </a:ext>
            </a:extLst>
          </p:cNvPr>
          <p:cNvSpPr/>
          <p:nvPr/>
        </p:nvSpPr>
        <p:spPr>
          <a:xfrm rot="1340150">
            <a:off x="1550443" y="1523297"/>
            <a:ext cx="556640" cy="336701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7" name="Rectangle: Rounded Corners 6">
            <a:extLst>
              <a:ext uri="{FF2B5EF4-FFF2-40B4-BE49-F238E27FC236}">
                <a16:creationId xmlns:a16="http://schemas.microsoft.com/office/drawing/2014/main" id="{C7C0C355-0C97-41F2-AE66-EC86A6BCC85C}"/>
              </a:ext>
            </a:extLst>
          </p:cNvPr>
          <p:cNvSpPr/>
          <p:nvPr/>
        </p:nvSpPr>
        <p:spPr>
          <a:xfrm rot="1325450">
            <a:off x="9936363" y="1493480"/>
            <a:ext cx="556640" cy="343335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B2F29C4-8E3C-4577-99C5-DC25430CB7A9}"/>
              </a:ext>
            </a:extLst>
          </p:cNvPr>
          <p:cNvSpPr/>
          <p:nvPr/>
        </p:nvSpPr>
        <p:spPr>
          <a:xfrm rot="1336746">
            <a:off x="9530617" y="795288"/>
            <a:ext cx="556640" cy="354687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1D9244-F81C-4156-B0C9-3B836FB89C5B}"/>
              </a:ext>
            </a:extLst>
          </p:cNvPr>
          <p:cNvSpPr txBox="1"/>
          <p:nvPr/>
        </p:nvSpPr>
        <p:spPr>
          <a:xfrm>
            <a:off x="1072930" y="417664"/>
            <a:ext cx="94937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INTRODUCTION</a:t>
            </a:r>
            <a:endParaRPr lang="en-IN" sz="720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sp useBgFill="1"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D5B6969-3F38-43FC-A640-01CAB760FB16}"/>
              </a:ext>
            </a:extLst>
          </p:cNvPr>
          <p:cNvSpPr/>
          <p:nvPr/>
        </p:nvSpPr>
        <p:spPr>
          <a:xfrm rot="1330970">
            <a:off x="10710240" y="3010890"/>
            <a:ext cx="556640" cy="322188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10" name="Rectangle: Rounded Corners 9">
            <a:extLst>
              <a:ext uri="{FF2B5EF4-FFF2-40B4-BE49-F238E27FC236}">
                <a16:creationId xmlns:a16="http://schemas.microsoft.com/office/drawing/2014/main" id="{76E7D0F6-5B69-4851-828B-962D6E77C0E8}"/>
              </a:ext>
            </a:extLst>
          </p:cNvPr>
          <p:cNvSpPr/>
          <p:nvPr/>
        </p:nvSpPr>
        <p:spPr>
          <a:xfrm rot="1340150">
            <a:off x="10286450" y="2310754"/>
            <a:ext cx="556640" cy="336701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96F0D12-4029-D247-6EB1-ADDEED068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128" y="2014846"/>
            <a:ext cx="10811829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Hospital Management System (HMS) is designed to streamline hospital operations,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making it easier to manage patient information, doctor schedules, and administrative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Key objectives include: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Improving patient care through efficient management.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Reducing administrative workload.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Enhancing data accuracy and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658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repeatCount="indefinite" accel="50000" decel="50000" autoRev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7 4.44444E-6 L 0.02643 -0.119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5" y="-597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repeatCount="indefinite" accel="50000" decel="50000" autoRev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3.54167E-6 2.59259E-6 L 0.03216 -0.1324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-662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96296E-6 L 0.02383 -0.106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" y="-532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repeatCount="indefinite" accel="50000" decel="50000" autoRev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2.08333E-6 -2.59259E-6 L 0.03737 -0.1370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685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repeatCount="indefinite" accel="50000" decel="50000" autoRev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95833E-6 -7.40741E-7 L 0.02644 -0.1192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5" y="-597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repeatCount="indefinite" accel="50000" decel="50000" autoRev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77556E-17 -2.59259E-6 L 0.03216 -0.132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-662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0.02383 -0.106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" y="-532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repeatCount="indefinite" accel="50000" decel="50000" autoRev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4.375E-6 2.22222E-6 L 0.03737 -0.1370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  <p:bldP spid="15" grpId="0" animBg="1" autoUpdateAnimBg="0"/>
      <p:bldP spid="16" grpId="0" animBg="1" autoUpdateAnimBg="0"/>
      <p:bldP spid="17" grpId="0" animBg="1" autoUpdateAnimBg="0"/>
      <p:bldP spid="7" grpId="0" animBg="1" autoUpdateAnimBg="0"/>
      <p:bldP spid="11" grpId="0" animBg="1" autoUpdateAnimBg="0"/>
      <p:bldP spid="13" grpId="0" animBg="1" autoUpdateAnimBg="0"/>
      <p:bldP spid="1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1FCC55E-0391-4C2E-9A40-82A5746D836B}"/>
              </a:ext>
            </a:extLst>
          </p:cNvPr>
          <p:cNvSpPr/>
          <p:nvPr/>
        </p:nvSpPr>
        <p:spPr>
          <a:xfrm>
            <a:off x="2860431" y="243254"/>
            <a:ext cx="6471139" cy="6371493"/>
          </a:xfrm>
          <a:prstGeom prst="ellipse">
            <a:avLst/>
          </a:prstGeom>
          <a:solidFill>
            <a:srgbClr val="446E87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5427AB-FB7D-477F-9D30-89A7D371CA7D}"/>
              </a:ext>
            </a:extLst>
          </p:cNvPr>
          <p:cNvSpPr txBox="1"/>
          <p:nvPr/>
        </p:nvSpPr>
        <p:spPr>
          <a:xfrm>
            <a:off x="3108136" y="3718068"/>
            <a:ext cx="5975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Arial Black" panose="020B0A04020102020204" pitchFamily="34" charset="0"/>
              </a:rPr>
              <a:t>F</a:t>
            </a:r>
            <a:r>
              <a:rPr lang="en-IN" sz="4800" dirty="0">
                <a:solidFill>
                  <a:prstClr val="white"/>
                </a:solidFill>
                <a:latin typeface="Arial Black" panose="020B0A04020102020204" pitchFamily="34" charset="0"/>
              </a:rPr>
              <a:t>EATURES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5" name="Graphic 4" descr="Questions">
            <a:extLst>
              <a:ext uri="{FF2B5EF4-FFF2-40B4-BE49-F238E27FC236}">
                <a16:creationId xmlns:a16="http://schemas.microsoft.com/office/drawing/2014/main" id="{51F6D147-718E-43E0-B78D-B77B0D5AE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2664" y="811396"/>
            <a:ext cx="2906672" cy="290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3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906441E-73DE-4AFD-BEC6-22D31E690C5E}"/>
              </a:ext>
            </a:extLst>
          </p:cNvPr>
          <p:cNvSpPr/>
          <p:nvPr/>
        </p:nvSpPr>
        <p:spPr>
          <a:xfrm>
            <a:off x="-1645920" y="-4053840"/>
            <a:ext cx="15575280" cy="14691360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 descr="https://media.istockphoto.com/id/1143748789/photo/measuring-air-quality-particulate-matter-2-5.jpg?b=1&amp;s=170667a&amp;w=0&amp;k=20&amp;c=ja9HqP135P2EOgXKpqoVztwjZlbacb1e3ar6SltU4fw=">
            <a:extLst>
              <a:ext uri="{FF2B5EF4-FFF2-40B4-BE49-F238E27FC236}">
                <a16:creationId xmlns:a16="http://schemas.microsoft.com/office/drawing/2014/main" id="{3BE637E7-B609-4E01-BC4A-4913A49510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771" b="777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1D9244-F81C-4156-B0C9-3B836FB89C5B}"/>
              </a:ext>
            </a:extLst>
          </p:cNvPr>
          <p:cNvSpPr txBox="1"/>
          <p:nvPr/>
        </p:nvSpPr>
        <p:spPr>
          <a:xfrm>
            <a:off x="1061837" y="1661429"/>
            <a:ext cx="100683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6600" dirty="0">
                <a:solidFill>
                  <a:prstClr val="white"/>
                </a:solidFill>
                <a:latin typeface="Arial Black" panose="020B0A04020102020204" pitchFamily="34" charset="0"/>
              </a:rPr>
              <a:t>F</a:t>
            </a:r>
            <a:r>
              <a:rPr lang="en-IN" sz="6600" dirty="0">
                <a:solidFill>
                  <a:prstClr val="white"/>
                </a:solidFill>
                <a:latin typeface="Arial Black" panose="020B0A04020102020204" pitchFamily="34" charset="0"/>
              </a:rPr>
              <a:t>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EE12A7-2DEC-4105-B706-D3824A91DA1F}"/>
              </a:ext>
            </a:extLst>
          </p:cNvPr>
          <p:cNvSpPr txBox="1"/>
          <p:nvPr/>
        </p:nvSpPr>
        <p:spPr>
          <a:xfrm>
            <a:off x="411101" y="2645144"/>
            <a:ext cx="113697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AUTHENTICATION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Secure login system for different types of users (patients, doctors, admins).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bg1"/>
                </a:solidFill>
                <a:latin typeface="Calibri" panose="020F0502020204030204"/>
              </a:rPr>
              <a:t>USER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schemeClr val="bg1"/>
                </a:solidFill>
                <a:latin typeface="Calibri" panose="020F0502020204030204"/>
              </a:rPr>
              <a:t>Register new patients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schemeClr val="bg1"/>
                </a:solidFill>
                <a:latin typeface="Calibri" panose="020F0502020204030204"/>
              </a:rPr>
              <a:t>Book and manage appointments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</a:t>
            </a:r>
            <a:r>
              <a:rPr lang="en-US" b="1" dirty="0">
                <a:solidFill>
                  <a:schemeClr val="bg1"/>
                </a:solidFill>
                <a:latin typeface="Calibri" panose="020F0502020204030204"/>
              </a:rPr>
              <a:t>TOR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schemeClr val="bg1"/>
                </a:solidFill>
                <a:latin typeface="Calibri" panose="020F0502020204030204"/>
              </a:rPr>
              <a:t>Set and update Availability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schemeClr val="bg1"/>
                </a:solidFill>
                <a:latin typeface="Calibri" panose="020F0502020204030204"/>
              </a:rPr>
              <a:t>Cancel and manage appointments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</a:t>
            </a:r>
            <a:r>
              <a:rPr lang="en-US" b="1" dirty="0">
                <a:solidFill>
                  <a:schemeClr val="bg1"/>
                </a:solidFill>
                <a:latin typeface="Calibri" panose="020F0502020204030204"/>
              </a:rPr>
              <a:t>MIN FUNCTIONS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or remove user or doctors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schemeClr val="bg1"/>
                </a:solidFill>
                <a:latin typeface="Calibri" panose="020F0502020204030204"/>
              </a:rPr>
              <a:t>Manage overall hospital schedules and appointments.</a:t>
            </a:r>
          </a:p>
        </p:txBody>
      </p:sp>
      <p:pic>
        <p:nvPicPr>
          <p:cNvPr id="12" name="Graphic 11" descr="Questions">
            <a:extLst>
              <a:ext uri="{FF2B5EF4-FFF2-40B4-BE49-F238E27FC236}">
                <a16:creationId xmlns:a16="http://schemas.microsoft.com/office/drawing/2014/main" id="{AED6CA4B-7CA4-4B26-BE0E-4F5C5BFF8A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20560" y="139600"/>
            <a:ext cx="1570007" cy="1570007"/>
          </a:xfrm>
          <a:prstGeom prst="rect">
            <a:avLst/>
          </a:prstGeom>
        </p:spPr>
      </p:pic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5FFF307E-8218-4259-953E-94F0957969C1}"/>
              </a:ext>
            </a:extLst>
          </p:cNvPr>
          <p:cNvSpPr/>
          <p:nvPr/>
        </p:nvSpPr>
        <p:spPr>
          <a:xfrm>
            <a:off x="213601" y="0"/>
            <a:ext cx="442211" cy="12496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25190BB-F49B-4CEE-862F-7409D34B86F9}"/>
              </a:ext>
            </a:extLst>
          </p:cNvPr>
          <p:cNvSpPr/>
          <p:nvPr/>
        </p:nvSpPr>
        <p:spPr>
          <a:xfrm>
            <a:off x="815528" y="1"/>
            <a:ext cx="467111" cy="140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BD3796E-A806-4336-9B81-AB5398132478}"/>
              </a:ext>
            </a:extLst>
          </p:cNvPr>
          <p:cNvSpPr/>
          <p:nvPr/>
        </p:nvSpPr>
        <p:spPr>
          <a:xfrm>
            <a:off x="1436215" y="-15240"/>
            <a:ext cx="457200" cy="17096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ED3470B-77DD-4108-B371-1C8B61E4191C}"/>
              </a:ext>
            </a:extLst>
          </p:cNvPr>
          <p:cNvSpPr/>
          <p:nvPr/>
        </p:nvSpPr>
        <p:spPr>
          <a:xfrm>
            <a:off x="10056047" y="-12044"/>
            <a:ext cx="457200" cy="17096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B45E412-7627-4B11-835B-97FCB7C7FD90}"/>
              </a:ext>
            </a:extLst>
          </p:cNvPr>
          <p:cNvSpPr/>
          <p:nvPr/>
        </p:nvSpPr>
        <p:spPr>
          <a:xfrm>
            <a:off x="10672963" y="-12043"/>
            <a:ext cx="457200" cy="15665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28E26A3-DDC9-4C18-AEF2-65CA5064AB86}"/>
              </a:ext>
            </a:extLst>
          </p:cNvPr>
          <p:cNvSpPr/>
          <p:nvPr/>
        </p:nvSpPr>
        <p:spPr>
          <a:xfrm>
            <a:off x="11289879" y="1"/>
            <a:ext cx="457200" cy="1249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6F2026-7AD7-D30F-2CC2-343492B0E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9FAF02B-6B01-FD5A-0C44-D71926F34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205" y="936467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4037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00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4" presetClass="path" presetSubtype="0" repeatCount="indefinite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1 0.00232 L 0.00104 -0.1245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634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autoRev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00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4" presetClass="path" presetSubtype="0" repeatCount="indefinite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013 -0.00231 L -0.00104 -0.1245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-611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repeatCount="indefinite" autoRev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00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4" presetClass="path" presetSubtype="0" repeatCount="indefinite" accel="50000" decel="5000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261 0.00232 L -0.00065 -0.1592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807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00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4" presetClass="path" presetSubtype="0" repeatCount="indefinite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0.00231 L 0.00104 -0.1245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634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repeatCount="indefinite" autoRev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00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4" presetClass="path" presetSubtype="0" repeatCount="indefinite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013 -0.00232 L -0.00104 -0.1245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-611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repeatCount="indefinite" autoRev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00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4" presetClass="path" presetSubtype="0" repeatCount="indefinite" accel="50000" decel="5000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26 0.00232 L 0.00104 -0.1245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1FCC55E-0391-4C2E-9A40-82A5746D836B}"/>
              </a:ext>
            </a:extLst>
          </p:cNvPr>
          <p:cNvSpPr/>
          <p:nvPr/>
        </p:nvSpPr>
        <p:spPr>
          <a:xfrm>
            <a:off x="2860431" y="243254"/>
            <a:ext cx="6471139" cy="6371493"/>
          </a:xfrm>
          <a:prstGeom prst="ellipse">
            <a:avLst/>
          </a:prstGeom>
          <a:solidFill>
            <a:srgbClr val="446E87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5427AB-FB7D-477F-9D30-89A7D371CA7D}"/>
              </a:ext>
            </a:extLst>
          </p:cNvPr>
          <p:cNvSpPr txBox="1"/>
          <p:nvPr/>
        </p:nvSpPr>
        <p:spPr>
          <a:xfrm>
            <a:off x="3108136" y="3718068"/>
            <a:ext cx="59757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DATA FLOW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Arial Black" panose="020B0A04020102020204" pitchFamily="34" charset="0"/>
              </a:rPr>
              <a:t>DIAGRAM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5" name="Graphic 4" descr="Questions">
            <a:extLst>
              <a:ext uri="{FF2B5EF4-FFF2-40B4-BE49-F238E27FC236}">
                <a16:creationId xmlns:a16="http://schemas.microsoft.com/office/drawing/2014/main" id="{51F6D147-718E-43E0-B78D-B77B0D5AE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2664" y="811396"/>
            <a:ext cx="2906672" cy="290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0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D410F4B2-324B-45B7-9C72-E3499F01A79B}"/>
              </a:ext>
            </a:extLst>
          </p:cNvPr>
          <p:cNvSpPr/>
          <p:nvPr/>
        </p:nvSpPr>
        <p:spPr>
          <a:xfrm>
            <a:off x="-1641232" y="-4192418"/>
            <a:ext cx="15099325" cy="14911754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https://media.istockphoto.com/id/94146417/photo/brown-layer-of-los-angeles-smog.jpg?b=1&amp;s=170667a&amp;w=0&amp;k=20&amp;c=XRdmeDTG58k_Zu3rAANb2qu16DQsv0f_geekk7o-RdQ=">
            <a:extLst>
              <a:ext uri="{FF2B5EF4-FFF2-40B4-BE49-F238E27FC236}">
                <a16:creationId xmlns:a16="http://schemas.microsoft.com/office/drawing/2014/main" id="{368484E8-0A2F-45F3-9E30-45EE8636D5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" r="48"/>
          <a:stretch/>
        </p:blipFill>
        <p:spPr bwMode="auto">
          <a:xfrm>
            <a:off x="0" y="0"/>
            <a:ext cx="12186907" cy="685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Oval 5">
            <a:extLst>
              <a:ext uri="{FF2B5EF4-FFF2-40B4-BE49-F238E27FC236}">
                <a16:creationId xmlns:a16="http://schemas.microsoft.com/office/drawing/2014/main" id="{FC2E2FF2-E917-43A4-A3DF-47F9DF0AADC4}"/>
              </a:ext>
            </a:extLst>
          </p:cNvPr>
          <p:cNvSpPr/>
          <p:nvPr/>
        </p:nvSpPr>
        <p:spPr>
          <a:xfrm>
            <a:off x="8373199" y="1395093"/>
            <a:ext cx="787383" cy="78738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 useBgFill="1">
        <p:nvSpPr>
          <p:cNvPr id="53" name="Oval 52">
            <a:extLst>
              <a:ext uri="{FF2B5EF4-FFF2-40B4-BE49-F238E27FC236}">
                <a16:creationId xmlns:a16="http://schemas.microsoft.com/office/drawing/2014/main" id="{FFE3624C-D432-4B3E-8371-CC1E3804754D}"/>
              </a:ext>
            </a:extLst>
          </p:cNvPr>
          <p:cNvSpPr/>
          <p:nvPr/>
        </p:nvSpPr>
        <p:spPr>
          <a:xfrm>
            <a:off x="9203926" y="1955516"/>
            <a:ext cx="1269906" cy="12699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54" name="Oval 53">
            <a:extLst>
              <a:ext uri="{FF2B5EF4-FFF2-40B4-BE49-F238E27FC236}">
                <a16:creationId xmlns:a16="http://schemas.microsoft.com/office/drawing/2014/main" id="{3F23C3E4-FD47-4E4E-8131-3503D1688B3B}"/>
              </a:ext>
            </a:extLst>
          </p:cNvPr>
          <p:cNvSpPr/>
          <p:nvPr/>
        </p:nvSpPr>
        <p:spPr>
          <a:xfrm>
            <a:off x="10783769" y="1706967"/>
            <a:ext cx="475509" cy="475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55" name="Oval 54">
            <a:extLst>
              <a:ext uri="{FF2B5EF4-FFF2-40B4-BE49-F238E27FC236}">
                <a16:creationId xmlns:a16="http://schemas.microsoft.com/office/drawing/2014/main" id="{424FF72D-81D5-4720-B5B0-FD6DF75932C5}"/>
              </a:ext>
            </a:extLst>
          </p:cNvPr>
          <p:cNvSpPr/>
          <p:nvPr/>
        </p:nvSpPr>
        <p:spPr>
          <a:xfrm>
            <a:off x="10174125" y="3078522"/>
            <a:ext cx="1870601" cy="18706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56" name="Oval 55">
            <a:extLst>
              <a:ext uri="{FF2B5EF4-FFF2-40B4-BE49-F238E27FC236}">
                <a16:creationId xmlns:a16="http://schemas.microsoft.com/office/drawing/2014/main" id="{7333B581-0CE2-4757-ABB8-E3C1B7EB100F}"/>
              </a:ext>
            </a:extLst>
          </p:cNvPr>
          <p:cNvSpPr/>
          <p:nvPr/>
        </p:nvSpPr>
        <p:spPr>
          <a:xfrm>
            <a:off x="8154134" y="3506515"/>
            <a:ext cx="983516" cy="9724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57" name="Oval 56">
            <a:extLst>
              <a:ext uri="{FF2B5EF4-FFF2-40B4-BE49-F238E27FC236}">
                <a16:creationId xmlns:a16="http://schemas.microsoft.com/office/drawing/2014/main" id="{A1F63D16-B698-430E-B4F5-F07CF879ECE4}"/>
              </a:ext>
            </a:extLst>
          </p:cNvPr>
          <p:cNvSpPr/>
          <p:nvPr/>
        </p:nvSpPr>
        <p:spPr>
          <a:xfrm>
            <a:off x="9437074" y="4818872"/>
            <a:ext cx="503903" cy="5039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D53112-DC0D-04A8-82E7-EBC72C15D0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282" b="1274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69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013 3.7037E-7 L 0.00013 -0.175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79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repeatCount="indefinite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4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2.22222E-6 L 0.00013 -0.2310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55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4" presetClass="path" presetSubtype="0" repeatCount="indefinite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.00013 -4.81481E-6 L 0.00013 -0.1997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0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repeatCount="indefinite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repeatCount="indefinite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.00013 4.81481E-6 L 0.00013 -0.23102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55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repeatCount="indefinite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4" presetClass="path" presetSubtype="0" repeatCount="indefinite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.00013 4.07407E-6 L 0.00013 -0.2310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55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repeatCount="indefinite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013 -1.85185E-6 L 0.00013 -0.1756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79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repeatCount="indefinite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1FCC55E-0391-4C2E-9A40-82A5746D836B}"/>
              </a:ext>
            </a:extLst>
          </p:cNvPr>
          <p:cNvSpPr/>
          <p:nvPr/>
        </p:nvSpPr>
        <p:spPr>
          <a:xfrm>
            <a:off x="2860431" y="243254"/>
            <a:ext cx="6471139" cy="6371493"/>
          </a:xfrm>
          <a:prstGeom prst="ellipse">
            <a:avLst/>
          </a:prstGeom>
          <a:solidFill>
            <a:srgbClr val="446E87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5427AB-FB7D-477F-9D30-89A7D371CA7D}"/>
              </a:ext>
            </a:extLst>
          </p:cNvPr>
          <p:cNvSpPr txBox="1"/>
          <p:nvPr/>
        </p:nvSpPr>
        <p:spPr>
          <a:xfrm>
            <a:off x="3108136" y="3562741"/>
            <a:ext cx="59757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dirty="0">
                <a:solidFill>
                  <a:prstClr val="white"/>
                </a:solidFill>
                <a:latin typeface="Arial Black" panose="020B0A04020102020204" pitchFamily="34" charset="0"/>
              </a:rPr>
              <a:t>USER</a:t>
            </a:r>
          </a:p>
          <a:p>
            <a:pPr lvl="0" algn="ctr"/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RELATED</a:t>
            </a:r>
          </a:p>
          <a:p>
            <a:pPr lvl="0" algn="ctr"/>
            <a:r>
              <a:rPr lang="en-IN" sz="4800" dirty="0">
                <a:solidFill>
                  <a:prstClr val="white"/>
                </a:solidFill>
                <a:latin typeface="Arial Black" panose="020B0A04020102020204" pitchFamily="34" charset="0"/>
              </a:rPr>
              <a:t>FEATURES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5" name="Graphic 4" descr="Gauge">
            <a:extLst>
              <a:ext uri="{FF2B5EF4-FFF2-40B4-BE49-F238E27FC236}">
                <a16:creationId xmlns:a16="http://schemas.microsoft.com/office/drawing/2014/main" id="{6E881894-0A37-40C5-B286-B22A2D06E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5171" y="598739"/>
            <a:ext cx="2932074" cy="293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1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D410F4B2-324B-45B7-9C72-E3499F01A79B}"/>
              </a:ext>
            </a:extLst>
          </p:cNvPr>
          <p:cNvSpPr/>
          <p:nvPr/>
        </p:nvSpPr>
        <p:spPr>
          <a:xfrm>
            <a:off x="-1641232" y="-4192418"/>
            <a:ext cx="15099325" cy="14911754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https://media.istockphoto.com/id/94146417/photo/brown-layer-of-los-angeles-smog.jpg?b=1&amp;s=170667a&amp;w=0&amp;k=20&amp;c=XRdmeDTG58k_Zu3rAANb2qu16DQsv0f_geekk7o-RdQ=">
            <a:extLst>
              <a:ext uri="{FF2B5EF4-FFF2-40B4-BE49-F238E27FC236}">
                <a16:creationId xmlns:a16="http://schemas.microsoft.com/office/drawing/2014/main" id="{368484E8-0A2F-45F3-9E30-45EE8636D5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" r="48"/>
          <a:stretch/>
        </p:blipFill>
        <p:spPr bwMode="auto">
          <a:xfrm>
            <a:off x="0" y="0"/>
            <a:ext cx="12186907" cy="685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804EDA-84D2-C7BF-5526-520292D6E6E0}"/>
              </a:ext>
            </a:extLst>
          </p:cNvPr>
          <p:cNvSpPr txBox="1"/>
          <p:nvPr/>
        </p:nvSpPr>
        <p:spPr>
          <a:xfrm>
            <a:off x="428263" y="752354"/>
            <a:ext cx="515073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BOOKING APPOINTMENTS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Users can search for doctors by specialization.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View available slots based on the selected doctor and date.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Book appointments directly through the system.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Patients can check available slots for a doctor on a particular date before booking.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11A937-92C0-6AB6-42B3-A8AD8FCE0664}"/>
              </a:ext>
            </a:extLst>
          </p:cNvPr>
          <p:cNvSpPr txBox="1"/>
          <p:nvPr/>
        </p:nvSpPr>
        <p:spPr>
          <a:xfrm>
            <a:off x="7060557" y="816635"/>
            <a:ext cx="44099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REGISTERING A PATIENT: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New patients can register by providing their name, contact details, and other </a:t>
            </a:r>
            <a:r>
              <a:rPr lang="en-US" sz="2600" dirty="0">
                <a:solidFill>
                  <a:schemeClr val="bg1"/>
                </a:solidFill>
              </a:rPr>
              <a:t>relevant</a:t>
            </a:r>
            <a:r>
              <a:rPr lang="en-US" sz="2800" dirty="0">
                <a:solidFill>
                  <a:schemeClr val="bg1"/>
                </a:solidFill>
              </a:rPr>
              <a:t> information.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System automatically assigns a unique patient ID.</a:t>
            </a:r>
          </a:p>
        </p:txBody>
      </p:sp>
    </p:spTree>
    <p:extLst>
      <p:ext uri="{BB962C8B-B14F-4D97-AF65-F5344CB8AC3E}">
        <p14:creationId xmlns:p14="http://schemas.microsoft.com/office/powerpoint/2010/main" val="2053361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5436</TotalTime>
  <Words>705</Words>
  <Application>Microsoft Office PowerPoint</Application>
  <PresentationFormat>Widescreen</PresentationFormat>
  <Paragraphs>111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Black</vt:lpstr>
      <vt:lpstr>Arial Unicode MS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Bhanu Prasad</cp:lastModifiedBy>
  <cp:revision>62</cp:revision>
  <dcterms:created xsi:type="dcterms:W3CDTF">2023-03-23T09:52:09Z</dcterms:created>
  <dcterms:modified xsi:type="dcterms:W3CDTF">2024-08-25T18:30:26Z</dcterms:modified>
</cp:coreProperties>
</file>