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Lst>
  <p:notesMasterIdLst>
    <p:notesMasterId r:id="rId7"/>
  </p:notes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56" y="32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reeb\Downloads\BUSINESS%20DATA%20MANAGEMENT.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areeb\Downloads\BUSINESS%20DATA%20MANAGEMENT.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eeb\Downloads\BUSINESS%20DATA%20MANAGEMEN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3c9c87ede9b2bbb0/Documents/BUSINESS%20DATA%20MANAGEMEN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3c9c87ede9b2bbb0/Documents/BUSINESS%20DATA%20MANAGEMEN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reeb\Downloads\BUSINESS%20DATA%20MANAGEMEN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reeb\Downloads\BUSINESS%20DATA%20MANAGEMEN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reeb\Downloads\BUSINESS%20DATA%20MANAGEMEN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reeb\Downloads\BUSINESS%20DATA%20MANAGEMENT.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areeb\Downloads\BUSINESS%20DATA%20MANAGEM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[BUSINESS DATA MANAGEMENT.xlsx]Monthly Analysis!PivotTable19</c:name>
    <c:fmtId val="13"/>
  </c:pivotSource>
  <c:chart>
    <c:title>
      <c:tx>
        <c:rich>
          <a:bodyPr rot="0" spcFirstLastPara="1" vertOverflow="ellipsis" vert="horz" wrap="square" anchor="ctr" anchorCtr="1"/>
          <a:lstStyle/>
          <a:p>
            <a:pPr>
              <a:defRPr sz="1500" b="1" i="0" u="none" strike="noStrike" kern="1200" spc="0" baseline="0">
                <a:solidFill>
                  <a:schemeClr val="tx1">
                    <a:lumMod val="65000"/>
                    <a:lumOff val="35000"/>
                  </a:schemeClr>
                </a:solidFill>
                <a:latin typeface="+mn-lt"/>
                <a:ea typeface="+mn-ea"/>
                <a:cs typeface="+mn-cs"/>
              </a:defRPr>
            </a:pPr>
            <a:r>
              <a:rPr lang="en-US" sz="1500" b="1" i="0" u="none" strike="noStrike" baseline="0">
                <a:effectLst/>
              </a:rPr>
              <a:t>Monthly Sales and Revenue</a:t>
            </a:r>
            <a:endParaRPr lang="en-US" sz="1500" b="1"/>
          </a:p>
        </c:rich>
      </c:tx>
      <c:overlay val="0"/>
      <c:spPr>
        <a:noFill/>
        <a:ln>
          <a:noFill/>
        </a:ln>
        <a:effectLst/>
      </c:sp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2"/>
            </a:solidFill>
            <a:ln w="9525">
              <a:solidFill>
                <a:schemeClr val="accent2"/>
              </a:solidFill>
            </a:ln>
            <a:effectLst/>
          </c:spPr>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7"/>
        <c:spPr>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9"/>
        <c:spPr>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1"/>
        <c:spPr>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s>
    <c:plotArea>
      <c:layout/>
      <c:barChart>
        <c:barDir val="col"/>
        <c:grouping val="clustered"/>
        <c:varyColors val="0"/>
        <c:ser>
          <c:idx val="1"/>
          <c:order val="1"/>
          <c:tx>
            <c:strRef>
              <c:f>'Monthly Analysis'!$I$28</c:f>
              <c:strCache>
                <c:ptCount val="1"/>
                <c:pt idx="0">
                  <c:v>Sum of Revenue</c:v>
                </c:pt>
              </c:strCache>
            </c:strRef>
          </c:tx>
          <c:spPr>
            <a:solidFill>
              <a:schemeClr val="accent2"/>
            </a:solidFill>
            <a:ln>
              <a:noFill/>
            </a:ln>
            <a:effectLst/>
          </c:spPr>
          <c:invertIfNegative val="0"/>
          <c:cat>
            <c:multiLvlStrRef>
              <c:f>'Monthly Analysis'!$G$29:$G$55</c:f>
              <c:multiLvlStrCache>
                <c:ptCount val="23"/>
                <c:lvl>
                  <c:pt idx="0">
                    <c:v>May</c:v>
                  </c:pt>
                  <c:pt idx="1">
                    <c:v>June</c:v>
                  </c:pt>
                  <c:pt idx="2">
                    <c:v>July</c:v>
                  </c:pt>
                  <c:pt idx="3">
                    <c:v>August</c:v>
                  </c:pt>
                  <c:pt idx="4">
                    <c:v>September</c:v>
                  </c:pt>
                  <c:pt idx="5">
                    <c:v>October</c:v>
                  </c:pt>
                  <c:pt idx="6">
                    <c:v>November</c:v>
                  </c:pt>
                  <c:pt idx="7">
                    <c:v>December</c:v>
                  </c:pt>
                  <c:pt idx="8">
                    <c:v>January</c:v>
                  </c:pt>
                  <c:pt idx="9">
                    <c:v>February</c:v>
                  </c:pt>
                  <c:pt idx="10">
                    <c:v>March</c:v>
                  </c:pt>
                  <c:pt idx="11">
                    <c:v>April</c:v>
                  </c:pt>
                  <c:pt idx="12">
                    <c:v>May</c:v>
                  </c:pt>
                  <c:pt idx="13">
                    <c:v>June</c:v>
                  </c:pt>
                  <c:pt idx="14">
                    <c:v>July</c:v>
                  </c:pt>
                  <c:pt idx="15">
                    <c:v>August</c:v>
                  </c:pt>
                  <c:pt idx="16">
                    <c:v>September</c:v>
                  </c:pt>
                  <c:pt idx="17">
                    <c:v>October</c:v>
                  </c:pt>
                  <c:pt idx="18">
                    <c:v>November</c:v>
                  </c:pt>
                  <c:pt idx="19">
                    <c:v>December</c:v>
                  </c:pt>
                  <c:pt idx="20">
                    <c:v>January</c:v>
                  </c:pt>
                  <c:pt idx="21">
                    <c:v>February</c:v>
                  </c:pt>
                  <c:pt idx="22">
                    <c:v>March</c:v>
                  </c:pt>
                </c:lvl>
                <c:lvl>
                  <c:pt idx="0">
                    <c:v>2018</c:v>
                  </c:pt>
                  <c:pt idx="8">
                    <c:v>2019</c:v>
                  </c:pt>
                  <c:pt idx="20">
                    <c:v>2020</c:v>
                  </c:pt>
                </c:lvl>
              </c:multiLvlStrCache>
            </c:multiLvlStrRef>
          </c:cat>
          <c:val>
            <c:numRef>
              <c:f>'Monthly Analysis'!$I$29:$I$55</c:f>
              <c:numCache>
                <c:formatCode>_("₹"* #,##0.00_);_("₹"* \(#,##0.00\);_("₹"* "-"??_);_(@_)</c:formatCode>
                <c:ptCount val="23"/>
                <c:pt idx="0">
                  <c:v>154895.6</c:v>
                </c:pt>
                <c:pt idx="1">
                  <c:v>588398.54499999981</c:v>
                </c:pt>
                <c:pt idx="2">
                  <c:v>678478.94299999974</c:v>
                </c:pt>
                <c:pt idx="3">
                  <c:v>258047.96750000014</c:v>
                </c:pt>
                <c:pt idx="4">
                  <c:v>456545.57790000038</c:v>
                </c:pt>
                <c:pt idx="5">
                  <c:v>525637.12910000165</c:v>
                </c:pt>
                <c:pt idx="6">
                  <c:v>425618.56600000098</c:v>
                </c:pt>
                <c:pt idx="7">
                  <c:v>395959.08200000029</c:v>
                </c:pt>
                <c:pt idx="8">
                  <c:v>450972.78150000097</c:v>
                </c:pt>
                <c:pt idx="9">
                  <c:v>393497.95970000094</c:v>
                </c:pt>
                <c:pt idx="10">
                  <c:v>239120.43619999997</c:v>
                </c:pt>
                <c:pt idx="11">
                  <c:v>420101.70760000014</c:v>
                </c:pt>
                <c:pt idx="12">
                  <c:v>167098.01199999993</c:v>
                </c:pt>
                <c:pt idx="13">
                  <c:v>498124.40129999648</c:v>
                </c:pt>
                <c:pt idx="14">
                  <c:v>330781.59299999959</c:v>
                </c:pt>
                <c:pt idx="15">
                  <c:v>310550.12900000007</c:v>
                </c:pt>
                <c:pt idx="16">
                  <c:v>367070.39099999995</c:v>
                </c:pt>
                <c:pt idx="17">
                  <c:v>400833.85229999968</c:v>
                </c:pt>
                <c:pt idx="18">
                  <c:v>266580.62529999972</c:v>
                </c:pt>
                <c:pt idx="19">
                  <c:v>217433.64199999996</c:v>
                </c:pt>
                <c:pt idx="20">
                  <c:v>512284.89633336151</c:v>
                </c:pt>
                <c:pt idx="21">
                  <c:v>347547.85174111021</c:v>
                </c:pt>
                <c:pt idx="22">
                  <c:v>122190.52400000002</c:v>
                </c:pt>
              </c:numCache>
            </c:numRef>
          </c:val>
          <c:extLst>
            <c:ext xmlns:c16="http://schemas.microsoft.com/office/drawing/2014/chart" uri="{C3380CC4-5D6E-409C-BE32-E72D297353CC}">
              <c16:uniqueId val="{00000000-3180-4183-9E26-6EA142C69C89}"/>
            </c:ext>
          </c:extLst>
        </c:ser>
        <c:dLbls>
          <c:showLegendKey val="0"/>
          <c:showVal val="0"/>
          <c:showCatName val="0"/>
          <c:showSerName val="0"/>
          <c:showPercent val="0"/>
          <c:showBubbleSize val="0"/>
        </c:dLbls>
        <c:gapWidth val="219"/>
        <c:axId val="1823175935"/>
        <c:axId val="1823174687"/>
      </c:barChart>
      <c:lineChart>
        <c:grouping val="standard"/>
        <c:varyColors val="0"/>
        <c:ser>
          <c:idx val="0"/>
          <c:order val="0"/>
          <c:tx>
            <c:strRef>
              <c:f>'Monthly Analysis'!$H$28</c:f>
              <c:strCache>
                <c:ptCount val="1"/>
                <c:pt idx="0">
                  <c:v>Sum of Quantity</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'Monthly Analysis'!$G$29:$G$55</c:f>
              <c:multiLvlStrCache>
                <c:ptCount val="23"/>
                <c:lvl>
                  <c:pt idx="0">
                    <c:v>May</c:v>
                  </c:pt>
                  <c:pt idx="1">
                    <c:v>June</c:v>
                  </c:pt>
                  <c:pt idx="2">
                    <c:v>July</c:v>
                  </c:pt>
                  <c:pt idx="3">
                    <c:v>August</c:v>
                  </c:pt>
                  <c:pt idx="4">
                    <c:v>September</c:v>
                  </c:pt>
                  <c:pt idx="5">
                    <c:v>October</c:v>
                  </c:pt>
                  <c:pt idx="6">
                    <c:v>November</c:v>
                  </c:pt>
                  <c:pt idx="7">
                    <c:v>December</c:v>
                  </c:pt>
                  <c:pt idx="8">
                    <c:v>January</c:v>
                  </c:pt>
                  <c:pt idx="9">
                    <c:v>February</c:v>
                  </c:pt>
                  <c:pt idx="10">
                    <c:v>March</c:v>
                  </c:pt>
                  <c:pt idx="11">
                    <c:v>April</c:v>
                  </c:pt>
                  <c:pt idx="12">
                    <c:v>May</c:v>
                  </c:pt>
                  <c:pt idx="13">
                    <c:v>June</c:v>
                  </c:pt>
                  <c:pt idx="14">
                    <c:v>July</c:v>
                  </c:pt>
                  <c:pt idx="15">
                    <c:v>August</c:v>
                  </c:pt>
                  <c:pt idx="16">
                    <c:v>September</c:v>
                  </c:pt>
                  <c:pt idx="17">
                    <c:v>October</c:v>
                  </c:pt>
                  <c:pt idx="18">
                    <c:v>November</c:v>
                  </c:pt>
                  <c:pt idx="19">
                    <c:v>December</c:v>
                  </c:pt>
                  <c:pt idx="20">
                    <c:v>January</c:v>
                  </c:pt>
                  <c:pt idx="21">
                    <c:v>February</c:v>
                  </c:pt>
                  <c:pt idx="22">
                    <c:v>March</c:v>
                  </c:pt>
                </c:lvl>
                <c:lvl>
                  <c:pt idx="0">
                    <c:v>2018</c:v>
                  </c:pt>
                  <c:pt idx="8">
                    <c:v>2019</c:v>
                  </c:pt>
                  <c:pt idx="20">
                    <c:v>2020</c:v>
                  </c:pt>
                </c:lvl>
              </c:multiLvlStrCache>
            </c:multiLvlStrRef>
          </c:cat>
          <c:val>
            <c:numRef>
              <c:f>'Monthly Analysis'!$H$29:$H$55</c:f>
              <c:numCache>
                <c:formatCode>General</c:formatCode>
                <c:ptCount val="23"/>
                <c:pt idx="0">
                  <c:v>288</c:v>
                </c:pt>
                <c:pt idx="1">
                  <c:v>1008</c:v>
                </c:pt>
                <c:pt idx="2">
                  <c:v>1178</c:v>
                </c:pt>
                <c:pt idx="3">
                  <c:v>442</c:v>
                </c:pt>
                <c:pt idx="4">
                  <c:v>792</c:v>
                </c:pt>
                <c:pt idx="5">
                  <c:v>913</c:v>
                </c:pt>
                <c:pt idx="6">
                  <c:v>764</c:v>
                </c:pt>
                <c:pt idx="7">
                  <c:v>719</c:v>
                </c:pt>
                <c:pt idx="8">
                  <c:v>777</c:v>
                </c:pt>
                <c:pt idx="9">
                  <c:v>705</c:v>
                </c:pt>
                <c:pt idx="10">
                  <c:v>417</c:v>
                </c:pt>
                <c:pt idx="11">
                  <c:v>711</c:v>
                </c:pt>
                <c:pt idx="12">
                  <c:v>287</c:v>
                </c:pt>
                <c:pt idx="13">
                  <c:v>822</c:v>
                </c:pt>
                <c:pt idx="14">
                  <c:v>552</c:v>
                </c:pt>
                <c:pt idx="15">
                  <c:v>607</c:v>
                </c:pt>
                <c:pt idx="16">
                  <c:v>722</c:v>
                </c:pt>
                <c:pt idx="17">
                  <c:v>758</c:v>
                </c:pt>
                <c:pt idx="18">
                  <c:v>504</c:v>
                </c:pt>
                <c:pt idx="19">
                  <c:v>427</c:v>
                </c:pt>
                <c:pt idx="20">
                  <c:v>974</c:v>
                </c:pt>
                <c:pt idx="21">
                  <c:v>636</c:v>
                </c:pt>
                <c:pt idx="22">
                  <c:v>221</c:v>
                </c:pt>
              </c:numCache>
            </c:numRef>
          </c:val>
          <c:smooth val="0"/>
          <c:extLst>
            <c:ext xmlns:c16="http://schemas.microsoft.com/office/drawing/2014/chart" uri="{C3380CC4-5D6E-409C-BE32-E72D297353CC}">
              <c16:uniqueId val="{00000001-3180-4183-9E26-6EA142C69C89}"/>
            </c:ext>
          </c:extLst>
        </c:ser>
        <c:dLbls>
          <c:showLegendKey val="0"/>
          <c:showVal val="0"/>
          <c:showCatName val="0"/>
          <c:showSerName val="0"/>
          <c:showPercent val="0"/>
          <c:showBubbleSize val="0"/>
        </c:dLbls>
        <c:marker val="1"/>
        <c:smooth val="0"/>
        <c:axId val="1780546639"/>
        <c:axId val="1780547471"/>
      </c:lineChart>
      <c:catAx>
        <c:axId val="18231759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May 2018 - March 2020</a:t>
                </a:r>
              </a:p>
            </c:rich>
          </c:tx>
          <c:layout>
            <c:manualLayout>
              <c:xMode val="edge"/>
              <c:yMode val="edge"/>
              <c:x val="0.41603087064923777"/>
              <c:y val="0.90856470427616776"/>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3174687"/>
        <c:crosses val="autoZero"/>
        <c:auto val="1"/>
        <c:lblAlgn val="ctr"/>
        <c:lblOffset val="100"/>
        <c:noMultiLvlLbl val="0"/>
      </c:catAx>
      <c:valAx>
        <c:axId val="18231746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 Revenue </a:t>
                </a:r>
              </a:p>
            </c:rich>
          </c:tx>
          <c:overlay val="0"/>
          <c:spPr>
            <a:noFill/>
            <a:ln>
              <a:noFill/>
            </a:ln>
            <a:effectLst/>
          </c:sp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3175935"/>
        <c:crosses val="autoZero"/>
        <c:crossBetween val="between"/>
      </c:valAx>
      <c:valAx>
        <c:axId val="1780547471"/>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Volume</a:t>
                </a:r>
              </a:p>
            </c:rich>
          </c:tx>
          <c:overlay val="0"/>
          <c:spPr>
            <a:noFill/>
            <a:ln>
              <a:noFill/>
            </a:ln>
            <a:effectLst/>
          </c:sp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0546639"/>
        <c:crosses val="max"/>
        <c:crossBetween val="between"/>
      </c:valAx>
      <c:catAx>
        <c:axId val="1780546639"/>
        <c:scaling>
          <c:orientation val="minMax"/>
        </c:scaling>
        <c:delete val="1"/>
        <c:axPos val="b"/>
        <c:numFmt formatCode="General" sourceLinked="1"/>
        <c:majorTickMark val="out"/>
        <c:minorTickMark val="none"/>
        <c:tickLblPos val="nextTo"/>
        <c:crossAx val="1780547471"/>
        <c:crosses val="autoZero"/>
        <c:auto val="1"/>
        <c:lblAlgn val="ctr"/>
        <c:lblOffset val="100"/>
        <c:noMultiLvlLbl val="0"/>
      </c:cat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[BUSINESS DATA MANAGEMENT.xlsx]Monthly Analysis!PivotTable22</c:name>
    <c:fmtId val="17"/>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'Monthly Analysis'!$H$67</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'Monthly Analysis'!$G$68:$G$84</c:f>
              <c:multiLvlStrCache>
                <c:ptCount val="12"/>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lvl>
                <c:lvl>
                  <c:pt idx="0">
                    <c:v>Qtr1</c:v>
                  </c:pt>
                  <c:pt idx="3">
                    <c:v>Qtr2</c:v>
                  </c:pt>
                  <c:pt idx="6">
                    <c:v>Qtr3</c:v>
                  </c:pt>
                  <c:pt idx="9">
                    <c:v>Qtr4</c:v>
                  </c:pt>
                </c:lvl>
              </c:multiLvlStrCache>
            </c:multiLvlStrRef>
          </c:cat>
          <c:val>
            <c:numRef>
              <c:f>'Monthly Analysis'!$H$68:$H$84</c:f>
              <c:numCache>
                <c:formatCode>_("₹"* #,##0.00_);_("₹"* \(#,##0.00\);_("₹"* "-"??_);_(@_)</c:formatCode>
                <c:ptCount val="12"/>
                <c:pt idx="0">
                  <c:v>963257.67783337319</c:v>
                </c:pt>
                <c:pt idx="1">
                  <c:v>741045.81144111778</c:v>
                </c:pt>
                <c:pt idx="2">
                  <c:v>361310.9601999991</c:v>
                </c:pt>
                <c:pt idx="3">
                  <c:v>420101.70760000014</c:v>
                </c:pt>
                <c:pt idx="4">
                  <c:v>321993.61200000008</c:v>
                </c:pt>
                <c:pt idx="5">
                  <c:v>1086522.9462999979</c:v>
                </c:pt>
                <c:pt idx="6">
                  <c:v>1009260.5359999983</c:v>
                </c:pt>
                <c:pt idx="7">
                  <c:v>568598.09649999964</c:v>
                </c:pt>
                <c:pt idx="8">
                  <c:v>823615.9689000065</c:v>
                </c:pt>
                <c:pt idx="9">
                  <c:v>926470.98140000948</c:v>
                </c:pt>
                <c:pt idx="10">
                  <c:v>692199.19130000297</c:v>
                </c:pt>
                <c:pt idx="11">
                  <c:v>613392.72400000051</c:v>
                </c:pt>
              </c:numCache>
            </c:numRef>
          </c:val>
          <c:smooth val="0"/>
          <c:extLst>
            <c:ext xmlns:c16="http://schemas.microsoft.com/office/drawing/2014/chart" uri="{C3380CC4-5D6E-409C-BE32-E72D297353CC}">
              <c16:uniqueId val="{00000000-ED08-4F70-B431-02869B17A601}"/>
            </c:ext>
          </c:extLst>
        </c:ser>
        <c:dLbls>
          <c:showLegendKey val="0"/>
          <c:showVal val="0"/>
          <c:showCatName val="0"/>
          <c:showSerName val="0"/>
          <c:showPercent val="0"/>
          <c:showBubbleSize val="0"/>
        </c:dLbls>
        <c:marker val="1"/>
        <c:smooth val="0"/>
        <c:axId val="528257024"/>
        <c:axId val="528257856"/>
      </c:lineChart>
      <c:catAx>
        <c:axId val="52825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257856"/>
        <c:crosses val="autoZero"/>
        <c:auto val="1"/>
        <c:lblAlgn val="ctr"/>
        <c:lblOffset val="100"/>
        <c:noMultiLvlLbl val="0"/>
      </c:catAx>
      <c:valAx>
        <c:axId val="528257856"/>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257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96615157432555"/>
          <c:y val="6.5276839697268316E-2"/>
          <c:w val="0.75770614738579189"/>
          <c:h val="0.74907806067091387"/>
        </c:manualLayout>
      </c:layout>
      <c:scatterChart>
        <c:scatterStyle val="lineMarker"/>
        <c:varyColors val="0"/>
        <c:ser>
          <c:idx val="2"/>
          <c:order val="0"/>
          <c:tx>
            <c:v>Shoes</c:v>
          </c:tx>
          <c:spPr>
            <a:ln w="25400" cap="rnd">
              <a:noFill/>
              <a:round/>
            </a:ln>
            <a:effectLst/>
          </c:spPr>
          <c:marker>
            <c:symbol val="triangle"/>
            <c:size val="8"/>
            <c:spPr>
              <a:solidFill>
                <a:schemeClr val="accent3"/>
              </a:solidFill>
              <a:ln w="9525">
                <a:solidFill>
                  <a:schemeClr val="accent3"/>
                </a:solidFill>
                <a:round/>
              </a:ln>
              <a:effectLst/>
            </c:spPr>
          </c:marker>
          <c:dLbls>
            <c:dLbl>
              <c:idx val="0"/>
              <c:tx>
                <c:rich>
                  <a:bodyPr/>
                  <a:lstStyle/>
                  <a:p>
                    <a:fld id="{8EB1DC0E-C6FB-4092-9149-F131B884DC04}"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8380-49E7-92AA-F99BD613BF0E}"/>
                </c:ext>
              </c:extLst>
            </c:dLbl>
            <c:dLbl>
              <c:idx val="1"/>
              <c:tx>
                <c:rich>
                  <a:bodyPr/>
                  <a:lstStyle/>
                  <a:p>
                    <a:fld id="{6F025242-0A6E-4B03-BBDF-A909E0871FD0}"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8380-49E7-92AA-F99BD613BF0E}"/>
                </c:ext>
              </c:extLst>
            </c:dLbl>
            <c:dLbl>
              <c:idx val="2"/>
              <c:tx>
                <c:rich>
                  <a:bodyPr/>
                  <a:lstStyle/>
                  <a:p>
                    <a:fld id="{71CA116B-7D6C-49FC-9DAB-B2B48FA521A3}"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8380-49E7-92AA-F99BD613BF0E}"/>
                </c:ext>
              </c:extLst>
            </c:dLbl>
            <c:dLbl>
              <c:idx val="3"/>
              <c:layout>
                <c:manualLayout>
                  <c:x val="6.2457623895598013E-3"/>
                  <c:y val="-1.8196453496885576E-2"/>
                </c:manualLayout>
              </c:layout>
              <c:tx>
                <c:rich>
                  <a:bodyPr/>
                  <a:lstStyle/>
                  <a:p>
                    <a:fld id="{F3CC7A17-55B5-43E3-8D28-2B1A2AD57A9E}"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8380-49E7-92AA-F99BD613BF0E}"/>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DataLabelsRange val="1"/>
                <c15:showLeaderLines val="0"/>
              </c:ext>
            </c:extLst>
          </c:dLbls>
          <c:xVal>
            <c:numRef>
              <c:f>'Revenue &amp; Volume Analysis'!$D$40:$D$43</c:f>
              <c:numCache>
                <c:formatCode>General</c:formatCode>
                <c:ptCount val="4"/>
                <c:pt idx="0">
                  <c:v>549</c:v>
                </c:pt>
                <c:pt idx="1">
                  <c:v>602</c:v>
                </c:pt>
                <c:pt idx="2">
                  <c:v>439</c:v>
                </c:pt>
                <c:pt idx="3">
                  <c:v>16</c:v>
                </c:pt>
              </c:numCache>
            </c:numRef>
          </c:xVal>
          <c:yVal>
            <c:numRef>
              <c:f>'Revenue &amp; Volume Analysis'!$E$40:$E$43</c:f>
              <c:numCache>
                <c:formatCode>_("₹"* #,##0.00_);_("₹"* \(#,##0.00\);_("₹"* "-"??_);_(@_)</c:formatCode>
                <c:ptCount val="4"/>
                <c:pt idx="0">
                  <c:v>957.07225755919819</c:v>
                </c:pt>
                <c:pt idx="1">
                  <c:v>716.18023760399365</c:v>
                </c:pt>
                <c:pt idx="2">
                  <c:v>597.71127904328</c:v>
                </c:pt>
                <c:pt idx="3">
                  <c:v>807.60625000000016</c:v>
                </c:pt>
              </c:numCache>
            </c:numRef>
          </c:yVal>
          <c:smooth val="0"/>
          <c:extLst>
            <c:ext xmlns:c15="http://schemas.microsoft.com/office/drawing/2012/chart" uri="{02D57815-91ED-43cb-92C2-25804820EDAC}">
              <c15:datalabelsRange>
                <c15:f>'Revenue &amp; Volume Analysis'!$C$40:$C$43</c15:f>
                <c15:dlblRangeCache>
                  <c:ptCount val="4"/>
                  <c:pt idx="0">
                    <c:v>Boots</c:v>
                  </c:pt>
                  <c:pt idx="1">
                    <c:v>Sports Shoes</c:v>
                  </c:pt>
                  <c:pt idx="2">
                    <c:v>Loafers</c:v>
                  </c:pt>
                  <c:pt idx="3">
                    <c:v>Party Wear</c:v>
                  </c:pt>
                </c15:dlblRangeCache>
              </c15:datalabelsRange>
            </c:ext>
            <c:ext xmlns:c16="http://schemas.microsoft.com/office/drawing/2014/chart" uri="{C3380CC4-5D6E-409C-BE32-E72D297353CC}">
              <c16:uniqueId val="{00000004-8380-49E7-92AA-F99BD613BF0E}"/>
            </c:ext>
          </c:extLst>
        </c:ser>
        <c:ser>
          <c:idx val="1"/>
          <c:order val="1"/>
          <c:tx>
            <c:v>Other Footwear</c:v>
          </c:tx>
          <c:spPr>
            <a:ln w="25400" cap="rnd">
              <a:noFill/>
              <a:round/>
            </a:ln>
            <a:effectLst/>
          </c:spPr>
          <c:marker>
            <c:symbol val="square"/>
            <c:size val="8"/>
            <c:spPr>
              <a:solidFill>
                <a:schemeClr val="accent2"/>
              </a:solidFill>
              <a:ln w="9525">
                <a:solidFill>
                  <a:schemeClr val="accent2"/>
                </a:solidFill>
                <a:round/>
              </a:ln>
              <a:effectLst/>
            </c:spPr>
          </c:marker>
          <c:dLbls>
            <c:dLbl>
              <c:idx val="0"/>
              <c:tx>
                <c:rich>
                  <a:bodyPr/>
                  <a:lstStyle/>
                  <a:p>
                    <a:fld id="{8DD4C4CB-E231-4ADC-A6D0-B35C94777345}"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8380-49E7-92AA-F99BD613BF0E}"/>
                </c:ext>
              </c:extLst>
            </c:dLbl>
            <c:dLbl>
              <c:idx val="1"/>
              <c:tx>
                <c:rich>
                  <a:bodyPr/>
                  <a:lstStyle/>
                  <a:p>
                    <a:fld id="{C663D312-5AFA-47C4-8BEC-6023F6563511}"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8380-49E7-92AA-F99BD613BF0E}"/>
                </c:ext>
              </c:extLst>
            </c:dLbl>
            <c:dLbl>
              <c:idx val="2"/>
              <c:tx>
                <c:rich>
                  <a:bodyPr/>
                  <a:lstStyle/>
                  <a:p>
                    <a:fld id="{ED6C0143-95C2-4EF9-9A2D-D3DDA2FA8308}"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8380-49E7-92AA-F99BD613BF0E}"/>
                </c:ext>
              </c:extLst>
            </c:dLbl>
            <c:dLbl>
              <c:idx val="3"/>
              <c:layout>
                <c:manualLayout>
                  <c:x val="-1.4573445575639625E-2"/>
                  <c:y val="-4.003219769314819E-2"/>
                </c:manualLayout>
              </c:layout>
              <c:tx>
                <c:rich>
                  <a:bodyPr/>
                  <a:lstStyle/>
                  <a:p>
                    <a:fld id="{BCA3F2EF-CD7F-4A67-8D26-3C02E8554AB9}"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8380-49E7-92AA-F99BD613BF0E}"/>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DataLabelsRange val="1"/>
                <c15:showLeaderLines val="0"/>
              </c:ext>
            </c:extLst>
          </c:dLbls>
          <c:xVal>
            <c:numRef>
              <c:f>'Revenue &amp; Volume Analysis'!$D$44:$D$47</c:f>
              <c:numCache>
                <c:formatCode>General</c:formatCode>
                <c:ptCount val="4"/>
                <c:pt idx="0">
                  <c:v>1054</c:v>
                </c:pt>
                <c:pt idx="1">
                  <c:v>282</c:v>
                </c:pt>
                <c:pt idx="2">
                  <c:v>143</c:v>
                </c:pt>
                <c:pt idx="3">
                  <c:v>80</c:v>
                </c:pt>
              </c:numCache>
            </c:numRef>
          </c:xVal>
          <c:yVal>
            <c:numRef>
              <c:f>'Revenue &amp; Volume Analysis'!$E$44:$E$47</c:f>
              <c:numCache>
                <c:formatCode>_("₹"* #,##0.00_);_("₹"* \(#,##0.00\);_("₹"* "-"??_);_(@_)</c:formatCode>
                <c:ptCount val="4"/>
                <c:pt idx="0">
                  <c:v>394.27465365982147</c:v>
                </c:pt>
                <c:pt idx="1">
                  <c:v>524.88933807829153</c:v>
                </c:pt>
                <c:pt idx="2">
                  <c:v>525.17412535211292</c:v>
                </c:pt>
                <c:pt idx="3">
                  <c:v>603.68162749999988</c:v>
                </c:pt>
              </c:numCache>
            </c:numRef>
          </c:yVal>
          <c:smooth val="0"/>
          <c:extLst>
            <c:ext xmlns:c15="http://schemas.microsoft.com/office/drawing/2012/chart" uri="{02D57815-91ED-43cb-92C2-25804820EDAC}">
              <c15:datalabelsRange>
                <c15:f>'Revenue &amp; Volume Analysis'!$C$44:$C$47</c15:f>
                <c15:dlblRangeCache>
                  <c:ptCount val="4"/>
                  <c:pt idx="0">
                    <c:v>Slippers</c:v>
                  </c:pt>
                  <c:pt idx="1">
                    <c:v>Sandals</c:v>
                  </c:pt>
                  <c:pt idx="2">
                    <c:v>Floaters</c:v>
                  </c:pt>
                  <c:pt idx="3">
                    <c:v>Peshawri</c:v>
                  </c:pt>
                </c15:dlblRangeCache>
              </c15:datalabelsRange>
            </c:ext>
            <c:ext xmlns:c16="http://schemas.microsoft.com/office/drawing/2014/chart" uri="{C3380CC4-5D6E-409C-BE32-E72D297353CC}">
              <c16:uniqueId val="{00000009-8380-49E7-92AA-F99BD613BF0E}"/>
            </c:ext>
          </c:extLst>
        </c:ser>
        <c:ser>
          <c:idx val="0"/>
          <c:order val="2"/>
          <c:tx>
            <c:v>Clothing and Accessories</c:v>
          </c:tx>
          <c:spPr>
            <a:ln w="25400" cap="rnd">
              <a:noFill/>
              <a:round/>
            </a:ln>
            <a:effectLst/>
          </c:spPr>
          <c:marker>
            <c:symbol val="diamond"/>
            <c:size val="8"/>
            <c:spPr>
              <a:solidFill>
                <a:schemeClr val="accent1"/>
              </a:solidFill>
              <a:ln w="9525">
                <a:solidFill>
                  <a:schemeClr val="accent1"/>
                </a:solidFill>
                <a:round/>
              </a:ln>
              <a:effectLst/>
            </c:spPr>
          </c:marker>
          <c:dLbls>
            <c:dLbl>
              <c:idx val="0"/>
              <c:tx>
                <c:rich>
                  <a:bodyPr/>
                  <a:lstStyle/>
                  <a:p>
                    <a:fld id="{C37A97E4-6897-4BED-9814-683A9853632A}" type="CELLRANGE">
                      <a:rPr lang="en-US"/>
                      <a:pPr/>
                      <a:t>[CELLRANGE]</a:t>
                    </a:fld>
                    <a:endParaRPr lang="en-IN"/>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8380-49E7-92AA-F99BD613BF0E}"/>
                </c:ext>
              </c:extLst>
            </c:dLbl>
            <c:dLbl>
              <c:idx val="1"/>
              <c:layout>
                <c:manualLayout>
                  <c:x val="-4.6827644498417781E-2"/>
                  <c:y val="3.1384154069801662E-2"/>
                </c:manualLayout>
              </c:layout>
              <c:tx>
                <c:rich>
                  <a:bodyPr/>
                  <a:lstStyle/>
                  <a:p>
                    <a:fld id="{9A0C719F-AA2F-40C7-854F-C1E0F79B54B2}" type="CELLRANGE">
                      <a:rPr lang="en-US"/>
                      <a:pPr/>
                      <a:t>[CELLRANGE]</a:t>
                    </a:fld>
                    <a:endParaRPr lang="en-IN"/>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8380-49E7-92AA-F99BD613BF0E}"/>
                </c:ext>
              </c:extLst>
            </c:dLbl>
            <c:dLbl>
              <c:idx val="2"/>
              <c:layout>
                <c:manualLayout>
                  <c:x val="-8.5355637972661588E-2"/>
                  <c:y val="-1.9565915721477853E-2"/>
                </c:manualLayout>
              </c:layout>
              <c:tx>
                <c:rich>
                  <a:bodyPr/>
                  <a:lstStyle/>
                  <a:p>
                    <a:fld id="{9C0EB258-F51A-4140-AF6F-CA3A2FAF90B4}" type="CELLRANGE">
                      <a:rPr lang="en-US"/>
                      <a:pPr/>
                      <a:t>[CELLRANGE]</a:t>
                    </a:fld>
                    <a:endParaRPr lang="en-IN"/>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8380-49E7-92AA-F99BD613BF0E}"/>
                </c:ext>
              </c:extLst>
            </c:dLbl>
            <c:dLbl>
              <c:idx val="3"/>
              <c:tx>
                <c:rich>
                  <a:bodyPr/>
                  <a:lstStyle/>
                  <a:p>
                    <a:fld id="{1E7994FA-2152-45D5-8866-C5288CB3A5CC}" type="CELLRANGE">
                      <a:rPr lang="en-IN"/>
                      <a:pPr/>
                      <a:t>[CELLRANGE]</a:t>
                    </a:fld>
                    <a:endParaRPr lang="en-IN"/>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8380-49E7-92AA-F99BD613BF0E}"/>
                </c:ext>
              </c:extLst>
            </c:dLbl>
            <c:dLbl>
              <c:idx val="4"/>
              <c:layout>
                <c:manualLayout>
                  <c:x val="-1.3213967688589238E-2"/>
                  <c:y val="3.2129492267366937E-2"/>
                </c:manualLayout>
              </c:layout>
              <c:tx>
                <c:rich>
                  <a:bodyPr/>
                  <a:lstStyle/>
                  <a:p>
                    <a:fld id="{1EF76A52-805B-44D0-962D-9D7BB3074459}" type="CELLRANGE">
                      <a:rPr lang="en-US"/>
                      <a:pPr/>
                      <a:t>[CELLRANGE]</a:t>
                    </a:fld>
                    <a:endParaRPr lang="en-IN"/>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E-8380-49E7-92AA-F99BD613BF0E}"/>
                </c:ext>
              </c:extLst>
            </c:dLbl>
            <c:dLbl>
              <c:idx val="5"/>
              <c:tx>
                <c:rich>
                  <a:bodyPr/>
                  <a:lstStyle/>
                  <a:p>
                    <a:fld id="{890D7B8E-68A5-4155-A045-A480164EC41F}" type="CELLRANGE">
                      <a:rPr lang="en-IN"/>
                      <a:pPr/>
                      <a:t>[CELLRANGE]</a:t>
                    </a:fld>
                    <a:endParaRPr lang="en-IN"/>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8380-49E7-92AA-F99BD613BF0E}"/>
                </c:ext>
              </c:extLst>
            </c:dLbl>
            <c:dLbl>
              <c:idx val="6"/>
              <c:layout>
                <c:manualLayout>
                  <c:x val="-3.0376371936625693E-2"/>
                  <c:y val="7.8714705685976202E-2"/>
                </c:manualLayout>
              </c:layout>
              <c:tx>
                <c:rich>
                  <a:bodyPr/>
                  <a:lstStyle/>
                  <a:p>
                    <a:fld id="{AEB5A293-13F7-44A4-BFDB-41C1389310AC}" type="CELLRANGE">
                      <a:rPr lang="en-US"/>
                      <a:pPr/>
                      <a:t>[CELLRANGE]</a:t>
                    </a:fld>
                    <a:endParaRPr lang="en-IN"/>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0-8380-49E7-92AA-F99BD613BF0E}"/>
                </c:ext>
              </c:extLst>
            </c:dLbl>
            <c:spPr>
              <a:solidFill>
                <a:prstClr val="white"/>
              </a:solidFill>
              <a:ln>
                <a:solidFill>
                  <a:prstClr val="black">
                    <a:lumMod val="25000"/>
                    <a:lumOff val="75000"/>
                  </a:prstClr>
                </a:solidFill>
              </a:ln>
              <a:effectLst/>
            </c:spPr>
            <c:txPr>
              <a:bodyPr rot="0" spcFirstLastPara="1" vertOverflow="clip" horzOverflow="clip" vert="horz" wrap="square" lIns="36000" tIns="0" rIns="36000" bIns="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DataLabelsRange val="1"/>
                <c15:showLeaderLines val="0"/>
              </c:ext>
            </c:extLst>
          </c:dLbls>
          <c:xVal>
            <c:numRef>
              <c:f>'Revenue &amp; Volume Analysis'!$D$30:$D$36</c:f>
              <c:numCache>
                <c:formatCode>General</c:formatCode>
                <c:ptCount val="7"/>
                <c:pt idx="0">
                  <c:v>273</c:v>
                </c:pt>
                <c:pt idx="1">
                  <c:v>194</c:v>
                </c:pt>
                <c:pt idx="2">
                  <c:v>120</c:v>
                </c:pt>
                <c:pt idx="3">
                  <c:v>48</c:v>
                </c:pt>
                <c:pt idx="4">
                  <c:v>33</c:v>
                </c:pt>
                <c:pt idx="5">
                  <c:v>3</c:v>
                </c:pt>
                <c:pt idx="6">
                  <c:v>5</c:v>
                </c:pt>
              </c:numCache>
            </c:numRef>
          </c:xVal>
          <c:yVal>
            <c:numRef>
              <c:f>'Revenue &amp; Volume Analysis'!$E$30:$E$36</c:f>
              <c:numCache>
                <c:formatCode>_("₹"* #,##0.00_);_("₹"* \(#,##0.00\);_("₹"* "-"??_);_(@_)</c:formatCode>
                <c:ptCount val="7"/>
                <c:pt idx="0">
                  <c:v>663.30554587155962</c:v>
                </c:pt>
                <c:pt idx="1">
                  <c:v>382.84080263157904</c:v>
                </c:pt>
                <c:pt idx="2">
                  <c:v>419.52201834862387</c:v>
                </c:pt>
                <c:pt idx="3">
                  <c:v>675.83702439024387</c:v>
                </c:pt>
                <c:pt idx="4">
                  <c:v>202.43048387096772</c:v>
                </c:pt>
                <c:pt idx="5">
                  <c:v>468.09699999999998</c:v>
                </c:pt>
                <c:pt idx="6">
                  <c:v>155.50800000000001</c:v>
                </c:pt>
              </c:numCache>
            </c:numRef>
          </c:yVal>
          <c:smooth val="0"/>
          <c:extLst>
            <c:ext xmlns:c15="http://schemas.microsoft.com/office/drawing/2012/chart" uri="{02D57815-91ED-43cb-92C2-25804820EDAC}">
              <c15:datalabelsRange>
                <c15:f>'Revenue &amp; Volume Analysis'!$C$30:$C$36</c15:f>
                <c15:dlblRangeCache>
                  <c:ptCount val="7"/>
                  <c:pt idx="0">
                    <c:v>Jeans</c:v>
                  </c:pt>
                  <c:pt idx="1">
                    <c:v>T-Shirts</c:v>
                  </c:pt>
                  <c:pt idx="2">
                    <c:v>Casual Shirts</c:v>
                  </c:pt>
                  <c:pt idx="3">
                    <c:v>Formal Trouser</c:v>
                  </c:pt>
                  <c:pt idx="4">
                    <c:v>Accessories</c:v>
                  </c:pt>
                  <c:pt idx="5">
                    <c:v>Trousers</c:v>
                  </c:pt>
                  <c:pt idx="6">
                    <c:v>Under Garments</c:v>
                  </c:pt>
                </c15:dlblRangeCache>
              </c15:datalabelsRange>
            </c:ext>
            <c:ext xmlns:c16="http://schemas.microsoft.com/office/drawing/2014/chart" uri="{C3380CC4-5D6E-409C-BE32-E72D297353CC}">
              <c16:uniqueId val="{00000011-8380-49E7-92AA-F99BD613BF0E}"/>
            </c:ext>
          </c:extLst>
        </c:ser>
        <c:dLbls>
          <c:showLegendKey val="0"/>
          <c:showVal val="0"/>
          <c:showCatName val="0"/>
          <c:showSerName val="0"/>
          <c:showPercent val="0"/>
          <c:showBubbleSize val="0"/>
        </c:dLbls>
        <c:axId val="360532688"/>
        <c:axId val="360533104"/>
      </c:scatterChart>
      <c:valAx>
        <c:axId val="360532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IN"/>
                  <a:t>Volume</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0533104"/>
        <c:crosses val="autoZero"/>
        <c:crossBetween val="midCat"/>
      </c:valAx>
      <c:valAx>
        <c:axId val="360533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0532688"/>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Monthly Volume Sales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'[BUSINESS DATA MANAGEMENT.xlsx]Monthly Analysis'!$F$98</c:f>
              <c:strCache>
                <c:ptCount val="1"/>
                <c:pt idx="0">
                  <c:v>Floaters</c:v>
                </c:pt>
              </c:strCache>
            </c:strRef>
          </c:tx>
          <c:spPr>
            <a:ln w="28575" cap="rnd">
              <a:solidFill>
                <a:schemeClr val="accent1"/>
              </a:solidFill>
              <a:round/>
            </a:ln>
            <a:effectLst/>
          </c:spPr>
          <c:marker>
            <c:symbol val="none"/>
          </c:marker>
          <c:cat>
            <c:strRef>
              <c:f>'[BUSINESS DATA MANAGEMENT.xlsx]Monthly Analysis'!$G$97:$R$97</c:f>
              <c:strCache>
                <c:ptCount val="12"/>
                <c:pt idx="0">
                  <c:v>January</c:v>
                </c:pt>
                <c:pt idx="1">
                  <c:v> February </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'[BUSINESS DATA MANAGEMENT.xlsx]Monthly Analysis'!$G$98:$R$98</c:f>
              <c:numCache>
                <c:formatCode>General</c:formatCode>
                <c:ptCount val="12"/>
                <c:pt idx="0">
                  <c:v>27</c:v>
                </c:pt>
                <c:pt idx="1">
                  <c:v>17</c:v>
                </c:pt>
                <c:pt idx="2">
                  <c:v>3</c:v>
                </c:pt>
                <c:pt idx="3">
                  <c:v>4</c:v>
                </c:pt>
                <c:pt idx="4">
                  <c:v>1</c:v>
                </c:pt>
                <c:pt idx="5">
                  <c:v>2</c:v>
                </c:pt>
                <c:pt idx="6">
                  <c:v>1</c:v>
                </c:pt>
                <c:pt idx="8">
                  <c:v>11</c:v>
                </c:pt>
                <c:pt idx="9">
                  <c:v>24</c:v>
                </c:pt>
                <c:pt idx="10">
                  <c:v>21</c:v>
                </c:pt>
                <c:pt idx="11">
                  <c:v>32</c:v>
                </c:pt>
              </c:numCache>
            </c:numRef>
          </c:val>
          <c:smooth val="0"/>
          <c:extLst>
            <c:ext xmlns:c16="http://schemas.microsoft.com/office/drawing/2014/chart" uri="{C3380CC4-5D6E-409C-BE32-E72D297353CC}">
              <c16:uniqueId val="{00000000-0887-4797-A789-E2563939BC82}"/>
            </c:ext>
          </c:extLst>
        </c:ser>
        <c:ser>
          <c:idx val="1"/>
          <c:order val="1"/>
          <c:tx>
            <c:strRef>
              <c:f>'[BUSINESS DATA MANAGEMENT.xlsx]Monthly Analysis'!$F$99</c:f>
              <c:strCache>
                <c:ptCount val="1"/>
                <c:pt idx="0">
                  <c:v>Peshawri</c:v>
                </c:pt>
              </c:strCache>
            </c:strRef>
          </c:tx>
          <c:spPr>
            <a:ln w="28575" cap="rnd">
              <a:solidFill>
                <a:schemeClr val="accent2"/>
              </a:solidFill>
              <a:round/>
            </a:ln>
            <a:effectLst/>
          </c:spPr>
          <c:marker>
            <c:symbol val="none"/>
          </c:marker>
          <c:cat>
            <c:strRef>
              <c:f>'[BUSINESS DATA MANAGEMENT.xlsx]Monthly Analysis'!$G$97:$R$97</c:f>
              <c:strCache>
                <c:ptCount val="12"/>
                <c:pt idx="0">
                  <c:v>January</c:v>
                </c:pt>
                <c:pt idx="1">
                  <c:v> February </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'[BUSINESS DATA MANAGEMENT.xlsx]Monthly Analysis'!$G$99:$R$99</c:f>
              <c:numCache>
                <c:formatCode>General</c:formatCode>
                <c:ptCount val="12"/>
                <c:pt idx="0">
                  <c:v>31</c:v>
                </c:pt>
                <c:pt idx="1">
                  <c:v>20</c:v>
                </c:pt>
                <c:pt idx="2">
                  <c:v>3</c:v>
                </c:pt>
                <c:pt idx="3">
                  <c:v>4</c:v>
                </c:pt>
                <c:pt idx="5">
                  <c:v>1</c:v>
                </c:pt>
                <c:pt idx="6">
                  <c:v>1</c:v>
                </c:pt>
                <c:pt idx="7">
                  <c:v>3</c:v>
                </c:pt>
                <c:pt idx="8">
                  <c:v>4</c:v>
                </c:pt>
                <c:pt idx="9">
                  <c:v>8</c:v>
                </c:pt>
                <c:pt idx="10">
                  <c:v>5</c:v>
                </c:pt>
              </c:numCache>
            </c:numRef>
          </c:val>
          <c:smooth val="0"/>
          <c:extLst>
            <c:ext xmlns:c16="http://schemas.microsoft.com/office/drawing/2014/chart" uri="{C3380CC4-5D6E-409C-BE32-E72D297353CC}">
              <c16:uniqueId val="{00000001-0887-4797-A789-E2563939BC82}"/>
            </c:ext>
          </c:extLst>
        </c:ser>
        <c:ser>
          <c:idx val="2"/>
          <c:order val="2"/>
          <c:tx>
            <c:strRef>
              <c:f>'[BUSINESS DATA MANAGEMENT.xlsx]Monthly Analysis'!$F$100</c:f>
              <c:strCache>
                <c:ptCount val="1"/>
                <c:pt idx="0">
                  <c:v>Sandals</c:v>
                </c:pt>
              </c:strCache>
            </c:strRef>
          </c:tx>
          <c:spPr>
            <a:ln w="28575" cap="rnd">
              <a:solidFill>
                <a:schemeClr val="accent3"/>
              </a:solidFill>
              <a:round/>
            </a:ln>
            <a:effectLst/>
          </c:spPr>
          <c:marker>
            <c:symbol val="none"/>
          </c:marker>
          <c:cat>
            <c:strRef>
              <c:f>'[BUSINESS DATA MANAGEMENT.xlsx]Monthly Analysis'!$G$97:$R$97</c:f>
              <c:strCache>
                <c:ptCount val="12"/>
                <c:pt idx="0">
                  <c:v>January</c:v>
                </c:pt>
                <c:pt idx="1">
                  <c:v> February </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'[BUSINESS DATA MANAGEMENT.xlsx]Monthly Analysis'!$G$100:$R$100</c:f>
              <c:numCache>
                <c:formatCode>General</c:formatCode>
                <c:ptCount val="12"/>
                <c:pt idx="0">
                  <c:v>78</c:v>
                </c:pt>
                <c:pt idx="1">
                  <c:v>58</c:v>
                </c:pt>
                <c:pt idx="2">
                  <c:v>7</c:v>
                </c:pt>
                <c:pt idx="3">
                  <c:v>2</c:v>
                </c:pt>
                <c:pt idx="5">
                  <c:v>29</c:v>
                </c:pt>
                <c:pt idx="6">
                  <c:v>20</c:v>
                </c:pt>
                <c:pt idx="7">
                  <c:v>10</c:v>
                </c:pt>
                <c:pt idx="8">
                  <c:v>20</c:v>
                </c:pt>
                <c:pt idx="9">
                  <c:v>25</c:v>
                </c:pt>
                <c:pt idx="10">
                  <c:v>18</c:v>
                </c:pt>
                <c:pt idx="11">
                  <c:v>15</c:v>
                </c:pt>
              </c:numCache>
            </c:numRef>
          </c:val>
          <c:smooth val="0"/>
          <c:extLst>
            <c:ext xmlns:c16="http://schemas.microsoft.com/office/drawing/2014/chart" uri="{C3380CC4-5D6E-409C-BE32-E72D297353CC}">
              <c16:uniqueId val="{00000002-0887-4797-A789-E2563939BC82}"/>
            </c:ext>
          </c:extLst>
        </c:ser>
        <c:ser>
          <c:idx val="3"/>
          <c:order val="3"/>
          <c:tx>
            <c:strRef>
              <c:f>'[BUSINESS DATA MANAGEMENT.xlsx]Monthly Analysis'!$F$101</c:f>
              <c:strCache>
                <c:ptCount val="1"/>
                <c:pt idx="0">
                  <c:v>Slippers</c:v>
                </c:pt>
              </c:strCache>
            </c:strRef>
          </c:tx>
          <c:spPr>
            <a:ln w="28575" cap="rnd">
              <a:solidFill>
                <a:schemeClr val="accent4"/>
              </a:solidFill>
              <a:round/>
            </a:ln>
            <a:effectLst/>
          </c:spPr>
          <c:marker>
            <c:symbol val="none"/>
          </c:marker>
          <c:cat>
            <c:strRef>
              <c:f>'[BUSINESS DATA MANAGEMENT.xlsx]Monthly Analysis'!$G$97:$R$97</c:f>
              <c:strCache>
                <c:ptCount val="12"/>
                <c:pt idx="0">
                  <c:v>January</c:v>
                </c:pt>
                <c:pt idx="1">
                  <c:v> February </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'[BUSINESS DATA MANAGEMENT.xlsx]Monthly Analysis'!$G$101:$R$101</c:f>
              <c:numCache>
                <c:formatCode>General</c:formatCode>
                <c:ptCount val="12"/>
                <c:pt idx="0">
                  <c:v>226</c:v>
                </c:pt>
                <c:pt idx="1">
                  <c:v>213</c:v>
                </c:pt>
                <c:pt idx="2">
                  <c:v>40</c:v>
                </c:pt>
                <c:pt idx="3">
                  <c:v>71</c:v>
                </c:pt>
                <c:pt idx="4">
                  <c:v>15</c:v>
                </c:pt>
                <c:pt idx="5">
                  <c:v>30</c:v>
                </c:pt>
                <c:pt idx="6">
                  <c:v>30</c:v>
                </c:pt>
                <c:pt idx="7">
                  <c:v>21</c:v>
                </c:pt>
                <c:pt idx="8">
                  <c:v>49</c:v>
                </c:pt>
                <c:pt idx="9">
                  <c:v>131</c:v>
                </c:pt>
                <c:pt idx="10">
                  <c:v>99</c:v>
                </c:pt>
                <c:pt idx="11">
                  <c:v>129</c:v>
                </c:pt>
              </c:numCache>
            </c:numRef>
          </c:val>
          <c:smooth val="0"/>
          <c:extLst>
            <c:ext xmlns:c16="http://schemas.microsoft.com/office/drawing/2014/chart" uri="{C3380CC4-5D6E-409C-BE32-E72D297353CC}">
              <c16:uniqueId val="{00000003-0887-4797-A789-E2563939BC82}"/>
            </c:ext>
          </c:extLst>
        </c:ser>
        <c:ser>
          <c:idx val="4"/>
          <c:order val="4"/>
          <c:tx>
            <c:strRef>
              <c:f>'[BUSINESS DATA MANAGEMENT.xlsx]Monthly Analysis'!$F$102</c:f>
              <c:strCache>
                <c:ptCount val="1"/>
                <c:pt idx="0">
                  <c:v>Accessories</c:v>
                </c:pt>
              </c:strCache>
            </c:strRef>
          </c:tx>
          <c:spPr>
            <a:ln w="28575" cap="rnd">
              <a:solidFill>
                <a:schemeClr val="accent5"/>
              </a:solidFill>
              <a:round/>
            </a:ln>
            <a:effectLst/>
          </c:spPr>
          <c:marker>
            <c:symbol val="none"/>
          </c:marker>
          <c:cat>
            <c:strRef>
              <c:f>'[BUSINESS DATA MANAGEMENT.xlsx]Monthly Analysis'!$G$97:$R$97</c:f>
              <c:strCache>
                <c:ptCount val="12"/>
                <c:pt idx="0">
                  <c:v>January</c:v>
                </c:pt>
                <c:pt idx="1">
                  <c:v> February </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'[BUSINESS DATA MANAGEMENT.xlsx]Monthly Analysis'!$G$102:$R$102</c:f>
              <c:numCache>
                <c:formatCode>General</c:formatCode>
                <c:ptCount val="12"/>
                <c:pt idx="0">
                  <c:v>10</c:v>
                </c:pt>
                <c:pt idx="1">
                  <c:v>8</c:v>
                </c:pt>
                <c:pt idx="2">
                  <c:v>10</c:v>
                </c:pt>
                <c:pt idx="8">
                  <c:v>5</c:v>
                </c:pt>
              </c:numCache>
            </c:numRef>
          </c:val>
          <c:smooth val="0"/>
          <c:extLst>
            <c:ext xmlns:c16="http://schemas.microsoft.com/office/drawing/2014/chart" uri="{C3380CC4-5D6E-409C-BE32-E72D297353CC}">
              <c16:uniqueId val="{00000004-0887-4797-A789-E2563939BC82}"/>
            </c:ext>
          </c:extLst>
        </c:ser>
        <c:ser>
          <c:idx val="5"/>
          <c:order val="5"/>
          <c:tx>
            <c:strRef>
              <c:f>'[BUSINESS DATA MANAGEMENT.xlsx]Monthly Analysis'!$F$103</c:f>
              <c:strCache>
                <c:ptCount val="1"/>
                <c:pt idx="0">
                  <c:v>Casual Shirts</c:v>
                </c:pt>
              </c:strCache>
            </c:strRef>
          </c:tx>
          <c:spPr>
            <a:ln w="28575" cap="rnd">
              <a:solidFill>
                <a:schemeClr val="accent6"/>
              </a:solidFill>
              <a:round/>
            </a:ln>
            <a:effectLst/>
          </c:spPr>
          <c:marker>
            <c:symbol val="none"/>
          </c:marker>
          <c:cat>
            <c:strRef>
              <c:f>'[BUSINESS DATA MANAGEMENT.xlsx]Monthly Analysis'!$G$97:$R$97</c:f>
              <c:strCache>
                <c:ptCount val="12"/>
                <c:pt idx="0">
                  <c:v>January</c:v>
                </c:pt>
                <c:pt idx="1">
                  <c:v> February </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'[BUSINESS DATA MANAGEMENT.xlsx]Monthly Analysis'!$G$103:$R$103</c:f>
              <c:numCache>
                <c:formatCode>General</c:formatCode>
                <c:ptCount val="12"/>
                <c:pt idx="0">
                  <c:v>75</c:v>
                </c:pt>
                <c:pt idx="1">
                  <c:v>34</c:v>
                </c:pt>
                <c:pt idx="2">
                  <c:v>1</c:v>
                </c:pt>
                <c:pt idx="11">
                  <c:v>10</c:v>
                </c:pt>
              </c:numCache>
            </c:numRef>
          </c:val>
          <c:smooth val="0"/>
          <c:extLst>
            <c:ext xmlns:c16="http://schemas.microsoft.com/office/drawing/2014/chart" uri="{C3380CC4-5D6E-409C-BE32-E72D297353CC}">
              <c16:uniqueId val="{00000005-0887-4797-A789-E2563939BC82}"/>
            </c:ext>
          </c:extLst>
        </c:ser>
        <c:ser>
          <c:idx val="6"/>
          <c:order val="6"/>
          <c:tx>
            <c:strRef>
              <c:f>'[BUSINESS DATA MANAGEMENT.xlsx]Monthly Analysis'!$F$104</c:f>
              <c:strCache>
                <c:ptCount val="1"/>
                <c:pt idx="0">
                  <c:v>Formal Trouser</c:v>
                </c:pt>
              </c:strCache>
            </c:strRef>
          </c:tx>
          <c:spPr>
            <a:ln w="28575" cap="rnd">
              <a:solidFill>
                <a:schemeClr val="accent1">
                  <a:lumMod val="60000"/>
                </a:schemeClr>
              </a:solidFill>
              <a:round/>
            </a:ln>
            <a:effectLst/>
          </c:spPr>
          <c:marker>
            <c:symbol val="none"/>
          </c:marker>
          <c:cat>
            <c:strRef>
              <c:f>'[BUSINESS DATA MANAGEMENT.xlsx]Monthly Analysis'!$G$97:$R$97</c:f>
              <c:strCache>
                <c:ptCount val="12"/>
                <c:pt idx="0">
                  <c:v>January</c:v>
                </c:pt>
                <c:pt idx="1">
                  <c:v> February </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'[BUSINESS DATA MANAGEMENT.xlsx]Monthly Analysis'!$G$104:$R$104</c:f>
              <c:numCache>
                <c:formatCode>General</c:formatCode>
                <c:ptCount val="12"/>
                <c:pt idx="0">
                  <c:v>36</c:v>
                </c:pt>
                <c:pt idx="1">
                  <c:v>8</c:v>
                </c:pt>
                <c:pt idx="2">
                  <c:v>4</c:v>
                </c:pt>
              </c:numCache>
            </c:numRef>
          </c:val>
          <c:smooth val="0"/>
          <c:extLst>
            <c:ext xmlns:c16="http://schemas.microsoft.com/office/drawing/2014/chart" uri="{C3380CC4-5D6E-409C-BE32-E72D297353CC}">
              <c16:uniqueId val="{00000006-0887-4797-A789-E2563939BC82}"/>
            </c:ext>
          </c:extLst>
        </c:ser>
        <c:ser>
          <c:idx val="7"/>
          <c:order val="7"/>
          <c:tx>
            <c:strRef>
              <c:f>'[BUSINESS DATA MANAGEMENT.xlsx]Monthly Analysis'!$F$105</c:f>
              <c:strCache>
                <c:ptCount val="1"/>
                <c:pt idx="0">
                  <c:v>Jeans</c:v>
                </c:pt>
              </c:strCache>
            </c:strRef>
          </c:tx>
          <c:spPr>
            <a:ln w="28575" cap="rnd">
              <a:solidFill>
                <a:schemeClr val="accent2">
                  <a:lumMod val="60000"/>
                </a:schemeClr>
              </a:solidFill>
              <a:round/>
            </a:ln>
            <a:effectLst/>
          </c:spPr>
          <c:marker>
            <c:symbol val="none"/>
          </c:marker>
          <c:cat>
            <c:strRef>
              <c:f>'[BUSINESS DATA MANAGEMENT.xlsx]Monthly Analysis'!$G$97:$R$97</c:f>
              <c:strCache>
                <c:ptCount val="12"/>
                <c:pt idx="0">
                  <c:v>January</c:v>
                </c:pt>
                <c:pt idx="1">
                  <c:v> February </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'[BUSINESS DATA MANAGEMENT.xlsx]Monthly Analysis'!$G$105:$R$105</c:f>
              <c:numCache>
                <c:formatCode>General</c:formatCode>
                <c:ptCount val="12"/>
                <c:pt idx="0">
                  <c:v>178</c:v>
                </c:pt>
                <c:pt idx="1">
                  <c:v>75</c:v>
                </c:pt>
                <c:pt idx="2">
                  <c:v>12</c:v>
                </c:pt>
                <c:pt idx="11">
                  <c:v>8</c:v>
                </c:pt>
              </c:numCache>
            </c:numRef>
          </c:val>
          <c:smooth val="0"/>
          <c:extLst>
            <c:ext xmlns:c16="http://schemas.microsoft.com/office/drawing/2014/chart" uri="{C3380CC4-5D6E-409C-BE32-E72D297353CC}">
              <c16:uniqueId val="{00000007-0887-4797-A789-E2563939BC82}"/>
            </c:ext>
          </c:extLst>
        </c:ser>
        <c:ser>
          <c:idx val="8"/>
          <c:order val="8"/>
          <c:tx>
            <c:strRef>
              <c:f>'[BUSINESS DATA MANAGEMENT.xlsx]Monthly Analysis'!$F$106</c:f>
              <c:strCache>
                <c:ptCount val="1"/>
                <c:pt idx="0">
                  <c:v>Trousers</c:v>
                </c:pt>
              </c:strCache>
            </c:strRef>
          </c:tx>
          <c:spPr>
            <a:ln w="28575" cap="rnd">
              <a:solidFill>
                <a:schemeClr val="accent3">
                  <a:lumMod val="60000"/>
                </a:schemeClr>
              </a:solidFill>
              <a:round/>
            </a:ln>
            <a:effectLst/>
          </c:spPr>
          <c:marker>
            <c:symbol val="none"/>
          </c:marker>
          <c:cat>
            <c:strRef>
              <c:f>'[BUSINESS DATA MANAGEMENT.xlsx]Monthly Analysis'!$G$97:$R$97</c:f>
              <c:strCache>
                <c:ptCount val="12"/>
                <c:pt idx="0">
                  <c:v>January</c:v>
                </c:pt>
                <c:pt idx="1">
                  <c:v> February </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'[BUSINESS DATA MANAGEMENT.xlsx]Monthly Analysis'!$G$106:$R$106</c:f>
              <c:numCache>
                <c:formatCode>General</c:formatCode>
                <c:ptCount val="12"/>
                <c:pt idx="2">
                  <c:v>3</c:v>
                </c:pt>
              </c:numCache>
            </c:numRef>
          </c:val>
          <c:smooth val="0"/>
          <c:extLst>
            <c:ext xmlns:c16="http://schemas.microsoft.com/office/drawing/2014/chart" uri="{C3380CC4-5D6E-409C-BE32-E72D297353CC}">
              <c16:uniqueId val="{00000008-0887-4797-A789-E2563939BC82}"/>
            </c:ext>
          </c:extLst>
        </c:ser>
        <c:ser>
          <c:idx val="9"/>
          <c:order val="9"/>
          <c:tx>
            <c:strRef>
              <c:f>'[BUSINESS DATA MANAGEMENT.xlsx]Monthly Analysis'!$F$107</c:f>
              <c:strCache>
                <c:ptCount val="1"/>
                <c:pt idx="0">
                  <c:v>T-Shirts</c:v>
                </c:pt>
              </c:strCache>
            </c:strRef>
          </c:tx>
          <c:spPr>
            <a:ln w="28575" cap="rnd">
              <a:solidFill>
                <a:schemeClr val="accent4">
                  <a:lumMod val="60000"/>
                </a:schemeClr>
              </a:solidFill>
              <a:round/>
            </a:ln>
            <a:effectLst/>
          </c:spPr>
          <c:marker>
            <c:symbol val="none"/>
          </c:marker>
          <c:cat>
            <c:strRef>
              <c:f>'[BUSINESS DATA MANAGEMENT.xlsx]Monthly Analysis'!$G$97:$R$97</c:f>
              <c:strCache>
                <c:ptCount val="12"/>
                <c:pt idx="0">
                  <c:v>January</c:v>
                </c:pt>
                <c:pt idx="1">
                  <c:v> February </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'[BUSINESS DATA MANAGEMENT.xlsx]Monthly Analysis'!$G$107:$R$107</c:f>
              <c:numCache>
                <c:formatCode>General</c:formatCode>
                <c:ptCount val="12"/>
                <c:pt idx="0">
                  <c:v>103</c:v>
                </c:pt>
                <c:pt idx="1">
                  <c:v>56</c:v>
                </c:pt>
                <c:pt idx="2">
                  <c:v>22</c:v>
                </c:pt>
                <c:pt idx="11">
                  <c:v>13</c:v>
                </c:pt>
              </c:numCache>
            </c:numRef>
          </c:val>
          <c:smooth val="0"/>
          <c:extLst>
            <c:ext xmlns:c16="http://schemas.microsoft.com/office/drawing/2014/chart" uri="{C3380CC4-5D6E-409C-BE32-E72D297353CC}">
              <c16:uniqueId val="{00000009-0887-4797-A789-E2563939BC82}"/>
            </c:ext>
          </c:extLst>
        </c:ser>
        <c:ser>
          <c:idx val="10"/>
          <c:order val="10"/>
          <c:tx>
            <c:strRef>
              <c:f>'[BUSINESS DATA MANAGEMENT.xlsx]Monthly Analysis'!$F$108</c:f>
              <c:strCache>
                <c:ptCount val="1"/>
                <c:pt idx="0">
                  <c:v>Under Garments</c:v>
                </c:pt>
              </c:strCache>
            </c:strRef>
          </c:tx>
          <c:spPr>
            <a:ln w="28575" cap="rnd">
              <a:solidFill>
                <a:schemeClr val="accent5">
                  <a:lumMod val="60000"/>
                </a:schemeClr>
              </a:solidFill>
              <a:round/>
            </a:ln>
            <a:effectLst/>
          </c:spPr>
          <c:marker>
            <c:symbol val="none"/>
          </c:marker>
          <c:cat>
            <c:strRef>
              <c:f>'[BUSINESS DATA MANAGEMENT.xlsx]Monthly Analysis'!$G$97:$R$97</c:f>
              <c:strCache>
                <c:ptCount val="12"/>
                <c:pt idx="0">
                  <c:v>January</c:v>
                </c:pt>
                <c:pt idx="1">
                  <c:v> February </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'[BUSINESS DATA MANAGEMENT.xlsx]Monthly Analysis'!$G$108:$R$108</c:f>
              <c:numCache>
                <c:formatCode>General</c:formatCode>
                <c:ptCount val="12"/>
                <c:pt idx="0">
                  <c:v>2</c:v>
                </c:pt>
                <c:pt idx="1">
                  <c:v>3</c:v>
                </c:pt>
              </c:numCache>
            </c:numRef>
          </c:val>
          <c:smooth val="0"/>
          <c:extLst>
            <c:ext xmlns:c16="http://schemas.microsoft.com/office/drawing/2014/chart" uri="{C3380CC4-5D6E-409C-BE32-E72D297353CC}">
              <c16:uniqueId val="{0000000A-0887-4797-A789-E2563939BC82}"/>
            </c:ext>
          </c:extLst>
        </c:ser>
        <c:ser>
          <c:idx val="11"/>
          <c:order val="11"/>
          <c:tx>
            <c:strRef>
              <c:f>'[BUSINESS DATA MANAGEMENT.xlsx]Monthly Analysis'!$F$109</c:f>
              <c:strCache>
                <c:ptCount val="1"/>
                <c:pt idx="0">
                  <c:v>Boots</c:v>
                </c:pt>
              </c:strCache>
            </c:strRef>
          </c:tx>
          <c:spPr>
            <a:ln w="28575" cap="rnd">
              <a:solidFill>
                <a:schemeClr val="accent6">
                  <a:lumMod val="60000"/>
                </a:schemeClr>
              </a:solidFill>
              <a:round/>
            </a:ln>
            <a:effectLst/>
          </c:spPr>
          <c:marker>
            <c:symbol val="none"/>
          </c:marker>
          <c:cat>
            <c:strRef>
              <c:f>'[BUSINESS DATA MANAGEMENT.xlsx]Monthly Analysis'!$G$97:$R$97</c:f>
              <c:strCache>
                <c:ptCount val="12"/>
                <c:pt idx="0">
                  <c:v>January</c:v>
                </c:pt>
                <c:pt idx="1">
                  <c:v> February </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'[BUSINESS DATA MANAGEMENT.xlsx]Monthly Analysis'!$G$109:$R$109</c:f>
              <c:numCache>
                <c:formatCode>General</c:formatCode>
                <c:ptCount val="12"/>
                <c:pt idx="0">
                  <c:v>30</c:v>
                </c:pt>
                <c:pt idx="1">
                  <c:v>36</c:v>
                </c:pt>
                <c:pt idx="2">
                  <c:v>24</c:v>
                </c:pt>
                <c:pt idx="3">
                  <c:v>33</c:v>
                </c:pt>
                <c:pt idx="4">
                  <c:v>10</c:v>
                </c:pt>
                <c:pt idx="5">
                  <c:v>63</c:v>
                </c:pt>
                <c:pt idx="6">
                  <c:v>85</c:v>
                </c:pt>
                <c:pt idx="7">
                  <c:v>58</c:v>
                </c:pt>
                <c:pt idx="8">
                  <c:v>64</c:v>
                </c:pt>
                <c:pt idx="9">
                  <c:v>60</c:v>
                </c:pt>
                <c:pt idx="10">
                  <c:v>42</c:v>
                </c:pt>
                <c:pt idx="11">
                  <c:v>44</c:v>
                </c:pt>
              </c:numCache>
            </c:numRef>
          </c:val>
          <c:smooth val="0"/>
          <c:extLst>
            <c:ext xmlns:c16="http://schemas.microsoft.com/office/drawing/2014/chart" uri="{C3380CC4-5D6E-409C-BE32-E72D297353CC}">
              <c16:uniqueId val="{0000000B-0887-4797-A789-E2563939BC82}"/>
            </c:ext>
          </c:extLst>
        </c:ser>
        <c:ser>
          <c:idx val="12"/>
          <c:order val="12"/>
          <c:tx>
            <c:strRef>
              <c:f>'[BUSINESS DATA MANAGEMENT.xlsx]Monthly Analysis'!$F$110</c:f>
              <c:strCache>
                <c:ptCount val="1"/>
                <c:pt idx="0">
                  <c:v>Canvas Shoes</c:v>
                </c:pt>
              </c:strCache>
            </c:strRef>
          </c:tx>
          <c:spPr>
            <a:ln w="28575" cap="rnd">
              <a:solidFill>
                <a:schemeClr val="accent1">
                  <a:lumMod val="80000"/>
                  <a:lumOff val="20000"/>
                </a:schemeClr>
              </a:solidFill>
              <a:round/>
            </a:ln>
            <a:effectLst/>
          </c:spPr>
          <c:marker>
            <c:symbol val="none"/>
          </c:marker>
          <c:cat>
            <c:strRef>
              <c:f>'[BUSINESS DATA MANAGEMENT.xlsx]Monthly Analysis'!$G$97:$R$97</c:f>
              <c:strCache>
                <c:ptCount val="12"/>
                <c:pt idx="0">
                  <c:v>January</c:v>
                </c:pt>
                <c:pt idx="1">
                  <c:v> February </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'[BUSINESS DATA MANAGEMENT.xlsx]Monthly Analysis'!$G$110:$R$110</c:f>
              <c:numCache>
                <c:formatCode>General</c:formatCode>
                <c:ptCount val="12"/>
                <c:pt idx="0">
                  <c:v>305</c:v>
                </c:pt>
                <c:pt idx="1">
                  <c:v>178</c:v>
                </c:pt>
                <c:pt idx="2">
                  <c:v>95</c:v>
                </c:pt>
                <c:pt idx="3">
                  <c:v>93</c:v>
                </c:pt>
                <c:pt idx="4">
                  <c:v>25</c:v>
                </c:pt>
                <c:pt idx="5">
                  <c:v>158</c:v>
                </c:pt>
                <c:pt idx="6">
                  <c:v>169</c:v>
                </c:pt>
                <c:pt idx="7">
                  <c:v>159</c:v>
                </c:pt>
                <c:pt idx="8">
                  <c:v>199</c:v>
                </c:pt>
                <c:pt idx="9">
                  <c:v>225</c:v>
                </c:pt>
                <c:pt idx="10">
                  <c:v>191</c:v>
                </c:pt>
                <c:pt idx="11">
                  <c:v>143</c:v>
                </c:pt>
              </c:numCache>
            </c:numRef>
          </c:val>
          <c:smooth val="0"/>
          <c:extLst>
            <c:ext xmlns:c16="http://schemas.microsoft.com/office/drawing/2014/chart" uri="{C3380CC4-5D6E-409C-BE32-E72D297353CC}">
              <c16:uniqueId val="{0000000C-0887-4797-A789-E2563939BC82}"/>
            </c:ext>
          </c:extLst>
        </c:ser>
        <c:ser>
          <c:idx val="13"/>
          <c:order val="13"/>
          <c:tx>
            <c:strRef>
              <c:f>'[BUSINESS DATA MANAGEMENT.xlsx]Monthly Analysis'!$F$111</c:f>
              <c:strCache>
                <c:ptCount val="1"/>
                <c:pt idx="0">
                  <c:v>Casual Shoes</c:v>
                </c:pt>
              </c:strCache>
            </c:strRef>
          </c:tx>
          <c:spPr>
            <a:ln w="28575" cap="rnd">
              <a:solidFill>
                <a:schemeClr val="accent2">
                  <a:lumMod val="80000"/>
                  <a:lumOff val="20000"/>
                </a:schemeClr>
              </a:solidFill>
              <a:round/>
            </a:ln>
            <a:effectLst/>
          </c:spPr>
          <c:marker>
            <c:symbol val="none"/>
          </c:marker>
          <c:cat>
            <c:strRef>
              <c:f>'[BUSINESS DATA MANAGEMENT.xlsx]Monthly Analysis'!$G$97:$R$97</c:f>
              <c:strCache>
                <c:ptCount val="12"/>
                <c:pt idx="0">
                  <c:v>January</c:v>
                </c:pt>
                <c:pt idx="1">
                  <c:v> February </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'[BUSINESS DATA MANAGEMENT.xlsx]Monthly Analysis'!$G$111:$R$111</c:f>
              <c:numCache>
                <c:formatCode>General</c:formatCode>
                <c:ptCount val="12"/>
                <c:pt idx="0">
                  <c:v>313</c:v>
                </c:pt>
                <c:pt idx="1">
                  <c:v>312</c:v>
                </c:pt>
                <c:pt idx="2">
                  <c:v>163</c:v>
                </c:pt>
                <c:pt idx="3">
                  <c:v>217</c:v>
                </c:pt>
                <c:pt idx="4">
                  <c:v>108</c:v>
                </c:pt>
                <c:pt idx="5">
                  <c:v>482</c:v>
                </c:pt>
                <c:pt idx="6">
                  <c:v>458</c:v>
                </c:pt>
                <c:pt idx="7">
                  <c:v>350</c:v>
                </c:pt>
                <c:pt idx="8">
                  <c:v>491</c:v>
                </c:pt>
                <c:pt idx="9">
                  <c:v>621</c:v>
                </c:pt>
                <c:pt idx="10">
                  <c:v>378</c:v>
                </c:pt>
                <c:pt idx="11">
                  <c:v>322</c:v>
                </c:pt>
              </c:numCache>
            </c:numRef>
          </c:val>
          <c:smooth val="0"/>
          <c:extLst>
            <c:ext xmlns:c16="http://schemas.microsoft.com/office/drawing/2014/chart" uri="{C3380CC4-5D6E-409C-BE32-E72D297353CC}">
              <c16:uniqueId val="{0000000D-0887-4797-A789-E2563939BC82}"/>
            </c:ext>
          </c:extLst>
        </c:ser>
        <c:ser>
          <c:idx val="14"/>
          <c:order val="14"/>
          <c:tx>
            <c:strRef>
              <c:f>'[BUSINESS DATA MANAGEMENT.xlsx]Monthly Analysis'!$F$112</c:f>
              <c:strCache>
                <c:ptCount val="1"/>
                <c:pt idx="0">
                  <c:v>Formal Shoes</c:v>
                </c:pt>
              </c:strCache>
            </c:strRef>
          </c:tx>
          <c:spPr>
            <a:ln w="28575" cap="rnd">
              <a:solidFill>
                <a:schemeClr val="accent3">
                  <a:lumMod val="80000"/>
                  <a:lumOff val="20000"/>
                </a:schemeClr>
              </a:solidFill>
              <a:round/>
            </a:ln>
            <a:effectLst/>
          </c:spPr>
          <c:marker>
            <c:symbol val="none"/>
          </c:marker>
          <c:cat>
            <c:strRef>
              <c:f>'[BUSINESS DATA MANAGEMENT.xlsx]Monthly Analysis'!$G$97:$R$97</c:f>
              <c:strCache>
                <c:ptCount val="12"/>
                <c:pt idx="0">
                  <c:v>January</c:v>
                </c:pt>
                <c:pt idx="1">
                  <c:v> February </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'[BUSINESS DATA MANAGEMENT.xlsx]Monthly Analysis'!$G$112:$R$112</c:f>
              <c:numCache>
                <c:formatCode>General</c:formatCode>
                <c:ptCount val="12"/>
                <c:pt idx="0">
                  <c:v>213</c:v>
                </c:pt>
                <c:pt idx="1">
                  <c:v>230</c:v>
                </c:pt>
                <c:pt idx="2">
                  <c:v>213</c:v>
                </c:pt>
                <c:pt idx="3">
                  <c:v>221</c:v>
                </c:pt>
                <c:pt idx="4">
                  <c:v>393</c:v>
                </c:pt>
                <c:pt idx="5">
                  <c:v>941</c:v>
                </c:pt>
                <c:pt idx="6">
                  <c:v>891</c:v>
                </c:pt>
                <c:pt idx="7">
                  <c:v>362</c:v>
                </c:pt>
                <c:pt idx="8">
                  <c:v>557</c:v>
                </c:pt>
                <c:pt idx="9">
                  <c:v>457</c:v>
                </c:pt>
                <c:pt idx="10">
                  <c:v>428</c:v>
                </c:pt>
                <c:pt idx="11">
                  <c:v>322</c:v>
                </c:pt>
              </c:numCache>
            </c:numRef>
          </c:val>
          <c:smooth val="0"/>
          <c:extLst>
            <c:ext xmlns:c16="http://schemas.microsoft.com/office/drawing/2014/chart" uri="{C3380CC4-5D6E-409C-BE32-E72D297353CC}">
              <c16:uniqueId val="{0000000E-0887-4797-A789-E2563939BC82}"/>
            </c:ext>
          </c:extLst>
        </c:ser>
        <c:ser>
          <c:idx val="15"/>
          <c:order val="15"/>
          <c:tx>
            <c:strRef>
              <c:f>'[BUSINESS DATA MANAGEMENT.xlsx]Monthly Analysis'!$F$113</c:f>
              <c:strCache>
                <c:ptCount val="1"/>
                <c:pt idx="0">
                  <c:v>Loafers</c:v>
                </c:pt>
              </c:strCache>
            </c:strRef>
          </c:tx>
          <c:spPr>
            <a:ln w="28575" cap="rnd">
              <a:solidFill>
                <a:schemeClr val="accent4">
                  <a:lumMod val="80000"/>
                  <a:lumOff val="20000"/>
                </a:schemeClr>
              </a:solidFill>
              <a:round/>
            </a:ln>
            <a:effectLst/>
          </c:spPr>
          <c:marker>
            <c:symbol val="none"/>
          </c:marker>
          <c:cat>
            <c:strRef>
              <c:f>'[BUSINESS DATA MANAGEMENT.xlsx]Monthly Analysis'!$G$97:$R$97</c:f>
              <c:strCache>
                <c:ptCount val="12"/>
                <c:pt idx="0">
                  <c:v>January</c:v>
                </c:pt>
                <c:pt idx="1">
                  <c:v> February </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'[BUSINESS DATA MANAGEMENT.xlsx]Monthly Analysis'!$G$113:$R$113</c:f>
              <c:numCache>
                <c:formatCode>General</c:formatCode>
                <c:ptCount val="12"/>
                <c:pt idx="0">
                  <c:v>54</c:v>
                </c:pt>
                <c:pt idx="1">
                  <c:v>23</c:v>
                </c:pt>
                <c:pt idx="2">
                  <c:v>19</c:v>
                </c:pt>
                <c:pt idx="3">
                  <c:v>35</c:v>
                </c:pt>
                <c:pt idx="4">
                  <c:v>5</c:v>
                </c:pt>
                <c:pt idx="5">
                  <c:v>34</c:v>
                </c:pt>
                <c:pt idx="6">
                  <c:v>25</c:v>
                </c:pt>
                <c:pt idx="7">
                  <c:v>41</c:v>
                </c:pt>
                <c:pt idx="8">
                  <c:v>45</c:v>
                </c:pt>
                <c:pt idx="9">
                  <c:v>55</c:v>
                </c:pt>
                <c:pt idx="10">
                  <c:v>43</c:v>
                </c:pt>
                <c:pt idx="11">
                  <c:v>60</c:v>
                </c:pt>
              </c:numCache>
            </c:numRef>
          </c:val>
          <c:smooth val="0"/>
          <c:extLst>
            <c:ext xmlns:c16="http://schemas.microsoft.com/office/drawing/2014/chart" uri="{C3380CC4-5D6E-409C-BE32-E72D297353CC}">
              <c16:uniqueId val="{0000000F-0887-4797-A789-E2563939BC82}"/>
            </c:ext>
          </c:extLst>
        </c:ser>
        <c:ser>
          <c:idx val="16"/>
          <c:order val="16"/>
          <c:tx>
            <c:strRef>
              <c:f>'[BUSINESS DATA MANAGEMENT.xlsx]Monthly Analysis'!$F$114</c:f>
              <c:strCache>
                <c:ptCount val="1"/>
                <c:pt idx="0">
                  <c:v>Party Wear</c:v>
                </c:pt>
              </c:strCache>
            </c:strRef>
          </c:tx>
          <c:spPr>
            <a:ln w="28575" cap="rnd">
              <a:solidFill>
                <a:schemeClr val="accent5">
                  <a:lumMod val="80000"/>
                  <a:lumOff val="20000"/>
                </a:schemeClr>
              </a:solidFill>
              <a:round/>
            </a:ln>
            <a:effectLst/>
          </c:spPr>
          <c:marker>
            <c:symbol val="none"/>
          </c:marker>
          <c:cat>
            <c:strRef>
              <c:f>'[BUSINESS DATA MANAGEMENT.xlsx]Monthly Analysis'!$G$97:$R$97</c:f>
              <c:strCache>
                <c:ptCount val="12"/>
                <c:pt idx="0">
                  <c:v>January</c:v>
                </c:pt>
                <c:pt idx="1">
                  <c:v> February </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'[BUSINESS DATA MANAGEMENT.xlsx]Monthly Analysis'!$G$114:$R$114</c:f>
              <c:numCache>
                <c:formatCode>General</c:formatCode>
                <c:ptCount val="12"/>
                <c:pt idx="0">
                  <c:v>1</c:v>
                </c:pt>
                <c:pt idx="1">
                  <c:v>2</c:v>
                </c:pt>
                <c:pt idx="2">
                  <c:v>1</c:v>
                </c:pt>
                <c:pt idx="3">
                  <c:v>4</c:v>
                </c:pt>
                <c:pt idx="7">
                  <c:v>2</c:v>
                </c:pt>
                <c:pt idx="8">
                  <c:v>2</c:v>
                </c:pt>
                <c:pt idx="10">
                  <c:v>2</c:v>
                </c:pt>
                <c:pt idx="11">
                  <c:v>2</c:v>
                </c:pt>
              </c:numCache>
            </c:numRef>
          </c:val>
          <c:smooth val="0"/>
          <c:extLst>
            <c:ext xmlns:c16="http://schemas.microsoft.com/office/drawing/2014/chart" uri="{C3380CC4-5D6E-409C-BE32-E72D297353CC}">
              <c16:uniqueId val="{00000010-0887-4797-A789-E2563939BC82}"/>
            </c:ext>
          </c:extLst>
        </c:ser>
        <c:ser>
          <c:idx val="17"/>
          <c:order val="17"/>
          <c:tx>
            <c:strRef>
              <c:f>'[BUSINESS DATA MANAGEMENT.xlsx]Monthly Analysis'!$F$115</c:f>
              <c:strCache>
                <c:ptCount val="1"/>
                <c:pt idx="0">
                  <c:v>Sports Shoes</c:v>
                </c:pt>
              </c:strCache>
            </c:strRef>
          </c:tx>
          <c:spPr>
            <a:ln w="28575" cap="rnd">
              <a:solidFill>
                <a:schemeClr val="accent6">
                  <a:lumMod val="80000"/>
                  <a:lumOff val="20000"/>
                </a:schemeClr>
              </a:solidFill>
              <a:round/>
            </a:ln>
            <a:effectLst/>
          </c:spPr>
          <c:marker>
            <c:symbol val="none"/>
          </c:marker>
          <c:cat>
            <c:strRef>
              <c:f>'[BUSINESS DATA MANAGEMENT.xlsx]Monthly Analysis'!$G$97:$R$97</c:f>
              <c:strCache>
                <c:ptCount val="12"/>
                <c:pt idx="0">
                  <c:v>January</c:v>
                </c:pt>
                <c:pt idx="1">
                  <c:v> February </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'[BUSINESS DATA MANAGEMENT.xlsx]Monthly Analysis'!$G$115:$R$115</c:f>
              <c:numCache>
                <c:formatCode>General</c:formatCode>
                <c:ptCount val="12"/>
                <c:pt idx="0">
                  <c:v>69</c:v>
                </c:pt>
                <c:pt idx="1">
                  <c:v>68</c:v>
                </c:pt>
                <c:pt idx="2">
                  <c:v>18</c:v>
                </c:pt>
                <c:pt idx="3">
                  <c:v>27</c:v>
                </c:pt>
                <c:pt idx="4">
                  <c:v>18</c:v>
                </c:pt>
                <c:pt idx="5">
                  <c:v>90</c:v>
                </c:pt>
                <c:pt idx="6">
                  <c:v>50</c:v>
                </c:pt>
                <c:pt idx="7">
                  <c:v>43</c:v>
                </c:pt>
                <c:pt idx="8">
                  <c:v>67</c:v>
                </c:pt>
                <c:pt idx="9">
                  <c:v>65</c:v>
                </c:pt>
                <c:pt idx="10">
                  <c:v>41</c:v>
                </c:pt>
                <c:pt idx="11">
                  <c:v>46</c:v>
                </c:pt>
              </c:numCache>
            </c:numRef>
          </c:val>
          <c:smooth val="0"/>
          <c:extLst>
            <c:ext xmlns:c16="http://schemas.microsoft.com/office/drawing/2014/chart" uri="{C3380CC4-5D6E-409C-BE32-E72D297353CC}">
              <c16:uniqueId val="{00000011-0887-4797-A789-E2563939BC82}"/>
            </c:ext>
          </c:extLst>
        </c:ser>
        <c:dLbls>
          <c:showLegendKey val="0"/>
          <c:showVal val="0"/>
          <c:showCatName val="0"/>
          <c:showSerName val="0"/>
          <c:showPercent val="0"/>
          <c:showBubbleSize val="0"/>
        </c:dLbls>
        <c:smooth val="0"/>
        <c:axId val="869087456"/>
        <c:axId val="869096192"/>
      </c:lineChart>
      <c:catAx>
        <c:axId val="869087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9096192"/>
        <c:crosses val="autoZero"/>
        <c:auto val="1"/>
        <c:lblAlgn val="ctr"/>
        <c:lblOffset val="100"/>
        <c:noMultiLvlLbl val="0"/>
      </c:catAx>
      <c:valAx>
        <c:axId val="86909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9087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Sales</a:t>
            </a:r>
            <a:r>
              <a:rPr lang="en-US" baseline="0" dirty="0"/>
              <a:t> Mode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688950476585166"/>
          <c:y val="0.1304167069223709"/>
          <c:w val="0.81018632900386989"/>
          <c:h val="0.61354271533080595"/>
        </c:manualLayout>
      </c:layout>
      <c:barChart>
        <c:barDir val="col"/>
        <c:grouping val="clustered"/>
        <c:varyColors val="0"/>
        <c:ser>
          <c:idx val="1"/>
          <c:order val="1"/>
          <c:tx>
            <c:strRef>
              <c:f>'[BUSINESS DATA MANAGEMENT.xlsx]Profit Analysis'!$G$92</c:f>
              <c:strCache>
                <c:ptCount val="1"/>
                <c:pt idx="0">
                  <c:v>Online</c:v>
                </c:pt>
              </c:strCache>
            </c:strRef>
          </c:tx>
          <c:spPr>
            <a:solidFill>
              <a:schemeClr val="accent2"/>
            </a:solidFill>
            <a:ln>
              <a:noFill/>
            </a:ln>
            <a:effectLst/>
          </c:spPr>
          <c:invertIfNegative val="0"/>
          <c:cat>
            <c:strRef>
              <c:f>'[BUSINESS DATA MANAGEMENT.xlsx]Profit Analysis'!$E$93:$E$110</c:f>
              <c:strCache>
                <c:ptCount val="18"/>
                <c:pt idx="0">
                  <c:v>Accessories</c:v>
                </c:pt>
                <c:pt idx="1">
                  <c:v>Boots</c:v>
                </c:pt>
                <c:pt idx="2">
                  <c:v>Canvas Shoes</c:v>
                </c:pt>
                <c:pt idx="3">
                  <c:v>Casual Shirts</c:v>
                </c:pt>
                <c:pt idx="4">
                  <c:v>Casual Shoes</c:v>
                </c:pt>
                <c:pt idx="5">
                  <c:v>Floaters</c:v>
                </c:pt>
                <c:pt idx="6">
                  <c:v>Formal Shoes</c:v>
                </c:pt>
                <c:pt idx="7">
                  <c:v>Formal Trouser</c:v>
                </c:pt>
                <c:pt idx="8">
                  <c:v>Jeans</c:v>
                </c:pt>
                <c:pt idx="9">
                  <c:v>Loafers</c:v>
                </c:pt>
                <c:pt idx="10">
                  <c:v>Party Wear</c:v>
                </c:pt>
                <c:pt idx="11">
                  <c:v>Peshawri</c:v>
                </c:pt>
                <c:pt idx="12">
                  <c:v>Sandals</c:v>
                </c:pt>
                <c:pt idx="13">
                  <c:v>Slippers</c:v>
                </c:pt>
                <c:pt idx="14">
                  <c:v>Sports Shoes</c:v>
                </c:pt>
                <c:pt idx="15">
                  <c:v>Trousers</c:v>
                </c:pt>
                <c:pt idx="16">
                  <c:v>T-Shirts</c:v>
                </c:pt>
                <c:pt idx="17">
                  <c:v>Under Garments</c:v>
                </c:pt>
              </c:strCache>
            </c:strRef>
          </c:cat>
          <c:val>
            <c:numRef>
              <c:f>'[BUSINESS DATA MANAGEMENT.xlsx]Profit Analysis'!$G$93:$G$110</c:f>
              <c:numCache>
                <c:formatCode>_("₹"* #,##0.00_);_("₹"* \(#,##0.00\);_("₹"* "-"??_);_(@_)</c:formatCode>
                <c:ptCount val="18"/>
                <c:pt idx="0">
                  <c:v>0</c:v>
                </c:pt>
                <c:pt idx="1">
                  <c:v>8786.3609999999971</c:v>
                </c:pt>
                <c:pt idx="2">
                  <c:v>662.82999999999993</c:v>
                </c:pt>
                <c:pt idx="3">
                  <c:v>0</c:v>
                </c:pt>
                <c:pt idx="4">
                  <c:v>300733.99499999802</c:v>
                </c:pt>
                <c:pt idx="5">
                  <c:v>0</c:v>
                </c:pt>
                <c:pt idx="6">
                  <c:v>1067145.0140000246</c:v>
                </c:pt>
                <c:pt idx="7">
                  <c:v>0</c:v>
                </c:pt>
                <c:pt idx="8">
                  <c:v>0</c:v>
                </c:pt>
                <c:pt idx="9">
                  <c:v>1245.1999999999998</c:v>
                </c:pt>
                <c:pt idx="10">
                  <c:v>0</c:v>
                </c:pt>
                <c:pt idx="11">
                  <c:v>0</c:v>
                </c:pt>
                <c:pt idx="12">
                  <c:v>0</c:v>
                </c:pt>
                <c:pt idx="13">
                  <c:v>0</c:v>
                </c:pt>
                <c:pt idx="14">
                  <c:v>27764.020000000033</c:v>
                </c:pt>
                <c:pt idx="15">
                  <c:v>0</c:v>
                </c:pt>
                <c:pt idx="16">
                  <c:v>0</c:v>
                </c:pt>
                <c:pt idx="17">
                  <c:v>0</c:v>
                </c:pt>
              </c:numCache>
            </c:numRef>
          </c:val>
          <c:extLst>
            <c:ext xmlns:c16="http://schemas.microsoft.com/office/drawing/2014/chart" uri="{C3380CC4-5D6E-409C-BE32-E72D297353CC}">
              <c16:uniqueId val="{00000000-B507-48CF-A99D-2164CC40584F}"/>
            </c:ext>
          </c:extLst>
        </c:ser>
        <c:dLbls>
          <c:showLegendKey val="0"/>
          <c:showVal val="0"/>
          <c:showCatName val="0"/>
          <c:showSerName val="0"/>
          <c:showPercent val="0"/>
          <c:showBubbleSize val="0"/>
        </c:dLbls>
        <c:gapWidth val="219"/>
        <c:axId val="2041933007"/>
        <c:axId val="2041938831"/>
      </c:barChart>
      <c:lineChart>
        <c:grouping val="standard"/>
        <c:varyColors val="0"/>
        <c:ser>
          <c:idx val="0"/>
          <c:order val="0"/>
          <c:tx>
            <c:strRef>
              <c:f>'[BUSINESS DATA MANAGEMENT.xlsx]Profit Analysis'!$F$92</c:f>
              <c:strCache>
                <c:ptCount val="1"/>
                <c:pt idx="0">
                  <c:v>Cash Customer (POS)</c:v>
                </c:pt>
              </c:strCache>
            </c:strRef>
          </c:tx>
          <c:spPr>
            <a:ln w="28575" cap="rnd">
              <a:solidFill>
                <a:schemeClr val="accent1"/>
              </a:solidFill>
              <a:round/>
            </a:ln>
            <a:effectLst/>
          </c:spPr>
          <c:marker>
            <c:symbol val="none"/>
          </c:marker>
          <c:cat>
            <c:strRef>
              <c:f>'[BUSINESS DATA MANAGEMENT.xlsx]Profit Analysis'!$E$93:$E$110</c:f>
              <c:strCache>
                <c:ptCount val="18"/>
                <c:pt idx="0">
                  <c:v>Accessories</c:v>
                </c:pt>
                <c:pt idx="1">
                  <c:v>Boots</c:v>
                </c:pt>
                <c:pt idx="2">
                  <c:v>Canvas Shoes</c:v>
                </c:pt>
                <c:pt idx="3">
                  <c:v>Casual Shirts</c:v>
                </c:pt>
                <c:pt idx="4">
                  <c:v>Casual Shoes</c:v>
                </c:pt>
                <c:pt idx="5">
                  <c:v>Floaters</c:v>
                </c:pt>
                <c:pt idx="6">
                  <c:v>Formal Shoes</c:v>
                </c:pt>
                <c:pt idx="7">
                  <c:v>Formal Trouser</c:v>
                </c:pt>
                <c:pt idx="8">
                  <c:v>Jeans</c:v>
                </c:pt>
                <c:pt idx="9">
                  <c:v>Loafers</c:v>
                </c:pt>
                <c:pt idx="10">
                  <c:v>Party Wear</c:v>
                </c:pt>
                <c:pt idx="11">
                  <c:v>Peshawri</c:v>
                </c:pt>
                <c:pt idx="12">
                  <c:v>Sandals</c:v>
                </c:pt>
                <c:pt idx="13">
                  <c:v>Slippers</c:v>
                </c:pt>
                <c:pt idx="14">
                  <c:v>Sports Shoes</c:v>
                </c:pt>
                <c:pt idx="15">
                  <c:v>Trousers</c:v>
                </c:pt>
                <c:pt idx="16">
                  <c:v>T-Shirts</c:v>
                </c:pt>
                <c:pt idx="17">
                  <c:v>Under Garments</c:v>
                </c:pt>
              </c:strCache>
            </c:strRef>
          </c:cat>
          <c:val>
            <c:numRef>
              <c:f>'[BUSINESS DATA MANAGEMENT.xlsx]Profit Analysis'!$F$93:$F$110</c:f>
              <c:numCache>
                <c:formatCode>_("₹"* #,##0.00_);_("₹"* \(#,##0.00\);_("₹"* "-"??_);_(@_)</c:formatCode>
                <c:ptCount val="18"/>
                <c:pt idx="0">
                  <c:v>2110.3449999999993</c:v>
                </c:pt>
                <c:pt idx="1">
                  <c:v>161418.70839999977</c:v>
                </c:pt>
                <c:pt idx="2">
                  <c:v>339760.11076336238</c:v>
                </c:pt>
                <c:pt idx="3">
                  <c:v>15767.900000000001</c:v>
                </c:pt>
                <c:pt idx="4">
                  <c:v>552044.25389999221</c:v>
                </c:pt>
                <c:pt idx="5">
                  <c:v>22664.725800000029</c:v>
                </c:pt>
                <c:pt idx="6">
                  <c:v>239843.941500001</c:v>
                </c:pt>
                <c:pt idx="7">
                  <c:v>9119.3179999999993</c:v>
                </c:pt>
                <c:pt idx="8">
                  <c:v>52115.608999999997</c:v>
                </c:pt>
                <c:pt idx="9">
                  <c:v>97074.251499999926</c:v>
                </c:pt>
                <c:pt idx="10">
                  <c:v>4121.7000000000025</c:v>
                </c:pt>
                <c:pt idx="11">
                  <c:v>16530.130199999992</c:v>
                </c:pt>
                <c:pt idx="12">
                  <c:v>56981.103999999934</c:v>
                </c:pt>
                <c:pt idx="13">
                  <c:v>148996.75961111166</c:v>
                </c:pt>
                <c:pt idx="14">
                  <c:v>83315.36280000041</c:v>
                </c:pt>
                <c:pt idx="15">
                  <c:v>174.29099999999994</c:v>
                </c:pt>
                <c:pt idx="16">
                  <c:v>27265.802000000018</c:v>
                </c:pt>
                <c:pt idx="17">
                  <c:v>182.54000000000008</c:v>
                </c:pt>
              </c:numCache>
            </c:numRef>
          </c:val>
          <c:smooth val="0"/>
          <c:extLst>
            <c:ext xmlns:c16="http://schemas.microsoft.com/office/drawing/2014/chart" uri="{C3380CC4-5D6E-409C-BE32-E72D297353CC}">
              <c16:uniqueId val="{00000001-B507-48CF-A99D-2164CC40584F}"/>
            </c:ext>
          </c:extLst>
        </c:ser>
        <c:dLbls>
          <c:showLegendKey val="0"/>
          <c:showVal val="0"/>
          <c:showCatName val="0"/>
          <c:showSerName val="0"/>
          <c:showPercent val="0"/>
          <c:showBubbleSize val="0"/>
        </c:dLbls>
        <c:marker val="1"/>
        <c:smooth val="0"/>
        <c:axId val="2041933007"/>
        <c:axId val="2041938831"/>
      </c:lineChart>
      <c:catAx>
        <c:axId val="2041933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38831"/>
        <c:crosses val="autoZero"/>
        <c:auto val="1"/>
        <c:lblAlgn val="ctr"/>
        <c:lblOffset val="100"/>
        <c:noMultiLvlLbl val="0"/>
      </c:catAx>
      <c:valAx>
        <c:axId val="20419388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Profit</a:t>
                </a:r>
                <a:r>
                  <a:rPr lang="en-US" baseline="0" dirty="0"/>
                  <a:t> </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33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Shoes</a:t>
            </a:r>
            <a:r>
              <a:rPr lang="en-IN" baseline="0" dirty="0"/>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5492144618220467E-2"/>
          <c:y val="0.16871238781506215"/>
          <c:w val="0.87661884168702653"/>
          <c:h val="0.65002187723793037"/>
        </c:manualLayout>
      </c:layout>
      <c:scatterChart>
        <c:scatterStyle val="lineMarker"/>
        <c:varyColors val="0"/>
        <c:ser>
          <c:idx val="0"/>
          <c:order val="0"/>
          <c:spPr>
            <a:ln w="19050" cap="rnd">
              <a:noFill/>
              <a:round/>
            </a:ln>
            <a:effectLst/>
          </c:spPr>
          <c:marker>
            <c:symbol val="circle"/>
            <c:size val="5"/>
            <c:spPr>
              <a:solidFill>
                <a:schemeClr val="accent1"/>
              </a:solidFill>
              <a:ln w="25400">
                <a:solidFill>
                  <a:schemeClr val="accent1"/>
                </a:solidFill>
              </a:ln>
              <a:effectLst/>
            </c:spPr>
          </c:marker>
          <c:dLbls>
            <c:dLbl>
              <c:idx val="0"/>
              <c:tx>
                <c:rich>
                  <a:bodyPr/>
                  <a:lstStyle/>
                  <a:p>
                    <a:fld id="{7EA90A9F-5F63-4FCA-AC21-42143E03F1F6}"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6708-4A12-A6BC-8FAAD7F54E66}"/>
                </c:ext>
              </c:extLst>
            </c:dLbl>
            <c:dLbl>
              <c:idx val="1"/>
              <c:tx>
                <c:rich>
                  <a:bodyPr/>
                  <a:lstStyle/>
                  <a:p>
                    <a:fld id="{CB74BC06-25D9-43FC-8C44-9C4765F9C20B}"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6708-4A12-A6BC-8FAAD7F54E66}"/>
                </c:ext>
              </c:extLst>
            </c:dLbl>
            <c:dLbl>
              <c:idx val="2"/>
              <c:layout>
                <c:manualLayout>
                  <c:x val="7.7903476365954755E-3"/>
                  <c:y val="0.14115300890899346"/>
                </c:manualLayout>
              </c:layout>
              <c:tx>
                <c:rich>
                  <a:bodyPr/>
                  <a:lstStyle/>
                  <a:p>
                    <a:fld id="{D4819648-566D-4E28-93B9-1015B91BAE9A}"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6708-4A12-A6BC-8FAAD7F54E66}"/>
                </c:ext>
              </c:extLst>
            </c:dLbl>
            <c:dLbl>
              <c:idx val="3"/>
              <c:tx>
                <c:rich>
                  <a:bodyPr/>
                  <a:lstStyle/>
                  <a:p>
                    <a:fld id="{EC686C45-31A4-411F-AC42-BBBFD944F01A}"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6708-4A12-A6BC-8FAAD7F54E66}"/>
                </c:ext>
              </c:extLst>
            </c:dLbl>
            <c:dLbl>
              <c:idx val="4"/>
              <c:tx>
                <c:rich>
                  <a:bodyPr/>
                  <a:lstStyle/>
                  <a:p>
                    <a:fld id="{EF45959D-BADF-4374-8421-7897324204E2}"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6708-4A12-A6BC-8FAAD7F54E66}"/>
                </c:ext>
              </c:extLst>
            </c:dLbl>
            <c:dLbl>
              <c:idx val="5"/>
              <c:tx>
                <c:rich>
                  <a:bodyPr/>
                  <a:lstStyle/>
                  <a:p>
                    <a:fld id="{0E826BC5-7BCD-4491-91A6-9A37A7E91F0E}"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6708-4A12-A6BC-8FAAD7F54E66}"/>
                </c:ext>
              </c:extLst>
            </c:dLbl>
            <c:dLbl>
              <c:idx val="6"/>
              <c:layout>
                <c:manualLayout>
                  <c:x val="-7.1410695059683462E-17"/>
                  <c:y val="-4.0329431116855323E-2"/>
                </c:manualLayout>
              </c:layout>
              <c:tx>
                <c:rich>
                  <a:bodyPr/>
                  <a:lstStyle/>
                  <a:p>
                    <a:fld id="{1201CF81-6307-4F4D-BD53-282877DC3296}"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6708-4A12-A6BC-8FAAD7F54E66}"/>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DataLabelsRange val="1"/>
                <c15:showLeaderLines val="0"/>
              </c:ext>
            </c:extLst>
          </c:dLbls>
          <c:xVal>
            <c:numRef>
              <c:f>'Profit Analysis'!$F$60:$F$66</c:f>
              <c:numCache>
                <c:formatCode>_ "₹"\ * #,##0_ ;_ "₹"\ * \-#,##0_ ;_ "₹"\ * "-"??_ ;_ @_ </c:formatCode>
                <c:ptCount val="7"/>
                <c:pt idx="0">
                  <c:v>173862.66940000016</c:v>
                </c:pt>
                <c:pt idx="1">
                  <c:v>352955.54076335492</c:v>
                </c:pt>
                <c:pt idx="2">
                  <c:v>885818.64890001959</c:v>
                </c:pt>
                <c:pt idx="3">
                  <c:v>1277586.3555000187</c:v>
                </c:pt>
                <c:pt idx="4">
                  <c:v>101255.25150000009</c:v>
                </c:pt>
                <c:pt idx="5">
                  <c:v>4121.6999999999989</c:v>
                </c:pt>
                <c:pt idx="6">
                  <c:v>113640.72279999976</c:v>
                </c:pt>
              </c:numCache>
            </c:numRef>
          </c:xVal>
          <c:yVal>
            <c:numRef>
              <c:f>'Profit Analysis'!$G$60:$G$66</c:f>
              <c:numCache>
                <c:formatCode>_ "₹"\ * #,##0_ ;_ "₹"\ * \-#,##0_ ;_ "₹"\ * "-"??_ ;_ @_ </c:formatCode>
                <c:ptCount val="7"/>
                <c:pt idx="0">
                  <c:v>957.07225755919819</c:v>
                </c:pt>
                <c:pt idx="1">
                  <c:v>655.09423890725895</c:v>
                </c:pt>
                <c:pt idx="2">
                  <c:v>554.64925722155385</c:v>
                </c:pt>
                <c:pt idx="3">
                  <c:v>539.88740506204988</c:v>
                </c:pt>
                <c:pt idx="4">
                  <c:v>597.71127904328</c:v>
                </c:pt>
                <c:pt idx="5">
                  <c:v>807.60625000000016</c:v>
                </c:pt>
                <c:pt idx="6">
                  <c:v>716.18023760399365</c:v>
                </c:pt>
              </c:numCache>
            </c:numRef>
          </c:yVal>
          <c:smooth val="0"/>
          <c:extLst>
            <c:ext xmlns:c15="http://schemas.microsoft.com/office/drawing/2012/chart" uri="{02D57815-91ED-43cb-92C2-25804820EDAC}">
              <c15:datalabelsRange>
                <c15:f>'Profit Analysis'!$E$60:$E$66</c15:f>
                <c15:dlblRangeCache>
                  <c:ptCount val="7"/>
                  <c:pt idx="0">
                    <c:v>Boots</c:v>
                  </c:pt>
                  <c:pt idx="1">
                    <c:v>Canvas Shoes</c:v>
                  </c:pt>
                  <c:pt idx="2">
                    <c:v>Casual Shoes</c:v>
                  </c:pt>
                  <c:pt idx="3">
                    <c:v>Formal Shoes</c:v>
                  </c:pt>
                  <c:pt idx="4">
                    <c:v>Loafers</c:v>
                  </c:pt>
                  <c:pt idx="5">
                    <c:v>Party Wear</c:v>
                  </c:pt>
                  <c:pt idx="6">
                    <c:v>Sports Shoes</c:v>
                  </c:pt>
                </c15:dlblRangeCache>
              </c15:datalabelsRange>
            </c:ext>
            <c:ext xmlns:c16="http://schemas.microsoft.com/office/drawing/2014/chart" uri="{C3380CC4-5D6E-409C-BE32-E72D297353CC}">
              <c16:uniqueId val="{00000007-6708-4A12-A6BC-8FAAD7F54E66}"/>
            </c:ext>
          </c:extLst>
        </c:ser>
        <c:dLbls>
          <c:showLegendKey val="0"/>
          <c:showVal val="0"/>
          <c:showCatName val="0"/>
          <c:showSerName val="0"/>
          <c:showPercent val="0"/>
          <c:showBubbleSize val="0"/>
        </c:dLbls>
        <c:axId val="756522160"/>
        <c:axId val="756523824"/>
      </c:scatterChart>
      <c:valAx>
        <c:axId val="7565221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Profit</a:t>
                </a:r>
                <a:endParaRPr lang="en-IN"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quot;₹&quot;\ * #,##0_ ;_ &quot;₹&quot;\ * \-#,##0_ ;_ &quot;₹&quot;\ * &quot;-&quot;??_ ;_ @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6523824"/>
        <c:crosses val="autoZero"/>
        <c:crossBetween val="midCat"/>
      </c:valAx>
      <c:valAx>
        <c:axId val="756523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0" i="0" u="none" strike="noStrike" baseline="0" dirty="0">
                    <a:effectLst/>
                  </a:rPr>
                  <a:t>Revenue</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quot;₹&quot;\ * #,##0_ ;_ &quot;₹&quot;\ * \-#,##0_ ;_ &quot;₹&quot;\ * &quot;-&quot;??_ ;_ @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65221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Other</a:t>
            </a:r>
            <a:r>
              <a:rPr lang="en-IN" baseline="0" dirty="0"/>
              <a:t> </a:t>
            </a:r>
            <a:r>
              <a:rPr lang="en-IN" dirty="0"/>
              <a:t>Footwear </a:t>
            </a:r>
            <a:endParaRPr lang="en-IN" sz="1400" b="0" i="0" u="none" strike="noStrike" baseline="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323488146301531"/>
          <c:y val="0.16125666700716532"/>
          <c:w val="0.84630094713669235"/>
          <c:h val="0.70200998970646389"/>
        </c:manualLayout>
      </c:layout>
      <c:scatterChart>
        <c:scatterStyle val="lineMarker"/>
        <c:varyColors val="0"/>
        <c:ser>
          <c:idx val="0"/>
          <c:order val="0"/>
          <c:spPr>
            <a:ln w="25400" cap="rnd">
              <a:noFill/>
              <a:round/>
            </a:ln>
            <a:effectLst/>
          </c:spPr>
          <c:marker>
            <c:symbol val="circle"/>
            <c:size val="5"/>
            <c:spPr>
              <a:solidFill>
                <a:schemeClr val="accent6"/>
              </a:solidFill>
              <a:ln w="25400">
                <a:solidFill>
                  <a:schemeClr val="accent6"/>
                </a:solidFill>
              </a:ln>
              <a:effectLst/>
            </c:spPr>
          </c:marker>
          <c:dLbls>
            <c:dLbl>
              <c:idx val="0"/>
              <c:tx>
                <c:rich>
                  <a:bodyPr/>
                  <a:lstStyle/>
                  <a:p>
                    <a:fld id="{6019960C-5244-4243-8DD6-75D64CF91702}"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BF03-4B72-BC54-4734DBB6D263}"/>
                </c:ext>
              </c:extLst>
            </c:dLbl>
            <c:dLbl>
              <c:idx val="1"/>
              <c:tx>
                <c:rich>
                  <a:bodyPr/>
                  <a:lstStyle/>
                  <a:p>
                    <a:fld id="{084DE3EC-270F-43FE-BD0F-92945A17CE6F}"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F03-4B72-BC54-4734DBB6D263}"/>
                </c:ext>
              </c:extLst>
            </c:dLbl>
            <c:dLbl>
              <c:idx val="2"/>
              <c:tx>
                <c:rich>
                  <a:bodyPr/>
                  <a:lstStyle/>
                  <a:p>
                    <a:fld id="{18C47800-C367-4BEA-86E6-F8D55EBC4862}"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BF03-4B72-BC54-4734DBB6D263}"/>
                </c:ext>
              </c:extLst>
            </c:dLbl>
            <c:dLbl>
              <c:idx val="3"/>
              <c:tx>
                <c:rich>
                  <a:bodyPr/>
                  <a:lstStyle/>
                  <a:p>
                    <a:fld id="{D48DE1D0-27E8-424B-8BC2-E41DB5FC04C4}"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F03-4B72-BC54-4734DBB6D263}"/>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DataLabelsRange val="1"/>
                <c15:showLeaderLines val="0"/>
              </c:ext>
            </c:extLst>
          </c:dLbls>
          <c:xVal>
            <c:numRef>
              <c:f>'Profit Analysis'!$F$67:$F$70</c:f>
              <c:numCache>
                <c:formatCode>_ "₹"\ * #,##0_ ;_ "₹"\ * \-#,##0_ ;_ "₹"\ * "-"??_ ;_ @_ </c:formatCode>
                <c:ptCount val="4"/>
                <c:pt idx="0">
                  <c:v>22113.725799999997</c:v>
                </c:pt>
                <c:pt idx="1">
                  <c:v>16949.530199999997</c:v>
                </c:pt>
                <c:pt idx="2">
                  <c:v>57979.90399999993</c:v>
                </c:pt>
                <c:pt idx="3">
                  <c:v>153166.75961111081</c:v>
                </c:pt>
              </c:numCache>
            </c:numRef>
          </c:xVal>
          <c:yVal>
            <c:numRef>
              <c:f>'Profit Analysis'!$G$67:$G$70</c:f>
              <c:numCache>
                <c:formatCode>_ "₹"\ * #,##0_ ;_ "₹"\ * \-#,##0_ ;_ "₹"\ * "-"??_ ;_ @_ </c:formatCode>
                <c:ptCount val="4"/>
                <c:pt idx="0">
                  <c:v>525.17412535211292</c:v>
                </c:pt>
                <c:pt idx="1">
                  <c:v>603.68162749999988</c:v>
                </c:pt>
                <c:pt idx="2">
                  <c:v>524.88933807829153</c:v>
                </c:pt>
                <c:pt idx="3">
                  <c:v>394.27465365982147</c:v>
                </c:pt>
              </c:numCache>
            </c:numRef>
          </c:yVal>
          <c:smooth val="0"/>
          <c:extLst>
            <c:ext xmlns:c15="http://schemas.microsoft.com/office/drawing/2012/chart" uri="{02D57815-91ED-43cb-92C2-25804820EDAC}">
              <c15:datalabelsRange>
                <c15:f>'Profit Analysis'!$E$67:$E$70</c15:f>
                <c15:dlblRangeCache>
                  <c:ptCount val="4"/>
                  <c:pt idx="0">
                    <c:v>Floaters</c:v>
                  </c:pt>
                  <c:pt idx="1">
                    <c:v>Peshawri</c:v>
                  </c:pt>
                  <c:pt idx="2">
                    <c:v>Sandals</c:v>
                  </c:pt>
                  <c:pt idx="3">
                    <c:v>Slippers</c:v>
                  </c:pt>
                </c15:dlblRangeCache>
              </c15:datalabelsRange>
            </c:ext>
            <c:ext xmlns:c16="http://schemas.microsoft.com/office/drawing/2014/chart" uri="{C3380CC4-5D6E-409C-BE32-E72D297353CC}">
              <c16:uniqueId val="{00000004-BF03-4B72-BC54-4734DBB6D263}"/>
            </c:ext>
          </c:extLst>
        </c:ser>
        <c:dLbls>
          <c:showLegendKey val="0"/>
          <c:showVal val="0"/>
          <c:showCatName val="0"/>
          <c:showSerName val="0"/>
          <c:showPercent val="0"/>
          <c:showBubbleSize val="0"/>
        </c:dLbls>
        <c:axId val="702969984"/>
        <c:axId val="702970400"/>
      </c:scatterChart>
      <c:valAx>
        <c:axId val="7029699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Profit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quot;₹&quot;\ * #,##0_ ;_ &quot;₹&quot;\ * \-#,##0_ ;_ &quot;₹&quot;\ * &quot;-&quot;??_ ;_ @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2970400"/>
        <c:crosses val="autoZero"/>
        <c:crossBetween val="midCat"/>
      </c:valAx>
      <c:valAx>
        <c:axId val="702970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quot;₹&quot;\ * #,##0_ ;_ &quot;₹&quot;\ * \-#,##0_ ;_ &quot;₹&quot;\ * &quot;-&quot;??_ ;_ @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29699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Clothing</a:t>
            </a:r>
            <a:r>
              <a:rPr lang="en-IN" baseline="0" dirty="0"/>
              <a:t> and Accessories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87081285960238"/>
          <c:y val="0.14678407073910096"/>
          <c:w val="0.83575252702346792"/>
          <c:h val="0.67748936769574408"/>
        </c:manualLayout>
      </c:layout>
      <c:scatterChart>
        <c:scatterStyle val="lineMarker"/>
        <c:varyColors val="0"/>
        <c:ser>
          <c:idx val="0"/>
          <c:order val="0"/>
          <c:spPr>
            <a:ln w="19050" cap="rnd">
              <a:noFill/>
              <a:round/>
            </a:ln>
            <a:effectLst/>
          </c:spPr>
          <c:marker>
            <c:symbol val="circle"/>
            <c:size val="5"/>
            <c:spPr>
              <a:solidFill>
                <a:schemeClr val="accent4"/>
              </a:solidFill>
              <a:ln w="25400">
                <a:solidFill>
                  <a:schemeClr val="accent4"/>
                </a:solidFill>
              </a:ln>
              <a:effectLst/>
            </c:spPr>
          </c:marker>
          <c:dLbls>
            <c:dLbl>
              <c:idx val="0"/>
              <c:tx>
                <c:rich>
                  <a:bodyPr/>
                  <a:lstStyle/>
                  <a:p>
                    <a:fld id="{1AB3C486-AD55-48C4-B48B-34AB5D51DB93}"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62F6-4E89-A503-667447DFB570}"/>
                </c:ext>
              </c:extLst>
            </c:dLbl>
            <c:dLbl>
              <c:idx val="1"/>
              <c:tx>
                <c:rich>
                  <a:bodyPr/>
                  <a:lstStyle/>
                  <a:p>
                    <a:fld id="{5B56F254-8E91-4473-9539-A8D486D7EF80}"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62F6-4E89-A503-667447DFB570}"/>
                </c:ext>
              </c:extLst>
            </c:dLbl>
            <c:dLbl>
              <c:idx val="2"/>
              <c:layout>
                <c:manualLayout>
                  <c:x val="-1.375661408411125E-2"/>
                  <c:y val="-3.9575106696980611E-2"/>
                </c:manualLayout>
              </c:layout>
              <c:tx>
                <c:rich>
                  <a:bodyPr/>
                  <a:lstStyle/>
                  <a:p>
                    <a:fld id="{DE46B31A-0B58-45FE-AE53-161E30890849}"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62F6-4E89-A503-667447DFB570}"/>
                </c:ext>
              </c:extLst>
            </c:dLbl>
            <c:dLbl>
              <c:idx val="3"/>
              <c:layout>
                <c:manualLayout>
                  <c:x val="-2.7513228168222499E-2"/>
                  <c:y val="5.5405149375772803E-2"/>
                </c:manualLayout>
              </c:layout>
              <c:tx>
                <c:rich>
                  <a:bodyPr/>
                  <a:lstStyle/>
                  <a:p>
                    <a:fld id="{03141FAF-C752-49EC-8042-B7479F4254C4}"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62F6-4E89-A503-667447DFB570}"/>
                </c:ext>
              </c:extLst>
            </c:dLbl>
            <c:dLbl>
              <c:idx val="4"/>
              <c:tx>
                <c:rich>
                  <a:bodyPr/>
                  <a:lstStyle/>
                  <a:p>
                    <a:fld id="{9327CB10-0151-43AC-8D0E-C0803824FD33}"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62F6-4E89-A503-667447DFB570}"/>
                </c:ext>
              </c:extLst>
            </c:dLbl>
            <c:dLbl>
              <c:idx val="5"/>
              <c:tx>
                <c:rich>
                  <a:bodyPr/>
                  <a:lstStyle/>
                  <a:p>
                    <a:fld id="{404A2A2F-0491-4184-A47F-7F353E6B2C5C}"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62F6-4E89-A503-667447DFB570}"/>
                </c:ext>
              </c:extLst>
            </c:dLbl>
            <c:dLbl>
              <c:idx val="6"/>
              <c:tx>
                <c:rich>
                  <a:bodyPr/>
                  <a:lstStyle/>
                  <a:p>
                    <a:fld id="{80F2203D-B8AA-4F14-BA1C-228C39AB48BD}"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62F6-4E89-A503-667447DFB570}"/>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DataLabelsRange val="1"/>
                <c15:showLeaderLines val="0"/>
              </c:ext>
            </c:extLst>
          </c:dLbls>
          <c:xVal>
            <c:numRef>
              <c:f>'Profit Analysis'!$F$53:$F$59</c:f>
              <c:numCache>
                <c:formatCode>_ "₹"\ * #,##0_ ;_ "₹"\ * \-#,##0_ ;_ "₹"\ * "-"??_ ;_ @_ </c:formatCode>
                <c:ptCount val="7"/>
                <c:pt idx="0">
                  <c:v>2060.3449999999998</c:v>
                </c:pt>
                <c:pt idx="1">
                  <c:v>12747.9</c:v>
                </c:pt>
                <c:pt idx="2">
                  <c:v>6169.3180000000002</c:v>
                </c:pt>
                <c:pt idx="3">
                  <c:v>31085.609000000015</c:v>
                </c:pt>
                <c:pt idx="4">
                  <c:v>174.291</c:v>
                </c:pt>
                <c:pt idx="5">
                  <c:v>20088.801999999992</c:v>
                </c:pt>
                <c:pt idx="6">
                  <c:v>182.54000000000002</c:v>
                </c:pt>
              </c:numCache>
            </c:numRef>
          </c:xVal>
          <c:yVal>
            <c:numRef>
              <c:f>'Profit Analysis'!$G$53:$G$59</c:f>
              <c:numCache>
                <c:formatCode>_ "₹"\ * #,##0_ ;_ "₹"\ * \-#,##0_ ;_ "₹"\ * "-"??_ ;_ @_ </c:formatCode>
                <c:ptCount val="7"/>
                <c:pt idx="0">
                  <c:v>202.43048387096772</c:v>
                </c:pt>
                <c:pt idx="1">
                  <c:v>419.52201834862387</c:v>
                </c:pt>
                <c:pt idx="2">
                  <c:v>675.83702439024387</c:v>
                </c:pt>
                <c:pt idx="3">
                  <c:v>663.30554587155962</c:v>
                </c:pt>
                <c:pt idx="4">
                  <c:v>468.09699999999998</c:v>
                </c:pt>
                <c:pt idx="5">
                  <c:v>382.84080263157904</c:v>
                </c:pt>
                <c:pt idx="6">
                  <c:v>155.50800000000001</c:v>
                </c:pt>
              </c:numCache>
            </c:numRef>
          </c:yVal>
          <c:smooth val="0"/>
          <c:extLst>
            <c:ext xmlns:c15="http://schemas.microsoft.com/office/drawing/2012/chart" uri="{02D57815-91ED-43cb-92C2-25804820EDAC}">
              <c15:datalabelsRange>
                <c15:f>'Profit Analysis'!$E$53:$E$59</c15:f>
                <c15:dlblRangeCache>
                  <c:ptCount val="7"/>
                  <c:pt idx="0">
                    <c:v>Accessories</c:v>
                  </c:pt>
                  <c:pt idx="1">
                    <c:v>Casual Shirts</c:v>
                  </c:pt>
                  <c:pt idx="2">
                    <c:v>Formal Trouser</c:v>
                  </c:pt>
                  <c:pt idx="3">
                    <c:v>Jeans</c:v>
                  </c:pt>
                  <c:pt idx="4">
                    <c:v>Trousers</c:v>
                  </c:pt>
                  <c:pt idx="5">
                    <c:v>T-Shirts</c:v>
                  </c:pt>
                  <c:pt idx="6">
                    <c:v>Under Garments</c:v>
                  </c:pt>
                </c15:dlblRangeCache>
              </c15:datalabelsRange>
            </c:ext>
            <c:ext xmlns:c16="http://schemas.microsoft.com/office/drawing/2014/chart" uri="{C3380CC4-5D6E-409C-BE32-E72D297353CC}">
              <c16:uniqueId val="{00000007-62F6-4E89-A503-667447DFB570}"/>
            </c:ext>
          </c:extLst>
        </c:ser>
        <c:dLbls>
          <c:showLegendKey val="0"/>
          <c:showVal val="0"/>
          <c:showCatName val="0"/>
          <c:showSerName val="0"/>
          <c:showPercent val="0"/>
          <c:showBubbleSize val="0"/>
        </c:dLbls>
        <c:axId val="544711600"/>
        <c:axId val="544712432"/>
      </c:scatterChart>
      <c:valAx>
        <c:axId val="5447116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Profit</a:t>
                </a:r>
              </a:p>
            </c:rich>
          </c:tx>
          <c:layout>
            <c:manualLayout>
              <c:xMode val="edge"/>
              <c:yMode val="edge"/>
              <c:x val="0.51020713035870502"/>
              <c:y val="0.9018285214348206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quot;₹&quot;\ * #,##0_ ;_ &quot;₹&quot;\ * \-#,##0_ ;_ &quot;₹&quot;\ * &quot;-&quot;??_ ;_ @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712432"/>
        <c:crosses val="autoZero"/>
        <c:crossBetween val="midCat"/>
      </c:valAx>
      <c:valAx>
        <c:axId val="544712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quot;₹&quot;\ * #,##0_ ;_ &quot;₹&quot;\ * \-#,##0_ ;_ &quot;₹&quot;\ * &quot;-&quot;??_ ;_ @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7116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Pareto</a:t>
            </a:r>
            <a:r>
              <a:rPr lang="en-IN"/>
              <a:t> </a:t>
            </a:r>
            <a:r>
              <a:rPr lang="en-IN" sz="1500" b="1"/>
              <a:t>Profit</a:t>
            </a:r>
            <a:r>
              <a:rPr lang="en-IN"/>
              <a:t> </a:t>
            </a:r>
            <a:r>
              <a:rPr lang="en-IN" b="1"/>
              <a:t>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74293665616284"/>
          <c:y val="0.14232346583710948"/>
          <c:w val="0.76587199786517801"/>
          <c:h val="0.59410990976451905"/>
        </c:manualLayout>
      </c:layout>
      <c:barChart>
        <c:barDir val="col"/>
        <c:grouping val="clustered"/>
        <c:varyColors val="0"/>
        <c:ser>
          <c:idx val="0"/>
          <c:order val="0"/>
          <c:tx>
            <c:strRef>
              <c:f>'Profit Analysis'!$K$3</c:f>
              <c:strCache>
                <c:ptCount val="1"/>
                <c:pt idx="0">
                  <c:v>AVG of Profit</c:v>
                </c:pt>
              </c:strCache>
            </c:strRef>
          </c:tx>
          <c:spPr>
            <a:solidFill>
              <a:schemeClr val="accent1"/>
            </a:solidFill>
            <a:ln>
              <a:noFill/>
            </a:ln>
            <a:effectLst/>
          </c:spPr>
          <c:invertIfNegative val="0"/>
          <c:cat>
            <c:strRef>
              <c:f>'Profit Analysis'!$J$4:$J$21</c:f>
              <c:strCache>
                <c:ptCount val="18"/>
                <c:pt idx="0">
                  <c:v>Formal Shoes</c:v>
                </c:pt>
                <c:pt idx="1">
                  <c:v>Casual Shoes</c:v>
                </c:pt>
                <c:pt idx="2">
                  <c:v>Canvas Shoes</c:v>
                </c:pt>
                <c:pt idx="3">
                  <c:v>Boots</c:v>
                </c:pt>
                <c:pt idx="4">
                  <c:v>Slippers</c:v>
                </c:pt>
                <c:pt idx="5">
                  <c:v>Sports Shoes</c:v>
                </c:pt>
                <c:pt idx="6">
                  <c:v>Loafers</c:v>
                </c:pt>
                <c:pt idx="7">
                  <c:v>Sandals</c:v>
                </c:pt>
                <c:pt idx="8">
                  <c:v>Jeans</c:v>
                </c:pt>
                <c:pt idx="9">
                  <c:v>Floaters</c:v>
                </c:pt>
                <c:pt idx="10">
                  <c:v>T-Shirts</c:v>
                </c:pt>
                <c:pt idx="11">
                  <c:v>Peshawri</c:v>
                </c:pt>
                <c:pt idx="12">
                  <c:v>Casual Shirts</c:v>
                </c:pt>
                <c:pt idx="13">
                  <c:v>Formal Trouser</c:v>
                </c:pt>
                <c:pt idx="14">
                  <c:v>Party Wear</c:v>
                </c:pt>
                <c:pt idx="15">
                  <c:v>Accessories</c:v>
                </c:pt>
                <c:pt idx="16">
                  <c:v>Under Garments</c:v>
                </c:pt>
                <c:pt idx="17">
                  <c:v>Trousers</c:v>
                </c:pt>
              </c:strCache>
            </c:strRef>
          </c:cat>
          <c:val>
            <c:numRef>
              <c:f>'Profit Analysis'!$K$4:$K$21</c:f>
              <c:numCache>
                <c:formatCode>_("₹"* #,##0.00_);_("₹"* \(#,##0.00\);_("₹"* "-"??_);_(@_)</c:formatCode>
                <c:ptCount val="18"/>
                <c:pt idx="0">
                  <c:v>1277586.3555000187</c:v>
                </c:pt>
                <c:pt idx="1">
                  <c:v>885818.64890001959</c:v>
                </c:pt>
                <c:pt idx="2">
                  <c:v>352955.54076335492</c:v>
                </c:pt>
                <c:pt idx="3">
                  <c:v>173862.66940000016</c:v>
                </c:pt>
                <c:pt idx="4">
                  <c:v>153166.75961111081</c:v>
                </c:pt>
                <c:pt idx="5">
                  <c:v>113640.72279999976</c:v>
                </c:pt>
                <c:pt idx="6">
                  <c:v>101255.25150000009</c:v>
                </c:pt>
                <c:pt idx="7">
                  <c:v>57979.90399999993</c:v>
                </c:pt>
                <c:pt idx="8">
                  <c:v>31085.609000000015</c:v>
                </c:pt>
                <c:pt idx="9">
                  <c:v>22113.725799999997</c:v>
                </c:pt>
                <c:pt idx="10">
                  <c:v>20088.801999999992</c:v>
                </c:pt>
                <c:pt idx="11">
                  <c:v>16949.530199999997</c:v>
                </c:pt>
                <c:pt idx="12">
                  <c:v>12747.9</c:v>
                </c:pt>
                <c:pt idx="13">
                  <c:v>6169.3180000000002</c:v>
                </c:pt>
                <c:pt idx="14">
                  <c:v>4121.6999999999989</c:v>
                </c:pt>
                <c:pt idx="15">
                  <c:v>2060.3449999999998</c:v>
                </c:pt>
                <c:pt idx="16">
                  <c:v>182.54000000000002</c:v>
                </c:pt>
                <c:pt idx="17">
                  <c:v>174.291</c:v>
                </c:pt>
              </c:numCache>
            </c:numRef>
          </c:val>
          <c:extLst>
            <c:ext xmlns:c16="http://schemas.microsoft.com/office/drawing/2014/chart" uri="{C3380CC4-5D6E-409C-BE32-E72D297353CC}">
              <c16:uniqueId val="{00000000-2C60-408B-81DA-C5CFB4EC219C}"/>
            </c:ext>
          </c:extLst>
        </c:ser>
        <c:dLbls>
          <c:showLegendKey val="0"/>
          <c:showVal val="0"/>
          <c:showCatName val="0"/>
          <c:showSerName val="0"/>
          <c:showPercent val="0"/>
          <c:showBubbleSize val="0"/>
        </c:dLbls>
        <c:gapWidth val="219"/>
        <c:overlap val="-27"/>
        <c:axId val="471589424"/>
        <c:axId val="471591088"/>
      </c:barChart>
      <c:lineChart>
        <c:grouping val="standard"/>
        <c:varyColors val="0"/>
        <c:ser>
          <c:idx val="2"/>
          <c:order val="1"/>
          <c:tx>
            <c:strRef>
              <c:f>'Profit Analysis'!$M$3</c:f>
              <c:strCache>
                <c:ptCount val="1"/>
                <c:pt idx="0">
                  <c:v>% Cumulative</c:v>
                </c:pt>
              </c:strCache>
            </c:strRef>
          </c:tx>
          <c:spPr>
            <a:ln w="28575" cap="rnd">
              <a:solidFill>
                <a:schemeClr val="accent3"/>
              </a:solidFill>
              <a:round/>
            </a:ln>
            <a:effectLst/>
          </c:spPr>
          <c:marker>
            <c:symbol val="none"/>
          </c:marker>
          <c:cat>
            <c:strRef>
              <c:f>'Profit Analysis'!$J$4:$J$21</c:f>
              <c:strCache>
                <c:ptCount val="18"/>
                <c:pt idx="0">
                  <c:v>Formal Shoes</c:v>
                </c:pt>
                <c:pt idx="1">
                  <c:v>Casual Shoes</c:v>
                </c:pt>
                <c:pt idx="2">
                  <c:v>Canvas Shoes</c:v>
                </c:pt>
                <c:pt idx="3">
                  <c:v>Boots</c:v>
                </c:pt>
                <c:pt idx="4">
                  <c:v>Slippers</c:v>
                </c:pt>
                <c:pt idx="5">
                  <c:v>Sports Shoes</c:v>
                </c:pt>
                <c:pt idx="6">
                  <c:v>Loafers</c:v>
                </c:pt>
                <c:pt idx="7">
                  <c:v>Sandals</c:v>
                </c:pt>
                <c:pt idx="8">
                  <c:v>Jeans</c:v>
                </c:pt>
                <c:pt idx="9">
                  <c:v>Floaters</c:v>
                </c:pt>
                <c:pt idx="10">
                  <c:v>T-Shirts</c:v>
                </c:pt>
                <c:pt idx="11">
                  <c:v>Peshawri</c:v>
                </c:pt>
                <c:pt idx="12">
                  <c:v>Casual Shirts</c:v>
                </c:pt>
                <c:pt idx="13">
                  <c:v>Formal Trouser</c:v>
                </c:pt>
                <c:pt idx="14">
                  <c:v>Party Wear</c:v>
                </c:pt>
                <c:pt idx="15">
                  <c:v>Accessories</c:v>
                </c:pt>
                <c:pt idx="16">
                  <c:v>Under Garments</c:v>
                </c:pt>
                <c:pt idx="17">
                  <c:v>Trousers</c:v>
                </c:pt>
              </c:strCache>
            </c:strRef>
          </c:cat>
          <c:val>
            <c:numRef>
              <c:f>'Profit Analysis'!$M$4:$M$21</c:f>
              <c:numCache>
                <c:formatCode>0%</c:formatCode>
                <c:ptCount val="18"/>
                <c:pt idx="0">
                  <c:v>0.39529774758743191</c:v>
                </c:pt>
                <c:pt idx="1">
                  <c:v>0.66937872471564663</c:v>
                </c:pt>
                <c:pt idx="2">
                  <c:v>0.7785866304369411</c:v>
                </c:pt>
                <c:pt idx="3">
                  <c:v>0.83238144540775372</c:v>
                </c:pt>
                <c:pt idx="4">
                  <c:v>0.87977274292661389</c:v>
                </c:pt>
                <c:pt idx="5">
                  <c:v>0.91493429702717111</c:v>
                </c:pt>
                <c:pt idx="6">
                  <c:v>0.94626366484409941</c:v>
                </c:pt>
                <c:pt idx="7">
                  <c:v>0.96420321574636736</c:v>
                </c:pt>
                <c:pt idx="8">
                  <c:v>0.97382140802525585</c:v>
                </c:pt>
                <c:pt idx="9">
                  <c:v>0.98066361165546367</c:v>
                </c:pt>
                <c:pt idx="10">
                  <c:v>0.9868792840036722</c:v>
                </c:pt>
                <c:pt idx="11">
                  <c:v>0.99212363487035227</c:v>
                </c:pt>
                <c:pt idx="12">
                  <c:v>0.99606796014807297</c:v>
                </c:pt>
                <c:pt idx="13">
                  <c:v>0.99797680763932228</c:v>
                </c:pt>
                <c:pt idx="14">
                  <c:v>0.99925210204053205</c:v>
                </c:pt>
                <c:pt idx="15">
                  <c:v>0.99988959298918445</c:v>
                </c:pt>
                <c:pt idx="16">
                  <c:v>0.99994607265534086</c:v>
                </c:pt>
                <c:pt idx="17">
                  <c:v>1</c:v>
                </c:pt>
              </c:numCache>
            </c:numRef>
          </c:val>
          <c:smooth val="0"/>
          <c:extLst>
            <c:ext xmlns:c16="http://schemas.microsoft.com/office/drawing/2014/chart" uri="{C3380CC4-5D6E-409C-BE32-E72D297353CC}">
              <c16:uniqueId val="{00000001-2C60-408B-81DA-C5CFB4EC219C}"/>
            </c:ext>
          </c:extLst>
        </c:ser>
        <c:dLbls>
          <c:showLegendKey val="0"/>
          <c:showVal val="0"/>
          <c:showCatName val="0"/>
          <c:showSerName val="0"/>
          <c:showPercent val="0"/>
          <c:showBubbleSize val="0"/>
        </c:dLbls>
        <c:marker val="1"/>
        <c:smooth val="0"/>
        <c:axId val="471592336"/>
        <c:axId val="471595664"/>
      </c:lineChart>
      <c:catAx>
        <c:axId val="47158942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1591088"/>
        <c:crosses val="autoZero"/>
        <c:auto val="1"/>
        <c:lblAlgn val="ctr"/>
        <c:lblOffset val="100"/>
        <c:noMultiLvlLbl val="0"/>
      </c:catAx>
      <c:valAx>
        <c:axId val="471591088"/>
        <c:scaling>
          <c:orientation val="minMax"/>
          <c:max val="14000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1589424"/>
        <c:crosses val="autoZero"/>
        <c:crossBetween val="between"/>
      </c:valAx>
      <c:valAx>
        <c:axId val="471595664"/>
        <c:scaling>
          <c:orientation val="minMax"/>
          <c:max val="1"/>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1592336"/>
        <c:crosses val="max"/>
        <c:crossBetween val="between"/>
      </c:valAx>
      <c:catAx>
        <c:axId val="471592336"/>
        <c:scaling>
          <c:orientation val="minMax"/>
        </c:scaling>
        <c:delete val="1"/>
        <c:axPos val="t"/>
        <c:numFmt formatCode="General" sourceLinked="1"/>
        <c:majorTickMark val="out"/>
        <c:minorTickMark val="none"/>
        <c:tickLblPos val="nextTo"/>
        <c:crossAx val="471595664"/>
        <c:crosses val="max"/>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'Revenue &amp; Volume Analysis'!$T$4:$T$21</cx:f>
        <cx:lvl ptCount="18">
          <cx:pt idx="0">Accessories</cx:pt>
          <cx:pt idx="1">Boots</cx:pt>
          <cx:pt idx="2">Canvas Shoes</cx:pt>
          <cx:pt idx="3">Casual Shirts</cx:pt>
          <cx:pt idx="4">Casual Shoes</cx:pt>
          <cx:pt idx="5">Floaters</cx:pt>
          <cx:pt idx="6">Formal Shoes</cx:pt>
          <cx:pt idx="7">Formal Trouser</cx:pt>
          <cx:pt idx="8">Jeans</cx:pt>
          <cx:pt idx="9">Loafers</cx:pt>
          <cx:pt idx="10">Party Wear</cx:pt>
          <cx:pt idx="11">Peshawri</cx:pt>
          <cx:pt idx="12">Sandals</cx:pt>
          <cx:pt idx="13">Slippers</cx:pt>
          <cx:pt idx="14">Sports Shoes</cx:pt>
          <cx:pt idx="15">Trousers</cx:pt>
          <cx:pt idx="16">T-Shirts</cx:pt>
          <cx:pt idx="17">Under Garments</cx:pt>
        </cx:lvl>
      </cx:strDim>
      <cx:numDim type="val">
        <cx:f>'Revenue &amp; Volume Analysis'!$U$4:$U$21</cx:f>
        <cx:lvl ptCount="18" formatCode="_ &quot;₹&quot;\ * #,##0.00_ ;_ &quot;₹&quot;\ * \-#,##0.00_ ;_ &quot;₹&quot;\ * &quot;-&quot;??_ ;_ @_ ">
          <cx:pt idx="0">6275.3449999999993</cx:pt>
          <cx:pt idx="1">525432.66939999978</cx:pt>
          <cx:pt idx="2">1268917.5407633607</cx:pt>
          <cx:pt idx="3">45727.900000000001</cx:pt>
          <cx:pt idx="4">2315660.6488999873</cx:pt>
          <cx:pt idx="5">74574.725800000029</cx:pt>
          <cx:pt idx="6">2741008.3555000271</cx:pt>
          <cx:pt idx="7">27709.317999999999</cx:pt>
          <cx:pt idx="8">144600.609</cx:pt>
          <cx:pt idx="9">262395.2514999999</cx:pt>
          <cx:pt idx="10">12921.700000000003</cx:pt>
          <cx:pt idx="11">48294.530199999987</cx:pt>
          <cx:pt idx="12">147493.90399999992</cx:pt>
          <cx:pt idx="13">415959.75961111166</cx:pt>
          <cx:pt idx="14">430424.3228000002</cx:pt>
          <cx:pt idx="15">1404.2909999999999</cx:pt>
          <cx:pt idx="16">58191.802000000018</cx:pt>
          <cx:pt idx="17">777.54000000000008</cx:pt>
        </cx:lvl>
      </cx:numDim>
    </cx:data>
    <cx:data id="1">
      <cx:strDim type="cat">
        <cx:f>'Revenue &amp; Volume Analysis'!$T$4:$T$21</cx:f>
        <cx:lvl ptCount="18">
          <cx:pt idx="0">Accessories</cx:pt>
          <cx:pt idx="1">Boots</cx:pt>
          <cx:pt idx="2">Canvas Shoes</cx:pt>
          <cx:pt idx="3">Casual Shirts</cx:pt>
          <cx:pt idx="4">Casual Shoes</cx:pt>
          <cx:pt idx="5">Floaters</cx:pt>
          <cx:pt idx="6">Formal Shoes</cx:pt>
          <cx:pt idx="7">Formal Trouser</cx:pt>
          <cx:pt idx="8">Jeans</cx:pt>
          <cx:pt idx="9">Loafers</cx:pt>
          <cx:pt idx="10">Party Wear</cx:pt>
          <cx:pt idx="11">Peshawri</cx:pt>
          <cx:pt idx="12">Sandals</cx:pt>
          <cx:pt idx="13">Slippers</cx:pt>
          <cx:pt idx="14">Sports Shoes</cx:pt>
          <cx:pt idx="15">Trousers</cx:pt>
          <cx:pt idx="16">T-Shirts</cx:pt>
          <cx:pt idx="17">Under Garments</cx:pt>
        </cx:lvl>
      </cx:strDim>
      <cx:numDim type="val">
        <cx:f>'Revenue &amp; Volume Analysis'!$V$4:$V$21</cx:f>
        <cx:lvl ptCount="18" formatCode="_ &quot;₹&quot;\ * #,##0.00_ ;_ &quot;₹&quot;\ * \-#,##0.00_ ;_ &quot;₹&quot;\ * &quot;-&quot;??_ ;_ @_ ">
          <cx:pt idx="0">6275.3449999999993</cx:pt>
          <cx:pt idx="1">531708.01439999975</cx:pt>
          <cx:pt idx="2">1800625.5551633604</cx:pt>
          <cx:pt idx="3">1846353.4551633603</cx:pt>
          <cx:pt idx="4">4162014.1040633479</cx:pt>
          <cx:pt idx="5">4236588.829863348</cx:pt>
          <cx:pt idx="6">6977597.1853633747</cx:pt>
          <cx:pt idx="7">7005306.5033633746</cx:pt>
          <cx:pt idx="8">7149907.1123633748</cx:pt>
          <cx:pt idx="9">7412302.363863375</cx:pt>
          <cx:pt idx="10">7425224.0638633752</cx:pt>
          <cx:pt idx="11">7473518.5940633751</cx:pt>
          <cx:pt idx="12">7621012.4980633752</cx:pt>
          <cx:pt idx="13">8036972.2576744873</cx:pt>
          <cx:pt idx="14">8467396.5804744884</cx:pt>
          <cx:pt idx="15">8468800.8714744877</cx:pt>
          <cx:pt idx="16">8526992.6734744869</cx:pt>
          <cx:pt idx="17">8527770.213474486</cx:pt>
        </cx:lvl>
      </cx:numDim>
    </cx:data>
    <cx:data id="2">
      <cx:strDim type="cat">
        <cx:f>'Revenue &amp; Volume Analysis'!$T$4:$T$21</cx:f>
        <cx:lvl ptCount="18">
          <cx:pt idx="0">Accessories</cx:pt>
          <cx:pt idx="1">Boots</cx:pt>
          <cx:pt idx="2">Canvas Shoes</cx:pt>
          <cx:pt idx="3">Casual Shirts</cx:pt>
          <cx:pt idx="4">Casual Shoes</cx:pt>
          <cx:pt idx="5">Floaters</cx:pt>
          <cx:pt idx="6">Formal Shoes</cx:pt>
          <cx:pt idx="7">Formal Trouser</cx:pt>
          <cx:pt idx="8">Jeans</cx:pt>
          <cx:pt idx="9">Loafers</cx:pt>
          <cx:pt idx="10">Party Wear</cx:pt>
          <cx:pt idx="11">Peshawri</cx:pt>
          <cx:pt idx="12">Sandals</cx:pt>
          <cx:pt idx="13">Slippers</cx:pt>
          <cx:pt idx="14">Sports Shoes</cx:pt>
          <cx:pt idx="15">Trousers</cx:pt>
          <cx:pt idx="16">T-Shirts</cx:pt>
          <cx:pt idx="17">Under Garments</cx:pt>
        </cx:lvl>
      </cx:strDim>
      <cx:numDim type="val">
        <cx:f>'Revenue &amp; Volume Analysis'!$W$4:$W$21</cx:f>
        <cx:lvl ptCount="18" formatCode="0%">
          <cx:pt idx="0">0.00073587172765097564</cx:pt>
          <cx:pt idx="1">0.062350180772913315</cx:pt>
          <cx:pt idx="2">0.21114846086240027</cx:pt>
          <cx:pt idx="3">0.21651069493476618</cx:pt>
          <cx:pt idx="4">0.48805420407401084</cx:pt>
          <cx:pt idx="5">0.49679913081724869</cx:pt>
          <cx:pt idx="6">0.81822059116206869</cx:pt>
          <cx:pt idx="7">0.82146989517781444</cx:pt>
          <cx:pt idx="8">0.83842633342371387</cx:pt>
          <cx:pt idx="9">0.86919583646278464</cx:pt>
          <cx:pt idx="10">0.87071108601530922</cx:pt>
          <cx:pt idx="11">0.87637429327711969</cx:pt>
          <cx:pt idx="12">0.89367001071647445</cx:pt>
          <cx:pt idx="13">0.94244709419767159</cx:pt>
          <cx:pt idx="14">0.99292034945962748</cx:pt>
          <cx:pt idx="15">0.99308502216595584</cx:pt>
          <cx:pt idx="16">0.99990882259013381</cx:pt>
          <cx:pt idx="17">1</cx:pt>
        </cx:lvl>
      </cx:numDim>
    </cx:data>
  </cx:chartData>
  <cx:chart>
    <cx:plotArea>
      <cx:plotAreaRegion>
        <cx:series layoutId="clusteredColumn" uniqueId="{9A4EEFA6-658C-4129-A315-B3D0D7056BC8}" formatIdx="0">
          <cx:tx>
            <cx:txData>
              <cx:f>'Revenue &amp; Volume Analysis'!$U$3</cx:f>
              <cx:v> Sum of Revenue </cx:v>
            </cx:txData>
          </cx:tx>
          <cx:dataId val="0"/>
          <cx:layoutPr>
            <cx:aggregation/>
          </cx:layoutPr>
          <cx:axisId val="1"/>
        </cx:series>
        <cx:series layoutId="paretoLine" ownerIdx="0" uniqueId="{67E2528D-41CC-43E3-9B6E-111758A442FF}" formatIdx="1">
          <cx:axisId val="2"/>
        </cx:series>
        <cx:series layoutId="clusteredColumn" hidden="1" uniqueId="{BB4654D0-DCC3-4426-A303-3BB85CA16237}" formatIdx="2">
          <cx:tx>
            <cx:txData>
              <cx:f>'Revenue &amp; Volume Analysis'!$V$3</cx:f>
              <cx:v> cumulative </cx:v>
            </cx:txData>
          </cx:tx>
          <cx:dataId val="1"/>
          <cx:layoutPr>
            <cx:aggregation/>
          </cx:layoutPr>
          <cx:axisId val="1"/>
        </cx:series>
        <cx:series layoutId="paretoLine" ownerIdx="2" uniqueId="{CAD377B2-7401-4CBC-87A9-0B7B7B9A1721}" formatIdx="3">
          <cx:axisId val="2"/>
        </cx:series>
        <cx:series layoutId="clusteredColumn" hidden="1" uniqueId="{31A04416-0E07-40A5-8F52-73F4D0744094}" formatIdx="4">
          <cx:tx>
            <cx:txData>
              <cx:v>% cumulative</cx:v>
            </cx:txData>
          </cx:tx>
          <cx:dataId val="2"/>
          <cx:layoutPr>
            <cx:aggregation/>
          </cx:layoutPr>
          <cx:axisId val="1"/>
        </cx:series>
        <cx:series layoutId="paretoLine" ownerIdx="4" uniqueId="{69D1AE79-8FCF-41AF-9A39-D3A4E164C7CF}" formatIdx="5">
          <cx:axisId val="2"/>
        </cx:series>
      </cx:plotAreaRegion>
      <cx:axis id="0">
        <cx:catScaling gapWidth="0"/>
        <cx:tickLabels/>
      </cx:axis>
      <cx:axis id="1">
        <cx:valScaling/>
        <cx:title>
          <cx:tx>
            <cx:txData>
              <cx:v>Revenue</cx:v>
            </cx:txData>
          </cx:tx>
          <cx:txPr>
            <a:bodyPr spcFirstLastPara="1" vertOverflow="ellipsis" horzOverflow="overflow" wrap="square" lIns="0" tIns="0" rIns="0" bIns="0" anchor="ctr" anchorCtr="1"/>
            <a:lstStyle/>
            <a:p>
              <a:pPr algn="ctr" rtl="0">
                <a:defRPr sz="1200"/>
              </a:pPr>
              <a:r>
                <a:rPr lang="en-US" sz="1200" b="0" i="0" u="none" strike="noStrike" baseline="0">
                  <a:solidFill>
                    <a:sysClr val="windowText" lastClr="000000">
                      <a:lumMod val="65000"/>
                      <a:lumOff val="35000"/>
                    </a:sysClr>
                  </a:solidFill>
                  <a:latin typeface="Calibri" panose="020F0502020204030204"/>
                </a:rPr>
                <a:t>Revenue</a:t>
              </a:r>
            </a:p>
          </cx:txPr>
        </cx:title>
        <cx:majorGridlines/>
        <cx:tickLabels/>
      </cx:axis>
      <cx:axis id="2">
        <cx:valScaling max="1" min="0"/>
        <cx:units unit="percentage"/>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7">
  <a:schemeClr val="accent4"/>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A7F57E-D361-4C36-AAC4-EB0F6010ED61}" type="datetimeFigureOut">
              <a:rPr lang="en-IN" smtClean="0"/>
              <a:t>16-11-2022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795CF-6CFE-4719-A2AE-84A010240BA2}" type="slidenum">
              <a:rPr lang="en-IN" smtClean="0"/>
              <a:t>‹#›</a:t>
            </a:fld>
            <a:endParaRPr lang="en-IN"/>
          </a:p>
        </p:txBody>
      </p:sp>
    </p:spTree>
    <p:extLst>
      <p:ext uri="{BB962C8B-B14F-4D97-AF65-F5344CB8AC3E}">
        <p14:creationId xmlns:p14="http://schemas.microsoft.com/office/powerpoint/2010/main" val="84609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4795CF-6CFE-4719-A2AE-84A010240BA2}" type="slidenum">
              <a:rPr lang="en-IN" smtClean="0"/>
              <a:t>3</a:t>
            </a:fld>
            <a:endParaRPr lang="en-IN"/>
          </a:p>
        </p:txBody>
      </p:sp>
    </p:spTree>
    <p:extLst>
      <p:ext uri="{BB962C8B-B14F-4D97-AF65-F5344CB8AC3E}">
        <p14:creationId xmlns:p14="http://schemas.microsoft.com/office/powerpoint/2010/main" val="639668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4795CF-6CFE-4719-A2AE-84A010240BA2}" type="slidenum">
              <a:rPr lang="en-IN" smtClean="0"/>
              <a:t>5</a:t>
            </a:fld>
            <a:endParaRPr lang="en-IN"/>
          </a:p>
        </p:txBody>
      </p:sp>
    </p:spTree>
    <p:extLst>
      <p:ext uri="{BB962C8B-B14F-4D97-AF65-F5344CB8AC3E}">
        <p14:creationId xmlns:p14="http://schemas.microsoft.com/office/powerpoint/2010/main" val="2936666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D59A-421B-489D-A1CB-F0E57DA5F6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51C9BA-CE95-40C5-B46E-69C7667B5C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161D1B-3096-4045-861B-272C7E63214C}"/>
              </a:ext>
            </a:extLst>
          </p:cNvPr>
          <p:cNvSpPr>
            <a:spLocks noGrp="1"/>
          </p:cNvSpPr>
          <p:nvPr>
            <p:ph type="dt" sz="half" idx="10"/>
          </p:nvPr>
        </p:nvSpPr>
        <p:spPr/>
        <p:txBody>
          <a:bodyPr/>
          <a:lstStyle/>
          <a:p>
            <a:fld id="{A12E7B1E-5B74-4FDF-A7DA-59363BECD451}" type="datetimeFigureOut">
              <a:rPr lang="en-IN" smtClean="0"/>
              <a:t>16-11-2022</a:t>
            </a:fld>
            <a:endParaRPr lang="en-IN"/>
          </a:p>
        </p:txBody>
      </p:sp>
      <p:sp>
        <p:nvSpPr>
          <p:cNvPr id="5" name="Footer Placeholder 4">
            <a:extLst>
              <a:ext uri="{FF2B5EF4-FFF2-40B4-BE49-F238E27FC236}">
                <a16:creationId xmlns:a16="http://schemas.microsoft.com/office/drawing/2014/main" id="{240AC5C1-1223-406F-B0DB-6B50DAF8B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923EB1-9E1C-422A-9A34-CDB069E7D2BD}"/>
              </a:ext>
            </a:extLst>
          </p:cNvPr>
          <p:cNvSpPr>
            <a:spLocks noGrp="1"/>
          </p:cNvSpPr>
          <p:nvPr>
            <p:ph type="sldNum" sz="quarter" idx="12"/>
          </p:nvPr>
        </p:nvSpPr>
        <p:spPr/>
        <p:txBody>
          <a:bodyPr/>
          <a:lstStyle/>
          <a:p>
            <a:fld id="{524ABB8C-CBE3-4953-AD21-2BFBBDDCC7DD}" type="slidenum">
              <a:rPr lang="en-IN" smtClean="0"/>
              <a:t>‹#›</a:t>
            </a:fld>
            <a:endParaRPr lang="en-IN"/>
          </a:p>
        </p:txBody>
      </p:sp>
    </p:spTree>
    <p:extLst>
      <p:ext uri="{BB962C8B-B14F-4D97-AF65-F5344CB8AC3E}">
        <p14:creationId xmlns:p14="http://schemas.microsoft.com/office/powerpoint/2010/main" val="359341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67B5-9753-44D7-9342-737EA21DD1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2269F7-EF87-4A12-9D7A-E22C9CC782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7DC3DB-8943-4D7A-8670-0E4B5BF4195D}"/>
              </a:ext>
            </a:extLst>
          </p:cNvPr>
          <p:cNvSpPr>
            <a:spLocks noGrp="1"/>
          </p:cNvSpPr>
          <p:nvPr>
            <p:ph type="dt" sz="half" idx="10"/>
          </p:nvPr>
        </p:nvSpPr>
        <p:spPr/>
        <p:txBody>
          <a:bodyPr/>
          <a:lstStyle/>
          <a:p>
            <a:fld id="{A12E7B1E-5B74-4FDF-A7DA-59363BECD451}" type="datetimeFigureOut">
              <a:rPr lang="en-IN" smtClean="0"/>
              <a:t>16-11-2022</a:t>
            </a:fld>
            <a:endParaRPr lang="en-IN"/>
          </a:p>
        </p:txBody>
      </p:sp>
      <p:sp>
        <p:nvSpPr>
          <p:cNvPr id="5" name="Footer Placeholder 4">
            <a:extLst>
              <a:ext uri="{FF2B5EF4-FFF2-40B4-BE49-F238E27FC236}">
                <a16:creationId xmlns:a16="http://schemas.microsoft.com/office/drawing/2014/main" id="{12895578-2C97-47FA-B92F-D2A74CCB22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650D83-F090-41F2-A24D-18898D472F0F}"/>
              </a:ext>
            </a:extLst>
          </p:cNvPr>
          <p:cNvSpPr>
            <a:spLocks noGrp="1"/>
          </p:cNvSpPr>
          <p:nvPr>
            <p:ph type="sldNum" sz="quarter" idx="12"/>
          </p:nvPr>
        </p:nvSpPr>
        <p:spPr/>
        <p:txBody>
          <a:bodyPr/>
          <a:lstStyle/>
          <a:p>
            <a:fld id="{524ABB8C-CBE3-4953-AD21-2BFBBDDCC7DD}" type="slidenum">
              <a:rPr lang="en-IN" smtClean="0"/>
              <a:t>‹#›</a:t>
            </a:fld>
            <a:endParaRPr lang="en-IN"/>
          </a:p>
        </p:txBody>
      </p:sp>
    </p:spTree>
    <p:extLst>
      <p:ext uri="{BB962C8B-B14F-4D97-AF65-F5344CB8AC3E}">
        <p14:creationId xmlns:p14="http://schemas.microsoft.com/office/powerpoint/2010/main" val="1454043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4D73C7-56C2-4AA0-85E6-A44ADD5D7E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BA1421-C754-4CB7-991B-3664E3B960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2DAA7E-652D-4DC2-8A25-C518BCA42904}"/>
              </a:ext>
            </a:extLst>
          </p:cNvPr>
          <p:cNvSpPr>
            <a:spLocks noGrp="1"/>
          </p:cNvSpPr>
          <p:nvPr>
            <p:ph type="dt" sz="half" idx="10"/>
          </p:nvPr>
        </p:nvSpPr>
        <p:spPr/>
        <p:txBody>
          <a:bodyPr/>
          <a:lstStyle/>
          <a:p>
            <a:fld id="{A12E7B1E-5B74-4FDF-A7DA-59363BECD451}" type="datetimeFigureOut">
              <a:rPr lang="en-IN" smtClean="0"/>
              <a:t>16-11-2022</a:t>
            </a:fld>
            <a:endParaRPr lang="en-IN"/>
          </a:p>
        </p:txBody>
      </p:sp>
      <p:sp>
        <p:nvSpPr>
          <p:cNvPr id="5" name="Footer Placeholder 4">
            <a:extLst>
              <a:ext uri="{FF2B5EF4-FFF2-40B4-BE49-F238E27FC236}">
                <a16:creationId xmlns:a16="http://schemas.microsoft.com/office/drawing/2014/main" id="{5670D36B-6B27-4624-A02B-7488AB9B0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7F9092-0B77-45C1-8037-681FAEEBF8F5}"/>
              </a:ext>
            </a:extLst>
          </p:cNvPr>
          <p:cNvSpPr>
            <a:spLocks noGrp="1"/>
          </p:cNvSpPr>
          <p:nvPr>
            <p:ph type="sldNum" sz="quarter" idx="12"/>
          </p:nvPr>
        </p:nvSpPr>
        <p:spPr/>
        <p:txBody>
          <a:bodyPr/>
          <a:lstStyle/>
          <a:p>
            <a:fld id="{524ABB8C-CBE3-4953-AD21-2BFBBDDCC7DD}" type="slidenum">
              <a:rPr lang="en-IN" smtClean="0"/>
              <a:t>‹#›</a:t>
            </a:fld>
            <a:endParaRPr lang="en-IN"/>
          </a:p>
        </p:txBody>
      </p:sp>
    </p:spTree>
    <p:extLst>
      <p:ext uri="{BB962C8B-B14F-4D97-AF65-F5344CB8AC3E}">
        <p14:creationId xmlns:p14="http://schemas.microsoft.com/office/powerpoint/2010/main" val="174804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E4FB5-00BB-46BE-BE9F-767E938EF6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C169F4-C0D0-4A45-886A-1C0036A0D1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35C9A6-E386-46FB-957E-CC5DCCDB69BE}"/>
              </a:ext>
            </a:extLst>
          </p:cNvPr>
          <p:cNvSpPr>
            <a:spLocks noGrp="1"/>
          </p:cNvSpPr>
          <p:nvPr>
            <p:ph type="dt" sz="half" idx="10"/>
          </p:nvPr>
        </p:nvSpPr>
        <p:spPr/>
        <p:txBody>
          <a:bodyPr/>
          <a:lstStyle/>
          <a:p>
            <a:fld id="{A12E7B1E-5B74-4FDF-A7DA-59363BECD451}" type="datetimeFigureOut">
              <a:rPr lang="en-IN" smtClean="0"/>
              <a:t>16-11-2022</a:t>
            </a:fld>
            <a:endParaRPr lang="en-IN"/>
          </a:p>
        </p:txBody>
      </p:sp>
      <p:sp>
        <p:nvSpPr>
          <p:cNvPr id="5" name="Footer Placeholder 4">
            <a:extLst>
              <a:ext uri="{FF2B5EF4-FFF2-40B4-BE49-F238E27FC236}">
                <a16:creationId xmlns:a16="http://schemas.microsoft.com/office/drawing/2014/main" id="{21AECE73-2130-498F-8853-47213672AE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8882AD-C384-4800-B69E-5C19E2855CCB}"/>
              </a:ext>
            </a:extLst>
          </p:cNvPr>
          <p:cNvSpPr>
            <a:spLocks noGrp="1"/>
          </p:cNvSpPr>
          <p:nvPr>
            <p:ph type="sldNum" sz="quarter" idx="12"/>
          </p:nvPr>
        </p:nvSpPr>
        <p:spPr/>
        <p:txBody>
          <a:bodyPr/>
          <a:lstStyle/>
          <a:p>
            <a:fld id="{524ABB8C-CBE3-4953-AD21-2BFBBDDCC7DD}" type="slidenum">
              <a:rPr lang="en-IN" smtClean="0"/>
              <a:t>‹#›</a:t>
            </a:fld>
            <a:endParaRPr lang="en-IN"/>
          </a:p>
        </p:txBody>
      </p:sp>
    </p:spTree>
    <p:extLst>
      <p:ext uri="{BB962C8B-B14F-4D97-AF65-F5344CB8AC3E}">
        <p14:creationId xmlns:p14="http://schemas.microsoft.com/office/powerpoint/2010/main" val="137960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7B8F-CF9B-4C8E-A927-FF9F45A583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A5383E-766C-4E21-AB52-F9EF9B63CE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3ABD58-96DD-4E0E-8E7E-4EF87C6B4557}"/>
              </a:ext>
            </a:extLst>
          </p:cNvPr>
          <p:cNvSpPr>
            <a:spLocks noGrp="1"/>
          </p:cNvSpPr>
          <p:nvPr>
            <p:ph type="dt" sz="half" idx="10"/>
          </p:nvPr>
        </p:nvSpPr>
        <p:spPr/>
        <p:txBody>
          <a:bodyPr/>
          <a:lstStyle/>
          <a:p>
            <a:fld id="{A12E7B1E-5B74-4FDF-A7DA-59363BECD451}" type="datetimeFigureOut">
              <a:rPr lang="en-IN" smtClean="0"/>
              <a:t>16-11-2022</a:t>
            </a:fld>
            <a:endParaRPr lang="en-IN"/>
          </a:p>
        </p:txBody>
      </p:sp>
      <p:sp>
        <p:nvSpPr>
          <p:cNvPr id="5" name="Footer Placeholder 4">
            <a:extLst>
              <a:ext uri="{FF2B5EF4-FFF2-40B4-BE49-F238E27FC236}">
                <a16:creationId xmlns:a16="http://schemas.microsoft.com/office/drawing/2014/main" id="{95E92892-A34A-437E-B0BC-D680CABE91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AB2D17-CA2E-451B-926B-27530B1427E8}"/>
              </a:ext>
            </a:extLst>
          </p:cNvPr>
          <p:cNvSpPr>
            <a:spLocks noGrp="1"/>
          </p:cNvSpPr>
          <p:nvPr>
            <p:ph type="sldNum" sz="quarter" idx="12"/>
          </p:nvPr>
        </p:nvSpPr>
        <p:spPr/>
        <p:txBody>
          <a:bodyPr/>
          <a:lstStyle/>
          <a:p>
            <a:fld id="{524ABB8C-CBE3-4953-AD21-2BFBBDDCC7DD}" type="slidenum">
              <a:rPr lang="en-IN" smtClean="0"/>
              <a:t>‹#›</a:t>
            </a:fld>
            <a:endParaRPr lang="en-IN"/>
          </a:p>
        </p:txBody>
      </p:sp>
    </p:spTree>
    <p:extLst>
      <p:ext uri="{BB962C8B-B14F-4D97-AF65-F5344CB8AC3E}">
        <p14:creationId xmlns:p14="http://schemas.microsoft.com/office/powerpoint/2010/main" val="283198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37A7D-2708-4949-8B08-DA28296E3C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B99BF3-B7F6-4F39-81BA-48C104BED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269398-C11B-4177-A87A-6770CE803F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06B724-F4CB-407E-A6AF-4D6C33B3B007}"/>
              </a:ext>
            </a:extLst>
          </p:cNvPr>
          <p:cNvSpPr>
            <a:spLocks noGrp="1"/>
          </p:cNvSpPr>
          <p:nvPr>
            <p:ph type="dt" sz="half" idx="10"/>
          </p:nvPr>
        </p:nvSpPr>
        <p:spPr/>
        <p:txBody>
          <a:bodyPr/>
          <a:lstStyle/>
          <a:p>
            <a:fld id="{A12E7B1E-5B74-4FDF-A7DA-59363BECD451}" type="datetimeFigureOut">
              <a:rPr lang="en-IN" smtClean="0"/>
              <a:t>16-11-2022</a:t>
            </a:fld>
            <a:endParaRPr lang="en-IN"/>
          </a:p>
        </p:txBody>
      </p:sp>
      <p:sp>
        <p:nvSpPr>
          <p:cNvPr id="6" name="Footer Placeholder 5">
            <a:extLst>
              <a:ext uri="{FF2B5EF4-FFF2-40B4-BE49-F238E27FC236}">
                <a16:creationId xmlns:a16="http://schemas.microsoft.com/office/drawing/2014/main" id="{C9BDA4D5-68A8-4CDF-B05B-67DEADCF89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BE7D91-A227-406B-9A2F-EB007F09E506}"/>
              </a:ext>
            </a:extLst>
          </p:cNvPr>
          <p:cNvSpPr>
            <a:spLocks noGrp="1"/>
          </p:cNvSpPr>
          <p:nvPr>
            <p:ph type="sldNum" sz="quarter" idx="12"/>
          </p:nvPr>
        </p:nvSpPr>
        <p:spPr/>
        <p:txBody>
          <a:bodyPr/>
          <a:lstStyle/>
          <a:p>
            <a:fld id="{524ABB8C-CBE3-4953-AD21-2BFBBDDCC7DD}" type="slidenum">
              <a:rPr lang="en-IN" smtClean="0"/>
              <a:t>‹#›</a:t>
            </a:fld>
            <a:endParaRPr lang="en-IN"/>
          </a:p>
        </p:txBody>
      </p:sp>
    </p:spTree>
    <p:extLst>
      <p:ext uri="{BB962C8B-B14F-4D97-AF65-F5344CB8AC3E}">
        <p14:creationId xmlns:p14="http://schemas.microsoft.com/office/powerpoint/2010/main" val="55830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F6FD-D150-45E2-8722-D6DB6C988F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6E88F0-7FB8-45BC-A298-0F56CAAE00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7EAF7C-F193-496E-8B26-ADC995C9AB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C6BD7A-D961-48A2-80D0-D139CB1464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0B60E5-B4EE-4BB4-B50D-1CFEB58F12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918496-D171-4A15-B17B-34C44EDA7194}"/>
              </a:ext>
            </a:extLst>
          </p:cNvPr>
          <p:cNvSpPr>
            <a:spLocks noGrp="1"/>
          </p:cNvSpPr>
          <p:nvPr>
            <p:ph type="dt" sz="half" idx="10"/>
          </p:nvPr>
        </p:nvSpPr>
        <p:spPr/>
        <p:txBody>
          <a:bodyPr/>
          <a:lstStyle/>
          <a:p>
            <a:fld id="{A12E7B1E-5B74-4FDF-A7DA-59363BECD451}" type="datetimeFigureOut">
              <a:rPr lang="en-IN" smtClean="0"/>
              <a:t>16-11-2022</a:t>
            </a:fld>
            <a:endParaRPr lang="en-IN"/>
          </a:p>
        </p:txBody>
      </p:sp>
      <p:sp>
        <p:nvSpPr>
          <p:cNvPr id="8" name="Footer Placeholder 7">
            <a:extLst>
              <a:ext uri="{FF2B5EF4-FFF2-40B4-BE49-F238E27FC236}">
                <a16:creationId xmlns:a16="http://schemas.microsoft.com/office/drawing/2014/main" id="{FB59B37A-D9F2-4364-8270-5A5A69432A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6C7A97-165C-4ACF-8345-89B467DD5FCB}"/>
              </a:ext>
            </a:extLst>
          </p:cNvPr>
          <p:cNvSpPr>
            <a:spLocks noGrp="1"/>
          </p:cNvSpPr>
          <p:nvPr>
            <p:ph type="sldNum" sz="quarter" idx="12"/>
          </p:nvPr>
        </p:nvSpPr>
        <p:spPr/>
        <p:txBody>
          <a:bodyPr/>
          <a:lstStyle/>
          <a:p>
            <a:fld id="{524ABB8C-CBE3-4953-AD21-2BFBBDDCC7DD}" type="slidenum">
              <a:rPr lang="en-IN" smtClean="0"/>
              <a:t>‹#›</a:t>
            </a:fld>
            <a:endParaRPr lang="en-IN"/>
          </a:p>
        </p:txBody>
      </p:sp>
    </p:spTree>
    <p:extLst>
      <p:ext uri="{BB962C8B-B14F-4D97-AF65-F5344CB8AC3E}">
        <p14:creationId xmlns:p14="http://schemas.microsoft.com/office/powerpoint/2010/main" val="96877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FA57B-6838-4A04-B6B2-8EE0C88E15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833FF6-B82E-45F5-9FC8-115B165C2704}"/>
              </a:ext>
            </a:extLst>
          </p:cNvPr>
          <p:cNvSpPr>
            <a:spLocks noGrp="1"/>
          </p:cNvSpPr>
          <p:nvPr>
            <p:ph type="dt" sz="half" idx="10"/>
          </p:nvPr>
        </p:nvSpPr>
        <p:spPr/>
        <p:txBody>
          <a:bodyPr/>
          <a:lstStyle/>
          <a:p>
            <a:fld id="{A12E7B1E-5B74-4FDF-A7DA-59363BECD451}" type="datetimeFigureOut">
              <a:rPr lang="en-IN" smtClean="0"/>
              <a:t>16-11-2022</a:t>
            </a:fld>
            <a:endParaRPr lang="en-IN"/>
          </a:p>
        </p:txBody>
      </p:sp>
      <p:sp>
        <p:nvSpPr>
          <p:cNvPr id="4" name="Footer Placeholder 3">
            <a:extLst>
              <a:ext uri="{FF2B5EF4-FFF2-40B4-BE49-F238E27FC236}">
                <a16:creationId xmlns:a16="http://schemas.microsoft.com/office/drawing/2014/main" id="{BEAE7D95-F081-46AE-9552-B188665259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2D3B49-59B2-4E57-BFB9-D420D77E3585}"/>
              </a:ext>
            </a:extLst>
          </p:cNvPr>
          <p:cNvSpPr>
            <a:spLocks noGrp="1"/>
          </p:cNvSpPr>
          <p:nvPr>
            <p:ph type="sldNum" sz="quarter" idx="12"/>
          </p:nvPr>
        </p:nvSpPr>
        <p:spPr/>
        <p:txBody>
          <a:bodyPr/>
          <a:lstStyle/>
          <a:p>
            <a:fld id="{524ABB8C-CBE3-4953-AD21-2BFBBDDCC7DD}" type="slidenum">
              <a:rPr lang="en-IN" smtClean="0"/>
              <a:t>‹#›</a:t>
            </a:fld>
            <a:endParaRPr lang="en-IN"/>
          </a:p>
        </p:txBody>
      </p:sp>
    </p:spTree>
    <p:extLst>
      <p:ext uri="{BB962C8B-B14F-4D97-AF65-F5344CB8AC3E}">
        <p14:creationId xmlns:p14="http://schemas.microsoft.com/office/powerpoint/2010/main" val="367227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75133F-38D3-4BB6-96F0-2B47EFC5A43B}"/>
              </a:ext>
            </a:extLst>
          </p:cNvPr>
          <p:cNvSpPr>
            <a:spLocks noGrp="1"/>
          </p:cNvSpPr>
          <p:nvPr>
            <p:ph type="dt" sz="half" idx="10"/>
          </p:nvPr>
        </p:nvSpPr>
        <p:spPr/>
        <p:txBody>
          <a:bodyPr/>
          <a:lstStyle/>
          <a:p>
            <a:fld id="{A12E7B1E-5B74-4FDF-A7DA-59363BECD451}" type="datetimeFigureOut">
              <a:rPr lang="en-IN" smtClean="0"/>
              <a:t>16-11-2022</a:t>
            </a:fld>
            <a:endParaRPr lang="en-IN"/>
          </a:p>
        </p:txBody>
      </p:sp>
      <p:sp>
        <p:nvSpPr>
          <p:cNvPr id="3" name="Footer Placeholder 2">
            <a:extLst>
              <a:ext uri="{FF2B5EF4-FFF2-40B4-BE49-F238E27FC236}">
                <a16:creationId xmlns:a16="http://schemas.microsoft.com/office/drawing/2014/main" id="{DF2D15BF-BA18-4465-B4F6-1C7055C20A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B74FE4-BA2E-4D6B-8873-5A9776E96A90}"/>
              </a:ext>
            </a:extLst>
          </p:cNvPr>
          <p:cNvSpPr>
            <a:spLocks noGrp="1"/>
          </p:cNvSpPr>
          <p:nvPr>
            <p:ph type="sldNum" sz="quarter" idx="12"/>
          </p:nvPr>
        </p:nvSpPr>
        <p:spPr/>
        <p:txBody>
          <a:bodyPr/>
          <a:lstStyle/>
          <a:p>
            <a:fld id="{524ABB8C-CBE3-4953-AD21-2BFBBDDCC7DD}" type="slidenum">
              <a:rPr lang="en-IN" smtClean="0"/>
              <a:t>‹#›</a:t>
            </a:fld>
            <a:endParaRPr lang="en-IN"/>
          </a:p>
        </p:txBody>
      </p:sp>
    </p:spTree>
    <p:extLst>
      <p:ext uri="{BB962C8B-B14F-4D97-AF65-F5344CB8AC3E}">
        <p14:creationId xmlns:p14="http://schemas.microsoft.com/office/powerpoint/2010/main" val="677861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DAAF8-0B8D-4EC7-B440-99F750C5DD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D6708A-DBFF-484F-B5F3-A87547393E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D10661-EE88-4734-B50D-CF30113E7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5113B8-F97C-4707-8FAD-EE94774412AD}"/>
              </a:ext>
            </a:extLst>
          </p:cNvPr>
          <p:cNvSpPr>
            <a:spLocks noGrp="1"/>
          </p:cNvSpPr>
          <p:nvPr>
            <p:ph type="dt" sz="half" idx="10"/>
          </p:nvPr>
        </p:nvSpPr>
        <p:spPr/>
        <p:txBody>
          <a:bodyPr/>
          <a:lstStyle/>
          <a:p>
            <a:fld id="{A12E7B1E-5B74-4FDF-A7DA-59363BECD451}" type="datetimeFigureOut">
              <a:rPr lang="en-IN" smtClean="0"/>
              <a:t>16-11-2022</a:t>
            </a:fld>
            <a:endParaRPr lang="en-IN"/>
          </a:p>
        </p:txBody>
      </p:sp>
      <p:sp>
        <p:nvSpPr>
          <p:cNvPr id="6" name="Footer Placeholder 5">
            <a:extLst>
              <a:ext uri="{FF2B5EF4-FFF2-40B4-BE49-F238E27FC236}">
                <a16:creationId xmlns:a16="http://schemas.microsoft.com/office/drawing/2014/main" id="{3E04F29C-2F64-4BB6-867C-0C46490522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07E793-2C0F-42ED-B9D8-288658AD61D5}"/>
              </a:ext>
            </a:extLst>
          </p:cNvPr>
          <p:cNvSpPr>
            <a:spLocks noGrp="1"/>
          </p:cNvSpPr>
          <p:nvPr>
            <p:ph type="sldNum" sz="quarter" idx="12"/>
          </p:nvPr>
        </p:nvSpPr>
        <p:spPr/>
        <p:txBody>
          <a:bodyPr/>
          <a:lstStyle/>
          <a:p>
            <a:fld id="{524ABB8C-CBE3-4953-AD21-2BFBBDDCC7DD}" type="slidenum">
              <a:rPr lang="en-IN" smtClean="0"/>
              <a:t>‹#›</a:t>
            </a:fld>
            <a:endParaRPr lang="en-IN"/>
          </a:p>
        </p:txBody>
      </p:sp>
    </p:spTree>
    <p:extLst>
      <p:ext uri="{BB962C8B-B14F-4D97-AF65-F5344CB8AC3E}">
        <p14:creationId xmlns:p14="http://schemas.microsoft.com/office/powerpoint/2010/main" val="103354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B2FB-4D94-4E60-A976-D9115B23D3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F6F5AB-84BF-440C-8696-58379783AE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73E089-4EFF-429C-B8E0-50DD7995F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62B040-ED2E-4A94-B623-E8D9F4E8A71F}"/>
              </a:ext>
            </a:extLst>
          </p:cNvPr>
          <p:cNvSpPr>
            <a:spLocks noGrp="1"/>
          </p:cNvSpPr>
          <p:nvPr>
            <p:ph type="dt" sz="half" idx="10"/>
          </p:nvPr>
        </p:nvSpPr>
        <p:spPr/>
        <p:txBody>
          <a:bodyPr/>
          <a:lstStyle/>
          <a:p>
            <a:fld id="{A12E7B1E-5B74-4FDF-A7DA-59363BECD451}" type="datetimeFigureOut">
              <a:rPr lang="en-IN" smtClean="0"/>
              <a:t>16-11-2022</a:t>
            </a:fld>
            <a:endParaRPr lang="en-IN"/>
          </a:p>
        </p:txBody>
      </p:sp>
      <p:sp>
        <p:nvSpPr>
          <p:cNvPr id="6" name="Footer Placeholder 5">
            <a:extLst>
              <a:ext uri="{FF2B5EF4-FFF2-40B4-BE49-F238E27FC236}">
                <a16:creationId xmlns:a16="http://schemas.microsoft.com/office/drawing/2014/main" id="{242CEA2C-DD16-4959-AE37-97B110306F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66A2B6-6CB4-4CE1-9B90-3BDCC936BB8E}"/>
              </a:ext>
            </a:extLst>
          </p:cNvPr>
          <p:cNvSpPr>
            <a:spLocks noGrp="1"/>
          </p:cNvSpPr>
          <p:nvPr>
            <p:ph type="sldNum" sz="quarter" idx="12"/>
          </p:nvPr>
        </p:nvSpPr>
        <p:spPr/>
        <p:txBody>
          <a:bodyPr/>
          <a:lstStyle/>
          <a:p>
            <a:fld id="{524ABB8C-CBE3-4953-AD21-2BFBBDDCC7DD}" type="slidenum">
              <a:rPr lang="en-IN" smtClean="0"/>
              <a:t>‹#›</a:t>
            </a:fld>
            <a:endParaRPr lang="en-IN"/>
          </a:p>
        </p:txBody>
      </p:sp>
    </p:spTree>
    <p:extLst>
      <p:ext uri="{BB962C8B-B14F-4D97-AF65-F5344CB8AC3E}">
        <p14:creationId xmlns:p14="http://schemas.microsoft.com/office/powerpoint/2010/main" val="1030395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narHorz">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19D729-674F-46FE-B914-1F6F693C8D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3D8978-9E0A-4585-AE52-4479D5AC63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E21DFF-E921-45B5-8F07-4C8BC29D47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E7B1E-5B74-4FDF-A7DA-59363BECD451}" type="datetimeFigureOut">
              <a:rPr lang="en-IN" smtClean="0"/>
              <a:t>16-11-2022</a:t>
            </a:fld>
            <a:endParaRPr lang="en-IN"/>
          </a:p>
        </p:txBody>
      </p:sp>
      <p:sp>
        <p:nvSpPr>
          <p:cNvPr id="5" name="Footer Placeholder 4">
            <a:extLst>
              <a:ext uri="{FF2B5EF4-FFF2-40B4-BE49-F238E27FC236}">
                <a16:creationId xmlns:a16="http://schemas.microsoft.com/office/drawing/2014/main" id="{8DCEB0B5-28DA-4A92-815F-5B2EF5FDB2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D0DE72-68E0-4310-ADF1-1DB38072EF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ABB8C-CBE3-4953-AD21-2BFBBDDCC7DD}" type="slidenum">
              <a:rPr lang="en-IN" smtClean="0"/>
              <a:t>‹#›</a:t>
            </a:fld>
            <a:endParaRPr lang="en-IN"/>
          </a:p>
        </p:txBody>
      </p:sp>
    </p:spTree>
    <p:extLst>
      <p:ext uri="{BB962C8B-B14F-4D97-AF65-F5344CB8AC3E}">
        <p14:creationId xmlns:p14="http://schemas.microsoft.com/office/powerpoint/2010/main" val="1953856159"/>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9D08-0C9F-4DCA-84B0-D203A70F5560}"/>
              </a:ext>
            </a:extLst>
          </p:cNvPr>
          <p:cNvSpPr>
            <a:spLocks noGrp="1"/>
          </p:cNvSpPr>
          <p:nvPr>
            <p:ph type="ctrTitle"/>
          </p:nvPr>
        </p:nvSpPr>
        <p:spPr>
          <a:xfrm>
            <a:off x="1717040" y="1178560"/>
            <a:ext cx="9144000" cy="985520"/>
          </a:xfrm>
        </p:spPr>
        <p:txBody>
          <a:bodyPr>
            <a:normAutofit/>
          </a:bodyPr>
          <a:lstStyle/>
          <a:p>
            <a:r>
              <a:rPr lang="en-US" b="1" dirty="0">
                <a:effectLst>
                  <a:outerShdw blurRad="38100" dist="38100" dir="2700000" algn="tl">
                    <a:srgbClr val="000000">
                      <a:alpha val="43137"/>
                    </a:srgbClr>
                  </a:outerShdw>
                </a:effectLst>
              </a:rPr>
              <a:t>Business Data Management</a:t>
            </a:r>
            <a:endParaRPr lang="en-IN"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3EECD266-66AC-45E2-BB69-CF5B6E0F491B}"/>
              </a:ext>
            </a:extLst>
          </p:cNvPr>
          <p:cNvSpPr>
            <a:spLocks noGrp="1"/>
          </p:cNvSpPr>
          <p:nvPr>
            <p:ph type="subTitle" idx="1"/>
          </p:nvPr>
        </p:nvSpPr>
        <p:spPr>
          <a:xfrm>
            <a:off x="1717039" y="4795520"/>
            <a:ext cx="9144000" cy="1402080"/>
          </a:xfrm>
        </p:spPr>
        <p:txBody>
          <a:bodyPr>
            <a:noAutofit/>
          </a:bodyPr>
          <a:lstStyle/>
          <a:p>
            <a:r>
              <a:rPr lang="en-US" sz="2800" b="1" i="1" dirty="0"/>
              <a:t>Areebah Suhail – 21F1004521</a:t>
            </a:r>
          </a:p>
          <a:p>
            <a:r>
              <a:rPr lang="en-US" sz="2800" b="1" i="1" dirty="0"/>
              <a:t>B.Sc. Data Science &amp; Programming</a:t>
            </a:r>
          </a:p>
          <a:p>
            <a:r>
              <a:rPr lang="en-US" sz="2800" b="1" i="1" dirty="0"/>
              <a:t>2</a:t>
            </a:r>
            <a:r>
              <a:rPr lang="en-US" sz="2800" b="1" i="1" baseline="30000" dirty="0"/>
              <a:t>nd</a:t>
            </a:r>
            <a:r>
              <a:rPr lang="en-US" sz="2800" b="1" i="1" dirty="0"/>
              <a:t> Year</a:t>
            </a:r>
            <a:endParaRPr lang="en-IN" sz="2800" b="1" i="1" dirty="0"/>
          </a:p>
        </p:txBody>
      </p:sp>
      <p:pic>
        <p:nvPicPr>
          <p:cNvPr id="7" name="Picture 6">
            <a:extLst>
              <a:ext uri="{FF2B5EF4-FFF2-40B4-BE49-F238E27FC236}">
                <a16:creationId xmlns:a16="http://schemas.microsoft.com/office/drawing/2014/main" id="{38E85213-B2C7-4AF7-88B6-A38D69DB0CA7}"/>
              </a:ext>
            </a:extLst>
          </p:cNvPr>
          <p:cNvPicPr>
            <a:picLocks noChangeAspect="1"/>
          </p:cNvPicPr>
          <p:nvPr/>
        </p:nvPicPr>
        <p:blipFill rotWithShape="1">
          <a:blip r:embed="rId2">
            <a:extLst>
              <a:ext uri="{28A0092B-C50C-407E-A947-70E740481C1C}">
                <a14:useLocalDpi xmlns:a14="http://schemas.microsoft.com/office/drawing/2010/main" val="0"/>
              </a:ext>
            </a:extLst>
          </a:blip>
          <a:srcRect l="33308" t="7333" r="32321" b="12963"/>
          <a:stretch/>
        </p:blipFill>
        <p:spPr>
          <a:xfrm rot="16200000">
            <a:off x="5405120" y="533400"/>
            <a:ext cx="1767840" cy="54660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4120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9041D-04C6-4A0C-8FC7-A5D73A581990}"/>
              </a:ext>
            </a:extLst>
          </p:cNvPr>
          <p:cNvSpPr>
            <a:spLocks noGrp="1"/>
          </p:cNvSpPr>
          <p:nvPr>
            <p:ph type="title"/>
          </p:nvPr>
        </p:nvSpPr>
        <p:spPr>
          <a:xfrm>
            <a:off x="441789" y="287676"/>
            <a:ext cx="8465905" cy="393362"/>
          </a:xfrm>
        </p:spPr>
        <p:txBody>
          <a:bodyPr>
            <a:noAutofit/>
          </a:bodyPr>
          <a:lstStyle/>
          <a:p>
            <a:r>
              <a:rPr lang="en-IN" sz="3000" b="1" dirty="0">
                <a:effectLst>
                  <a:outerShdw blurRad="38100" dist="38100" dir="2700000" algn="tl">
                    <a:srgbClr val="000000">
                      <a:alpha val="43137"/>
                    </a:srgbClr>
                  </a:outerShdw>
                </a:effectLst>
              </a:rPr>
              <a:t>Monthly and Quarterly Analysis</a:t>
            </a:r>
          </a:p>
        </p:txBody>
      </p:sp>
      <p:sp>
        <p:nvSpPr>
          <p:cNvPr id="3" name="TextBox 2">
            <a:extLst>
              <a:ext uri="{FF2B5EF4-FFF2-40B4-BE49-F238E27FC236}">
                <a16:creationId xmlns:a16="http://schemas.microsoft.com/office/drawing/2014/main" id="{BE8799A8-FDEE-4EB1-97E9-5FD76E6BD1FE}"/>
              </a:ext>
            </a:extLst>
          </p:cNvPr>
          <p:cNvSpPr txBox="1"/>
          <p:nvPr/>
        </p:nvSpPr>
        <p:spPr>
          <a:xfrm>
            <a:off x="284480" y="867779"/>
            <a:ext cx="5296100" cy="2349361"/>
          </a:xfrm>
          <a:prstGeom prst="rect">
            <a:avLst/>
          </a:prstGeom>
          <a:noFill/>
        </p:spPr>
        <p:txBody>
          <a:bodyPr wrap="square" rtlCol="0">
            <a:spAutoFit/>
          </a:bodyPr>
          <a:lstStyle/>
          <a:p>
            <a:r>
              <a:rPr lang="en-US" sz="1500" b="1" dirty="0"/>
              <a:t>Inferences</a:t>
            </a:r>
          </a:p>
          <a:p>
            <a:pPr marL="285750" indent="-285750" algn="just">
              <a:spcBef>
                <a:spcPts val="200"/>
              </a:spcBef>
              <a:spcAft>
                <a:spcPts val="200"/>
              </a:spcAft>
              <a:buFont typeface="Arial" panose="020B0604020202020204" pitchFamily="34" charset="0"/>
              <a:buChar char="•"/>
            </a:pPr>
            <a:r>
              <a:rPr lang="en-IN" sz="1500" dirty="0"/>
              <a:t>Monthly sales were highest in June &amp; July for the year 2018.</a:t>
            </a:r>
          </a:p>
          <a:p>
            <a:pPr marL="285750" indent="-285750" algn="just">
              <a:spcBef>
                <a:spcPts val="200"/>
              </a:spcBef>
              <a:spcAft>
                <a:spcPts val="200"/>
              </a:spcAft>
              <a:buFont typeface="Arial" panose="020B0604020202020204" pitchFamily="34" charset="0"/>
              <a:buChar char="•"/>
            </a:pPr>
            <a:r>
              <a:rPr lang="en-IN" sz="1500" dirty="0"/>
              <a:t>In 2019 sales were highest in June but not consistent to  2018.</a:t>
            </a:r>
          </a:p>
          <a:p>
            <a:pPr marL="285750" indent="-285750" algn="just">
              <a:spcBef>
                <a:spcPts val="200"/>
              </a:spcBef>
              <a:spcAft>
                <a:spcPts val="200"/>
              </a:spcAft>
              <a:buFont typeface="Arial" panose="020B0604020202020204" pitchFamily="34" charset="0"/>
              <a:buChar char="•"/>
            </a:pPr>
            <a:r>
              <a:rPr lang="en-IN" sz="1500" dirty="0"/>
              <a:t>On an average sales were highest during the end of Q2 and beginning of Q3, these are the times of Muslim festivities, Ramadan and Eid, which might have affected the sales as the store is located in a Muslim neighbourhood.</a:t>
            </a:r>
            <a:endParaRPr lang="en-US" sz="1500" dirty="0"/>
          </a:p>
          <a:p>
            <a:pPr marL="285750" indent="-285750" algn="just">
              <a:spcBef>
                <a:spcPts val="200"/>
              </a:spcBef>
              <a:spcAft>
                <a:spcPts val="200"/>
              </a:spcAft>
              <a:buFont typeface="Arial" panose="020B0604020202020204" pitchFamily="34" charset="0"/>
              <a:buChar char="•"/>
            </a:pPr>
            <a:r>
              <a:rPr lang="en-US" sz="1500" dirty="0"/>
              <a:t>There was a sudden stoop in March 2020 after having good sales in Jan which might have been the effect of Covid-19.</a:t>
            </a:r>
            <a:endParaRPr lang="en-IN" sz="1500" dirty="0"/>
          </a:p>
        </p:txBody>
      </p:sp>
      <p:sp>
        <p:nvSpPr>
          <p:cNvPr id="7" name="TextBox 6">
            <a:extLst>
              <a:ext uri="{FF2B5EF4-FFF2-40B4-BE49-F238E27FC236}">
                <a16:creationId xmlns:a16="http://schemas.microsoft.com/office/drawing/2014/main" id="{B55F5E39-8124-4DA9-B3F4-56DB1D9ABA7F}"/>
              </a:ext>
            </a:extLst>
          </p:cNvPr>
          <p:cNvSpPr txBox="1"/>
          <p:nvPr/>
        </p:nvSpPr>
        <p:spPr>
          <a:xfrm>
            <a:off x="6949441" y="3922443"/>
            <a:ext cx="5008880" cy="2298065"/>
          </a:xfrm>
          <a:prstGeom prst="rect">
            <a:avLst/>
          </a:prstGeom>
          <a:noFill/>
        </p:spPr>
        <p:txBody>
          <a:bodyPr wrap="square" rtlCol="0">
            <a:spAutoFit/>
          </a:bodyPr>
          <a:lstStyle/>
          <a:p>
            <a:r>
              <a:rPr lang="en-US" sz="1500" b="1" dirty="0"/>
              <a:t>Recommendations</a:t>
            </a:r>
          </a:p>
          <a:p>
            <a:pPr marL="285750" indent="-285750" algn="just">
              <a:spcBef>
                <a:spcPts val="200"/>
              </a:spcBef>
              <a:spcAft>
                <a:spcPts val="200"/>
              </a:spcAft>
              <a:buFont typeface="Arial" panose="020B0604020202020204" pitchFamily="34" charset="0"/>
              <a:buChar char="•"/>
            </a:pPr>
            <a:r>
              <a:rPr lang="en-US" sz="1500" dirty="0"/>
              <a:t>Advertising can be done all round Q1 with offers on high profit-high revenue or just high profit</a:t>
            </a:r>
            <a:r>
              <a:rPr lang="en-US" sz="1500" i="1" dirty="0"/>
              <a:t>(refer slide 5) </a:t>
            </a:r>
            <a:r>
              <a:rPr lang="en-US" sz="1500" dirty="0"/>
              <a:t>products especially.</a:t>
            </a:r>
          </a:p>
          <a:p>
            <a:pPr marL="285750" indent="-285750" algn="just">
              <a:spcBef>
                <a:spcPts val="200"/>
              </a:spcBef>
              <a:spcAft>
                <a:spcPts val="200"/>
              </a:spcAft>
              <a:buFont typeface="Arial" panose="020B0604020202020204" pitchFamily="34" charset="0"/>
              <a:buChar char="•"/>
            </a:pPr>
            <a:r>
              <a:rPr lang="en-IN" sz="1500" dirty="0">
                <a:effectLst/>
                <a:latin typeface="Calibri" panose="020F0502020204030204" pitchFamily="34" charset="0"/>
                <a:ea typeface="Calibri" panose="020F0502020204030204" pitchFamily="34" charset="0"/>
                <a:cs typeface="Mangal" panose="02040503050203030202" pitchFamily="18" charset="0"/>
              </a:rPr>
              <a:t>The business can start by giving offers and discounts when footwear and clothing are bought together until the mid of Q2, to attract more customers by the time of festivities.</a:t>
            </a:r>
          </a:p>
          <a:p>
            <a:pPr marL="285750" indent="-285750" algn="just">
              <a:spcBef>
                <a:spcPts val="200"/>
              </a:spcBef>
              <a:spcAft>
                <a:spcPts val="200"/>
              </a:spcAft>
              <a:buFont typeface="Arial" panose="020B0604020202020204" pitchFamily="34" charset="0"/>
              <a:buChar char="•"/>
            </a:pPr>
            <a:r>
              <a:rPr lang="en-IN" sz="1500" dirty="0">
                <a:latin typeface="Calibri" panose="020F0502020204030204" pitchFamily="34" charset="0"/>
                <a:cs typeface="Mangal" panose="02040503050203030202" pitchFamily="18" charset="0"/>
              </a:rPr>
              <a:t>Keeping the store open for longer hours around Q2 and Q3 might help in sales.</a:t>
            </a:r>
            <a:endParaRPr lang="en-US" sz="1500" dirty="0"/>
          </a:p>
        </p:txBody>
      </p:sp>
      <p:graphicFrame>
        <p:nvGraphicFramePr>
          <p:cNvPr id="10" name="Chart 9">
            <a:extLst>
              <a:ext uri="{FF2B5EF4-FFF2-40B4-BE49-F238E27FC236}">
                <a16:creationId xmlns:a16="http://schemas.microsoft.com/office/drawing/2014/main" id="{05D67010-886F-48EE-ABAA-E853E78C0A72}"/>
              </a:ext>
            </a:extLst>
          </p:cNvPr>
          <p:cNvGraphicFramePr>
            <a:graphicFrameLocks/>
          </p:cNvGraphicFramePr>
          <p:nvPr>
            <p:extLst>
              <p:ext uri="{D42A27DB-BD31-4B8C-83A1-F6EECF244321}">
                <p14:modId xmlns:p14="http://schemas.microsoft.com/office/powerpoint/2010/main" val="4022645896"/>
              </p:ext>
            </p:extLst>
          </p:nvPr>
        </p:nvGraphicFramePr>
        <p:xfrm>
          <a:off x="132080" y="3217140"/>
          <a:ext cx="6479342" cy="3529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F6D800E7-BB2B-41AF-98AC-1AC3317BC5F7}"/>
              </a:ext>
            </a:extLst>
          </p:cNvPr>
          <p:cNvGraphicFramePr>
            <a:graphicFrameLocks/>
          </p:cNvGraphicFramePr>
          <p:nvPr>
            <p:extLst>
              <p:ext uri="{D42A27DB-BD31-4B8C-83A1-F6EECF244321}">
                <p14:modId xmlns:p14="http://schemas.microsoft.com/office/powerpoint/2010/main" val="1773554711"/>
              </p:ext>
            </p:extLst>
          </p:nvPr>
        </p:nvGraphicFramePr>
        <p:xfrm>
          <a:off x="5778268" y="335163"/>
          <a:ext cx="6129252" cy="33021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8246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F354-7ADB-4BBB-965C-EAAAB0E3AD5B}"/>
              </a:ext>
            </a:extLst>
          </p:cNvPr>
          <p:cNvSpPr>
            <a:spLocks noGrp="1"/>
          </p:cNvSpPr>
          <p:nvPr>
            <p:ph type="title"/>
          </p:nvPr>
        </p:nvSpPr>
        <p:spPr>
          <a:xfrm>
            <a:off x="493901" y="365125"/>
            <a:ext cx="6307363" cy="393419"/>
          </a:xfrm>
        </p:spPr>
        <p:txBody>
          <a:bodyPr>
            <a:noAutofit/>
          </a:bodyPr>
          <a:lstStyle/>
          <a:p>
            <a:r>
              <a:rPr lang="en-IN" sz="3000" b="1" dirty="0">
                <a:effectLst>
                  <a:outerShdw blurRad="38100" dist="38100" dir="2700000" algn="tl">
                    <a:srgbClr val="000000">
                      <a:alpha val="43137"/>
                    </a:srgbClr>
                  </a:outerShdw>
                </a:effectLst>
              </a:rPr>
              <a:t>Revenue And Volume Analysis</a:t>
            </a:r>
          </a:p>
        </p:txBody>
      </p:sp>
      <p:sp>
        <p:nvSpPr>
          <p:cNvPr id="10" name="TextBox 9">
            <a:extLst>
              <a:ext uri="{FF2B5EF4-FFF2-40B4-BE49-F238E27FC236}">
                <a16:creationId xmlns:a16="http://schemas.microsoft.com/office/drawing/2014/main" id="{A381B890-DFCC-41E3-AA91-D3B6042C0ADB}"/>
              </a:ext>
            </a:extLst>
          </p:cNvPr>
          <p:cNvSpPr txBox="1"/>
          <p:nvPr/>
        </p:nvSpPr>
        <p:spPr>
          <a:xfrm>
            <a:off x="5841999" y="758544"/>
            <a:ext cx="5975089" cy="2503249"/>
          </a:xfrm>
          <a:prstGeom prst="rect">
            <a:avLst/>
          </a:prstGeom>
          <a:noFill/>
        </p:spPr>
        <p:txBody>
          <a:bodyPr wrap="square" rtlCol="0">
            <a:spAutoFit/>
          </a:bodyPr>
          <a:lstStyle/>
          <a:p>
            <a:r>
              <a:rPr lang="en-IN" sz="1500" b="1" dirty="0"/>
              <a:t>Inferences</a:t>
            </a:r>
          </a:p>
          <a:p>
            <a:pPr marL="285750" indent="-285750">
              <a:spcBef>
                <a:spcPts val="200"/>
              </a:spcBef>
              <a:buFont typeface="Arial" panose="020B0604020202020204" pitchFamily="34" charset="0"/>
              <a:buChar char="•"/>
            </a:pPr>
            <a:r>
              <a:rPr lang="en-IN" sz="1500" dirty="0"/>
              <a:t>Revenue Pareto and Volume Pareto analysis showed almost same results.</a:t>
            </a:r>
          </a:p>
          <a:p>
            <a:pPr marL="285750" indent="-285750">
              <a:spcBef>
                <a:spcPts val="200"/>
              </a:spcBef>
              <a:buFont typeface="Arial" panose="020B0604020202020204" pitchFamily="34" charset="0"/>
              <a:buChar char="•"/>
            </a:pPr>
            <a:r>
              <a:rPr lang="en-IN" sz="1500" dirty="0"/>
              <a:t>75% of items sold are Formal, Casual And Canvas shoes that generate up to 80% of total revenue.</a:t>
            </a:r>
          </a:p>
          <a:p>
            <a:pPr marL="285750" indent="-285750">
              <a:spcBef>
                <a:spcPts val="200"/>
              </a:spcBef>
              <a:buFont typeface="Arial" panose="020B0604020202020204" pitchFamily="34" charset="0"/>
              <a:buChar char="•"/>
            </a:pPr>
            <a:r>
              <a:rPr lang="en-IN" sz="1500" dirty="0"/>
              <a:t>After these, Slippers, Sport Shoes and Boots have the most tendency to generate revenue and sales.</a:t>
            </a:r>
          </a:p>
          <a:p>
            <a:pPr marL="285750" indent="-285750">
              <a:spcBef>
                <a:spcPts val="200"/>
              </a:spcBef>
              <a:buFont typeface="Arial" panose="020B0604020202020204" pitchFamily="34" charset="0"/>
              <a:buChar char="•"/>
            </a:pPr>
            <a:r>
              <a:rPr lang="en-IN" sz="1500" dirty="0"/>
              <a:t>As the clothing and accessories category has just been introduced to the business</a:t>
            </a:r>
            <a:r>
              <a:rPr lang="en-IN" sz="1500" i="1" dirty="0"/>
              <a:t>(refer slide 4),</a:t>
            </a:r>
            <a:r>
              <a:rPr lang="en-IN" sz="1500" dirty="0"/>
              <a:t> jeans as a casual wear does show some little promise for future of the business</a:t>
            </a:r>
          </a:p>
        </p:txBody>
      </p:sp>
      <p:sp>
        <p:nvSpPr>
          <p:cNvPr id="13" name="TextBox 12">
            <a:extLst>
              <a:ext uri="{FF2B5EF4-FFF2-40B4-BE49-F238E27FC236}">
                <a16:creationId xmlns:a16="http://schemas.microsoft.com/office/drawing/2014/main" id="{33401325-4B0A-4A14-BC76-AADEE97101C7}"/>
              </a:ext>
            </a:extLst>
          </p:cNvPr>
          <p:cNvSpPr txBox="1"/>
          <p:nvPr/>
        </p:nvSpPr>
        <p:spPr>
          <a:xfrm>
            <a:off x="560797" y="4449072"/>
            <a:ext cx="5013789" cy="1477328"/>
          </a:xfrm>
          <a:prstGeom prst="rect">
            <a:avLst/>
          </a:prstGeom>
          <a:noFill/>
        </p:spPr>
        <p:txBody>
          <a:bodyPr wrap="square" rtlCol="0">
            <a:spAutoFit/>
          </a:bodyPr>
          <a:lstStyle/>
          <a:p>
            <a:r>
              <a:rPr lang="en-IN" sz="1500" b="1" dirty="0"/>
              <a:t>Recommendation</a:t>
            </a:r>
          </a:p>
          <a:p>
            <a:pPr marL="285750" indent="-285750">
              <a:buFont typeface="Arial" panose="020B0604020202020204" pitchFamily="34" charset="0"/>
              <a:buChar char="•"/>
            </a:pPr>
            <a:r>
              <a:rPr lang="en-IN" sz="1500" dirty="0">
                <a:effectLst/>
                <a:latin typeface="Calibri" panose="020F0502020204030204" pitchFamily="34" charset="0"/>
                <a:ea typeface="Calibri" panose="020F0502020204030204" pitchFamily="34" charset="0"/>
                <a:cs typeface="Mangal" panose="02040503050203030202" pitchFamily="18" charset="0"/>
              </a:rPr>
              <a:t>Clothing and accessories can be reduced to only clothing items</a:t>
            </a:r>
            <a:r>
              <a:rPr lang="en-IN" sz="1500" dirty="0">
                <a:latin typeface="Calibri" panose="020F0502020204030204" pitchFamily="34" charset="0"/>
                <a:ea typeface="Calibri" panose="020F0502020204030204" pitchFamily="34" charset="0"/>
                <a:cs typeface="Mangal" panose="02040503050203030202" pitchFamily="18" charset="0"/>
              </a:rPr>
              <a:t>, as there is almost no variety in accessories,</a:t>
            </a:r>
            <a:r>
              <a:rPr lang="en-IN" sz="1500" dirty="0">
                <a:effectLst/>
                <a:latin typeface="Calibri" panose="020F0502020204030204" pitchFamily="34" charset="0"/>
                <a:ea typeface="Calibri" panose="020F0502020204030204" pitchFamily="34" charset="0"/>
                <a:cs typeface="Mangal" panose="02040503050203030202" pitchFamily="18" charset="0"/>
              </a:rPr>
              <a:t> this would give a bit more capital to invest in casual clothing inventory, and help increase revenue</a:t>
            </a:r>
            <a:r>
              <a:rPr lang="en-IN" sz="1500" dirty="0">
                <a:latin typeface="Calibri" panose="020F0502020204030204" pitchFamily="34" charset="0"/>
                <a:ea typeface="Calibri" panose="020F0502020204030204" pitchFamily="34" charset="0"/>
                <a:cs typeface="Mangal" panose="02040503050203030202" pitchFamily="18" charset="0"/>
              </a:rPr>
              <a:t> through it.</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p>
            <a:endParaRPr lang="en-IN" sz="1500" dirty="0">
              <a:effectLst/>
              <a:latin typeface="Calibri" panose="020F0502020204030204" pitchFamily="34" charset="0"/>
              <a:ea typeface="Calibri" panose="020F0502020204030204" pitchFamily="34" charset="0"/>
              <a:cs typeface="Mangal" panose="02040503050203030202" pitchFamily="18" charset="0"/>
            </a:endParaRPr>
          </a:p>
        </p:txBody>
      </p:sp>
      <mc:AlternateContent xmlns:mc="http://schemas.openxmlformats.org/markup-compatibility/2006" xmlns:cx1="http://schemas.microsoft.com/office/drawing/2015/9/8/chartex">
        <mc:Choice Requires="cx1">
          <p:graphicFrame>
            <p:nvGraphicFramePr>
              <p:cNvPr id="9" name="Content Placeholder 8">
                <a:extLst>
                  <a:ext uri="{FF2B5EF4-FFF2-40B4-BE49-F238E27FC236}">
                    <a16:creationId xmlns:a16="http://schemas.microsoft.com/office/drawing/2014/main" id="{45F4D31D-AE0F-48B8-B34F-173CD25D8EEA}"/>
                  </a:ext>
                </a:extLst>
              </p:cNvPr>
              <p:cNvGraphicFramePr>
                <a:graphicFrameLocks noGrp="1"/>
              </p:cNvGraphicFramePr>
              <p:nvPr>
                <p:ph idx="1"/>
                <p:extLst>
                  <p:ext uri="{D42A27DB-BD31-4B8C-83A1-F6EECF244321}">
                    <p14:modId xmlns:p14="http://schemas.microsoft.com/office/powerpoint/2010/main" val="2131191169"/>
                  </p:ext>
                </p:extLst>
              </p:nvPr>
            </p:nvGraphicFramePr>
            <p:xfrm>
              <a:off x="307196" y="982778"/>
              <a:ext cx="5403045" cy="3284422"/>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9" name="Content Placeholder 8">
                <a:extLst>
                  <a:ext uri="{FF2B5EF4-FFF2-40B4-BE49-F238E27FC236}">
                    <a16:creationId xmlns:a16="http://schemas.microsoft.com/office/drawing/2014/main" id="{45F4D31D-AE0F-48B8-B34F-173CD25D8EEA}"/>
                  </a:ext>
                </a:extLst>
              </p:cNvPr>
              <p:cNvPicPr>
                <a:picLocks noGrp="1" noRot="1" noChangeAspect="1" noMove="1" noResize="1" noEditPoints="1" noAdjustHandles="1" noChangeArrowheads="1" noChangeShapeType="1"/>
              </p:cNvPicPr>
              <p:nvPr/>
            </p:nvPicPr>
            <p:blipFill>
              <a:blip r:embed="rId4"/>
              <a:stretch>
                <a:fillRect/>
              </a:stretch>
            </p:blipFill>
            <p:spPr>
              <a:xfrm>
                <a:off x="307196" y="982778"/>
                <a:ext cx="5403045" cy="3284422"/>
              </a:xfrm>
              <a:prstGeom prst="rect">
                <a:avLst/>
              </a:prstGeom>
            </p:spPr>
          </p:pic>
        </mc:Fallback>
      </mc:AlternateContent>
      <p:graphicFrame>
        <p:nvGraphicFramePr>
          <p:cNvPr id="14" name="Chart 13">
            <a:extLst>
              <a:ext uri="{FF2B5EF4-FFF2-40B4-BE49-F238E27FC236}">
                <a16:creationId xmlns:a16="http://schemas.microsoft.com/office/drawing/2014/main" id="{7088D71B-11C2-480C-A713-47C73997927C}"/>
              </a:ext>
            </a:extLst>
          </p:cNvPr>
          <p:cNvGraphicFramePr>
            <a:graphicFrameLocks/>
          </p:cNvGraphicFramePr>
          <p:nvPr>
            <p:extLst>
              <p:ext uri="{D42A27DB-BD31-4B8C-83A1-F6EECF244321}">
                <p14:modId xmlns:p14="http://schemas.microsoft.com/office/powerpoint/2010/main" val="2843618250"/>
              </p:ext>
            </p:extLst>
          </p:nvPr>
        </p:nvGraphicFramePr>
        <p:xfrm>
          <a:off x="5841999" y="3275409"/>
          <a:ext cx="6100136" cy="348969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99532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7D77E-CAB3-42F3-A7F5-DD12781DD3A3}"/>
              </a:ext>
            </a:extLst>
          </p:cNvPr>
          <p:cNvSpPr>
            <a:spLocks noGrp="1"/>
          </p:cNvSpPr>
          <p:nvPr>
            <p:ph type="title"/>
          </p:nvPr>
        </p:nvSpPr>
        <p:spPr>
          <a:xfrm>
            <a:off x="424180" y="371783"/>
            <a:ext cx="7330440" cy="315912"/>
          </a:xfrm>
        </p:spPr>
        <p:txBody>
          <a:bodyPr>
            <a:noAutofit/>
          </a:bodyPr>
          <a:lstStyle/>
          <a:p>
            <a:r>
              <a:rPr lang="en-US" sz="3000" b="1" dirty="0">
                <a:effectLst>
                  <a:outerShdw blurRad="38100" dist="38100" dir="2700000" algn="tl">
                    <a:srgbClr val="000000">
                      <a:alpha val="43137"/>
                    </a:srgbClr>
                  </a:outerShdw>
                </a:effectLst>
              </a:rPr>
              <a:t>Monthly Volume Sales and Sales Mode Analysis</a:t>
            </a:r>
            <a:endParaRPr lang="en-IN" sz="30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E3E5174E-6949-4FC2-9220-4B7A1F61C76F}"/>
              </a:ext>
            </a:extLst>
          </p:cNvPr>
          <p:cNvGraphicFramePr>
            <a:graphicFrameLocks noGrp="1"/>
          </p:cNvGraphicFramePr>
          <p:nvPr>
            <p:ph idx="1"/>
            <p:extLst>
              <p:ext uri="{D42A27DB-BD31-4B8C-83A1-F6EECF244321}">
                <p14:modId xmlns:p14="http://schemas.microsoft.com/office/powerpoint/2010/main" val="871007832"/>
              </p:ext>
            </p:extLst>
          </p:nvPr>
        </p:nvGraphicFramePr>
        <p:xfrm>
          <a:off x="0" y="2807316"/>
          <a:ext cx="6520180" cy="397319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9FE59197-6F5A-488F-9229-F40920E2B036}"/>
              </a:ext>
            </a:extLst>
          </p:cNvPr>
          <p:cNvSpPr txBox="1"/>
          <p:nvPr/>
        </p:nvSpPr>
        <p:spPr>
          <a:xfrm>
            <a:off x="424180" y="1076960"/>
            <a:ext cx="5671820" cy="1969770"/>
          </a:xfrm>
          <a:prstGeom prst="rect">
            <a:avLst/>
          </a:prstGeom>
          <a:noFill/>
        </p:spPr>
        <p:txBody>
          <a:bodyPr wrap="square" rtlCol="0">
            <a:spAutoFit/>
          </a:bodyPr>
          <a:lstStyle/>
          <a:p>
            <a:r>
              <a:rPr lang="en-US" sz="1500" b="1" dirty="0"/>
              <a:t>Inferences</a:t>
            </a:r>
          </a:p>
          <a:p>
            <a:pPr marL="285750" indent="-285750">
              <a:buFont typeface="Arial" panose="020B0604020202020204" pitchFamily="34" charset="0"/>
              <a:buChar char="•"/>
            </a:pPr>
            <a:r>
              <a:rPr lang="en-US" sz="1500" dirty="0"/>
              <a:t>Clothing and accessories category was introduced in Q1 2020 before the shop temporarily shut, so for 3 months the items did show some results.</a:t>
            </a:r>
          </a:p>
          <a:p>
            <a:pPr marL="285750" indent="-285750">
              <a:buFont typeface="Arial" panose="020B0604020202020204" pitchFamily="34" charset="0"/>
              <a:buChar char="•"/>
            </a:pPr>
            <a:r>
              <a:rPr lang="en-US" sz="1600" dirty="0"/>
              <a:t>Their were less items listed for e-commerce, but Formal shoes were found to be making more profit online than in store.</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sz="1500" dirty="0"/>
          </a:p>
        </p:txBody>
      </p:sp>
      <p:sp>
        <p:nvSpPr>
          <p:cNvPr id="6" name="TextBox 5">
            <a:extLst>
              <a:ext uri="{FF2B5EF4-FFF2-40B4-BE49-F238E27FC236}">
                <a16:creationId xmlns:a16="http://schemas.microsoft.com/office/drawing/2014/main" id="{B79D14C5-3C3E-4B87-8E85-6D64A0AF2A48}"/>
              </a:ext>
            </a:extLst>
          </p:cNvPr>
          <p:cNvSpPr txBox="1"/>
          <p:nvPr/>
        </p:nvSpPr>
        <p:spPr>
          <a:xfrm>
            <a:off x="6096000" y="1076960"/>
            <a:ext cx="5598160" cy="1738938"/>
          </a:xfrm>
          <a:prstGeom prst="rect">
            <a:avLst/>
          </a:prstGeom>
          <a:noFill/>
        </p:spPr>
        <p:txBody>
          <a:bodyPr wrap="square" rtlCol="0">
            <a:spAutoFit/>
          </a:bodyPr>
          <a:lstStyle/>
          <a:p>
            <a:r>
              <a:rPr lang="en-US" sz="1500" b="1" dirty="0"/>
              <a:t>Recommendations</a:t>
            </a:r>
          </a:p>
          <a:p>
            <a:pPr marL="285750" indent="-285750">
              <a:buFont typeface="Arial" panose="020B0604020202020204" pitchFamily="34" charset="0"/>
              <a:buChar char="•"/>
            </a:pPr>
            <a:r>
              <a:rPr lang="en-US" sz="1600" dirty="0"/>
              <a:t>It is advisable to list all the products for e-commerce as it is cost effective, and helpful for business expansion.</a:t>
            </a:r>
            <a:endParaRPr lang="en-IN" sz="1500" dirty="0"/>
          </a:p>
          <a:p>
            <a:pPr marL="285750" indent="-285750">
              <a:buFont typeface="Arial" panose="020B0604020202020204" pitchFamily="34" charset="0"/>
              <a:buChar char="•"/>
            </a:pPr>
            <a:r>
              <a:rPr lang="en-IN" sz="1500" dirty="0"/>
              <a:t>Moving ahead keeping a ledger might help in understanding how often is re-ordering taking place and keeping inventories full during the efficient times of the year, with high revenue making items.</a:t>
            </a:r>
          </a:p>
        </p:txBody>
      </p:sp>
      <p:graphicFrame>
        <p:nvGraphicFramePr>
          <p:cNvPr id="7" name="Chart 6">
            <a:extLst>
              <a:ext uri="{FF2B5EF4-FFF2-40B4-BE49-F238E27FC236}">
                <a16:creationId xmlns:a16="http://schemas.microsoft.com/office/drawing/2014/main" id="{951770A9-CF24-488F-A143-87B3E435118B}"/>
              </a:ext>
            </a:extLst>
          </p:cNvPr>
          <p:cNvGraphicFramePr>
            <a:graphicFrameLocks/>
          </p:cNvGraphicFramePr>
          <p:nvPr>
            <p:extLst>
              <p:ext uri="{D42A27DB-BD31-4B8C-83A1-F6EECF244321}">
                <p14:modId xmlns:p14="http://schemas.microsoft.com/office/powerpoint/2010/main" val="3148713117"/>
              </p:ext>
            </p:extLst>
          </p:nvPr>
        </p:nvGraphicFramePr>
        <p:xfrm>
          <a:off x="6537960" y="3043237"/>
          <a:ext cx="5405120" cy="33121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91450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556D-EFA4-401F-997F-0D10F95B383A}"/>
              </a:ext>
            </a:extLst>
          </p:cNvPr>
          <p:cNvSpPr>
            <a:spLocks noGrp="1"/>
          </p:cNvSpPr>
          <p:nvPr>
            <p:ph type="title"/>
          </p:nvPr>
        </p:nvSpPr>
        <p:spPr>
          <a:xfrm>
            <a:off x="330995" y="252974"/>
            <a:ext cx="5574505" cy="463202"/>
          </a:xfrm>
        </p:spPr>
        <p:txBody>
          <a:bodyPr>
            <a:normAutofit fontScale="90000"/>
          </a:bodyPr>
          <a:lstStyle/>
          <a:p>
            <a:r>
              <a:rPr lang="en-US" sz="3000" b="1" dirty="0">
                <a:effectLst>
                  <a:outerShdw blurRad="38100" dist="38100" dir="2700000" algn="tl">
                    <a:srgbClr val="000000">
                      <a:alpha val="43137"/>
                    </a:srgbClr>
                  </a:outerShdw>
                </a:effectLst>
              </a:rPr>
              <a:t>Profitability</a:t>
            </a:r>
            <a:endParaRPr lang="en-IN" sz="3000" b="1" dirty="0">
              <a:effectLst>
                <a:outerShdw blurRad="38100" dist="38100" dir="2700000" algn="tl">
                  <a:srgbClr val="000000">
                    <a:alpha val="43137"/>
                  </a:srgbClr>
                </a:outerShdw>
              </a:effectLst>
            </a:endParaRPr>
          </a:p>
        </p:txBody>
      </p:sp>
      <p:sp>
        <p:nvSpPr>
          <p:cNvPr id="9" name="Content Placeholder 8">
            <a:extLst>
              <a:ext uri="{FF2B5EF4-FFF2-40B4-BE49-F238E27FC236}">
                <a16:creationId xmlns:a16="http://schemas.microsoft.com/office/drawing/2014/main" id="{86F932ED-0B0B-485D-820A-79AB67CD998C}"/>
              </a:ext>
            </a:extLst>
          </p:cNvPr>
          <p:cNvSpPr>
            <a:spLocks noGrp="1"/>
          </p:cNvSpPr>
          <p:nvPr>
            <p:ph idx="1"/>
          </p:nvPr>
        </p:nvSpPr>
        <p:spPr>
          <a:xfrm>
            <a:off x="261936" y="716176"/>
            <a:ext cx="5712618" cy="2712823"/>
          </a:xfrm>
        </p:spPr>
        <p:txBody>
          <a:bodyPr>
            <a:normAutofit fontScale="25000" lnSpcReduction="20000"/>
          </a:bodyPr>
          <a:lstStyle/>
          <a:p>
            <a:pPr marL="0" indent="0">
              <a:lnSpc>
                <a:spcPct val="100000"/>
              </a:lnSpc>
              <a:buNone/>
            </a:pPr>
            <a:r>
              <a:rPr lang="en-US" sz="6000" b="1" dirty="0"/>
              <a:t>Inferences</a:t>
            </a:r>
          </a:p>
          <a:p>
            <a:pPr>
              <a:lnSpc>
                <a:spcPct val="100000"/>
              </a:lnSpc>
              <a:spcBef>
                <a:spcPts val="0"/>
              </a:spcBef>
            </a:pPr>
            <a:r>
              <a:rPr lang="en-US" sz="6000" dirty="0"/>
              <a:t>Every category have its high revenue high profit items(per piece), that are different from those that make most profit.</a:t>
            </a:r>
          </a:p>
          <a:p>
            <a:pPr marL="0" indent="0">
              <a:lnSpc>
                <a:spcPct val="100000"/>
              </a:lnSpc>
              <a:spcBef>
                <a:spcPts val="0"/>
              </a:spcBef>
              <a:buNone/>
            </a:pPr>
            <a:endParaRPr lang="en-US" sz="6000" dirty="0"/>
          </a:p>
          <a:p>
            <a:pPr marL="0" indent="0">
              <a:lnSpc>
                <a:spcPct val="100000"/>
              </a:lnSpc>
              <a:spcBef>
                <a:spcPts val="0"/>
              </a:spcBef>
              <a:buNone/>
            </a:pPr>
            <a:r>
              <a:rPr lang="en-US" sz="6000" b="1" dirty="0"/>
              <a:t>Recommendations</a:t>
            </a:r>
          </a:p>
          <a:p>
            <a:pPr>
              <a:lnSpc>
                <a:spcPct val="100000"/>
              </a:lnSpc>
              <a:spcBef>
                <a:spcPts val="0"/>
              </a:spcBef>
            </a:pPr>
            <a:r>
              <a:rPr lang="en-US" sz="6000" dirty="0"/>
              <a:t>Recommended to attract customers using high profitable items using discounts and offers initially. </a:t>
            </a:r>
          </a:p>
          <a:p>
            <a:pPr>
              <a:lnSpc>
                <a:spcPct val="100000"/>
              </a:lnSpc>
              <a:spcBef>
                <a:spcPts val="0"/>
              </a:spcBef>
            </a:pPr>
            <a:r>
              <a:rPr lang="en-US" sz="6000" dirty="0"/>
              <a:t>Business strategies can be used to create a </a:t>
            </a:r>
            <a:r>
              <a:rPr lang="en-US" sz="6000" b="1" i="1" dirty="0"/>
              <a:t>need</a:t>
            </a:r>
            <a:r>
              <a:rPr lang="en-US" sz="6000" dirty="0"/>
              <a:t> or appeal towards high profit-high revenue items, which could boost the company’s gross profit.</a:t>
            </a:r>
          </a:p>
          <a:p>
            <a:pPr>
              <a:lnSpc>
                <a:spcPct val="100000"/>
              </a:lnSpc>
              <a:spcBef>
                <a:spcPts val="0"/>
              </a:spcBef>
            </a:pPr>
            <a:r>
              <a:rPr lang="en-US" sz="6000" dirty="0"/>
              <a:t>Combination discounts can be introduced, like if a person buy a pair of shoes and sandals they get to pay x% discount or on buying 2 pairs of jeans you get an x% off on T-shirt, etc.</a:t>
            </a:r>
          </a:p>
          <a:p>
            <a:pPr>
              <a:lnSpc>
                <a:spcPct val="100000"/>
              </a:lnSpc>
              <a:spcBef>
                <a:spcPts val="0"/>
              </a:spcBef>
            </a:pPr>
            <a:endParaRPr lang="en-US" sz="1500" dirty="0"/>
          </a:p>
          <a:p>
            <a:pPr>
              <a:lnSpc>
                <a:spcPct val="100000"/>
              </a:lnSpc>
              <a:spcBef>
                <a:spcPts val="0"/>
              </a:spcBef>
            </a:pPr>
            <a:endParaRPr lang="en-US" sz="1500" dirty="0"/>
          </a:p>
          <a:p>
            <a:pPr>
              <a:lnSpc>
                <a:spcPct val="100000"/>
              </a:lnSpc>
              <a:spcBef>
                <a:spcPts val="0"/>
              </a:spcBef>
            </a:pPr>
            <a:endParaRPr lang="en-US" sz="1500" dirty="0"/>
          </a:p>
          <a:p>
            <a:pPr>
              <a:lnSpc>
                <a:spcPct val="100000"/>
              </a:lnSpc>
              <a:spcBef>
                <a:spcPts val="0"/>
              </a:spcBef>
            </a:pPr>
            <a:endParaRPr lang="en-US" sz="1500" dirty="0"/>
          </a:p>
          <a:p>
            <a:pPr>
              <a:lnSpc>
                <a:spcPct val="100000"/>
              </a:lnSpc>
              <a:spcBef>
                <a:spcPts val="0"/>
              </a:spcBef>
            </a:pPr>
            <a:endParaRPr lang="en-US" sz="1500" dirty="0"/>
          </a:p>
          <a:p>
            <a:pPr>
              <a:lnSpc>
                <a:spcPct val="100000"/>
              </a:lnSpc>
              <a:spcBef>
                <a:spcPts val="0"/>
              </a:spcBef>
            </a:pPr>
            <a:endParaRPr lang="en-US" sz="1500" dirty="0"/>
          </a:p>
          <a:p>
            <a:pPr>
              <a:lnSpc>
                <a:spcPct val="100000"/>
              </a:lnSpc>
              <a:spcBef>
                <a:spcPts val="0"/>
              </a:spcBef>
            </a:pPr>
            <a:endParaRPr lang="en-US" sz="1500" dirty="0"/>
          </a:p>
          <a:p>
            <a:pPr>
              <a:lnSpc>
                <a:spcPct val="100000"/>
              </a:lnSpc>
              <a:spcBef>
                <a:spcPts val="0"/>
              </a:spcBef>
            </a:pPr>
            <a:endParaRPr lang="en-US" sz="1500" dirty="0"/>
          </a:p>
        </p:txBody>
      </p:sp>
      <p:graphicFrame>
        <p:nvGraphicFramePr>
          <p:cNvPr id="11" name="Chart 10">
            <a:extLst>
              <a:ext uri="{FF2B5EF4-FFF2-40B4-BE49-F238E27FC236}">
                <a16:creationId xmlns:a16="http://schemas.microsoft.com/office/drawing/2014/main" id="{2E9863B7-6ACA-4EF8-86BD-8B3711CDE607}"/>
              </a:ext>
            </a:extLst>
          </p:cNvPr>
          <p:cNvGraphicFramePr>
            <a:graphicFrameLocks/>
          </p:cNvGraphicFramePr>
          <p:nvPr>
            <p:extLst>
              <p:ext uri="{D42A27DB-BD31-4B8C-83A1-F6EECF244321}">
                <p14:modId xmlns:p14="http://schemas.microsoft.com/office/powerpoint/2010/main" val="2123973933"/>
              </p:ext>
            </p:extLst>
          </p:nvPr>
        </p:nvGraphicFramePr>
        <p:xfrm>
          <a:off x="5974554" y="319423"/>
          <a:ext cx="6091238" cy="23403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D800A5E0-347D-47B3-9045-C742AB479660}"/>
              </a:ext>
            </a:extLst>
          </p:cNvPr>
          <p:cNvGraphicFramePr>
            <a:graphicFrameLocks/>
          </p:cNvGraphicFramePr>
          <p:nvPr>
            <p:extLst>
              <p:ext uri="{D42A27DB-BD31-4B8C-83A1-F6EECF244321}">
                <p14:modId xmlns:p14="http://schemas.microsoft.com/office/powerpoint/2010/main" val="1992475896"/>
              </p:ext>
            </p:extLst>
          </p:nvPr>
        </p:nvGraphicFramePr>
        <p:xfrm>
          <a:off x="6096001" y="2565809"/>
          <a:ext cx="6010806" cy="22907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B7C23648-9E18-419B-9DAB-90589025DCC7}"/>
              </a:ext>
            </a:extLst>
          </p:cNvPr>
          <p:cNvGraphicFramePr>
            <a:graphicFrameLocks/>
          </p:cNvGraphicFramePr>
          <p:nvPr>
            <p:extLst>
              <p:ext uri="{D42A27DB-BD31-4B8C-83A1-F6EECF244321}">
                <p14:modId xmlns:p14="http://schemas.microsoft.com/office/powerpoint/2010/main" val="1625605004"/>
              </p:ext>
            </p:extLst>
          </p:nvPr>
        </p:nvGraphicFramePr>
        <p:xfrm>
          <a:off x="6015566" y="4737388"/>
          <a:ext cx="6091239" cy="2133600"/>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A54D8BA5-2521-49E9-BCE8-FB84DDB20277}"/>
              </a:ext>
            </a:extLst>
          </p:cNvPr>
          <p:cNvSpPr txBox="1"/>
          <p:nvPr/>
        </p:nvSpPr>
        <p:spPr>
          <a:xfrm>
            <a:off x="7907866" y="0"/>
            <a:ext cx="2705102" cy="369332"/>
          </a:xfrm>
          <a:prstGeom prst="rect">
            <a:avLst/>
          </a:prstGeom>
          <a:noFill/>
        </p:spPr>
        <p:txBody>
          <a:bodyPr wrap="square" rtlCol="0">
            <a:spAutoFit/>
          </a:bodyPr>
          <a:lstStyle/>
          <a:p>
            <a:r>
              <a:rPr lang="en-IN" dirty="0"/>
              <a:t>Avg. Profit vs Avg. Revenue</a:t>
            </a:r>
          </a:p>
        </p:txBody>
      </p:sp>
      <p:graphicFrame>
        <p:nvGraphicFramePr>
          <p:cNvPr id="14" name="Chart 13">
            <a:extLst>
              <a:ext uri="{FF2B5EF4-FFF2-40B4-BE49-F238E27FC236}">
                <a16:creationId xmlns:a16="http://schemas.microsoft.com/office/drawing/2014/main" id="{DF52D271-2FF2-4830-B81F-79E8A9894E8A}"/>
              </a:ext>
            </a:extLst>
          </p:cNvPr>
          <p:cNvGraphicFramePr>
            <a:graphicFrameLocks/>
          </p:cNvGraphicFramePr>
          <p:nvPr>
            <p:extLst>
              <p:ext uri="{D42A27DB-BD31-4B8C-83A1-F6EECF244321}">
                <p14:modId xmlns:p14="http://schemas.microsoft.com/office/powerpoint/2010/main" val="277538927"/>
              </p:ext>
            </p:extLst>
          </p:nvPr>
        </p:nvGraphicFramePr>
        <p:xfrm>
          <a:off x="261936" y="3242236"/>
          <a:ext cx="5834064" cy="351416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683944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594</TotalTime>
  <Words>605</Words>
  <Application>Microsoft Office PowerPoint</Application>
  <PresentationFormat>Widescreen</PresentationFormat>
  <Paragraphs>84</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Business Data Management</vt:lpstr>
      <vt:lpstr>Monthly and Quarterly Analysis</vt:lpstr>
      <vt:lpstr>Revenue And Volume Analysis</vt:lpstr>
      <vt:lpstr>Monthly Volume Sales and Sales Mode Analysis</vt:lpstr>
      <vt:lpstr>Profitability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Data Management</dc:title>
  <dc:creator>Areebah Suhail</dc:creator>
  <cp:lastModifiedBy>Areebah Suhail</cp:lastModifiedBy>
  <cp:revision>19</cp:revision>
  <dcterms:created xsi:type="dcterms:W3CDTF">2022-02-23T09:25:46Z</dcterms:created>
  <dcterms:modified xsi:type="dcterms:W3CDTF">2022-11-16T13:17:14Z</dcterms:modified>
</cp:coreProperties>
</file>