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8229600" cx="14630400"/>
  <p:notesSz cx="8229600" cy="14630400"/>
  <p:embeddedFontLst>
    <p:embeddedFont>
      <p:font typeface="Alexandria"/>
      <p:regular r:id="rId18"/>
      <p:bold r:id="rId19"/>
    </p:embeddedFont>
    <p:embeddedFont>
      <p:font typeface="Sor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r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r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lexandria-bold.fntdata"/><Relationship Id="rId6" Type="http://schemas.openxmlformats.org/officeDocument/2006/relationships/slide" Target="slides/slide2.xml"/><Relationship Id="rId18" Type="http://schemas.openxmlformats.org/officeDocument/2006/relationships/font" Target="fonts/Alexandri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c987be5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c987be5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c987be59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c987be59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c987be59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4c987be59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c987be59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c987be59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4c987be59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39.png"/><Relationship Id="rId13" Type="http://schemas.openxmlformats.org/officeDocument/2006/relationships/image" Target="../media/image3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25.png"/><Relationship Id="rId15" Type="http://schemas.openxmlformats.org/officeDocument/2006/relationships/image" Target="../media/image21.png"/><Relationship Id="rId14" Type="http://schemas.openxmlformats.org/officeDocument/2006/relationships/image" Target="../media/image38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21.png"/><Relationship Id="rId5" Type="http://schemas.openxmlformats.org/officeDocument/2006/relationships/image" Target="../media/image44.png"/><Relationship Id="rId6" Type="http://schemas.openxmlformats.org/officeDocument/2006/relationships/image" Target="../media/image40.png"/><Relationship Id="rId7" Type="http://schemas.openxmlformats.org/officeDocument/2006/relationships/image" Target="../media/image42.png"/><Relationship Id="rId8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244709" y="2103239"/>
            <a:ext cx="7627382" cy="2138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44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Cyberbullying Detection using Machine Learning and Deep Learning</a:t>
            </a:r>
            <a:endParaRPr b="0" i="0" sz="44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244709" y="4566285"/>
            <a:ext cx="76273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 Comparative Analysis and Implementation</a:t>
            </a:r>
            <a:endParaRPr b="0" i="0" sz="170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6244709" y="5156716"/>
            <a:ext cx="76273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Presented By: M Aishwaryaa Shree, Neelesh Agrawal, Kumar Abhishek </a:t>
            </a:r>
            <a:endParaRPr b="0" i="0" sz="1700" u="none" cap="none" strike="noStrike"/>
          </a:p>
        </p:txBody>
      </p:sp>
      <p:sp>
        <p:nvSpPr>
          <p:cNvPr id="60" name="Google Shape;60;p13"/>
          <p:cNvSpPr/>
          <p:nvPr/>
        </p:nvSpPr>
        <p:spPr>
          <a:xfrm>
            <a:off x="6244709" y="5763339"/>
            <a:ext cx="346591" cy="346591"/>
          </a:xfrm>
          <a:prstGeom prst="roundRect">
            <a:avLst>
              <a:gd fmla="val 26380043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826" y="7744875"/>
            <a:ext cx="18595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758309" y="944166"/>
            <a:ext cx="7800856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44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DL Pipeline &amp; Code Sample</a:t>
            </a:r>
            <a:endParaRPr b="0" i="0" sz="4450" u="none" cap="none" strike="noStrike"/>
          </a:p>
        </p:txBody>
      </p:sp>
      <p:sp>
        <p:nvSpPr>
          <p:cNvPr id="180" name="Google Shape;180;p22"/>
          <p:cNvSpPr/>
          <p:nvPr/>
        </p:nvSpPr>
        <p:spPr>
          <a:xfrm>
            <a:off x="758309" y="2090142"/>
            <a:ext cx="2185511" cy="1265992"/>
          </a:xfrm>
          <a:prstGeom prst="roundRect">
            <a:avLst>
              <a:gd fmla="val 7188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65" y="2532698"/>
            <a:ext cx="304681" cy="38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3160395" y="2306717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Tokenization</a:t>
            </a:r>
            <a:endParaRPr b="0" i="0" sz="2200" u="none" cap="none" strike="noStrike"/>
          </a:p>
        </p:txBody>
      </p:sp>
      <p:sp>
        <p:nvSpPr>
          <p:cNvPr id="183" name="Google Shape;183;p22"/>
          <p:cNvSpPr/>
          <p:nvPr/>
        </p:nvSpPr>
        <p:spPr>
          <a:xfrm>
            <a:off x="3160395" y="2792849"/>
            <a:ext cx="6801088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inputs = tokenizer(tweet, return_tensors="pt", truncation=True)</a:t>
            </a:r>
            <a:endParaRPr b="0" i="0" sz="1700" u="none" cap="none" strike="noStrike"/>
          </a:p>
        </p:txBody>
      </p:sp>
      <p:sp>
        <p:nvSpPr>
          <p:cNvPr id="184" name="Google Shape;184;p22"/>
          <p:cNvSpPr/>
          <p:nvPr/>
        </p:nvSpPr>
        <p:spPr>
          <a:xfrm>
            <a:off x="3052048" y="3340894"/>
            <a:ext cx="10711815" cy="15240"/>
          </a:xfrm>
          <a:prstGeom prst="roundRect">
            <a:avLst>
              <a:gd fmla="val 597101" name="adj"/>
            </a:avLst>
          </a:prstGeom>
          <a:solidFill>
            <a:srgbClr val="BB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58309" y="3464362"/>
            <a:ext cx="4371142" cy="1265992"/>
          </a:xfrm>
          <a:prstGeom prst="roundRect">
            <a:avLst>
              <a:gd fmla="val 7188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6" name="Google Shape;1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1539" y="3906917"/>
            <a:ext cx="304681" cy="38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5346025" y="3680936"/>
            <a:ext cx="2922508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Model Forward Pass</a:t>
            </a:r>
            <a:endParaRPr b="0" i="0" sz="2200" u="none" cap="none" strike="noStrike"/>
          </a:p>
        </p:txBody>
      </p:sp>
      <p:sp>
        <p:nvSpPr>
          <p:cNvPr id="188" name="Google Shape;188;p22"/>
          <p:cNvSpPr/>
          <p:nvPr/>
        </p:nvSpPr>
        <p:spPr>
          <a:xfrm>
            <a:off x="5346025" y="4167068"/>
            <a:ext cx="2922508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outputs = model(**inputs)</a:t>
            </a:r>
            <a:endParaRPr b="0" i="0" sz="1700" u="none" cap="none" strike="noStrike"/>
          </a:p>
        </p:txBody>
      </p:sp>
      <p:sp>
        <p:nvSpPr>
          <p:cNvPr id="189" name="Google Shape;189;p22"/>
          <p:cNvSpPr/>
          <p:nvPr/>
        </p:nvSpPr>
        <p:spPr>
          <a:xfrm>
            <a:off x="5237678" y="4715113"/>
            <a:ext cx="8526185" cy="15240"/>
          </a:xfrm>
          <a:prstGeom prst="roundRect">
            <a:avLst>
              <a:gd fmla="val 597101" name="adj"/>
            </a:avLst>
          </a:prstGeom>
          <a:solidFill>
            <a:srgbClr val="BB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758309" y="4838581"/>
            <a:ext cx="6556891" cy="1265992"/>
          </a:xfrm>
          <a:prstGeom prst="roundRect">
            <a:avLst>
              <a:gd fmla="val 7188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1" name="Google Shape;19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4414" y="5281136"/>
            <a:ext cx="304681" cy="38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7531775" y="5055156"/>
            <a:ext cx="2967514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Extract Embeddings</a:t>
            </a:r>
            <a:endParaRPr b="0" i="0" sz="2200" u="none" cap="none" strike="noStrike"/>
          </a:p>
        </p:txBody>
      </p:sp>
      <p:sp>
        <p:nvSpPr>
          <p:cNvPr id="193" name="Google Shape;193;p22"/>
          <p:cNvSpPr/>
          <p:nvPr/>
        </p:nvSpPr>
        <p:spPr>
          <a:xfrm>
            <a:off x="7531775" y="5541288"/>
            <a:ext cx="5000744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embedding = outputs.last_hidden_state[:, 0, :]</a:t>
            </a:r>
            <a:endParaRPr b="0" i="0" sz="1700" u="none" cap="none" strike="noStrike"/>
          </a:p>
        </p:txBody>
      </p:sp>
      <p:sp>
        <p:nvSpPr>
          <p:cNvPr id="194" name="Google Shape;194;p22"/>
          <p:cNvSpPr/>
          <p:nvPr/>
        </p:nvSpPr>
        <p:spPr>
          <a:xfrm>
            <a:off x="758309" y="6348293"/>
            <a:ext cx="131137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Used [CLS] token for classification</a:t>
            </a:r>
            <a:endParaRPr b="0" i="0" sz="1700" u="none" cap="none" strike="noStrike"/>
          </a:p>
        </p:txBody>
      </p:sp>
      <p:sp>
        <p:nvSpPr>
          <p:cNvPr id="195" name="Google Shape;195;p22"/>
          <p:cNvSpPr/>
          <p:nvPr/>
        </p:nvSpPr>
        <p:spPr>
          <a:xfrm>
            <a:off x="758309" y="6938724"/>
            <a:ext cx="131137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Fine-tuned on cleaned tweets</a:t>
            </a:r>
            <a:endParaRPr b="0" i="0" sz="1700" u="none" cap="none" strike="noStrike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70826" y="7744875"/>
            <a:ext cx="18595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/>
          <p:nvPr/>
        </p:nvSpPr>
        <p:spPr>
          <a:xfrm>
            <a:off x="6244709" y="1340525"/>
            <a:ext cx="6559272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44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Why These DL Models?</a:t>
            </a:r>
            <a:endParaRPr b="0" i="0" sz="4450" u="none" cap="none" strike="noStrike"/>
          </a:p>
        </p:txBody>
      </p:sp>
      <p:sp>
        <p:nvSpPr>
          <p:cNvPr id="204" name="Google Shape;204;p23"/>
          <p:cNvSpPr/>
          <p:nvPr/>
        </p:nvSpPr>
        <p:spPr>
          <a:xfrm>
            <a:off x="6244709" y="2378154"/>
            <a:ext cx="7627382" cy="4510802"/>
          </a:xfrm>
          <a:prstGeom prst="roundRect">
            <a:avLst>
              <a:gd fmla="val 2017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6252329" y="2385774"/>
            <a:ext cx="7612142" cy="62174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6468904" y="2523292"/>
            <a:ext cx="336911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Model</a:t>
            </a:r>
            <a:endParaRPr b="0" i="0" sz="1700" u="none" cap="none" strike="noStrike"/>
          </a:p>
        </p:txBody>
      </p:sp>
      <p:sp>
        <p:nvSpPr>
          <p:cNvPr id="207" name="Google Shape;207;p23"/>
          <p:cNvSpPr/>
          <p:nvPr/>
        </p:nvSpPr>
        <p:spPr>
          <a:xfrm>
            <a:off x="10278785" y="2523292"/>
            <a:ext cx="336911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Strength</a:t>
            </a:r>
            <a:endParaRPr b="0" i="0" sz="1700" u="none" cap="none" strike="noStrike"/>
          </a:p>
        </p:txBody>
      </p:sp>
      <p:sp>
        <p:nvSpPr>
          <p:cNvPr id="208" name="Google Shape;208;p23"/>
          <p:cNvSpPr/>
          <p:nvPr/>
        </p:nvSpPr>
        <p:spPr>
          <a:xfrm>
            <a:off x="6252329" y="3007519"/>
            <a:ext cx="7612142" cy="96845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6468904" y="3145036"/>
            <a:ext cx="336911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BERT</a:t>
            </a:r>
            <a:endParaRPr b="0" i="0" sz="1700" u="none" cap="none" strike="noStrike"/>
          </a:p>
        </p:txBody>
      </p:sp>
      <p:sp>
        <p:nvSpPr>
          <p:cNvPr id="210" name="Google Shape;210;p23"/>
          <p:cNvSpPr/>
          <p:nvPr/>
        </p:nvSpPr>
        <p:spPr>
          <a:xfrm>
            <a:off x="10278785" y="3145036"/>
            <a:ext cx="336911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Handles indirect abuse/context</a:t>
            </a:r>
            <a:endParaRPr b="0" i="0" sz="1700" u="none" cap="none" strike="noStrike"/>
          </a:p>
        </p:txBody>
      </p:sp>
      <p:sp>
        <p:nvSpPr>
          <p:cNvPr id="211" name="Google Shape;211;p23"/>
          <p:cNvSpPr/>
          <p:nvPr/>
        </p:nvSpPr>
        <p:spPr>
          <a:xfrm>
            <a:off x="6252329" y="3975973"/>
            <a:ext cx="7612142" cy="96845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468904" y="4113490"/>
            <a:ext cx="336911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RoBERTa</a:t>
            </a:r>
            <a:endParaRPr b="0" i="0" sz="1700" u="none" cap="none" strike="noStrike"/>
          </a:p>
        </p:txBody>
      </p:sp>
      <p:sp>
        <p:nvSpPr>
          <p:cNvPr id="213" name="Google Shape;213;p23"/>
          <p:cNvSpPr/>
          <p:nvPr/>
        </p:nvSpPr>
        <p:spPr>
          <a:xfrm>
            <a:off x="10278785" y="4113490"/>
            <a:ext cx="336911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Improved tokenization &amp; semantics</a:t>
            </a:r>
            <a:endParaRPr b="0" i="0" sz="1700" u="none" cap="none" strike="noStrike"/>
          </a:p>
        </p:txBody>
      </p:sp>
      <p:sp>
        <p:nvSpPr>
          <p:cNvPr id="214" name="Google Shape;214;p23"/>
          <p:cNvSpPr/>
          <p:nvPr/>
        </p:nvSpPr>
        <p:spPr>
          <a:xfrm>
            <a:off x="6252329" y="4944428"/>
            <a:ext cx="7612142" cy="96845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6468904" y="5081945"/>
            <a:ext cx="336911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LSTM</a:t>
            </a:r>
            <a:endParaRPr b="0" i="0" sz="1700" u="none" cap="none" strike="noStrike"/>
          </a:p>
        </p:txBody>
      </p:sp>
      <p:sp>
        <p:nvSpPr>
          <p:cNvPr id="216" name="Google Shape;216;p23"/>
          <p:cNvSpPr/>
          <p:nvPr/>
        </p:nvSpPr>
        <p:spPr>
          <a:xfrm>
            <a:off x="10278785" y="5081945"/>
            <a:ext cx="336911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Detects sequential abuse/repetition</a:t>
            </a:r>
            <a:endParaRPr b="0" i="0" sz="1700" u="none" cap="none" strike="noStrike"/>
          </a:p>
        </p:txBody>
      </p:sp>
      <p:sp>
        <p:nvSpPr>
          <p:cNvPr id="217" name="Google Shape;217;p23"/>
          <p:cNvSpPr/>
          <p:nvPr/>
        </p:nvSpPr>
        <p:spPr>
          <a:xfrm>
            <a:off x="6252329" y="5912882"/>
            <a:ext cx="7612142" cy="96845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6468904" y="6050399"/>
            <a:ext cx="336911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HAN</a:t>
            </a:r>
            <a:endParaRPr b="0" i="0" sz="1700" u="none" cap="none" strike="noStrike"/>
          </a:p>
        </p:txBody>
      </p:sp>
      <p:sp>
        <p:nvSpPr>
          <p:cNvPr id="219" name="Google Shape;219;p23"/>
          <p:cNvSpPr/>
          <p:nvPr/>
        </p:nvSpPr>
        <p:spPr>
          <a:xfrm>
            <a:off x="10278785" y="6050399"/>
            <a:ext cx="336911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Weights important words for attention</a:t>
            </a:r>
            <a:endParaRPr b="0" i="0" sz="1700" u="none" cap="none" strike="noStrike"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826" y="7744875"/>
            <a:ext cx="18595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>
            <a:off x="758309" y="1246942"/>
            <a:ext cx="10636448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44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Techniques to Prevent Cyberbullying</a:t>
            </a:r>
            <a:endParaRPr b="0" i="0" sz="4450" u="none" cap="none" strike="noStrike"/>
          </a:p>
        </p:txBody>
      </p:sp>
      <p:sp>
        <p:nvSpPr>
          <p:cNvPr id="227" name="Google Shape;227;p24"/>
          <p:cNvSpPr/>
          <p:nvPr/>
        </p:nvSpPr>
        <p:spPr>
          <a:xfrm>
            <a:off x="758309" y="2573774"/>
            <a:ext cx="4045387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Data Cleaning &amp; Label Simplification</a:t>
            </a:r>
            <a:endParaRPr b="0" i="0" sz="2200" u="none" cap="none" strike="noStrike"/>
          </a:p>
        </p:txBody>
      </p:sp>
      <p:sp>
        <p:nvSpPr>
          <p:cNvPr id="228" name="Google Shape;228;p24"/>
          <p:cNvSpPr/>
          <p:nvPr/>
        </p:nvSpPr>
        <p:spPr>
          <a:xfrm>
            <a:off x="758309" y="3416141"/>
            <a:ext cx="4045387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Preparing text for analysis</a:t>
            </a:r>
            <a:endParaRPr b="0" i="0" sz="1700" u="none" cap="none" strike="noStrike"/>
          </a:p>
        </p:txBody>
      </p:sp>
      <p:pic>
        <p:nvPicPr>
          <p:cNvPr descr="preencoded.png"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0270" y="2392918"/>
            <a:ext cx="4589740" cy="4589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0" name="Google Shape;2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0885" y="2976622"/>
            <a:ext cx="324088" cy="40517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9826585" y="2751892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Ensemble Learning</a:t>
            </a:r>
            <a:endParaRPr b="0" i="0" sz="2200" u="none" cap="none" strike="noStrike"/>
          </a:p>
        </p:txBody>
      </p:sp>
      <p:sp>
        <p:nvSpPr>
          <p:cNvPr id="232" name="Google Shape;232;p24"/>
          <p:cNvSpPr/>
          <p:nvPr/>
        </p:nvSpPr>
        <p:spPr>
          <a:xfrm>
            <a:off x="9826585" y="3238024"/>
            <a:ext cx="4045506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Combining multiple models</a:t>
            </a:r>
            <a:endParaRPr b="0" i="0" sz="1700" u="none" cap="none" strike="noStrike"/>
          </a:p>
        </p:txBody>
      </p:sp>
      <p:pic>
        <p:nvPicPr>
          <p:cNvPr descr="preencoded.png" id="233" name="Google Shape;23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0270" y="2392918"/>
            <a:ext cx="4589740" cy="4589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4" name="Google Shape;23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3463" y="3252728"/>
            <a:ext cx="324088" cy="40517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/>
          <p:nvPr/>
        </p:nvSpPr>
        <p:spPr>
          <a:xfrm>
            <a:off x="10043279" y="4449485"/>
            <a:ext cx="329910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Semantic Embeddings</a:t>
            </a:r>
            <a:endParaRPr b="0" i="0" sz="2200" u="none" cap="none" strike="noStrike"/>
          </a:p>
        </p:txBody>
      </p:sp>
      <p:sp>
        <p:nvSpPr>
          <p:cNvPr id="236" name="Google Shape;236;p24"/>
          <p:cNvSpPr/>
          <p:nvPr/>
        </p:nvSpPr>
        <p:spPr>
          <a:xfrm>
            <a:off x="10043279" y="4935617"/>
            <a:ext cx="382881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BERT, RoBERTa</a:t>
            </a:r>
            <a:endParaRPr b="0" i="0" sz="1700" u="none" cap="none" strike="noStrike"/>
          </a:p>
        </p:txBody>
      </p:sp>
      <p:pic>
        <p:nvPicPr>
          <p:cNvPr descr="preencoded.png" id="237" name="Google Shape;23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0270" y="2392918"/>
            <a:ext cx="4589740" cy="4589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8" name="Google Shape;23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35437" y="4761369"/>
            <a:ext cx="324088" cy="40517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/>
          <p:nvPr/>
        </p:nvSpPr>
        <p:spPr>
          <a:xfrm>
            <a:off x="9826585" y="596896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Sequence Models</a:t>
            </a:r>
            <a:endParaRPr b="0" i="0" sz="2200" u="none" cap="none" strike="noStrike"/>
          </a:p>
        </p:txBody>
      </p:sp>
      <p:sp>
        <p:nvSpPr>
          <p:cNvPr id="240" name="Google Shape;240;p24"/>
          <p:cNvSpPr/>
          <p:nvPr/>
        </p:nvSpPr>
        <p:spPr>
          <a:xfrm>
            <a:off x="9826585" y="6455093"/>
            <a:ext cx="4045506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LSTM, HAN</a:t>
            </a:r>
            <a:endParaRPr b="0" i="0" sz="1700" u="none" cap="none" strike="noStrike"/>
          </a:p>
        </p:txBody>
      </p:sp>
      <p:pic>
        <p:nvPicPr>
          <p:cNvPr descr="preencoded.png" id="241" name="Google Shape;241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20270" y="2392918"/>
            <a:ext cx="4589740" cy="4589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05070" y="5993666"/>
            <a:ext cx="324088" cy="40517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/>
          <p:nvPr/>
        </p:nvSpPr>
        <p:spPr>
          <a:xfrm>
            <a:off x="1952982" y="596896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Class Balancing</a:t>
            </a:r>
            <a:endParaRPr b="0" i="0" sz="2200" u="none" cap="none" strike="noStrike"/>
          </a:p>
        </p:txBody>
      </p:sp>
      <p:sp>
        <p:nvSpPr>
          <p:cNvPr id="244" name="Google Shape;244;p24"/>
          <p:cNvSpPr/>
          <p:nvPr/>
        </p:nvSpPr>
        <p:spPr>
          <a:xfrm>
            <a:off x="758309" y="6455093"/>
            <a:ext cx="4045387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Ensuring fair representation</a:t>
            </a:r>
            <a:endParaRPr b="0" i="0" sz="1700" u="none" cap="none" strike="noStrike"/>
          </a:p>
        </p:txBody>
      </p:sp>
      <p:pic>
        <p:nvPicPr>
          <p:cNvPr descr="preencoded.png" id="245" name="Google Shape;245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20270" y="2392918"/>
            <a:ext cx="4589740" cy="4589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6" name="Google Shape;246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122491" y="5717560"/>
            <a:ext cx="324088" cy="40517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/>
          <p:nvPr/>
        </p:nvSpPr>
        <p:spPr>
          <a:xfrm>
            <a:off x="1100138" y="4449485"/>
            <a:ext cx="3486864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Performance Evaluation</a:t>
            </a:r>
            <a:endParaRPr b="0" i="0" sz="2200" u="none" cap="none" strike="noStrike"/>
          </a:p>
        </p:txBody>
      </p:sp>
      <p:sp>
        <p:nvSpPr>
          <p:cNvPr id="248" name="Google Shape;248;p24"/>
          <p:cNvSpPr/>
          <p:nvPr/>
        </p:nvSpPr>
        <p:spPr>
          <a:xfrm>
            <a:off x="758309" y="4935617"/>
            <a:ext cx="3828693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Via multiple metrics</a:t>
            </a:r>
            <a:endParaRPr b="0" i="0" sz="1700" u="none" cap="none" strike="noStrike"/>
          </a:p>
        </p:txBody>
      </p:sp>
      <p:pic>
        <p:nvPicPr>
          <p:cNvPr descr="preencoded.png" id="249" name="Google Shape;249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20270" y="2392918"/>
            <a:ext cx="4589740" cy="4589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570518" y="4208919"/>
            <a:ext cx="324088" cy="40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770826" y="7744875"/>
            <a:ext cx="18595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/>
          <p:nvPr/>
        </p:nvSpPr>
        <p:spPr>
          <a:xfrm>
            <a:off x="754737" y="595551"/>
            <a:ext cx="5675352" cy="709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44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Conclusion</a:t>
            </a:r>
            <a:endParaRPr b="0" i="0" sz="4450" u="none" cap="none" strike="noStrike"/>
          </a:p>
        </p:txBody>
      </p:sp>
      <p:pic>
        <p:nvPicPr>
          <p:cNvPr descr="preencoded.png"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393" y="1736169"/>
            <a:ext cx="2164913" cy="1734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9" name="Google Shape;2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3223" y="2641521"/>
            <a:ext cx="303252" cy="37909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/>
          <p:nvPr/>
        </p:nvSpPr>
        <p:spPr>
          <a:xfrm>
            <a:off x="5332928" y="2188845"/>
            <a:ext cx="2837617" cy="35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Future Work</a:t>
            </a:r>
            <a:endParaRPr b="0" i="0" sz="2200" u="none" cap="none" strike="noStrike"/>
          </a:p>
        </p:txBody>
      </p:sp>
      <p:sp>
        <p:nvSpPr>
          <p:cNvPr id="261" name="Google Shape;261;p25"/>
          <p:cNvSpPr/>
          <p:nvPr/>
        </p:nvSpPr>
        <p:spPr>
          <a:xfrm>
            <a:off x="5332928" y="2672715"/>
            <a:ext cx="4469725" cy="344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50"/>
              <a:buFont typeface="Sora"/>
              <a:buNone/>
            </a:pPr>
            <a:r>
              <a:rPr b="0" i="0" lang="en-US" sz="165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Live deployment, multi-language support</a:t>
            </a:r>
            <a:endParaRPr b="0" i="0" sz="1650" u="none" cap="none" strike="noStrike"/>
          </a:p>
        </p:txBody>
      </p:sp>
      <p:sp>
        <p:nvSpPr>
          <p:cNvPr id="262" name="Google Shape;262;p25"/>
          <p:cNvSpPr/>
          <p:nvPr/>
        </p:nvSpPr>
        <p:spPr>
          <a:xfrm>
            <a:off x="5171123" y="3482102"/>
            <a:ext cx="8650724" cy="15240"/>
          </a:xfrm>
          <a:prstGeom prst="roundRect">
            <a:avLst>
              <a:gd fmla="val 594349" name="adj"/>
            </a:avLst>
          </a:prstGeom>
          <a:solidFill>
            <a:srgbClr val="BB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3" name="Google Shape;2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9996" y="3524250"/>
            <a:ext cx="4329827" cy="1734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3223" y="4201835"/>
            <a:ext cx="303252" cy="37909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/>
          <p:nvPr/>
        </p:nvSpPr>
        <p:spPr>
          <a:xfrm>
            <a:off x="6415445" y="3976926"/>
            <a:ext cx="2837617" cy="35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Best Approach</a:t>
            </a:r>
            <a:endParaRPr b="0" i="0" sz="2200" u="none" cap="none" strike="noStrike"/>
          </a:p>
        </p:txBody>
      </p:sp>
      <p:sp>
        <p:nvSpPr>
          <p:cNvPr id="266" name="Google Shape;266;p25"/>
          <p:cNvSpPr/>
          <p:nvPr/>
        </p:nvSpPr>
        <p:spPr>
          <a:xfrm>
            <a:off x="6415445" y="4460796"/>
            <a:ext cx="6218158" cy="344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50"/>
              <a:buFont typeface="Sora"/>
              <a:buNone/>
            </a:pPr>
            <a:r>
              <a:rPr b="0" i="0" lang="en-US" sz="165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Preprocessing + Embeddings + Ensemble = High accuracy</a:t>
            </a:r>
            <a:endParaRPr b="0" i="0" sz="1650" u="none" cap="none" strike="noStrike"/>
          </a:p>
        </p:txBody>
      </p:sp>
      <p:sp>
        <p:nvSpPr>
          <p:cNvPr id="267" name="Google Shape;267;p25"/>
          <p:cNvSpPr/>
          <p:nvPr/>
        </p:nvSpPr>
        <p:spPr>
          <a:xfrm>
            <a:off x="6253639" y="5270182"/>
            <a:ext cx="7568208" cy="15240"/>
          </a:xfrm>
          <a:prstGeom prst="roundRect">
            <a:avLst>
              <a:gd fmla="val 594349" name="adj"/>
            </a:avLst>
          </a:prstGeom>
          <a:solidFill>
            <a:srgbClr val="BB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8" name="Google Shape;26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7479" y="5312331"/>
            <a:ext cx="6494740" cy="1734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9" name="Google Shape;269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3223" y="5989915"/>
            <a:ext cx="303252" cy="37909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/>
          <p:nvPr/>
        </p:nvSpPr>
        <p:spPr>
          <a:xfrm>
            <a:off x="7497842" y="5527953"/>
            <a:ext cx="2837617" cy="35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Key Findings</a:t>
            </a:r>
            <a:endParaRPr b="0" i="0" sz="2200" u="none" cap="none" strike="noStrike"/>
          </a:p>
        </p:txBody>
      </p:sp>
      <p:sp>
        <p:nvSpPr>
          <p:cNvPr id="271" name="Google Shape;271;p25"/>
          <p:cNvSpPr/>
          <p:nvPr/>
        </p:nvSpPr>
        <p:spPr>
          <a:xfrm>
            <a:off x="7497842" y="6011823"/>
            <a:ext cx="5601533" cy="344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50"/>
              <a:buFont typeface="Sora"/>
              <a:buNone/>
            </a:pPr>
            <a:r>
              <a:rPr b="0" i="0" lang="en-US" sz="165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ML is efficient but context-limited</a:t>
            </a:r>
            <a:endParaRPr b="0" i="0" sz="1650" u="none" cap="none" strike="noStrike"/>
          </a:p>
        </p:txBody>
      </p:sp>
      <p:sp>
        <p:nvSpPr>
          <p:cNvPr id="272" name="Google Shape;272;p25"/>
          <p:cNvSpPr/>
          <p:nvPr/>
        </p:nvSpPr>
        <p:spPr>
          <a:xfrm>
            <a:off x="7497842" y="6486049"/>
            <a:ext cx="5601533" cy="344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50"/>
              <a:buFont typeface="Sora"/>
              <a:buNone/>
            </a:pPr>
            <a:r>
              <a:rPr b="0" i="0" lang="en-US" sz="165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DL models provide deep understanding of language</a:t>
            </a:r>
            <a:endParaRPr b="0" i="0" sz="1650" u="none" cap="none" strike="noStrike"/>
          </a:p>
        </p:txBody>
      </p:sp>
      <p:sp>
        <p:nvSpPr>
          <p:cNvPr id="273" name="Google Shape;273;p25"/>
          <p:cNvSpPr/>
          <p:nvPr/>
        </p:nvSpPr>
        <p:spPr>
          <a:xfrm>
            <a:off x="754737" y="7289125"/>
            <a:ext cx="13120926" cy="344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t/>
            </a:r>
            <a:endParaRPr b="0" i="0" sz="1650" u="none" cap="none" strike="noStrike"/>
          </a:p>
        </p:txBody>
      </p:sp>
      <p:pic>
        <p:nvPicPr>
          <p:cNvPr id="274" name="Google Shape;27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70826" y="7744875"/>
            <a:ext cx="18595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58309" y="1199555"/>
            <a:ext cx="6569512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44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Introduction &amp; Dataset</a:t>
            </a:r>
            <a:endParaRPr b="0" i="0" sz="4450" u="none" cap="none" strike="noStrike"/>
          </a:p>
        </p:txBody>
      </p:sp>
      <p:sp>
        <p:nvSpPr>
          <p:cNvPr id="68" name="Google Shape;68;p14"/>
          <p:cNvSpPr/>
          <p:nvPr/>
        </p:nvSpPr>
        <p:spPr>
          <a:xfrm>
            <a:off x="758309" y="2432090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Cyberbullying is a digital-age social threat.</a:t>
            </a:r>
            <a:endParaRPr b="0" i="0" sz="1700" u="none" cap="none" strike="noStrike"/>
          </a:p>
        </p:txBody>
      </p:sp>
      <p:sp>
        <p:nvSpPr>
          <p:cNvPr id="69" name="Google Shape;69;p14"/>
          <p:cNvSpPr/>
          <p:nvPr/>
        </p:nvSpPr>
        <p:spPr>
          <a:xfrm>
            <a:off x="758309" y="2973705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Our objective: Classify tweets as cyberbullying or not.</a:t>
            </a:r>
            <a:endParaRPr b="0" i="0" sz="1700" u="none" cap="none" strike="noStrike"/>
          </a:p>
        </p:txBody>
      </p:sp>
      <p:sp>
        <p:nvSpPr>
          <p:cNvPr id="70" name="Google Shape;70;p14"/>
          <p:cNvSpPr/>
          <p:nvPr/>
        </p:nvSpPr>
        <p:spPr>
          <a:xfrm>
            <a:off x="758309" y="353699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Dataset:</a:t>
            </a:r>
            <a:endParaRPr b="0" i="0" sz="2200" u="none" cap="none" strike="noStrike"/>
          </a:p>
        </p:txBody>
      </p:sp>
      <p:sp>
        <p:nvSpPr>
          <p:cNvPr id="71" name="Google Shape;71;p14"/>
          <p:cNvSpPr/>
          <p:nvPr/>
        </p:nvSpPr>
        <p:spPr>
          <a:xfrm>
            <a:off x="758309" y="4109799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Kaggle - 47,000+ tweets</a:t>
            </a:r>
            <a:endParaRPr b="0" i="0" sz="170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758309" y="4651415"/>
            <a:ext cx="629257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Labels: Age, Gender, Ethnicity, Religion, Other, Not Cyberbullying</a:t>
            </a:r>
            <a:endParaRPr b="0" i="0" sz="1700" u="none" cap="none" strike="noStrike"/>
          </a:p>
        </p:txBody>
      </p:sp>
      <p:sp>
        <p:nvSpPr>
          <p:cNvPr id="73" name="Google Shape;73;p14"/>
          <p:cNvSpPr/>
          <p:nvPr/>
        </p:nvSpPr>
        <p:spPr>
          <a:xfrm>
            <a:off x="758309" y="5420558"/>
            <a:ext cx="629257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Converted to binary classification (Cyberbullying / Not)</a:t>
            </a:r>
            <a:endParaRPr b="0" i="0" sz="1700" u="none" cap="none" strike="noStrike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024" y="2002925"/>
            <a:ext cx="6055675" cy="45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826" y="7744875"/>
            <a:ext cx="18595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5702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719614" y="3135630"/>
            <a:ext cx="6273165" cy="676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05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250"/>
              <a:buFont typeface="Alexandria"/>
              <a:buNone/>
            </a:pPr>
            <a:r>
              <a:rPr b="0" i="0" lang="en-US" sz="42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Preprocessing Pipeline</a:t>
            </a:r>
            <a:endParaRPr b="0" i="0" sz="4250" u="none" cap="none" strike="noStrike"/>
          </a:p>
        </p:txBody>
      </p:sp>
      <p:sp>
        <p:nvSpPr>
          <p:cNvPr id="83" name="Google Shape;83;p15"/>
          <p:cNvSpPr/>
          <p:nvPr/>
        </p:nvSpPr>
        <p:spPr>
          <a:xfrm>
            <a:off x="719614" y="4737140"/>
            <a:ext cx="4191476" cy="205502"/>
          </a:xfrm>
          <a:prstGeom prst="roundRect">
            <a:avLst>
              <a:gd fmla="val 42024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19614" y="5251013"/>
            <a:ext cx="270545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100"/>
              <a:buFont typeface="Alexandria"/>
              <a:buNone/>
            </a:pPr>
            <a:r>
              <a:rPr b="0" i="0" lang="en-US" sz="21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Why Preprocess?</a:t>
            </a:r>
            <a:endParaRPr b="0" i="0" sz="2100" u="none" cap="none" strike="noStrike"/>
          </a:p>
        </p:txBody>
      </p:sp>
      <p:sp>
        <p:nvSpPr>
          <p:cNvPr id="85" name="Google Shape;85;p15"/>
          <p:cNvSpPr/>
          <p:nvPr/>
        </p:nvSpPr>
        <p:spPr>
          <a:xfrm>
            <a:off x="719614" y="5712500"/>
            <a:ext cx="4191476" cy="6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None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Tweets are informal and noisy — needs cleaning.</a:t>
            </a:r>
            <a:endParaRPr b="0" i="0" sz="1600" u="none" cap="none" strike="noStrike"/>
          </a:p>
        </p:txBody>
      </p:sp>
      <p:sp>
        <p:nvSpPr>
          <p:cNvPr id="86" name="Google Shape;86;p15"/>
          <p:cNvSpPr/>
          <p:nvPr/>
        </p:nvSpPr>
        <p:spPr>
          <a:xfrm>
            <a:off x="5219462" y="4428768"/>
            <a:ext cx="4191476" cy="205502"/>
          </a:xfrm>
          <a:prstGeom prst="roundRect">
            <a:avLst>
              <a:gd fmla="val 42024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219462" y="4942642"/>
            <a:ext cx="270545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100"/>
              <a:buFont typeface="Alexandria"/>
              <a:buNone/>
            </a:pPr>
            <a:r>
              <a:rPr b="0" i="0" lang="en-US" sz="21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Steps Taken:</a:t>
            </a:r>
            <a:endParaRPr b="0" i="0" sz="2100" u="none" cap="none" strike="noStrike"/>
          </a:p>
        </p:txBody>
      </p:sp>
      <p:sp>
        <p:nvSpPr>
          <p:cNvPr id="88" name="Google Shape;88;p15"/>
          <p:cNvSpPr/>
          <p:nvPr/>
        </p:nvSpPr>
        <p:spPr>
          <a:xfrm>
            <a:off x="5219462" y="5404128"/>
            <a:ext cx="4191476" cy="6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Char char="•"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Remove emojis, @mentions, hashtags, punctuation</a:t>
            </a:r>
            <a:endParaRPr b="0" i="0" sz="1600" u="none" cap="none" strike="noStrike"/>
          </a:p>
        </p:txBody>
      </p:sp>
      <p:sp>
        <p:nvSpPr>
          <p:cNvPr id="89" name="Google Shape;89;p15"/>
          <p:cNvSpPr/>
          <p:nvPr/>
        </p:nvSpPr>
        <p:spPr>
          <a:xfrm>
            <a:off x="5219462" y="6133981"/>
            <a:ext cx="4191476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Char char="•"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Lowercase &amp; remove stopwords</a:t>
            </a:r>
            <a:endParaRPr b="0" i="0" sz="1600" u="none" cap="none" strike="noStrike"/>
          </a:p>
        </p:txBody>
      </p:sp>
      <p:sp>
        <p:nvSpPr>
          <p:cNvPr id="90" name="Google Shape;90;p15"/>
          <p:cNvSpPr/>
          <p:nvPr/>
        </p:nvSpPr>
        <p:spPr>
          <a:xfrm>
            <a:off x="5219462" y="6534864"/>
            <a:ext cx="4191476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Char char="•"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Filter non-English tweets</a:t>
            </a:r>
            <a:endParaRPr b="0" i="0" sz="1600" u="none" cap="none" strike="noStrike"/>
          </a:p>
        </p:txBody>
      </p:sp>
      <p:sp>
        <p:nvSpPr>
          <p:cNvPr id="91" name="Google Shape;91;p15"/>
          <p:cNvSpPr/>
          <p:nvPr/>
        </p:nvSpPr>
        <p:spPr>
          <a:xfrm>
            <a:off x="5219462" y="6935748"/>
            <a:ext cx="4191476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Char char="•"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Convert to binary labels</a:t>
            </a:r>
            <a:endParaRPr b="0" i="0" sz="160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5219462" y="7336631"/>
            <a:ext cx="4191476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Char char="•"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Balance classes (downsampling)</a:t>
            </a:r>
            <a:endParaRPr b="0" i="0" sz="160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9719310" y="4120396"/>
            <a:ext cx="4191476" cy="205502"/>
          </a:xfrm>
          <a:prstGeom prst="roundRect">
            <a:avLst>
              <a:gd fmla="val 42024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9719310" y="4634270"/>
            <a:ext cx="270545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100"/>
              <a:buFont typeface="Alexandria"/>
              <a:buNone/>
            </a:pPr>
            <a:r>
              <a:rPr b="0" i="0" lang="en-US" sz="21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Code Example</a:t>
            </a:r>
            <a:endParaRPr b="0" i="0" sz="2100" u="none" cap="none" strike="noStrike"/>
          </a:p>
        </p:txBody>
      </p:sp>
      <p:sp>
        <p:nvSpPr>
          <p:cNvPr id="95" name="Google Shape;95;p15"/>
          <p:cNvSpPr/>
          <p:nvPr/>
        </p:nvSpPr>
        <p:spPr>
          <a:xfrm>
            <a:off x="9719310" y="5095756"/>
            <a:ext cx="4191476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None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def clean_tweet(tweet):</a:t>
            </a:r>
            <a:endParaRPr b="0" i="0" sz="1600" u="none" cap="none" strike="noStrike"/>
          </a:p>
        </p:txBody>
      </p:sp>
      <p:sp>
        <p:nvSpPr>
          <p:cNvPr id="96" name="Google Shape;96;p15"/>
          <p:cNvSpPr/>
          <p:nvPr/>
        </p:nvSpPr>
        <p:spPr>
          <a:xfrm>
            <a:off x="9719310" y="5548074"/>
            <a:ext cx="4191476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None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tweet = emoji_pattern.sub('', tweet)</a:t>
            </a:r>
            <a:endParaRPr b="0" i="0" sz="1600" u="none" cap="none" strike="noStrike"/>
          </a:p>
        </p:txBody>
      </p:sp>
      <p:sp>
        <p:nvSpPr>
          <p:cNvPr id="97" name="Google Shape;97;p15"/>
          <p:cNvSpPr/>
          <p:nvPr/>
        </p:nvSpPr>
        <p:spPr>
          <a:xfrm>
            <a:off x="9719310" y="6000393"/>
            <a:ext cx="4191476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None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tweet = re.sub(r'@\w+', '', tweet)</a:t>
            </a:r>
            <a:endParaRPr b="0" i="0" sz="1600" u="none" cap="none" strike="noStrike"/>
          </a:p>
        </p:txBody>
      </p:sp>
      <p:sp>
        <p:nvSpPr>
          <p:cNvPr id="98" name="Google Shape;98;p15"/>
          <p:cNvSpPr/>
          <p:nvPr/>
        </p:nvSpPr>
        <p:spPr>
          <a:xfrm>
            <a:off x="9719310" y="6452711"/>
            <a:ext cx="4191476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600"/>
              <a:buFont typeface="Sora"/>
              <a:buNone/>
            </a:pPr>
            <a:r>
              <a:rPr b="0" i="0" lang="en-US" sz="16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return ' '.join([...])</a:t>
            </a:r>
            <a:endParaRPr b="0" i="0" sz="1600" u="none" cap="none" strike="noStrike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826" y="7744875"/>
            <a:ext cx="18595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758309" y="1150382"/>
            <a:ext cx="7409855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44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Machine Learning Models</a:t>
            </a:r>
            <a:endParaRPr b="0" i="0" sz="4450" u="none" cap="none" strike="noStrike"/>
          </a:p>
        </p:txBody>
      </p:sp>
      <p:sp>
        <p:nvSpPr>
          <p:cNvPr id="107" name="Google Shape;107;p16"/>
          <p:cNvSpPr/>
          <p:nvPr/>
        </p:nvSpPr>
        <p:spPr>
          <a:xfrm>
            <a:off x="758309" y="2188012"/>
            <a:ext cx="3705463" cy="2970967"/>
          </a:xfrm>
          <a:prstGeom prst="roundRect">
            <a:avLst>
              <a:gd fmla="val 3063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982504" y="2412206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Before Tuning:</a:t>
            </a:r>
            <a:endParaRPr b="0" i="0" sz="2200" u="none" cap="none" strike="noStrike"/>
          </a:p>
        </p:txBody>
      </p:sp>
      <p:sp>
        <p:nvSpPr>
          <p:cNvPr id="109" name="Google Shape;109;p16"/>
          <p:cNvSpPr/>
          <p:nvPr/>
        </p:nvSpPr>
        <p:spPr>
          <a:xfrm>
            <a:off x="982504" y="2898338"/>
            <a:ext cx="3257074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Logistic Regression</a:t>
            </a:r>
            <a:endParaRPr b="0" i="0" sz="1700" u="none" cap="none" strike="noStrike"/>
          </a:p>
        </p:txBody>
      </p:sp>
      <p:sp>
        <p:nvSpPr>
          <p:cNvPr id="110" name="Google Shape;110;p16"/>
          <p:cNvSpPr/>
          <p:nvPr/>
        </p:nvSpPr>
        <p:spPr>
          <a:xfrm>
            <a:off x="982504" y="3320772"/>
            <a:ext cx="3257074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Random Forest</a:t>
            </a:r>
            <a:endParaRPr b="0" i="0" sz="170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982504" y="3743206"/>
            <a:ext cx="3257074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Gradient Boosting</a:t>
            </a:r>
            <a:endParaRPr b="0" i="0" sz="1700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982504" y="4165640"/>
            <a:ext cx="3257074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SVC</a:t>
            </a:r>
            <a:endParaRPr b="0" i="0" sz="1700" u="none" cap="none" strike="noStrike"/>
          </a:p>
        </p:txBody>
      </p:sp>
      <p:sp>
        <p:nvSpPr>
          <p:cNvPr id="113" name="Google Shape;113;p16"/>
          <p:cNvSpPr/>
          <p:nvPr/>
        </p:nvSpPr>
        <p:spPr>
          <a:xfrm>
            <a:off x="982504" y="4588073"/>
            <a:ext cx="3257074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XGBoost</a:t>
            </a:r>
            <a:endParaRPr b="0" i="0" sz="1700" u="none" cap="none" strike="noStrike"/>
          </a:p>
        </p:txBody>
      </p:sp>
      <p:sp>
        <p:nvSpPr>
          <p:cNvPr id="114" name="Google Shape;114;p16"/>
          <p:cNvSpPr/>
          <p:nvPr/>
        </p:nvSpPr>
        <p:spPr>
          <a:xfrm>
            <a:off x="4680347" y="2188012"/>
            <a:ext cx="3705463" cy="2970967"/>
          </a:xfrm>
          <a:prstGeom prst="roundRect">
            <a:avLst>
              <a:gd fmla="val 3063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904542" y="2412206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After Tuning:</a:t>
            </a:r>
            <a:endParaRPr b="0" i="0" sz="2200" u="none" cap="none" strike="noStrike"/>
          </a:p>
        </p:txBody>
      </p:sp>
      <p:sp>
        <p:nvSpPr>
          <p:cNvPr id="116" name="Google Shape;116;p16"/>
          <p:cNvSpPr/>
          <p:nvPr/>
        </p:nvSpPr>
        <p:spPr>
          <a:xfrm>
            <a:off x="4904542" y="2898338"/>
            <a:ext cx="3257074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Tuned RF</a:t>
            </a:r>
            <a:endParaRPr b="0" i="0" sz="170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4904542" y="3320772"/>
            <a:ext cx="3257074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GB</a:t>
            </a:r>
            <a:endParaRPr b="0" i="0" sz="1700" u="none" cap="none" strike="noStrike"/>
          </a:p>
        </p:txBody>
      </p:sp>
      <p:sp>
        <p:nvSpPr>
          <p:cNvPr id="118" name="Google Shape;118;p16"/>
          <p:cNvSpPr/>
          <p:nvPr/>
        </p:nvSpPr>
        <p:spPr>
          <a:xfrm>
            <a:off x="4904542" y="3743206"/>
            <a:ext cx="3257074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XGB</a:t>
            </a:r>
            <a:endParaRPr b="0" i="0" sz="1700" u="none" cap="none" strike="noStrike"/>
          </a:p>
        </p:txBody>
      </p:sp>
      <p:sp>
        <p:nvSpPr>
          <p:cNvPr id="119" name="Google Shape;119;p16"/>
          <p:cNvSpPr/>
          <p:nvPr/>
        </p:nvSpPr>
        <p:spPr>
          <a:xfrm>
            <a:off x="4904542" y="4165640"/>
            <a:ext cx="3257074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Ensemble Models: Voting &amp; Stacking</a:t>
            </a:r>
            <a:endParaRPr b="0" i="0" sz="170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758309" y="5375553"/>
            <a:ext cx="7627382" cy="1703665"/>
          </a:xfrm>
          <a:prstGeom prst="roundRect">
            <a:avLst>
              <a:gd fmla="val 5341" name="adj"/>
            </a:avLst>
          </a:prstGeom>
          <a:solidFill>
            <a:srgbClr val="D5DCF6"/>
          </a:solidFill>
          <a:ln cap="flat" cmpd="sng" w="9525">
            <a:solidFill>
              <a:srgbClr val="BBC2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982504" y="5599748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Why Ensemble?</a:t>
            </a:r>
            <a:endParaRPr b="0" i="0" sz="2200" u="none" cap="none" strike="noStrike"/>
          </a:p>
        </p:txBody>
      </p:sp>
      <p:sp>
        <p:nvSpPr>
          <p:cNvPr id="122" name="Google Shape;122;p16"/>
          <p:cNvSpPr/>
          <p:nvPr/>
        </p:nvSpPr>
        <p:spPr>
          <a:xfrm>
            <a:off x="982504" y="6085880"/>
            <a:ext cx="7178993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Reduces bias &amp; variance</a:t>
            </a:r>
            <a:endParaRPr b="0" i="0" sz="1700" u="none" cap="none" strike="noStrike"/>
          </a:p>
        </p:txBody>
      </p:sp>
      <p:sp>
        <p:nvSpPr>
          <p:cNvPr id="123" name="Google Shape;123;p16"/>
          <p:cNvSpPr/>
          <p:nvPr/>
        </p:nvSpPr>
        <p:spPr>
          <a:xfrm>
            <a:off x="982504" y="6508313"/>
            <a:ext cx="7178993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Char char="•"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Improves generalization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25" y="441450"/>
            <a:ext cx="14313176" cy="770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Before </a:t>
            </a:r>
            <a:r>
              <a:rPr lang="en-US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Tuning:</a:t>
            </a:r>
            <a:endParaRPr sz="28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5" y="711350"/>
            <a:ext cx="14413526" cy="7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08425" y="102575"/>
            <a:ext cx="2601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Sora"/>
                <a:ea typeface="Sora"/>
                <a:cs typeface="Sora"/>
                <a:sym typeface="Sora"/>
              </a:rPr>
              <a:t>After Tuning:</a:t>
            </a:r>
            <a:endParaRPr sz="28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549712" y="431959"/>
            <a:ext cx="4133612" cy="5167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15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3250"/>
              <a:buFont typeface="Alexandria"/>
              <a:buNone/>
            </a:pPr>
            <a:r>
              <a:rPr b="0" i="0" lang="en-US" sz="32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ML Evaluation</a:t>
            </a:r>
            <a:endParaRPr b="0" i="0" sz="3250" u="none" cap="none" strike="noStrike"/>
          </a:p>
        </p:txBody>
      </p:sp>
      <p:sp>
        <p:nvSpPr>
          <p:cNvPr id="144" name="Google Shape;144;p19"/>
          <p:cNvSpPr/>
          <p:nvPr/>
        </p:nvSpPr>
        <p:spPr>
          <a:xfrm>
            <a:off x="7609403" y="8368784"/>
            <a:ext cx="697587" cy="15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200"/>
              <a:buFont typeface="Sora"/>
              <a:buNone/>
            </a:pPr>
            <a:r>
              <a:t/>
            </a:r>
            <a:endParaRPr b="0" i="0" sz="1200" u="none" cap="none" strike="noStrike"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5" y="1018288"/>
            <a:ext cx="14413548" cy="69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826" y="7744875"/>
            <a:ext cx="18595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758309" y="1093113"/>
            <a:ext cx="7627382" cy="1425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44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Deep Learning Models &amp; Tools</a:t>
            </a:r>
            <a:endParaRPr b="0" i="0" sz="4450" u="none" cap="none" strike="noStrike"/>
          </a:p>
        </p:txBody>
      </p:sp>
      <p:pic>
        <p:nvPicPr>
          <p:cNvPr descr="preencoded.png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309" y="2881313"/>
            <a:ext cx="375999" cy="3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>
            <a:off x="1350883" y="2843451"/>
            <a:ext cx="173319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BERT</a:t>
            </a:r>
            <a:endParaRPr b="0" i="0" sz="2200" u="none" cap="none" strike="noStrike"/>
          </a:p>
        </p:txBody>
      </p:sp>
      <p:sp>
        <p:nvSpPr>
          <p:cNvPr id="156" name="Google Shape;156;p20"/>
          <p:cNvSpPr/>
          <p:nvPr/>
        </p:nvSpPr>
        <p:spPr>
          <a:xfrm>
            <a:off x="1350883" y="3329583"/>
            <a:ext cx="1733193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Context-aware embeddings</a:t>
            </a:r>
            <a:endParaRPr b="0" i="0" sz="1700" u="none" cap="none" strike="noStrike"/>
          </a:p>
        </p:txBody>
      </p:sp>
      <p:pic>
        <p:nvPicPr>
          <p:cNvPr descr="preencoded.png" id="157" name="Google Shape;15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8998" y="2881313"/>
            <a:ext cx="376118" cy="376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4001691" y="2843451"/>
            <a:ext cx="173319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RoBERTa</a:t>
            </a:r>
            <a:endParaRPr b="0" i="0" sz="2200" u="none" cap="none" strike="noStrike"/>
          </a:p>
        </p:txBody>
      </p:sp>
      <p:sp>
        <p:nvSpPr>
          <p:cNvPr id="159" name="Google Shape;159;p20"/>
          <p:cNvSpPr/>
          <p:nvPr/>
        </p:nvSpPr>
        <p:spPr>
          <a:xfrm>
            <a:off x="4001691" y="3329583"/>
            <a:ext cx="1733193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Enhanced BERT</a:t>
            </a:r>
            <a:endParaRPr b="0" i="0" sz="1700" u="none" cap="none" strike="noStrike"/>
          </a:p>
        </p:txBody>
      </p:sp>
      <p:pic>
        <p:nvPicPr>
          <p:cNvPr descr="preencoded.png" id="160" name="Google Shape;16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9805" y="2881313"/>
            <a:ext cx="375999" cy="3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6652379" y="2843451"/>
            <a:ext cx="173319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LSTM</a:t>
            </a:r>
            <a:endParaRPr b="0" i="0" sz="2200" u="none" cap="none" strike="noStrike"/>
          </a:p>
        </p:txBody>
      </p:sp>
      <p:sp>
        <p:nvSpPr>
          <p:cNvPr id="162" name="Google Shape;162;p20"/>
          <p:cNvSpPr/>
          <p:nvPr/>
        </p:nvSpPr>
        <p:spPr>
          <a:xfrm>
            <a:off x="6652379" y="3329583"/>
            <a:ext cx="1733193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Captures sequential patterns</a:t>
            </a:r>
            <a:endParaRPr b="0" i="0" sz="1700" u="none" cap="none" strike="noStrike"/>
          </a:p>
        </p:txBody>
      </p:sp>
      <p:pic>
        <p:nvPicPr>
          <p:cNvPr descr="preencoded.png" id="163" name="Google Shape;16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309" y="5057537"/>
            <a:ext cx="375999" cy="3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1350883" y="5019675"/>
            <a:ext cx="173319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2200"/>
              <a:buFont typeface="Alexandria"/>
              <a:buNone/>
            </a:pPr>
            <a:r>
              <a:rPr b="0" i="0" lang="en-US" sz="2200" u="none" cap="none" strike="noStrike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rPr>
              <a:t>HAN</a:t>
            </a:r>
            <a:endParaRPr b="0" i="0" sz="2200" u="none" cap="none" strike="noStrike"/>
          </a:p>
        </p:txBody>
      </p:sp>
      <p:sp>
        <p:nvSpPr>
          <p:cNvPr id="165" name="Google Shape;165;p20"/>
          <p:cNvSpPr/>
          <p:nvPr/>
        </p:nvSpPr>
        <p:spPr>
          <a:xfrm>
            <a:off x="1350883" y="5505807"/>
            <a:ext cx="1733193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Attention over key words/phrases</a:t>
            </a:r>
            <a:endParaRPr b="0" i="0" sz="1700" u="none" cap="none" strike="noStrike"/>
          </a:p>
        </p:txBody>
      </p:sp>
      <p:sp>
        <p:nvSpPr>
          <p:cNvPr id="166" name="Google Shape;166;p20"/>
          <p:cNvSpPr/>
          <p:nvPr/>
        </p:nvSpPr>
        <p:spPr>
          <a:xfrm>
            <a:off x="758309" y="6789658"/>
            <a:ext cx="76273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1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Frameworks:</a:t>
            </a:r>
            <a:r>
              <a:rPr b="0" i="0" lang="en-US" sz="17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 PyTorch + Huggingface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9975"/>
            <a:ext cx="14325601" cy="394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826" y="7744875"/>
            <a:ext cx="18595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