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6BD3"/>
    <a:srgbClr val="4C9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7E6E-1E9B-49F0-93D6-C4ACC4021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4E1DC-60AD-4C5A-A50E-BC83B0FD3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A89D7-F297-47C5-9A1F-1D520746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2B15-A7F7-4C21-9595-35A9E26B115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07187-3DDB-499A-B995-C00E26EC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0472D-FC09-4F80-8AA2-97DEFDFD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1C97-3EB5-4528-B136-F71E93DE3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9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FB37-5125-4F9B-967E-27655E3A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BD7EC-956F-49CF-B4F3-70F3DDD04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80EE3-1097-4E38-BB4E-5D1756F5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2B15-A7F7-4C21-9595-35A9E26B115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947A2-7F7A-46FA-B7DA-23C507F5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507D1-866A-481E-9E1A-E0768AA6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1C97-3EB5-4528-B136-F71E93DE3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6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37471-A6CB-4DE5-9694-6EAD9589C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FABBC-0016-48F1-8636-345D54956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7D955-7306-43E5-ABFF-97BB40A3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2B15-A7F7-4C21-9595-35A9E26B115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FC340-6607-47A8-8FBB-A5DD1700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21169-2685-4990-AA58-6A32CB81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1C97-3EB5-4528-B136-F71E93DE3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3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22B6-EF74-4F1E-B6DE-BA9CF3C7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B99D-C451-49E1-9028-C20A18840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1478E-D2C1-4A7A-B215-074C0C53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2B15-A7F7-4C21-9595-35A9E26B115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BB28A-F096-45F5-A8C7-F337661E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A593A-5270-4147-A023-D16A1FCB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1C97-3EB5-4528-B136-F71E93DE3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2E84-B508-4FD9-A469-1D4441D7C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A2236-4EA9-4D2C-A532-B0D8ED75B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9B41-525C-46F7-8C5B-D18923A3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2B15-A7F7-4C21-9595-35A9E26B115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0DE43-280C-4846-83AC-CEB4957E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6567D-30CA-478D-82F3-C2D07FB1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1C97-3EB5-4528-B136-F71E93DE3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38D8-3BA1-4AD3-9B23-9D14A2C4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B3CA8-7867-4DDE-B358-B90084B5F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25D82-CE90-454C-BEF7-D2CA06922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C4185-35B5-4EFF-8442-96E44C48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2B15-A7F7-4C21-9595-35A9E26B115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FBCD5-3EDD-4CE6-9609-68349A7A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0AB57-6126-4D27-A325-E292AB32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1C97-3EB5-4528-B136-F71E93DE3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1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ACA1-60A1-42A8-9F04-C66EF853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B9201-8B11-4DB8-AEF2-6770D54B8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FF01D-B522-4039-B475-DEC629653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104E4-B25B-47C3-B8AE-3C1D141DE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96EE-8A2E-4CD6-8F71-8C83151A3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86CEF4-D14D-4DEC-A898-CFAE0088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2B15-A7F7-4C21-9595-35A9E26B115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39799-64E5-4E9B-B992-DE6430E2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3A7DE-2219-4D77-B25C-E8A2A1CB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1C97-3EB5-4528-B136-F71E93DE3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4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29AE-372E-4672-A2ED-FD7AB03C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ABEA0-161E-4E99-A50D-65CC186C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2B15-A7F7-4C21-9595-35A9E26B115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C0A89-2199-43B6-A586-6331C68C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98BC5-D63E-442B-94C1-931F1CB0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1C97-3EB5-4528-B136-F71E93DE3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2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A5797-B6CE-40EC-88B2-87825B83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2B15-A7F7-4C21-9595-35A9E26B115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90AAD-7CF3-4E5E-AE81-716C3659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6D486-3040-449E-8137-FF772ECE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1C97-3EB5-4528-B136-F71E93DE3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2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F01B-D26B-4DBB-A380-31E68EC1F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218C-230D-4105-81D3-3543E7923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84E8B-7E05-4EBE-8A0F-4EA58F8F8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D2AC3-2A62-43B3-9797-EF7B4695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2B15-A7F7-4C21-9595-35A9E26B115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1FE42-9CA6-42D1-991A-D66724F0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605D7-F26C-45CC-AE6F-F6A1D58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1C97-3EB5-4528-B136-F71E93DE3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B4DA-2E0E-4CA0-AF78-BA8FBDA3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4B460-E2E1-4897-B1D0-5DDF77A0D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E4FBF-5E45-4CFD-B96C-E80390460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F7760-EBAD-4728-A453-A63DDE76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2B15-A7F7-4C21-9595-35A9E26B115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84AF9-09A9-4398-88D5-4D4A9A36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5EEA3-51CE-4C27-9CF8-6EA5FA5D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1C97-3EB5-4528-B136-F71E93DE3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7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D8010C-32E4-4553-ABB9-DFDBA00D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522E0-7C84-42BA-882A-82361E8DC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674AA-BCCE-467B-A97B-16CBB68D1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C2B15-A7F7-4C21-9595-35A9E26B115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2611-1B4A-447E-BD1B-AAE7394CC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CADAC-E862-499A-95B9-EC35FC033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1C97-3EB5-4528-B136-F71E93DE3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4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324B2E-E58E-46A7-9F41-43C42A3BFFB5}"/>
              </a:ext>
            </a:extLst>
          </p:cNvPr>
          <p:cNvCxnSpPr>
            <a:cxnSpLocks/>
          </p:cNvCxnSpPr>
          <p:nvPr/>
        </p:nvCxnSpPr>
        <p:spPr>
          <a:xfrm>
            <a:off x="2362200" y="3952874"/>
            <a:ext cx="774382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1A65FE-3D49-4C3D-8B63-910BC83AF1C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117202" y="1700284"/>
            <a:ext cx="1244998" cy="22525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7514FD-77F5-44AD-A51B-2BF1D7021A39}"/>
              </a:ext>
            </a:extLst>
          </p:cNvPr>
          <p:cNvCxnSpPr>
            <a:cxnSpLocks/>
          </p:cNvCxnSpPr>
          <p:nvPr/>
        </p:nvCxnSpPr>
        <p:spPr>
          <a:xfrm>
            <a:off x="4545002" y="1696043"/>
            <a:ext cx="1326072" cy="22440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3848FF-EDCF-4F88-A505-031205BEA9B8}"/>
              </a:ext>
            </a:extLst>
          </p:cNvPr>
          <p:cNvCxnSpPr>
            <a:cxnSpLocks/>
          </p:cNvCxnSpPr>
          <p:nvPr/>
        </p:nvCxnSpPr>
        <p:spPr>
          <a:xfrm>
            <a:off x="8209645" y="1948934"/>
            <a:ext cx="1792215" cy="1991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B7E276-1ED1-4BD0-9C38-1DCD4C245122}"/>
              </a:ext>
            </a:extLst>
          </p:cNvPr>
          <p:cNvSpPr txBox="1"/>
          <p:nvPr/>
        </p:nvSpPr>
        <p:spPr>
          <a:xfrm>
            <a:off x="163755" y="1330952"/>
            <a:ext cx="1906894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E Inspira Sans" panose="020B0503060000000003" pitchFamily="34" charset="0"/>
              </a:rPr>
              <a:t>Customer	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78A5A1-D081-4547-9DA0-F6DBD1AA58CB}"/>
              </a:ext>
            </a:extLst>
          </p:cNvPr>
          <p:cNvSpPr txBox="1"/>
          <p:nvPr/>
        </p:nvSpPr>
        <p:spPr>
          <a:xfrm>
            <a:off x="3368350" y="1299942"/>
            <a:ext cx="2348481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E Inspira Sans" panose="020B0503060000000003" pitchFamily="34" charset="0"/>
              </a:rPr>
              <a:t>Manager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EAA111-C435-4DC4-9502-B89BF7DC914A}"/>
              </a:ext>
            </a:extLst>
          </p:cNvPr>
          <p:cNvSpPr txBox="1"/>
          <p:nvPr/>
        </p:nvSpPr>
        <p:spPr>
          <a:xfrm>
            <a:off x="7069785" y="1302603"/>
            <a:ext cx="2089007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E Inspira Sans" panose="020B0503060000000003" pitchFamily="34" charset="0"/>
              </a:rPr>
              <a:t>Technician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334A86-995F-444F-A763-9AB0C3F63720}"/>
              </a:ext>
            </a:extLst>
          </p:cNvPr>
          <p:cNvCxnSpPr>
            <a:cxnSpLocks/>
          </p:cNvCxnSpPr>
          <p:nvPr/>
        </p:nvCxnSpPr>
        <p:spPr>
          <a:xfrm flipH="1">
            <a:off x="1047750" y="3952874"/>
            <a:ext cx="1314450" cy="1979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98A246-E99E-47AE-9473-85984156F446}"/>
              </a:ext>
            </a:extLst>
          </p:cNvPr>
          <p:cNvCxnSpPr>
            <a:cxnSpLocks/>
          </p:cNvCxnSpPr>
          <p:nvPr/>
        </p:nvCxnSpPr>
        <p:spPr>
          <a:xfrm flipH="1">
            <a:off x="5024438" y="3952874"/>
            <a:ext cx="1314450" cy="1979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4BFA85-7738-4168-B66E-56595297716E}"/>
              </a:ext>
            </a:extLst>
          </p:cNvPr>
          <p:cNvSpPr txBox="1"/>
          <p:nvPr/>
        </p:nvSpPr>
        <p:spPr>
          <a:xfrm>
            <a:off x="163755" y="253025"/>
            <a:ext cx="7726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 Inspira Sans" panose="020B0503060000000003" pitchFamily="34" charset="0"/>
              </a:rPr>
              <a:t>Wind Turbine Service Process – Fishbone Diagram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1D56ED-7D94-46A0-8486-61E6A5D40991}"/>
              </a:ext>
            </a:extLst>
          </p:cNvPr>
          <p:cNvCxnSpPr>
            <a:cxnSpLocks/>
          </p:cNvCxnSpPr>
          <p:nvPr/>
        </p:nvCxnSpPr>
        <p:spPr>
          <a:xfrm>
            <a:off x="3759094" y="3067970"/>
            <a:ext cx="1566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DF4AD7F-7175-4730-87D4-14A312B0A8B0}"/>
              </a:ext>
            </a:extLst>
          </p:cNvPr>
          <p:cNvCxnSpPr>
            <a:cxnSpLocks/>
          </p:cNvCxnSpPr>
          <p:nvPr/>
        </p:nvCxnSpPr>
        <p:spPr>
          <a:xfrm>
            <a:off x="5061031" y="2567387"/>
            <a:ext cx="17109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FAC3ED8-2AEE-49F2-89EB-4009D8389676}"/>
              </a:ext>
            </a:extLst>
          </p:cNvPr>
          <p:cNvCxnSpPr>
            <a:cxnSpLocks/>
          </p:cNvCxnSpPr>
          <p:nvPr/>
        </p:nvCxnSpPr>
        <p:spPr>
          <a:xfrm>
            <a:off x="5494910" y="3330591"/>
            <a:ext cx="1687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915F906-BEBA-4614-BB1A-9B1087BF6DC9}"/>
              </a:ext>
            </a:extLst>
          </p:cNvPr>
          <p:cNvCxnSpPr>
            <a:cxnSpLocks/>
          </p:cNvCxnSpPr>
          <p:nvPr/>
        </p:nvCxnSpPr>
        <p:spPr>
          <a:xfrm flipV="1">
            <a:off x="3814177" y="3772390"/>
            <a:ext cx="192077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82FEE3-49DB-47E0-98C3-8C1D065EAB40}"/>
              </a:ext>
            </a:extLst>
          </p:cNvPr>
          <p:cNvCxnSpPr>
            <a:cxnSpLocks/>
          </p:cNvCxnSpPr>
          <p:nvPr/>
        </p:nvCxnSpPr>
        <p:spPr>
          <a:xfrm>
            <a:off x="8650032" y="2449865"/>
            <a:ext cx="23083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875EC16-3ECF-4D61-AB8C-6813F5B84D81}"/>
              </a:ext>
            </a:extLst>
          </p:cNvPr>
          <p:cNvSpPr txBox="1"/>
          <p:nvPr/>
        </p:nvSpPr>
        <p:spPr>
          <a:xfrm>
            <a:off x="196429" y="5904298"/>
            <a:ext cx="2321142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E Inspira Sans" panose="020B0503060000000003" pitchFamily="34" charset="0"/>
              </a:rPr>
              <a:t>Warehouse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B28E57F-190B-45FE-A9E3-7015E6A54056}"/>
              </a:ext>
            </a:extLst>
          </p:cNvPr>
          <p:cNvSpPr txBox="1"/>
          <p:nvPr/>
        </p:nvSpPr>
        <p:spPr>
          <a:xfrm>
            <a:off x="4068601" y="5932707"/>
            <a:ext cx="2429696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E Inspira Sans" panose="020B0503060000000003" pitchFamily="34" charset="0"/>
              </a:rPr>
              <a:t>Finance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048C249-24F9-4874-AB61-1841D24B86BA}"/>
              </a:ext>
            </a:extLst>
          </p:cNvPr>
          <p:cNvCxnSpPr>
            <a:cxnSpLocks/>
          </p:cNvCxnSpPr>
          <p:nvPr/>
        </p:nvCxnSpPr>
        <p:spPr>
          <a:xfrm>
            <a:off x="7482437" y="2791964"/>
            <a:ext cx="14544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4C4C57-F48A-4BA1-A56F-B016FC346455}"/>
              </a:ext>
            </a:extLst>
          </p:cNvPr>
          <p:cNvSpPr txBox="1"/>
          <p:nvPr/>
        </p:nvSpPr>
        <p:spPr>
          <a:xfrm>
            <a:off x="111910" y="2524340"/>
            <a:ext cx="1475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2">
                    <a:lumMod val="75000"/>
                  </a:schemeClr>
                </a:solidFill>
                <a:latin typeface="GE Inspira Sans" panose="020B0503060000000003" pitchFamily="34" charset="0"/>
              </a:rPr>
              <a:t>Customer fails to request service timely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D1DFBAF-2BB5-4F83-9D6C-7F7E438D1E0D}"/>
              </a:ext>
            </a:extLst>
          </p:cNvPr>
          <p:cNvCxnSpPr>
            <a:cxnSpLocks/>
          </p:cNvCxnSpPr>
          <p:nvPr/>
        </p:nvCxnSpPr>
        <p:spPr>
          <a:xfrm>
            <a:off x="9530634" y="3429000"/>
            <a:ext cx="23767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59D5822-8202-45FA-A29F-7886BBD9EC95}"/>
              </a:ext>
            </a:extLst>
          </p:cNvPr>
          <p:cNvCxnSpPr>
            <a:cxnSpLocks/>
          </p:cNvCxnSpPr>
          <p:nvPr/>
        </p:nvCxnSpPr>
        <p:spPr>
          <a:xfrm flipV="1">
            <a:off x="213263" y="2944535"/>
            <a:ext cx="1578089" cy="18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A07CBEC-862E-4553-AAC1-6F49C9CDA39C}"/>
              </a:ext>
            </a:extLst>
          </p:cNvPr>
          <p:cNvCxnSpPr>
            <a:cxnSpLocks/>
          </p:cNvCxnSpPr>
          <p:nvPr/>
        </p:nvCxnSpPr>
        <p:spPr>
          <a:xfrm>
            <a:off x="5741912" y="4874078"/>
            <a:ext cx="2148006" cy="36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6D5F61B-88B8-4950-A47E-6C8D0AD5FA56}"/>
              </a:ext>
            </a:extLst>
          </p:cNvPr>
          <p:cNvCxnSpPr>
            <a:cxnSpLocks/>
          </p:cNvCxnSpPr>
          <p:nvPr/>
        </p:nvCxnSpPr>
        <p:spPr>
          <a:xfrm>
            <a:off x="506645" y="4387020"/>
            <a:ext cx="15615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77A7DA2-4F41-40BD-B316-3A1BBDAA7B13}"/>
              </a:ext>
            </a:extLst>
          </p:cNvPr>
          <p:cNvCxnSpPr>
            <a:cxnSpLocks/>
          </p:cNvCxnSpPr>
          <p:nvPr/>
        </p:nvCxnSpPr>
        <p:spPr>
          <a:xfrm>
            <a:off x="1791352" y="4874078"/>
            <a:ext cx="17097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68A5938-A031-4AE0-B246-E250B4B2791B}"/>
              </a:ext>
            </a:extLst>
          </p:cNvPr>
          <p:cNvCxnSpPr>
            <a:cxnSpLocks/>
          </p:cNvCxnSpPr>
          <p:nvPr/>
        </p:nvCxnSpPr>
        <p:spPr>
          <a:xfrm>
            <a:off x="140005" y="5232321"/>
            <a:ext cx="13707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F9AD492-06B6-CB46-BBEC-79BDE20D5A99}"/>
              </a:ext>
            </a:extLst>
          </p:cNvPr>
          <p:cNvSpPr txBox="1"/>
          <p:nvPr/>
        </p:nvSpPr>
        <p:spPr>
          <a:xfrm>
            <a:off x="10106025" y="3712712"/>
            <a:ext cx="1704682" cy="30777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GE Inspira Sans" panose="020B0503060000000003" pitchFamily="34" charset="0"/>
              </a:rPr>
              <a:t>Delay in work done.</a:t>
            </a:r>
            <a:endParaRPr lang="en-US" sz="1400" dirty="0">
              <a:latin typeface="GE Inspira Sans" panose="020B05030600000000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230785E-8521-8649-B2A2-3B4CE87796E0}"/>
              </a:ext>
            </a:extLst>
          </p:cNvPr>
          <p:cNvSpPr txBox="1"/>
          <p:nvPr/>
        </p:nvSpPr>
        <p:spPr>
          <a:xfrm>
            <a:off x="10174138" y="82583"/>
            <a:ext cx="1899169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GE Inspira Sans" panose="020B0503060000000003" pitchFamily="34" charset="0"/>
              </a:rPr>
              <a:t>Potential Root Cause</a:t>
            </a:r>
          </a:p>
          <a:p>
            <a:pPr algn="ctr"/>
            <a:r>
              <a:rPr lang="en-US" sz="1400" b="1" dirty="0">
                <a:latin typeface="GE Inspira Sans" panose="020B0503060000000003" pitchFamily="34" charset="0"/>
              </a:rPr>
              <a:t>color-code: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  <a:latin typeface="GE Inspira Sans" panose="020B0503060000000003" pitchFamily="34" charset="0"/>
              </a:rPr>
              <a:t>Process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GE Inspira Sans" panose="020B0503060000000003" pitchFamily="34" charset="0"/>
            </a:endParaRPr>
          </a:p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GE Inspira Sans" panose="020B0503060000000003" pitchFamily="34" charset="0"/>
              </a:rPr>
              <a:t>People</a:t>
            </a:r>
            <a:endParaRPr lang="en-US" sz="1400" dirty="0">
              <a:solidFill>
                <a:srgbClr val="7030A0"/>
              </a:solidFill>
              <a:latin typeface="GE Inspira Sans" panose="020B0503060000000003" pitchFamily="34" charset="0"/>
            </a:endParaRP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GE Inspira Sans" panose="020B0503060000000003" pitchFamily="34" charset="0"/>
              </a:rPr>
              <a:t>Technology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A3AAE4-1B68-4A09-9AE0-930297EA95D7}"/>
              </a:ext>
            </a:extLst>
          </p:cNvPr>
          <p:cNvSpPr txBox="1"/>
          <p:nvPr/>
        </p:nvSpPr>
        <p:spPr>
          <a:xfrm>
            <a:off x="5193196" y="2058874"/>
            <a:ext cx="1710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4C9BD3"/>
                </a:solidFill>
                <a:latin typeface="GE Inspira Sans" panose="020B0503060000000003" pitchFamily="34" charset="0"/>
              </a:rPr>
              <a:t>No way to record exact complaint details.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ED542B-C533-491E-9D5E-F339A59297E4}"/>
              </a:ext>
            </a:extLst>
          </p:cNvPr>
          <p:cNvSpPr txBox="1"/>
          <p:nvPr/>
        </p:nvSpPr>
        <p:spPr>
          <a:xfrm>
            <a:off x="3871145" y="2683823"/>
            <a:ext cx="1710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A66BD3"/>
                </a:solidFill>
                <a:latin typeface="GE Inspira Sans" panose="020B0503060000000003" pitchFamily="34" charset="0"/>
              </a:rPr>
              <a:t>Time Delays.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130697-7802-49C2-9377-79E7F3995E61}"/>
              </a:ext>
            </a:extLst>
          </p:cNvPr>
          <p:cNvSpPr txBox="1"/>
          <p:nvPr/>
        </p:nvSpPr>
        <p:spPr>
          <a:xfrm>
            <a:off x="5537890" y="2985793"/>
            <a:ext cx="2412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GE Inspira Sans" panose="020B0503060000000003" pitchFamily="34" charset="0"/>
              </a:rPr>
              <a:t>Not asking exact problem.</a:t>
            </a:r>
            <a:endParaRPr lang="en-US" sz="1100" i="1" dirty="0">
              <a:solidFill>
                <a:schemeClr val="accent2">
                  <a:lumMod val="75000"/>
                </a:schemeClr>
              </a:solidFill>
              <a:latin typeface="GE Inspira Sans" panose="020B05030600000000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6A3DAD-71DE-46C8-8DDA-09BD931BC023}"/>
              </a:ext>
            </a:extLst>
          </p:cNvPr>
          <p:cNvSpPr txBox="1"/>
          <p:nvPr/>
        </p:nvSpPr>
        <p:spPr>
          <a:xfrm>
            <a:off x="8621704" y="1824956"/>
            <a:ext cx="24129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GE Inspira Sans" panose="020B0503060000000003" pitchFamily="34" charset="0"/>
              </a:rPr>
              <a:t>Communication Error.</a:t>
            </a:r>
          </a:p>
          <a:p>
            <a:r>
              <a:rPr lang="en-US" sz="1100" i="1" dirty="0">
                <a:solidFill>
                  <a:schemeClr val="accent2">
                    <a:lumMod val="75000"/>
                  </a:schemeClr>
                </a:solidFill>
                <a:latin typeface="GE Inspira Sans" panose="020B0503060000000003" pitchFamily="34" charset="0"/>
              </a:rPr>
              <a:t>[ Forgot to inform about his vacation, Informs future repair]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4F5CE3-18E2-481F-9735-9281284DD4A1}"/>
              </a:ext>
            </a:extLst>
          </p:cNvPr>
          <p:cNvSpPr txBox="1"/>
          <p:nvPr/>
        </p:nvSpPr>
        <p:spPr>
          <a:xfrm>
            <a:off x="357303" y="4910716"/>
            <a:ext cx="1710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A66BD3"/>
                </a:solidFill>
                <a:latin typeface="GE Inspira Sans" panose="020B0503060000000003" pitchFamily="34" charset="0"/>
              </a:rPr>
              <a:t>Time Delay.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6CA31A-FE22-4AD8-88B4-0F06F1910BF3}"/>
              </a:ext>
            </a:extLst>
          </p:cNvPr>
          <p:cNvSpPr txBox="1"/>
          <p:nvPr/>
        </p:nvSpPr>
        <p:spPr>
          <a:xfrm>
            <a:off x="1987322" y="4551257"/>
            <a:ext cx="1710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A66BD3"/>
                </a:solidFill>
                <a:latin typeface="GE Inspira Sans" panose="020B0503060000000003" pitchFamily="34" charset="0"/>
              </a:rPr>
              <a:t>Not have enough stock.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938416-38AF-4E19-80F4-2CC702B6D991}"/>
              </a:ext>
            </a:extLst>
          </p:cNvPr>
          <p:cNvSpPr txBox="1"/>
          <p:nvPr/>
        </p:nvSpPr>
        <p:spPr>
          <a:xfrm>
            <a:off x="564963" y="4094706"/>
            <a:ext cx="2412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GE Inspira Sans" panose="020B0503060000000003" pitchFamily="34" charset="0"/>
              </a:rPr>
              <a:t>Logistics Error.</a:t>
            </a:r>
            <a:endParaRPr lang="en-US" sz="1100" i="1" dirty="0">
              <a:solidFill>
                <a:schemeClr val="accent2">
                  <a:lumMod val="75000"/>
                </a:schemeClr>
              </a:solidFill>
              <a:latin typeface="GE Inspira Sans" panose="020B05030600000000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72EAF9-93F0-40B1-B0A6-783CA08FA92D}"/>
              </a:ext>
            </a:extLst>
          </p:cNvPr>
          <p:cNvSpPr txBox="1"/>
          <p:nvPr/>
        </p:nvSpPr>
        <p:spPr>
          <a:xfrm>
            <a:off x="9521437" y="2916847"/>
            <a:ext cx="23083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A66BD3"/>
                </a:solidFill>
                <a:latin typeface="GE Inspira Sans" panose="020B0503060000000003" pitchFamily="34" charset="0"/>
              </a:rPr>
              <a:t>Customer service records were not consolidated.</a:t>
            </a:r>
            <a:endParaRPr lang="en-US" sz="1100" i="1" dirty="0">
              <a:solidFill>
                <a:srgbClr val="A66BD3"/>
              </a:solidFill>
              <a:latin typeface="GE Inspira Sans" panose="020B05030600000000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D48013-BDE7-45DB-9E41-A680A6EC5D94}"/>
              </a:ext>
            </a:extLst>
          </p:cNvPr>
          <p:cNvSpPr txBox="1"/>
          <p:nvPr/>
        </p:nvSpPr>
        <p:spPr>
          <a:xfrm>
            <a:off x="6083626" y="4388387"/>
            <a:ext cx="1710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4C9BD3"/>
                </a:solidFill>
                <a:latin typeface="GE Inspira Sans" panose="020B0503060000000003" pitchFamily="34" charset="0"/>
              </a:rPr>
              <a:t>Price list not readily available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E74435-1678-43D0-B924-1E2C333D7B41}"/>
              </a:ext>
            </a:extLst>
          </p:cNvPr>
          <p:cNvSpPr txBox="1"/>
          <p:nvPr/>
        </p:nvSpPr>
        <p:spPr>
          <a:xfrm>
            <a:off x="7287984" y="2478173"/>
            <a:ext cx="2412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GE Inspira Sans" panose="020B0503060000000003" pitchFamily="34" charset="0"/>
              </a:rPr>
              <a:t>Wrong address entry</a:t>
            </a:r>
            <a:endParaRPr lang="en-US" sz="1100" i="1" dirty="0">
              <a:solidFill>
                <a:schemeClr val="accent2">
                  <a:lumMod val="75000"/>
                </a:schemeClr>
              </a:solidFill>
              <a:latin typeface="GE Inspira Sans" panose="020B05030600000000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5E28B8E-C062-40CC-A79C-AC3A40914B0A}"/>
              </a:ext>
            </a:extLst>
          </p:cNvPr>
          <p:cNvSpPr txBox="1"/>
          <p:nvPr/>
        </p:nvSpPr>
        <p:spPr>
          <a:xfrm>
            <a:off x="3568075" y="3260787"/>
            <a:ext cx="24129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GE Inspira Sans" panose="020B0503060000000003" pitchFamily="34" charset="0"/>
              </a:rPr>
              <a:t>Careless 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GE Inspira Sans" panose="020B0503060000000003" pitchFamily="34" charset="0"/>
              </a:rPr>
              <a:t>[added additional service repair]</a:t>
            </a:r>
            <a:endParaRPr lang="en-US" sz="1100" i="1" dirty="0">
              <a:solidFill>
                <a:schemeClr val="accent2">
                  <a:lumMod val="75000"/>
                </a:schemeClr>
              </a:solidFill>
              <a:latin typeface="GE Inspira Sans" panose="020B0503060000000003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B33A7D0-D5E7-4C1F-93A6-C208D472DA12}"/>
              </a:ext>
            </a:extLst>
          </p:cNvPr>
          <p:cNvCxnSpPr>
            <a:cxnSpLocks/>
          </p:cNvCxnSpPr>
          <p:nvPr/>
        </p:nvCxnSpPr>
        <p:spPr>
          <a:xfrm>
            <a:off x="3370760" y="2377869"/>
            <a:ext cx="1566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5744406-B65B-4AEB-AB0B-F9CFD40D795D}"/>
              </a:ext>
            </a:extLst>
          </p:cNvPr>
          <p:cNvSpPr txBox="1"/>
          <p:nvPr/>
        </p:nvSpPr>
        <p:spPr>
          <a:xfrm>
            <a:off x="3353272" y="2026494"/>
            <a:ext cx="2412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GE Inspira Sans" panose="020B0503060000000003" pitchFamily="34" charset="0"/>
              </a:rPr>
              <a:t>Communication Error.</a:t>
            </a:r>
            <a:endParaRPr lang="en-US" sz="1100" i="1" dirty="0">
              <a:solidFill>
                <a:schemeClr val="accent2">
                  <a:lumMod val="75000"/>
                </a:schemeClr>
              </a:solidFill>
              <a:latin typeface="GE Inspira Sans" panose="020B050306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36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 Inspira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Marino, Emily (GE Renewable Energy)</dc:creator>
  <cp:lastModifiedBy>Ashish Gupta</cp:lastModifiedBy>
  <cp:revision>242</cp:revision>
  <dcterms:created xsi:type="dcterms:W3CDTF">2019-08-01T16:47:44Z</dcterms:created>
  <dcterms:modified xsi:type="dcterms:W3CDTF">2020-05-31T20:47:02Z</dcterms:modified>
</cp:coreProperties>
</file>