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70" r:id="rId10"/>
    <p:sldId id="264" r:id="rId11"/>
    <p:sldId id="265" r:id="rId12"/>
    <p:sldId id="271" r:id="rId13"/>
    <p:sldId id="269"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0" d="100"/>
          <a:sy n="40" d="100"/>
        </p:scale>
        <p:origin x="48" y="7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12/13/2018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12/13/2018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F3F8-41B8-466C-BA4A-427BA750E8F4}"/>
              </a:ext>
            </a:extLst>
          </p:cNvPr>
          <p:cNvSpPr>
            <a:spLocks noGrp="1"/>
          </p:cNvSpPr>
          <p:nvPr>
            <p:ph type="ctrTitle"/>
          </p:nvPr>
        </p:nvSpPr>
        <p:spPr>
          <a:xfrm>
            <a:off x="3962399" y="1964267"/>
            <a:ext cx="7197726" cy="2421464"/>
          </a:xfrm>
        </p:spPr>
        <p:txBody>
          <a:bodyPr>
            <a:normAutofit fontScale="90000"/>
          </a:bodyPr>
          <a:lstStyle/>
          <a:p>
            <a:r>
              <a:rPr lang="en-US" dirty="0">
                <a:latin typeface="Century" panose="02040604050505020304" pitchFamily="18" charset="0"/>
                <a:cs typeface="Times New Roman" panose="02020603050405020304" pitchFamily="18" charset="0"/>
              </a:rPr>
              <a:t>ELECTRIC POWER MARKET WITH INTERMITTENT GENERATION </a:t>
            </a:r>
          </a:p>
        </p:txBody>
      </p:sp>
      <p:sp>
        <p:nvSpPr>
          <p:cNvPr id="3" name="Subtitle 2">
            <a:extLst>
              <a:ext uri="{FF2B5EF4-FFF2-40B4-BE49-F238E27FC236}">
                <a16:creationId xmlns:a16="http://schemas.microsoft.com/office/drawing/2014/main" id="{46F5DCB4-46CD-410A-8E7A-6B64DED0C00E}"/>
              </a:ext>
            </a:extLst>
          </p:cNvPr>
          <p:cNvSpPr>
            <a:spLocks noGrp="1"/>
          </p:cNvSpPr>
          <p:nvPr>
            <p:ph type="subTitle" idx="1"/>
          </p:nvPr>
        </p:nvSpPr>
        <p:spPr/>
        <p:txBody>
          <a:bodyPr/>
          <a:lstStyle/>
          <a:p>
            <a:r>
              <a:rPr lang="en-US" dirty="0">
                <a:latin typeface="Century" panose="02040604050505020304" pitchFamily="18" charset="0"/>
              </a:rPr>
              <a:t>By Ashish Upadhyay, </a:t>
            </a:r>
            <a:r>
              <a:rPr lang="en-US" dirty="0" err="1">
                <a:latin typeface="Century" panose="02040604050505020304" pitchFamily="18" charset="0"/>
              </a:rPr>
              <a:t>Ayush</a:t>
            </a:r>
            <a:r>
              <a:rPr lang="en-US" dirty="0">
                <a:latin typeface="Century" panose="02040604050505020304" pitchFamily="18" charset="0"/>
              </a:rPr>
              <a:t> </a:t>
            </a:r>
            <a:r>
              <a:rPr lang="en-US" dirty="0" err="1">
                <a:latin typeface="Century" panose="02040604050505020304" pitchFamily="18" charset="0"/>
              </a:rPr>
              <a:t>Rathi</a:t>
            </a:r>
            <a:r>
              <a:rPr lang="en-US" dirty="0">
                <a:latin typeface="Century" panose="02040604050505020304" pitchFamily="18" charset="0"/>
              </a:rPr>
              <a:t>, Yashvardhan </a:t>
            </a:r>
            <a:r>
              <a:rPr lang="en-US" dirty="0" err="1">
                <a:latin typeface="Century" panose="02040604050505020304" pitchFamily="18" charset="0"/>
              </a:rPr>
              <a:t>JAin</a:t>
            </a:r>
            <a:endParaRPr lang="en-US" dirty="0">
              <a:latin typeface="Century" panose="02040604050505020304" pitchFamily="18" charset="0"/>
            </a:endParaRPr>
          </a:p>
        </p:txBody>
      </p:sp>
    </p:spTree>
    <p:extLst>
      <p:ext uri="{BB962C8B-B14F-4D97-AF65-F5344CB8AC3E}">
        <p14:creationId xmlns:p14="http://schemas.microsoft.com/office/powerpoint/2010/main" val="57042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DAC5-B052-4FCE-80F2-8D87E3E0A9FF}"/>
              </a:ext>
            </a:extLst>
          </p:cNvPr>
          <p:cNvSpPr>
            <a:spLocks noGrp="1"/>
          </p:cNvSpPr>
          <p:nvPr>
            <p:ph type="title"/>
          </p:nvPr>
        </p:nvSpPr>
        <p:spPr>
          <a:xfrm>
            <a:off x="1022683" y="144382"/>
            <a:ext cx="10131425" cy="1456267"/>
          </a:xfrm>
        </p:spPr>
        <p:txBody>
          <a:bodyPr/>
          <a:lstStyle/>
          <a:p>
            <a:pPr algn="ctr"/>
            <a:r>
              <a:rPr lang="en-US" dirty="0">
                <a:latin typeface="Century" panose="02040604050505020304" pitchFamily="18" charset="0"/>
              </a:rPr>
              <a:t>Case study</a:t>
            </a:r>
          </a:p>
        </p:txBody>
      </p:sp>
      <p:sp>
        <p:nvSpPr>
          <p:cNvPr id="3" name="TextBox 2">
            <a:extLst>
              <a:ext uri="{FF2B5EF4-FFF2-40B4-BE49-F238E27FC236}">
                <a16:creationId xmlns:a16="http://schemas.microsoft.com/office/drawing/2014/main" id="{66386BC9-B6E2-47C3-92B7-E1792D118BC6}"/>
              </a:ext>
            </a:extLst>
          </p:cNvPr>
          <p:cNvSpPr txBox="1"/>
          <p:nvPr/>
        </p:nvSpPr>
        <p:spPr>
          <a:xfrm>
            <a:off x="786062" y="1620254"/>
            <a:ext cx="11133221" cy="4524315"/>
          </a:xfrm>
          <a:prstGeom prst="rect">
            <a:avLst/>
          </a:prstGeom>
          <a:noFill/>
        </p:spPr>
        <p:txBody>
          <a:bodyPr wrap="square" rtlCol="0">
            <a:spAutoFit/>
          </a:bodyPr>
          <a:lstStyle/>
          <a:p>
            <a:pPr marL="400050" indent="-400050">
              <a:buFont typeface="+mj-lt"/>
              <a:buAutoNum type="romanUcPeriod"/>
            </a:pPr>
            <a:r>
              <a:rPr lang="en-US" dirty="0">
                <a:latin typeface="Century" panose="02040604050505020304" pitchFamily="18" charset="0"/>
              </a:rPr>
              <a:t>80-20: </a:t>
            </a:r>
          </a:p>
          <a:p>
            <a:r>
              <a:rPr lang="en-US" dirty="0">
                <a:latin typeface="Century" panose="02040604050505020304" pitchFamily="18" charset="0"/>
              </a:rPr>
              <a:t>        </a:t>
            </a:r>
          </a:p>
          <a:p>
            <a:r>
              <a:rPr lang="en-US" dirty="0">
                <a:latin typeface="Century" panose="02040604050505020304" pitchFamily="18" charset="0"/>
              </a:rPr>
              <a:t>       </a:t>
            </a:r>
            <a:r>
              <a:rPr lang="en-US" b="1" dirty="0">
                <a:latin typeface="Century" panose="02040604050505020304" pitchFamily="18" charset="0"/>
              </a:rPr>
              <a:t>-</a:t>
            </a:r>
            <a:r>
              <a:rPr lang="en-US" dirty="0">
                <a:latin typeface="Century" panose="02040604050505020304" pitchFamily="18" charset="0"/>
              </a:rPr>
              <a:t> 80% of the load is supplied by the conventional generators and 20% is supplied by  solar/wind.</a:t>
            </a:r>
          </a:p>
          <a:p>
            <a:r>
              <a:rPr lang="en-US" dirty="0">
                <a:latin typeface="Century" panose="02040604050505020304" pitchFamily="18" charset="0"/>
              </a:rPr>
              <a:t>       </a:t>
            </a:r>
          </a:p>
          <a:p>
            <a:r>
              <a:rPr lang="en-US" b="1" dirty="0">
                <a:latin typeface="Century" panose="02040604050505020304" pitchFamily="18" charset="0"/>
              </a:rPr>
              <a:t>       - </a:t>
            </a:r>
            <a:r>
              <a:rPr lang="en-US" dirty="0">
                <a:latin typeface="Century" panose="02040604050505020304" pitchFamily="18" charset="0"/>
              </a:rPr>
              <a:t>The simulation yields a result with a system cost of $23640.      </a:t>
            </a:r>
          </a:p>
          <a:p>
            <a:endParaRPr lang="en-US" dirty="0">
              <a:latin typeface="Century" panose="02040604050505020304" pitchFamily="18" charset="0"/>
            </a:endParaRPr>
          </a:p>
          <a:p>
            <a:r>
              <a:rPr lang="en-US" dirty="0">
                <a:latin typeface="Century" panose="02040604050505020304" pitchFamily="18" charset="0"/>
              </a:rPr>
              <a:t>       </a:t>
            </a:r>
            <a:r>
              <a:rPr lang="en-US" b="1" dirty="0">
                <a:latin typeface="Century" panose="02040604050505020304" pitchFamily="18" charset="0"/>
              </a:rPr>
              <a:t>-</a:t>
            </a:r>
            <a:r>
              <a:rPr lang="en-US" dirty="0">
                <a:latin typeface="Century" panose="02040604050505020304" pitchFamily="18" charset="0"/>
              </a:rPr>
              <a:t>  There is no spillage in this case as the flexible generator can cover for all possible real time          </a:t>
            </a:r>
          </a:p>
          <a:p>
            <a:r>
              <a:rPr lang="en-US" dirty="0">
                <a:latin typeface="Century" panose="02040604050505020304" pitchFamily="18" charset="0"/>
              </a:rPr>
              <a:t>          realizations of wind/solar power.</a:t>
            </a:r>
          </a:p>
          <a:p>
            <a:endParaRPr lang="en-US" dirty="0">
              <a:latin typeface="Century" panose="02040604050505020304" pitchFamily="18" charset="0"/>
            </a:endParaRPr>
          </a:p>
          <a:p>
            <a:r>
              <a:rPr lang="en-US" dirty="0">
                <a:latin typeface="Century" panose="02040604050505020304" pitchFamily="18" charset="0"/>
              </a:rPr>
              <a:t>       </a:t>
            </a:r>
            <a:r>
              <a:rPr lang="en-US" b="1" dirty="0">
                <a:latin typeface="Century" panose="02040604050505020304" pitchFamily="18" charset="0"/>
              </a:rPr>
              <a:t>-  </a:t>
            </a:r>
            <a:r>
              <a:rPr lang="en-US" dirty="0">
                <a:latin typeface="Century" panose="02040604050505020304" pitchFamily="18" charset="0"/>
              </a:rPr>
              <a:t>Hence the total system cost remains the same. The scenario specs are given below;</a:t>
            </a:r>
          </a:p>
          <a:p>
            <a:endParaRPr lang="en-US" dirty="0">
              <a:latin typeface="Century" panose="02040604050505020304" pitchFamily="18" charset="0"/>
            </a:endParaRPr>
          </a:p>
          <a:p>
            <a:endParaRPr lang="en-US" dirty="0">
              <a:latin typeface="Century" panose="02040604050505020304" pitchFamily="18" charset="0"/>
            </a:endParaRPr>
          </a:p>
          <a:p>
            <a:r>
              <a:rPr lang="en-US" dirty="0">
                <a:latin typeface="Century" panose="02040604050505020304" pitchFamily="18" charset="0"/>
              </a:rPr>
              <a:t>           </a:t>
            </a:r>
          </a:p>
          <a:p>
            <a:r>
              <a:rPr lang="en-US" dirty="0">
                <a:latin typeface="Century" panose="02040604050505020304" pitchFamily="18" charset="0"/>
              </a:rPr>
              <a:t>        </a:t>
            </a:r>
          </a:p>
          <a:p>
            <a:r>
              <a:rPr lang="en-US" dirty="0">
                <a:latin typeface="Century" panose="02040604050505020304" pitchFamily="18" charset="0"/>
              </a:rPr>
              <a:t>       </a:t>
            </a:r>
          </a:p>
          <a:p>
            <a:r>
              <a:rPr lang="en-US" dirty="0">
                <a:latin typeface="Century" panose="02040604050505020304" pitchFamily="18" charset="0"/>
              </a:rPr>
              <a:t>                     </a:t>
            </a:r>
          </a:p>
        </p:txBody>
      </p:sp>
      <p:graphicFrame>
        <p:nvGraphicFramePr>
          <p:cNvPr id="4" name="Table 3">
            <a:extLst>
              <a:ext uri="{FF2B5EF4-FFF2-40B4-BE49-F238E27FC236}">
                <a16:creationId xmlns:a16="http://schemas.microsoft.com/office/drawing/2014/main" id="{90B6F317-FF75-42D0-92BB-B284FB99D082}"/>
              </a:ext>
            </a:extLst>
          </p:cNvPr>
          <p:cNvGraphicFramePr>
            <a:graphicFrameLocks noGrp="1"/>
          </p:cNvGraphicFramePr>
          <p:nvPr>
            <p:extLst>
              <p:ext uri="{D42A27DB-BD31-4B8C-83A1-F6EECF244321}">
                <p14:modId xmlns:p14="http://schemas.microsoft.com/office/powerpoint/2010/main" val="3716894567"/>
              </p:ext>
            </p:extLst>
          </p:nvPr>
        </p:nvGraphicFramePr>
        <p:xfrm>
          <a:off x="4058653" y="5133473"/>
          <a:ext cx="3983076" cy="1251726"/>
        </p:xfrm>
        <a:graphic>
          <a:graphicData uri="http://schemas.openxmlformats.org/drawingml/2006/table">
            <a:tbl>
              <a:tblPr firstRow="1" firstCol="1" bandRow="1">
                <a:tableStyleId>{5C22544A-7EE6-4342-B048-85BDC9FD1C3A}</a:tableStyleId>
              </a:tblPr>
              <a:tblGrid>
                <a:gridCol w="774399">
                  <a:extLst>
                    <a:ext uri="{9D8B030D-6E8A-4147-A177-3AD203B41FA5}">
                      <a16:colId xmlns:a16="http://schemas.microsoft.com/office/drawing/2014/main" val="2162967004"/>
                    </a:ext>
                  </a:extLst>
                </a:gridCol>
                <a:gridCol w="641429">
                  <a:extLst>
                    <a:ext uri="{9D8B030D-6E8A-4147-A177-3AD203B41FA5}">
                      <a16:colId xmlns:a16="http://schemas.microsoft.com/office/drawing/2014/main" val="1939796054"/>
                    </a:ext>
                  </a:extLst>
                </a:gridCol>
                <a:gridCol w="641429">
                  <a:extLst>
                    <a:ext uri="{9D8B030D-6E8A-4147-A177-3AD203B41FA5}">
                      <a16:colId xmlns:a16="http://schemas.microsoft.com/office/drawing/2014/main" val="1064522935"/>
                    </a:ext>
                  </a:extLst>
                </a:gridCol>
                <a:gridCol w="641429">
                  <a:extLst>
                    <a:ext uri="{9D8B030D-6E8A-4147-A177-3AD203B41FA5}">
                      <a16:colId xmlns:a16="http://schemas.microsoft.com/office/drawing/2014/main" val="129184979"/>
                    </a:ext>
                  </a:extLst>
                </a:gridCol>
                <a:gridCol w="642195">
                  <a:extLst>
                    <a:ext uri="{9D8B030D-6E8A-4147-A177-3AD203B41FA5}">
                      <a16:colId xmlns:a16="http://schemas.microsoft.com/office/drawing/2014/main" val="837658362"/>
                    </a:ext>
                  </a:extLst>
                </a:gridCol>
                <a:gridCol w="642195">
                  <a:extLst>
                    <a:ext uri="{9D8B030D-6E8A-4147-A177-3AD203B41FA5}">
                      <a16:colId xmlns:a16="http://schemas.microsoft.com/office/drawing/2014/main" val="1223293501"/>
                    </a:ext>
                  </a:extLst>
                </a:gridCol>
              </a:tblGrid>
              <a:tr h="546414">
                <a:tc>
                  <a:txBody>
                    <a:bodyPr/>
                    <a:lstStyle/>
                    <a:p>
                      <a:pPr marL="0" marR="0" indent="0" algn="just">
                        <a:lnSpc>
                          <a:spcPct val="105000"/>
                        </a:lnSpc>
                        <a:spcBef>
                          <a:spcPts val="0"/>
                        </a:spcBef>
                        <a:spcAft>
                          <a:spcPts val="0"/>
                        </a:spcAft>
                      </a:pPr>
                      <a:r>
                        <a:rPr lang="en-US" sz="1000">
                          <a:effectLst/>
                        </a:rPr>
                        <a:t>Generation/Scenario</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S1</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S2</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S3</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S4</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S5</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62031622"/>
                  </a:ext>
                </a:extLst>
              </a:tr>
              <a:tr h="176512">
                <a:tc>
                  <a:txBody>
                    <a:bodyPr/>
                    <a:lstStyle/>
                    <a:p>
                      <a:pPr marL="0" marR="0" indent="0" algn="just">
                        <a:lnSpc>
                          <a:spcPct val="105000"/>
                        </a:lnSpc>
                        <a:spcBef>
                          <a:spcPts val="0"/>
                        </a:spcBef>
                        <a:spcAft>
                          <a:spcPts val="0"/>
                        </a:spcAft>
                      </a:pPr>
                      <a:r>
                        <a:rPr lang="en-US" sz="1000">
                          <a:effectLst/>
                        </a:rPr>
                        <a:t>K1</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90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80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70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60</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45134610"/>
                  </a:ext>
                </a:extLst>
              </a:tr>
              <a:tr h="176512">
                <a:tc>
                  <a:txBody>
                    <a:bodyPr/>
                    <a:lstStyle/>
                    <a:p>
                      <a:pPr marL="0" marR="0" indent="0" algn="just">
                        <a:lnSpc>
                          <a:spcPct val="105000"/>
                        </a:lnSpc>
                        <a:spcBef>
                          <a:spcPts val="0"/>
                        </a:spcBef>
                        <a:spcAft>
                          <a:spcPts val="0"/>
                        </a:spcAft>
                      </a:pPr>
                      <a:r>
                        <a:rPr lang="en-US" sz="1000">
                          <a:effectLst/>
                        </a:rPr>
                        <a:t>K2</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90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80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70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60</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55300506"/>
                  </a:ext>
                </a:extLst>
              </a:tr>
              <a:tr h="352288">
                <a:tc gridSpan="2">
                  <a:txBody>
                    <a:bodyPr/>
                    <a:lstStyle/>
                    <a:p>
                      <a:pPr marL="0" marR="0" algn="just">
                        <a:spcBef>
                          <a:spcPts val="0"/>
                        </a:spcBef>
                        <a:spcAft>
                          <a:spcPts val="0"/>
                        </a:spcAft>
                      </a:pPr>
                      <a:r>
                        <a:rPr lang="en-US" sz="1000">
                          <a:effectLst/>
                        </a:rPr>
                        <a:t>Weighted Average</a:t>
                      </a:r>
                      <a:endParaRPr lang="en-US" sz="10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4">
                  <a:txBody>
                    <a:bodyPr/>
                    <a:lstStyle/>
                    <a:p>
                      <a:pPr marL="0" marR="0" algn="just">
                        <a:spcBef>
                          <a:spcPts val="0"/>
                        </a:spcBef>
                        <a:spcAft>
                          <a:spcPts val="0"/>
                        </a:spcAft>
                      </a:pPr>
                      <a:r>
                        <a:rPr lang="en-US" sz="1000" dirty="0">
                          <a:effectLst/>
                        </a:rPr>
                        <a:t>160 MW</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4925034"/>
                  </a:ext>
                </a:extLst>
              </a:tr>
            </a:tbl>
          </a:graphicData>
        </a:graphic>
      </p:graphicFrame>
    </p:spTree>
    <p:extLst>
      <p:ext uri="{BB962C8B-B14F-4D97-AF65-F5344CB8AC3E}">
        <p14:creationId xmlns:p14="http://schemas.microsoft.com/office/powerpoint/2010/main" val="2372598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534C1F-E003-4370-A2B0-376DA6793126}"/>
              </a:ext>
            </a:extLst>
          </p:cNvPr>
          <p:cNvSpPr/>
          <p:nvPr/>
        </p:nvSpPr>
        <p:spPr>
          <a:xfrm>
            <a:off x="-48124" y="612844"/>
            <a:ext cx="5823284" cy="5909310"/>
          </a:xfrm>
          <a:prstGeom prst="rect">
            <a:avLst/>
          </a:prstGeom>
        </p:spPr>
        <p:txBody>
          <a:bodyPr wrap="square">
            <a:spAutoFit/>
          </a:bodyPr>
          <a:lstStyle/>
          <a:p>
            <a:r>
              <a:rPr lang="en-US" dirty="0">
                <a:latin typeface="Century" panose="02040604050505020304" pitchFamily="18" charset="0"/>
              </a:rPr>
              <a:t>   II.  50-50: </a:t>
            </a:r>
          </a:p>
          <a:p>
            <a:r>
              <a:rPr lang="en-US" dirty="0">
                <a:latin typeface="Century" panose="02040604050505020304" pitchFamily="18" charset="0"/>
              </a:rPr>
              <a:t>        </a:t>
            </a:r>
          </a:p>
          <a:p>
            <a:r>
              <a:rPr lang="en-US" dirty="0">
                <a:latin typeface="Century" panose="02040604050505020304" pitchFamily="18" charset="0"/>
              </a:rPr>
              <a:t>       </a:t>
            </a:r>
            <a:r>
              <a:rPr lang="en-US" b="1" dirty="0">
                <a:latin typeface="Century" panose="02040604050505020304" pitchFamily="18" charset="0"/>
              </a:rPr>
              <a:t>- </a:t>
            </a:r>
            <a:r>
              <a:rPr lang="en-US" dirty="0">
                <a:latin typeface="Century" panose="02040604050505020304" pitchFamily="18" charset="0"/>
              </a:rPr>
              <a:t>The required demand is spilt evenly between      </a:t>
            </a:r>
          </a:p>
          <a:p>
            <a:r>
              <a:rPr lang="en-US" dirty="0">
                <a:latin typeface="Century" panose="02040604050505020304" pitchFamily="18" charset="0"/>
              </a:rPr>
              <a:t>         the renewable and non-renewable generators.</a:t>
            </a:r>
          </a:p>
          <a:p>
            <a:endParaRPr lang="en-US" dirty="0">
              <a:latin typeface="Century" panose="02040604050505020304" pitchFamily="18" charset="0"/>
            </a:endParaRPr>
          </a:p>
          <a:p>
            <a:r>
              <a:rPr lang="en-US" dirty="0">
                <a:latin typeface="Century" panose="02040604050505020304" pitchFamily="18" charset="0"/>
              </a:rPr>
              <a:t>       </a:t>
            </a:r>
          </a:p>
          <a:p>
            <a:r>
              <a:rPr lang="en-US" b="1" dirty="0">
                <a:latin typeface="Century" panose="02040604050505020304" pitchFamily="18" charset="0"/>
              </a:rPr>
              <a:t>       - </a:t>
            </a:r>
            <a:r>
              <a:rPr lang="en-US" dirty="0">
                <a:latin typeface="Century" panose="02040604050505020304" pitchFamily="18" charset="0"/>
              </a:rPr>
              <a:t>Upon realization the system cost is computed   </a:t>
            </a:r>
          </a:p>
          <a:p>
            <a:r>
              <a:rPr lang="en-US" dirty="0">
                <a:latin typeface="Century" panose="02040604050505020304" pitchFamily="18" charset="0"/>
              </a:rPr>
              <a:t>          to be $16086.</a:t>
            </a:r>
          </a:p>
          <a:p>
            <a:endParaRPr lang="en-US" dirty="0">
              <a:latin typeface="Century" panose="02040604050505020304" pitchFamily="18" charset="0"/>
            </a:endParaRPr>
          </a:p>
          <a:p>
            <a:r>
              <a:rPr lang="en-US" dirty="0">
                <a:latin typeface="Century" panose="02040604050505020304" pitchFamily="18" charset="0"/>
              </a:rPr>
              <a:t>       </a:t>
            </a:r>
            <a:r>
              <a:rPr lang="en-US" b="1" dirty="0">
                <a:latin typeface="Century" panose="02040604050505020304" pitchFamily="18" charset="0"/>
              </a:rPr>
              <a:t>-</a:t>
            </a:r>
            <a:r>
              <a:rPr lang="en-US" dirty="0">
                <a:latin typeface="Century" panose="02040604050505020304" pitchFamily="18" charset="0"/>
              </a:rPr>
              <a:t> The spillage cost computed for this case is $50. </a:t>
            </a:r>
          </a:p>
          <a:p>
            <a:endParaRPr lang="en-US" dirty="0">
              <a:latin typeface="Century" panose="02040604050505020304" pitchFamily="18" charset="0"/>
            </a:endParaRPr>
          </a:p>
          <a:p>
            <a:r>
              <a:rPr lang="en-US" dirty="0">
                <a:latin typeface="Century" panose="02040604050505020304" pitchFamily="18" charset="0"/>
              </a:rPr>
              <a:t>       - The final system cost that includes the spillage    </a:t>
            </a:r>
          </a:p>
          <a:p>
            <a:r>
              <a:rPr lang="en-US" dirty="0">
                <a:latin typeface="Century" panose="02040604050505020304" pitchFamily="18" charset="0"/>
              </a:rPr>
              <a:t>         cost turns out to be $16136</a:t>
            </a:r>
          </a:p>
          <a:p>
            <a:endParaRPr lang="en-US" dirty="0">
              <a:latin typeface="Century" panose="02040604050505020304" pitchFamily="18" charset="0"/>
            </a:endParaRPr>
          </a:p>
          <a:p>
            <a:endParaRPr lang="en-US" dirty="0">
              <a:latin typeface="Century" panose="02040604050505020304" pitchFamily="18" charset="0"/>
            </a:endParaRPr>
          </a:p>
          <a:p>
            <a:endParaRPr lang="en-US" dirty="0">
              <a:latin typeface="Century" panose="02040604050505020304" pitchFamily="18" charset="0"/>
            </a:endParaRPr>
          </a:p>
          <a:p>
            <a:endParaRPr lang="en-US" dirty="0">
              <a:latin typeface="Century" panose="02040604050505020304" pitchFamily="18" charset="0"/>
            </a:endParaRPr>
          </a:p>
          <a:p>
            <a:r>
              <a:rPr lang="en-US" dirty="0">
                <a:latin typeface="Century" panose="02040604050505020304" pitchFamily="18" charset="0"/>
              </a:rPr>
              <a:t>           </a:t>
            </a:r>
          </a:p>
          <a:p>
            <a:r>
              <a:rPr lang="en-US" dirty="0">
                <a:latin typeface="Century" panose="02040604050505020304" pitchFamily="18" charset="0"/>
              </a:rPr>
              <a:t>        </a:t>
            </a:r>
          </a:p>
          <a:p>
            <a:r>
              <a:rPr lang="en-US" dirty="0">
                <a:latin typeface="Century" panose="02040604050505020304" pitchFamily="18" charset="0"/>
              </a:rPr>
              <a:t>       </a:t>
            </a:r>
          </a:p>
          <a:p>
            <a:r>
              <a:rPr lang="en-US" dirty="0">
                <a:latin typeface="Century" panose="02040604050505020304" pitchFamily="18" charset="0"/>
              </a:rPr>
              <a:t>                     </a:t>
            </a:r>
          </a:p>
        </p:txBody>
      </p:sp>
      <p:sp>
        <p:nvSpPr>
          <p:cNvPr id="4" name="Rectangle 3">
            <a:extLst>
              <a:ext uri="{FF2B5EF4-FFF2-40B4-BE49-F238E27FC236}">
                <a16:creationId xmlns:a16="http://schemas.microsoft.com/office/drawing/2014/main" id="{A1689D4B-5885-4EAC-8199-E29C45BDA7EF}"/>
              </a:ext>
            </a:extLst>
          </p:cNvPr>
          <p:cNvSpPr/>
          <p:nvPr/>
        </p:nvSpPr>
        <p:spPr>
          <a:xfrm>
            <a:off x="5678907" y="644928"/>
            <a:ext cx="6063914" cy="5632311"/>
          </a:xfrm>
          <a:prstGeom prst="rect">
            <a:avLst/>
          </a:prstGeom>
        </p:spPr>
        <p:txBody>
          <a:bodyPr wrap="square">
            <a:spAutoFit/>
          </a:bodyPr>
          <a:lstStyle/>
          <a:p>
            <a:r>
              <a:rPr lang="en-US" dirty="0">
                <a:latin typeface="Century" panose="02040604050505020304" pitchFamily="18" charset="0"/>
              </a:rPr>
              <a:t>III.   20-80: </a:t>
            </a:r>
          </a:p>
          <a:p>
            <a:r>
              <a:rPr lang="en-US" dirty="0">
                <a:latin typeface="Century" panose="02040604050505020304" pitchFamily="18" charset="0"/>
              </a:rPr>
              <a:t>        </a:t>
            </a:r>
          </a:p>
          <a:p>
            <a:r>
              <a:rPr lang="en-US" dirty="0">
                <a:latin typeface="Century" panose="02040604050505020304" pitchFamily="18" charset="0"/>
              </a:rPr>
              <a:t>          </a:t>
            </a:r>
            <a:r>
              <a:rPr lang="en-US" b="1" dirty="0">
                <a:latin typeface="Century" panose="02040604050505020304" pitchFamily="18" charset="0"/>
              </a:rPr>
              <a:t>-</a:t>
            </a:r>
            <a:r>
              <a:rPr lang="en-US" dirty="0">
                <a:latin typeface="Century" panose="02040604050505020304" pitchFamily="18" charset="0"/>
              </a:rPr>
              <a:t> 20% of the load is supplied by the conventional  </a:t>
            </a:r>
          </a:p>
          <a:p>
            <a:r>
              <a:rPr lang="en-US" dirty="0">
                <a:latin typeface="Century" panose="02040604050505020304" pitchFamily="18" charset="0"/>
              </a:rPr>
              <a:t>            generators and 80% is supplied by  solar/wind.</a:t>
            </a:r>
          </a:p>
          <a:p>
            <a:r>
              <a:rPr lang="en-US" dirty="0">
                <a:latin typeface="Century" panose="02040604050505020304" pitchFamily="18" charset="0"/>
              </a:rPr>
              <a:t>       </a:t>
            </a:r>
          </a:p>
          <a:p>
            <a:r>
              <a:rPr lang="en-US" b="1" dirty="0">
                <a:latin typeface="Century" panose="02040604050505020304" pitchFamily="18" charset="0"/>
              </a:rPr>
              <a:t>          - </a:t>
            </a:r>
            <a:r>
              <a:rPr lang="en-US" dirty="0">
                <a:latin typeface="Century" panose="02040604050505020304" pitchFamily="18" charset="0"/>
              </a:rPr>
              <a:t>As the data suggests, the system cost without   </a:t>
            </a:r>
          </a:p>
          <a:p>
            <a:r>
              <a:rPr lang="en-US" dirty="0">
                <a:latin typeface="Century" panose="02040604050505020304" pitchFamily="18" charset="0"/>
              </a:rPr>
              <a:t>            considering any spillage adds to $11160.      </a:t>
            </a:r>
          </a:p>
          <a:p>
            <a:endParaRPr lang="en-US" dirty="0">
              <a:latin typeface="Century" panose="02040604050505020304" pitchFamily="18" charset="0"/>
            </a:endParaRPr>
          </a:p>
          <a:p>
            <a:r>
              <a:rPr lang="en-US" dirty="0">
                <a:latin typeface="Century" panose="02040604050505020304" pitchFamily="18" charset="0"/>
              </a:rPr>
              <a:t>         </a:t>
            </a:r>
            <a:r>
              <a:rPr lang="en-US" b="1" dirty="0">
                <a:latin typeface="Century" panose="02040604050505020304" pitchFamily="18" charset="0"/>
              </a:rPr>
              <a:t>- </a:t>
            </a:r>
            <a:r>
              <a:rPr lang="en-US" dirty="0">
                <a:latin typeface="Century" panose="02040604050505020304" pitchFamily="18" charset="0"/>
              </a:rPr>
              <a:t>However the system cost with spillage amounts </a:t>
            </a:r>
          </a:p>
          <a:p>
            <a:r>
              <a:rPr lang="en-US" dirty="0">
                <a:latin typeface="Century" panose="02040604050505020304" pitchFamily="18" charset="0"/>
              </a:rPr>
              <a:t>           to $11240.</a:t>
            </a:r>
          </a:p>
          <a:p>
            <a:r>
              <a:rPr lang="en-US" dirty="0">
                <a:latin typeface="Century" panose="02040604050505020304" pitchFamily="18" charset="0"/>
              </a:rPr>
              <a:t>        </a:t>
            </a:r>
          </a:p>
          <a:p>
            <a:r>
              <a:rPr lang="en-US" b="1" dirty="0">
                <a:latin typeface="Century" panose="02040604050505020304" pitchFamily="18" charset="0"/>
              </a:rPr>
              <a:t>         - </a:t>
            </a:r>
            <a:r>
              <a:rPr lang="en-US" dirty="0">
                <a:latin typeface="Century" panose="02040604050505020304" pitchFamily="18" charset="0"/>
              </a:rPr>
              <a:t>The spillage cost as per this scenario is $80. </a:t>
            </a:r>
          </a:p>
          <a:p>
            <a:endParaRPr lang="en-US" dirty="0">
              <a:latin typeface="Century" panose="02040604050505020304" pitchFamily="18" charset="0"/>
            </a:endParaRPr>
          </a:p>
          <a:p>
            <a:endParaRPr lang="en-US" dirty="0">
              <a:latin typeface="Century" panose="02040604050505020304" pitchFamily="18" charset="0"/>
            </a:endParaRPr>
          </a:p>
          <a:p>
            <a:endParaRPr lang="en-US" dirty="0">
              <a:latin typeface="Century" panose="02040604050505020304" pitchFamily="18" charset="0"/>
            </a:endParaRPr>
          </a:p>
          <a:p>
            <a:endParaRPr lang="en-US" dirty="0">
              <a:latin typeface="Century" panose="02040604050505020304" pitchFamily="18" charset="0"/>
            </a:endParaRPr>
          </a:p>
          <a:p>
            <a:r>
              <a:rPr lang="en-US" dirty="0">
                <a:latin typeface="Century" panose="02040604050505020304" pitchFamily="18" charset="0"/>
              </a:rPr>
              <a:t>           </a:t>
            </a:r>
          </a:p>
          <a:p>
            <a:r>
              <a:rPr lang="en-US" dirty="0">
                <a:latin typeface="Century" panose="02040604050505020304" pitchFamily="18" charset="0"/>
              </a:rPr>
              <a:t>        </a:t>
            </a:r>
          </a:p>
          <a:p>
            <a:r>
              <a:rPr lang="en-US" dirty="0">
                <a:latin typeface="Century" panose="02040604050505020304" pitchFamily="18" charset="0"/>
              </a:rPr>
              <a:t>       </a:t>
            </a:r>
          </a:p>
          <a:p>
            <a:r>
              <a:rPr lang="en-US" dirty="0">
                <a:latin typeface="Century" panose="02040604050505020304" pitchFamily="18" charset="0"/>
              </a:rPr>
              <a:t>                     </a:t>
            </a:r>
          </a:p>
        </p:txBody>
      </p:sp>
      <p:graphicFrame>
        <p:nvGraphicFramePr>
          <p:cNvPr id="5" name="Table 4">
            <a:extLst>
              <a:ext uri="{FF2B5EF4-FFF2-40B4-BE49-F238E27FC236}">
                <a16:creationId xmlns:a16="http://schemas.microsoft.com/office/drawing/2014/main" id="{F9CA9EE5-4860-4695-A71B-19856C45146B}"/>
              </a:ext>
            </a:extLst>
          </p:cNvPr>
          <p:cNvGraphicFramePr>
            <a:graphicFrameLocks noGrp="1"/>
          </p:cNvGraphicFramePr>
          <p:nvPr>
            <p:extLst>
              <p:ext uri="{D42A27DB-BD31-4B8C-83A1-F6EECF244321}">
                <p14:modId xmlns:p14="http://schemas.microsoft.com/office/powerpoint/2010/main" val="3172121185"/>
              </p:ext>
            </p:extLst>
          </p:nvPr>
        </p:nvGraphicFramePr>
        <p:xfrm>
          <a:off x="946484" y="4804662"/>
          <a:ext cx="4267201" cy="1211127"/>
        </p:xfrm>
        <a:graphic>
          <a:graphicData uri="http://schemas.openxmlformats.org/drawingml/2006/table">
            <a:tbl>
              <a:tblPr firstRow="1" firstCol="1" bandRow="1">
                <a:tableStyleId>{5C22544A-7EE6-4342-B048-85BDC9FD1C3A}</a:tableStyleId>
              </a:tblPr>
              <a:tblGrid>
                <a:gridCol w="1577931">
                  <a:extLst>
                    <a:ext uri="{9D8B030D-6E8A-4147-A177-3AD203B41FA5}">
                      <a16:colId xmlns:a16="http://schemas.microsoft.com/office/drawing/2014/main" val="294005777"/>
                    </a:ext>
                  </a:extLst>
                </a:gridCol>
                <a:gridCol w="537854">
                  <a:extLst>
                    <a:ext uri="{9D8B030D-6E8A-4147-A177-3AD203B41FA5}">
                      <a16:colId xmlns:a16="http://schemas.microsoft.com/office/drawing/2014/main" val="4060011052"/>
                    </a:ext>
                  </a:extLst>
                </a:gridCol>
                <a:gridCol w="537854">
                  <a:extLst>
                    <a:ext uri="{9D8B030D-6E8A-4147-A177-3AD203B41FA5}">
                      <a16:colId xmlns:a16="http://schemas.microsoft.com/office/drawing/2014/main" val="1223224842"/>
                    </a:ext>
                  </a:extLst>
                </a:gridCol>
                <a:gridCol w="537854">
                  <a:extLst>
                    <a:ext uri="{9D8B030D-6E8A-4147-A177-3AD203B41FA5}">
                      <a16:colId xmlns:a16="http://schemas.microsoft.com/office/drawing/2014/main" val="293121064"/>
                    </a:ext>
                  </a:extLst>
                </a:gridCol>
                <a:gridCol w="537854">
                  <a:extLst>
                    <a:ext uri="{9D8B030D-6E8A-4147-A177-3AD203B41FA5}">
                      <a16:colId xmlns:a16="http://schemas.microsoft.com/office/drawing/2014/main" val="3645134246"/>
                    </a:ext>
                  </a:extLst>
                </a:gridCol>
                <a:gridCol w="537854">
                  <a:extLst>
                    <a:ext uri="{9D8B030D-6E8A-4147-A177-3AD203B41FA5}">
                      <a16:colId xmlns:a16="http://schemas.microsoft.com/office/drawing/2014/main" val="2583022420"/>
                    </a:ext>
                  </a:extLst>
                </a:gridCol>
              </a:tblGrid>
              <a:tr h="491537">
                <a:tc>
                  <a:txBody>
                    <a:bodyPr/>
                    <a:lstStyle/>
                    <a:p>
                      <a:pPr marL="0" marR="0" indent="0" algn="just">
                        <a:lnSpc>
                          <a:spcPct val="105000"/>
                        </a:lnSpc>
                        <a:spcBef>
                          <a:spcPts val="0"/>
                        </a:spcBef>
                        <a:spcAft>
                          <a:spcPts val="0"/>
                        </a:spcAft>
                      </a:pPr>
                      <a:r>
                        <a:rPr lang="en-US" sz="1000">
                          <a:effectLst/>
                        </a:rPr>
                        <a:t>Generation/Scenario</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S1</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S2</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S3</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S4</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S5</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53761245"/>
                  </a:ext>
                </a:extLst>
              </a:tr>
              <a:tr h="240030">
                <a:tc>
                  <a:txBody>
                    <a:bodyPr/>
                    <a:lstStyle/>
                    <a:p>
                      <a:pPr marL="0" marR="0" indent="0" algn="just">
                        <a:lnSpc>
                          <a:spcPct val="105000"/>
                        </a:lnSpc>
                        <a:spcBef>
                          <a:spcPts val="0"/>
                        </a:spcBef>
                        <a:spcAft>
                          <a:spcPts val="0"/>
                        </a:spcAft>
                      </a:pPr>
                      <a:r>
                        <a:rPr lang="en-US" sz="1000">
                          <a:effectLst/>
                        </a:rPr>
                        <a:t>K1</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250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225</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200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175</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150</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0600613"/>
                  </a:ext>
                </a:extLst>
              </a:tr>
              <a:tr h="240030">
                <a:tc>
                  <a:txBody>
                    <a:bodyPr/>
                    <a:lstStyle/>
                    <a:p>
                      <a:pPr marL="0" marR="0" indent="0" algn="just">
                        <a:lnSpc>
                          <a:spcPct val="105000"/>
                        </a:lnSpc>
                        <a:spcBef>
                          <a:spcPts val="0"/>
                        </a:spcBef>
                        <a:spcAft>
                          <a:spcPts val="0"/>
                        </a:spcAft>
                      </a:pPr>
                      <a:r>
                        <a:rPr lang="en-US" sz="1000">
                          <a:effectLst/>
                        </a:rPr>
                        <a:t>K2</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200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225</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200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175</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150</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06424902"/>
                  </a:ext>
                </a:extLst>
              </a:tr>
              <a:tr h="239530">
                <a:tc gridSpan="3">
                  <a:txBody>
                    <a:bodyPr/>
                    <a:lstStyle/>
                    <a:p>
                      <a:pPr marL="0" marR="0" algn="just">
                        <a:spcBef>
                          <a:spcPts val="0"/>
                        </a:spcBef>
                        <a:spcAft>
                          <a:spcPts val="0"/>
                        </a:spcAft>
                      </a:pPr>
                      <a:r>
                        <a:rPr lang="en-US" sz="1000">
                          <a:effectLst/>
                        </a:rPr>
                        <a:t>Weighted Average</a:t>
                      </a:r>
                      <a:endParaRPr lang="en-US" sz="10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just">
                        <a:spcBef>
                          <a:spcPts val="0"/>
                        </a:spcBef>
                        <a:spcAft>
                          <a:spcPts val="0"/>
                        </a:spcAft>
                      </a:pPr>
                      <a:r>
                        <a:rPr lang="en-US" sz="1000" dirty="0">
                          <a:effectLst/>
                        </a:rPr>
                        <a:t>400</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95270660"/>
                  </a:ext>
                </a:extLst>
              </a:tr>
            </a:tbl>
          </a:graphicData>
        </a:graphic>
      </p:graphicFrame>
      <p:graphicFrame>
        <p:nvGraphicFramePr>
          <p:cNvPr id="6" name="Table 5">
            <a:extLst>
              <a:ext uri="{FF2B5EF4-FFF2-40B4-BE49-F238E27FC236}">
                <a16:creationId xmlns:a16="http://schemas.microsoft.com/office/drawing/2014/main" id="{87F7BF20-9BEF-44EB-9E0E-1CA58B83BE0D}"/>
              </a:ext>
            </a:extLst>
          </p:cNvPr>
          <p:cNvGraphicFramePr>
            <a:graphicFrameLocks noGrp="1"/>
          </p:cNvGraphicFramePr>
          <p:nvPr>
            <p:extLst>
              <p:ext uri="{D42A27DB-BD31-4B8C-83A1-F6EECF244321}">
                <p14:modId xmlns:p14="http://schemas.microsoft.com/office/powerpoint/2010/main" val="4039943588"/>
              </p:ext>
            </p:extLst>
          </p:nvPr>
        </p:nvGraphicFramePr>
        <p:xfrm>
          <a:off x="6817900" y="4804661"/>
          <a:ext cx="4122816" cy="1211127"/>
        </p:xfrm>
        <a:graphic>
          <a:graphicData uri="http://schemas.openxmlformats.org/drawingml/2006/table">
            <a:tbl>
              <a:tblPr firstRow="1" firstCol="1" bandRow="1">
                <a:tableStyleId>{5C22544A-7EE6-4342-B048-85BDC9FD1C3A}</a:tableStyleId>
              </a:tblPr>
              <a:tblGrid>
                <a:gridCol w="1524541">
                  <a:extLst>
                    <a:ext uri="{9D8B030D-6E8A-4147-A177-3AD203B41FA5}">
                      <a16:colId xmlns:a16="http://schemas.microsoft.com/office/drawing/2014/main" val="1614391861"/>
                    </a:ext>
                  </a:extLst>
                </a:gridCol>
                <a:gridCol w="519655">
                  <a:extLst>
                    <a:ext uri="{9D8B030D-6E8A-4147-A177-3AD203B41FA5}">
                      <a16:colId xmlns:a16="http://schemas.microsoft.com/office/drawing/2014/main" val="2798603513"/>
                    </a:ext>
                  </a:extLst>
                </a:gridCol>
                <a:gridCol w="519655">
                  <a:extLst>
                    <a:ext uri="{9D8B030D-6E8A-4147-A177-3AD203B41FA5}">
                      <a16:colId xmlns:a16="http://schemas.microsoft.com/office/drawing/2014/main" val="657126957"/>
                    </a:ext>
                  </a:extLst>
                </a:gridCol>
                <a:gridCol w="519655">
                  <a:extLst>
                    <a:ext uri="{9D8B030D-6E8A-4147-A177-3AD203B41FA5}">
                      <a16:colId xmlns:a16="http://schemas.microsoft.com/office/drawing/2014/main" val="2883156153"/>
                    </a:ext>
                  </a:extLst>
                </a:gridCol>
                <a:gridCol w="519655">
                  <a:extLst>
                    <a:ext uri="{9D8B030D-6E8A-4147-A177-3AD203B41FA5}">
                      <a16:colId xmlns:a16="http://schemas.microsoft.com/office/drawing/2014/main" val="138379588"/>
                    </a:ext>
                  </a:extLst>
                </a:gridCol>
                <a:gridCol w="519655">
                  <a:extLst>
                    <a:ext uri="{9D8B030D-6E8A-4147-A177-3AD203B41FA5}">
                      <a16:colId xmlns:a16="http://schemas.microsoft.com/office/drawing/2014/main" val="2604128910"/>
                    </a:ext>
                  </a:extLst>
                </a:gridCol>
              </a:tblGrid>
              <a:tr h="491537">
                <a:tc>
                  <a:txBody>
                    <a:bodyPr/>
                    <a:lstStyle/>
                    <a:p>
                      <a:pPr marL="0" marR="0" indent="0" algn="just">
                        <a:lnSpc>
                          <a:spcPct val="105000"/>
                        </a:lnSpc>
                        <a:spcBef>
                          <a:spcPts val="0"/>
                        </a:spcBef>
                        <a:spcAft>
                          <a:spcPts val="0"/>
                        </a:spcAft>
                      </a:pPr>
                      <a:r>
                        <a:rPr lang="en-US" sz="1000">
                          <a:effectLst/>
                        </a:rPr>
                        <a:t>Generation/Scenario</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S1</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S2</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S3</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S4</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S5</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8142860"/>
                  </a:ext>
                </a:extLst>
              </a:tr>
              <a:tr h="240030">
                <a:tc>
                  <a:txBody>
                    <a:bodyPr/>
                    <a:lstStyle/>
                    <a:p>
                      <a:pPr marL="0" marR="0" indent="0" algn="just">
                        <a:lnSpc>
                          <a:spcPct val="105000"/>
                        </a:lnSpc>
                        <a:spcBef>
                          <a:spcPts val="0"/>
                        </a:spcBef>
                        <a:spcAft>
                          <a:spcPts val="0"/>
                        </a:spcAft>
                      </a:pPr>
                      <a:r>
                        <a:rPr lang="en-US" sz="1000">
                          <a:effectLst/>
                        </a:rPr>
                        <a:t>K1</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400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360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320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280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240</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4580646"/>
                  </a:ext>
                </a:extLst>
              </a:tr>
              <a:tr h="240030">
                <a:tc>
                  <a:txBody>
                    <a:bodyPr/>
                    <a:lstStyle/>
                    <a:p>
                      <a:pPr marL="0" marR="0" indent="0" algn="just">
                        <a:lnSpc>
                          <a:spcPct val="105000"/>
                        </a:lnSpc>
                        <a:spcBef>
                          <a:spcPts val="0"/>
                        </a:spcBef>
                        <a:spcAft>
                          <a:spcPts val="0"/>
                        </a:spcAft>
                      </a:pPr>
                      <a:r>
                        <a:rPr lang="en-US" sz="1000">
                          <a:effectLst/>
                        </a:rPr>
                        <a:t>K2</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400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360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320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280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05000"/>
                        </a:lnSpc>
                        <a:spcBef>
                          <a:spcPts val="0"/>
                        </a:spcBef>
                        <a:spcAft>
                          <a:spcPts val="0"/>
                        </a:spcAft>
                      </a:pPr>
                      <a:r>
                        <a:rPr lang="en-US" sz="1000">
                          <a:effectLst/>
                        </a:rPr>
                        <a:t>240</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47410949"/>
                  </a:ext>
                </a:extLst>
              </a:tr>
              <a:tr h="239530">
                <a:tc gridSpan="3">
                  <a:txBody>
                    <a:bodyPr/>
                    <a:lstStyle/>
                    <a:p>
                      <a:pPr marL="0" marR="0" algn="just">
                        <a:spcBef>
                          <a:spcPts val="0"/>
                        </a:spcBef>
                        <a:spcAft>
                          <a:spcPts val="0"/>
                        </a:spcAft>
                      </a:pPr>
                      <a:r>
                        <a:rPr lang="en-US" sz="1000">
                          <a:effectLst/>
                        </a:rPr>
                        <a:t>Weighted Average</a:t>
                      </a:r>
                      <a:endParaRPr lang="en-US" sz="10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just">
                        <a:spcBef>
                          <a:spcPts val="0"/>
                        </a:spcBef>
                        <a:spcAft>
                          <a:spcPts val="0"/>
                        </a:spcAft>
                      </a:pPr>
                      <a:r>
                        <a:rPr lang="en-US" sz="1000" dirty="0">
                          <a:effectLst/>
                        </a:rPr>
                        <a:t>320 </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29386656"/>
                  </a:ext>
                </a:extLst>
              </a:tr>
            </a:tbl>
          </a:graphicData>
        </a:graphic>
      </p:graphicFrame>
    </p:spTree>
    <p:extLst>
      <p:ext uri="{BB962C8B-B14F-4D97-AF65-F5344CB8AC3E}">
        <p14:creationId xmlns:p14="http://schemas.microsoft.com/office/powerpoint/2010/main" val="2881130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32DA31-8308-4F44-87C4-068169AA4D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TextBox 2">
            <a:extLst>
              <a:ext uri="{FF2B5EF4-FFF2-40B4-BE49-F238E27FC236}">
                <a16:creationId xmlns:a16="http://schemas.microsoft.com/office/drawing/2014/main" id="{B86799D9-B9F7-4130-83C5-4B11785695E2}"/>
              </a:ext>
            </a:extLst>
          </p:cNvPr>
          <p:cNvSpPr txBox="1"/>
          <p:nvPr/>
        </p:nvSpPr>
        <p:spPr>
          <a:xfrm>
            <a:off x="-266901" y="2053936"/>
            <a:ext cx="4513792" cy="2819398"/>
          </a:xfrm>
          <a:prstGeom prst="rect">
            <a:avLst/>
          </a:prstGeom>
        </p:spPr>
        <p:txBody>
          <a:bodyPr vert="horz" lIns="91440" tIns="45720" rIns="91440" bIns="45720" rtlCol="0" anchor="b">
            <a:normAutofit/>
          </a:bodyPr>
          <a:lstStyle/>
          <a:p>
            <a:pPr algn="r">
              <a:spcBef>
                <a:spcPct val="0"/>
              </a:spcBef>
              <a:spcAft>
                <a:spcPts val="600"/>
              </a:spcAft>
            </a:pPr>
            <a:r>
              <a:rPr lang="en-US" sz="4800" cap="all" dirty="0">
                <a:ln w="3175" cmpd="sng">
                  <a:noFill/>
                </a:ln>
                <a:latin typeface="Century" panose="02040604050505020304" pitchFamily="18" charset="0"/>
                <a:ea typeface="+mj-ea"/>
                <a:cs typeface="+mj-cs"/>
              </a:rPr>
              <a:t>Total System Cost</a:t>
            </a:r>
          </a:p>
        </p:txBody>
      </p:sp>
      <p:sp>
        <p:nvSpPr>
          <p:cNvPr id="12" name="Freeform 5">
            <a:extLst>
              <a:ext uri="{FF2B5EF4-FFF2-40B4-BE49-F238E27FC236}">
                <a16:creationId xmlns:a16="http://schemas.microsoft.com/office/drawing/2014/main" id="{FF1A693B-B01F-495D-B7C3-A8A32FABD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 name="Freeform 14">
            <a:extLst>
              <a:ext uri="{FF2B5EF4-FFF2-40B4-BE49-F238E27FC236}">
                <a16:creationId xmlns:a16="http://schemas.microsoft.com/office/drawing/2014/main" id="{42EA3D89-AA8F-4B30-BD32-689BC08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E8560822-202F-44A1-8AD0-4DFA0B978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F6819FEB-3028-4930-BB95-4DF764A29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F9F751C-6659-4D1E-92FD-F653077543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D2BF8AC-7D53-4998-8B45-DDA32D624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C5B4D07-C909-48CD-A1B0-D48FD4D9B0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043747-57B7-424E-81AA-F86746B46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1A125-4718-4F53-81E7-7DD538EF2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490403-923C-4FBB-B4B5-9708272E78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1AF7DE2-46D4-4A1A-8502-679599FAA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F0E1CC-1975-466F-9B4D-9727ECE1C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F1D877-8EFC-4F1B-A677-51DE12C748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7BC62A0-A1B6-4F2C-A7D7-6DDE86ED3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D51015-48F8-4C3D-A4CE-D9A9F52CBF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8DF23A-8AC4-4AB0-89CF-DC73E1958E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F8B4E1-78B6-497E-ACAF-4EAF766F16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DC6E287-A402-4B78-B9DE-59A55DEA42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F1FD36A-C6E2-4FAD-A06A-17C2826DC7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98148C8-561B-41C5-B84D-9038A55FF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0E1BA28-1C9D-4B6A-8610-6EED517A2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856D590-837C-4B34-AD19-BB4200B1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6A8CDB-67AB-41B4-9D28-BB0A3D2958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CE0B0B9-59BC-4F11-8D94-F395B1F84B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84D4EEB-3A53-40A0-B4CB-9D0CC6FC10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73CEA0B-0FD7-469F-BFEB-12DEE7C9EC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A16A0F7-B0E9-4216-A538-A000F19FCA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A2F049B-0BE4-4AE2-ABF4-D604BE5B52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AA867C9-DE9A-4405-8E53-AC18CCEE77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88425B5-1685-4D9F-87AA-213D8596F4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675449-5E54-4703-A333-7C844C69CB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85F835A-372F-42AB-A530-928AC447F0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8D73EC-6E94-474A-95AE-0DF8F01A3B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D7A246-2853-41AC-AEBA-B812D2DA5B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C8E081-AEE0-4D38-A497-DAE57B9C57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EDFBE0B-3ABF-4BFB-A687-82C67B5890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B06B412-2CD5-479C-9885-1D6B02E5C8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F49912C-3259-4D0B-AB19-33BC8EA827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DD0A671-A77D-4985-8C1C-F7D735D9A2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1791C46-32E4-4EA5-BCD1-6C91768729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84802A4-337B-4DEE-935B-E5F9C0FA2E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18A605A-F0CB-4C95-B35C-187301ECAD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4BBF6C9-9BE3-4B76-969D-FCC5846CB5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F940DB1-E3A8-4445-B07A-DB784F68D6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B42900D-37AA-4CC9-A27D-35327F49D1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01FC7C9-6B6B-4D53-B616-5509384E50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5BBD75B-7F19-4752-A6BD-1642C987C3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099A3D-93D4-47B2-BC23-8DB271983A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4A144D2-82FB-4610-ABA1-B9FBD73913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782A9D6-5B2B-47A8-AB6D-7A5C6163CD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D4EB4F-C925-4F2D-A620-1588FC29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0104374-7C09-4324-B491-1E6EA7658E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2E5189-2C41-4C43-B8EC-13E0ACF46F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5DADB3E-0B98-443D-9A49-BBC833BF36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883516F-515E-4DBE-A2EB-0500F413AD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A34DACD-FEC2-494D-A789-C09F9A2B58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7D83997-606B-41D3-9439-E2D41C784F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A30A759-F1D3-4894-AC5E-96686CBD70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5599209-8D45-463F-A6C3-95AC93BC4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0DD26B-6FDE-4C29-A30B-903D439BE2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1479C92-3879-47DD-9741-AD21E3873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B70162F-223D-4EB1-9505-35D2AB612F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4B954B-C564-4F7B-8B86-5E2336FF9F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2E90741-9F35-41E1-BF27-FBC92A75D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8E2D2E8-098F-44DD-B4D6-D7514EB72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376E433-9794-487F-9D24-65C61C4010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971FF63-F764-417E-8C5D-B6FB5205AA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333B6C0-D004-4DF4-A04D-6BE5BB856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4BD1ECB-7B27-4957-9983-E91CAA5CE0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F4CFF6C-2989-4090-BAE6-A14B3B855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87DB52A-D2E0-40E4-9419-EA35343EC7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8D20BB4-F6E3-4D47-B94E-E3431DA39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728C10-A418-4572-9383-B5EF0A106E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C9E6DDC-9AD5-4EC0-8300-494012BEA3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CE0F0A0-5FD7-4A21-B839-69241D58A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E29FDB8-240A-41E1-B846-0C9D20B0F9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E05712F-D9DC-499D-8805-38FDC2D0C0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B87446A-0ADE-4BB1-AE78-7146B26763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8188F5D-F806-47EF-9225-C9B1A0AD45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2270029-B1B7-43AD-B34D-9B7AA9742B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8013433-8074-40C7-812C-8A1B61DEFA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Picture 4" descr="A screenshot of a social media post&#10;&#10;Description automatically generated">
            <a:extLst>
              <a:ext uri="{FF2B5EF4-FFF2-40B4-BE49-F238E27FC236}">
                <a16:creationId xmlns:a16="http://schemas.microsoft.com/office/drawing/2014/main" id="{8F509F16-A1D0-46BA-93D4-E615D9925899}"/>
              </a:ext>
            </a:extLst>
          </p:cNvPr>
          <p:cNvPicPr>
            <a:picLocks noChangeAspect="1"/>
          </p:cNvPicPr>
          <p:nvPr/>
        </p:nvPicPr>
        <p:blipFill>
          <a:blip r:embed="rId4"/>
          <a:stretch>
            <a:fillRect/>
          </a:stretch>
        </p:blipFill>
        <p:spPr>
          <a:xfrm>
            <a:off x="7093182" y="2433919"/>
            <a:ext cx="4267322" cy="3211160"/>
          </a:xfrm>
          <a:prstGeom prst="rect">
            <a:avLst/>
          </a:prstGeom>
        </p:spPr>
      </p:pic>
    </p:spTree>
    <p:extLst>
      <p:ext uri="{BB962C8B-B14F-4D97-AF65-F5344CB8AC3E}">
        <p14:creationId xmlns:p14="http://schemas.microsoft.com/office/powerpoint/2010/main" val="5864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95" name="Picture 8">
            <a:extLst>
              <a:ext uri="{FF2B5EF4-FFF2-40B4-BE49-F238E27FC236}">
                <a16:creationId xmlns:a16="http://schemas.microsoft.com/office/drawing/2014/main" id="{4432DA31-8308-4F44-87C4-068169AA4D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A4725D02-1E8D-4114-BDD9-C33F0E1AE9F4}"/>
              </a:ext>
            </a:extLst>
          </p:cNvPr>
          <p:cNvPicPr>
            <a:picLocks noChangeAspect="1"/>
          </p:cNvPicPr>
          <p:nvPr/>
        </p:nvPicPr>
        <p:blipFill>
          <a:blip r:embed="rId4"/>
          <a:stretch>
            <a:fillRect/>
          </a:stretch>
        </p:blipFill>
        <p:spPr>
          <a:xfrm>
            <a:off x="6076606" y="1258565"/>
            <a:ext cx="5471927" cy="433650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67B0423B-82F5-4BFD-A5EE-24F35E721E1E}"/>
              </a:ext>
            </a:extLst>
          </p:cNvPr>
          <p:cNvSpPr txBox="1"/>
          <p:nvPr/>
        </p:nvSpPr>
        <p:spPr>
          <a:xfrm>
            <a:off x="643467" y="2644170"/>
            <a:ext cx="4955228" cy="1569660"/>
          </a:xfrm>
          <a:prstGeom prst="rect">
            <a:avLst/>
          </a:prstGeom>
          <a:noFill/>
        </p:spPr>
        <p:txBody>
          <a:bodyPr wrap="square" rtlCol="0">
            <a:spAutoFit/>
          </a:bodyPr>
          <a:lstStyle/>
          <a:p>
            <a:r>
              <a:rPr lang="en-US" sz="3200" dirty="0">
                <a:latin typeface="Century" panose="02040604050505020304" pitchFamily="18" charset="0"/>
              </a:rPr>
              <a:t>Locational marginal price (LMP) comparison for scenarios s1-s5</a:t>
            </a:r>
          </a:p>
        </p:txBody>
      </p:sp>
    </p:spTree>
    <p:extLst>
      <p:ext uri="{BB962C8B-B14F-4D97-AF65-F5344CB8AC3E}">
        <p14:creationId xmlns:p14="http://schemas.microsoft.com/office/powerpoint/2010/main" val="3664762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49731A60-7D77-4E3E-8BBA-C6E3B0E808AA}"/>
              </a:ext>
            </a:extLst>
          </p:cNvPr>
          <p:cNvPicPr>
            <a:picLocks noChangeAspect="1"/>
          </p:cNvPicPr>
          <p:nvPr/>
        </p:nvPicPr>
        <p:blipFill>
          <a:blip r:embed="rId2"/>
          <a:stretch>
            <a:fillRect/>
          </a:stretch>
        </p:blipFill>
        <p:spPr>
          <a:xfrm>
            <a:off x="3312695" y="430631"/>
            <a:ext cx="5566610" cy="1686928"/>
          </a:xfrm>
          <a:prstGeom prst="rect">
            <a:avLst/>
          </a:prstGeom>
        </p:spPr>
      </p:pic>
      <p:sp>
        <p:nvSpPr>
          <p:cNvPr id="5" name="TextBox 4">
            <a:extLst>
              <a:ext uri="{FF2B5EF4-FFF2-40B4-BE49-F238E27FC236}">
                <a16:creationId xmlns:a16="http://schemas.microsoft.com/office/drawing/2014/main" id="{B3D5877A-F284-4643-AAD1-E4E568EA0A9C}"/>
              </a:ext>
            </a:extLst>
          </p:cNvPr>
          <p:cNvSpPr txBox="1"/>
          <p:nvPr/>
        </p:nvSpPr>
        <p:spPr>
          <a:xfrm>
            <a:off x="882316" y="2550695"/>
            <a:ext cx="10732168"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entury" panose="02040604050505020304" pitchFamily="18" charset="0"/>
              </a:rPr>
              <a:t>Analysis of the multi-staged problem designed revealed:</a:t>
            </a:r>
          </a:p>
          <a:p>
            <a:r>
              <a:rPr lang="en-US" dirty="0">
                <a:latin typeface="Century" panose="02040604050505020304" pitchFamily="18" charset="0"/>
              </a:rPr>
              <a:t>                          </a:t>
            </a:r>
          </a:p>
          <a:p>
            <a:r>
              <a:rPr lang="en-US" dirty="0">
                <a:latin typeface="Century" panose="02040604050505020304" pitchFamily="18" charset="0"/>
              </a:rPr>
              <a:t>                     1) With negligible cost of generation, renewable sources may impose additional cost on  </a:t>
            </a:r>
          </a:p>
          <a:p>
            <a:r>
              <a:rPr lang="en-US" dirty="0">
                <a:latin typeface="Century" panose="02040604050505020304" pitchFamily="18" charset="0"/>
              </a:rPr>
              <a:t>                          the grid in the form of spillage cost.</a:t>
            </a:r>
          </a:p>
          <a:p>
            <a:r>
              <a:rPr lang="en-US" dirty="0">
                <a:latin typeface="Century" panose="02040604050505020304" pitchFamily="18" charset="0"/>
              </a:rPr>
              <a:t>                     </a:t>
            </a:r>
          </a:p>
          <a:p>
            <a:r>
              <a:rPr lang="en-US" dirty="0">
                <a:latin typeface="Century" panose="02040604050505020304" pitchFamily="18" charset="0"/>
              </a:rPr>
              <a:t>                     2) Transmission line constraints cause a deviation in the locational marginal price at </a:t>
            </a:r>
          </a:p>
          <a:p>
            <a:r>
              <a:rPr lang="en-US" dirty="0">
                <a:latin typeface="Century" panose="02040604050505020304" pitchFamily="18" charset="0"/>
              </a:rPr>
              <a:t>                          each node.</a:t>
            </a:r>
          </a:p>
          <a:p>
            <a:r>
              <a:rPr lang="en-US" dirty="0">
                <a:latin typeface="Century" panose="02040604050505020304" pitchFamily="18" charset="0"/>
              </a:rPr>
              <a:t>                     </a:t>
            </a:r>
          </a:p>
          <a:p>
            <a:r>
              <a:rPr lang="en-US" dirty="0">
                <a:latin typeface="Century" panose="02040604050505020304" pitchFamily="18" charset="0"/>
              </a:rPr>
              <a:t>                     3) All results are computed in real time using weighted average even for spillage to  </a:t>
            </a:r>
          </a:p>
          <a:p>
            <a:r>
              <a:rPr lang="en-US" dirty="0">
                <a:latin typeface="Century" panose="02040604050505020304" pitchFamily="18" charset="0"/>
              </a:rPr>
              <a:t>                          arrive at the near accurate system cost.   </a:t>
            </a:r>
          </a:p>
          <a:p>
            <a:endParaRPr lang="en-US" dirty="0">
              <a:latin typeface="Century" panose="02040604050505020304" pitchFamily="18" charset="0"/>
            </a:endParaRPr>
          </a:p>
          <a:p>
            <a:r>
              <a:rPr lang="en-US" dirty="0">
                <a:latin typeface="Century" panose="02040604050505020304" pitchFamily="18" charset="0"/>
              </a:rPr>
              <a:t>                     4) Flexibility of the generators can be increased in order to bring down system </a:t>
            </a:r>
          </a:p>
          <a:p>
            <a:r>
              <a:rPr lang="en-US" dirty="0">
                <a:latin typeface="Century" panose="02040604050505020304" pitchFamily="18" charset="0"/>
              </a:rPr>
              <a:t>                          operators’ cost. </a:t>
            </a:r>
          </a:p>
          <a:p>
            <a:r>
              <a:rPr lang="en-US" dirty="0">
                <a:latin typeface="Century" panose="02040604050505020304" pitchFamily="18" charset="0"/>
              </a:rPr>
              <a:t>                       </a:t>
            </a:r>
          </a:p>
        </p:txBody>
      </p:sp>
    </p:spTree>
    <p:extLst>
      <p:ext uri="{BB962C8B-B14F-4D97-AF65-F5344CB8AC3E}">
        <p14:creationId xmlns:p14="http://schemas.microsoft.com/office/powerpoint/2010/main" val="2835019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text on a white background&#10;&#10;Description automatically generated">
            <a:extLst>
              <a:ext uri="{FF2B5EF4-FFF2-40B4-BE49-F238E27FC236}">
                <a16:creationId xmlns:a16="http://schemas.microsoft.com/office/drawing/2014/main" id="{523CDABD-71CC-43E6-8963-4D5B0FFD004D}"/>
              </a:ext>
            </a:extLst>
          </p:cNvPr>
          <p:cNvPicPr>
            <a:picLocks noChangeAspect="1"/>
          </p:cNvPicPr>
          <p:nvPr/>
        </p:nvPicPr>
        <p:blipFill>
          <a:blip r:embed="rId2"/>
          <a:stretch>
            <a:fillRect/>
          </a:stretch>
        </p:blipFill>
        <p:spPr>
          <a:xfrm>
            <a:off x="3508931" y="1491195"/>
            <a:ext cx="5174138" cy="3875609"/>
          </a:xfrm>
          <a:prstGeom prst="rect">
            <a:avLst/>
          </a:prstGeom>
        </p:spPr>
      </p:pic>
    </p:spTree>
    <p:extLst>
      <p:ext uri="{BB962C8B-B14F-4D97-AF65-F5344CB8AC3E}">
        <p14:creationId xmlns:p14="http://schemas.microsoft.com/office/powerpoint/2010/main" val="403142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ADA08-603F-4B35-AE53-3D10BB98D981}"/>
              </a:ext>
            </a:extLst>
          </p:cNvPr>
          <p:cNvSpPr>
            <a:spLocks noGrp="1"/>
          </p:cNvSpPr>
          <p:nvPr>
            <p:ph type="title"/>
          </p:nvPr>
        </p:nvSpPr>
        <p:spPr>
          <a:xfrm>
            <a:off x="717885" y="240633"/>
            <a:ext cx="10131425" cy="1456267"/>
          </a:xfrm>
        </p:spPr>
        <p:txBody>
          <a:bodyPr/>
          <a:lstStyle/>
          <a:p>
            <a:pPr algn="ctr"/>
            <a:r>
              <a:rPr lang="en-US" dirty="0">
                <a:latin typeface="Century" panose="02040604050505020304" pitchFamily="18" charset="0"/>
              </a:rPr>
              <a:t>Introduction </a:t>
            </a:r>
          </a:p>
        </p:txBody>
      </p:sp>
      <p:sp>
        <p:nvSpPr>
          <p:cNvPr id="6" name="TextBox 5">
            <a:extLst>
              <a:ext uri="{FF2B5EF4-FFF2-40B4-BE49-F238E27FC236}">
                <a16:creationId xmlns:a16="http://schemas.microsoft.com/office/drawing/2014/main" id="{2F967F67-B4B9-4D63-A22E-3C725E2C2AE0}"/>
              </a:ext>
            </a:extLst>
          </p:cNvPr>
          <p:cNvSpPr txBox="1"/>
          <p:nvPr/>
        </p:nvSpPr>
        <p:spPr>
          <a:xfrm>
            <a:off x="368968" y="1745030"/>
            <a:ext cx="11454064" cy="440120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Century" panose="02040604050505020304" pitchFamily="18" charset="0"/>
              </a:rPr>
              <a:t>A combination of renewable and non-renewable sources is used for generation of electric power.</a:t>
            </a:r>
          </a:p>
          <a:p>
            <a:pPr marL="285750" indent="-285750">
              <a:buFont typeface="Wingdings" panose="05000000000000000000" pitchFamily="2" charset="2"/>
              <a:buChar char="Ø"/>
            </a:pPr>
            <a:endParaRPr lang="en-US" sz="2000" dirty="0">
              <a:latin typeface="Century" panose="02040604050505020304" pitchFamily="18" charset="0"/>
            </a:endParaRPr>
          </a:p>
          <a:p>
            <a:pPr marL="285750" indent="-285750">
              <a:buFont typeface="Wingdings" panose="05000000000000000000" pitchFamily="2" charset="2"/>
              <a:buChar char="Ø"/>
            </a:pPr>
            <a:endParaRPr lang="en-US" sz="2000" dirty="0">
              <a:latin typeface="Century" panose="02040604050505020304" pitchFamily="18" charset="0"/>
            </a:endParaRPr>
          </a:p>
          <a:p>
            <a:pPr marL="285750" indent="-285750">
              <a:buFont typeface="Wingdings" panose="05000000000000000000" pitchFamily="2" charset="2"/>
              <a:buChar char="Ø"/>
            </a:pPr>
            <a:r>
              <a:rPr lang="en-US" sz="2000" dirty="0">
                <a:latin typeface="Century" panose="02040604050505020304" pitchFamily="18" charset="0"/>
              </a:rPr>
              <a:t>Power supplied by non- renewable sources varies immensely due to imperfections such as forecast errors, fluctuations errors etc. </a:t>
            </a:r>
          </a:p>
          <a:p>
            <a:pPr marL="285750" indent="-285750">
              <a:buFont typeface="Wingdings" panose="05000000000000000000" pitchFamily="2" charset="2"/>
              <a:buChar char="Ø"/>
            </a:pPr>
            <a:endParaRPr lang="en-US" sz="2000" dirty="0">
              <a:latin typeface="Century" panose="02040604050505020304" pitchFamily="18" charset="0"/>
            </a:endParaRPr>
          </a:p>
          <a:p>
            <a:pPr marL="285750" indent="-285750">
              <a:buFont typeface="Wingdings" panose="05000000000000000000" pitchFamily="2" charset="2"/>
              <a:buChar char="Ø"/>
            </a:pPr>
            <a:endParaRPr lang="en-US" sz="2000" dirty="0">
              <a:latin typeface="Century" panose="02040604050505020304" pitchFamily="18" charset="0"/>
            </a:endParaRPr>
          </a:p>
          <a:p>
            <a:pPr marL="285750" indent="-285750">
              <a:buFont typeface="Wingdings" panose="05000000000000000000" pitchFamily="2" charset="2"/>
              <a:buChar char="Ø"/>
            </a:pPr>
            <a:r>
              <a:rPr lang="en-US" sz="2000" dirty="0">
                <a:latin typeface="Century" panose="02040604050505020304" pitchFamily="18" charset="0"/>
              </a:rPr>
              <a:t>Any Day Ahead (DA) planning needs to be balanced in real time (RT) to meet the demand of the system operator.  </a:t>
            </a:r>
          </a:p>
          <a:p>
            <a:pPr marL="285750" indent="-285750">
              <a:buFont typeface="Wingdings" panose="05000000000000000000" pitchFamily="2" charset="2"/>
              <a:buChar char="Ø"/>
            </a:pPr>
            <a:endParaRPr lang="en-US" sz="2000" dirty="0">
              <a:latin typeface="Century" panose="02040604050505020304" pitchFamily="18" charset="0"/>
            </a:endParaRPr>
          </a:p>
          <a:p>
            <a:pPr marL="285750" indent="-285750">
              <a:buFont typeface="Wingdings" panose="05000000000000000000" pitchFamily="2" charset="2"/>
              <a:buChar char="Ø"/>
            </a:pPr>
            <a:endParaRPr lang="en-US" sz="2000" dirty="0">
              <a:latin typeface="Century" panose="02040604050505020304" pitchFamily="18" charset="0"/>
            </a:endParaRPr>
          </a:p>
          <a:p>
            <a:pPr marL="285750" indent="-285750">
              <a:buFont typeface="Wingdings" panose="05000000000000000000" pitchFamily="2" charset="2"/>
              <a:buChar char="Ø"/>
            </a:pPr>
            <a:r>
              <a:rPr lang="en-US" sz="2000" dirty="0">
                <a:latin typeface="Century" panose="02040604050505020304" pitchFamily="18" charset="0"/>
              </a:rPr>
              <a:t>Smart grids in the current world market are designed with a combination of flexible and inflexible generators in order to account for any real time adjustment. </a:t>
            </a:r>
            <a:endParaRPr lang="en-US" sz="2000" dirty="0"/>
          </a:p>
        </p:txBody>
      </p:sp>
    </p:spTree>
    <p:extLst>
      <p:ext uri="{BB962C8B-B14F-4D97-AF65-F5344CB8AC3E}">
        <p14:creationId xmlns:p14="http://schemas.microsoft.com/office/powerpoint/2010/main" val="46127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7C1C73-1DD6-4134-8685-B981F3D2413A}"/>
              </a:ext>
            </a:extLst>
          </p:cNvPr>
          <p:cNvSpPr txBox="1"/>
          <p:nvPr/>
        </p:nvSpPr>
        <p:spPr>
          <a:xfrm>
            <a:off x="962526" y="1255298"/>
            <a:ext cx="10299031"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entury" panose="02040604050505020304" pitchFamily="18" charset="0"/>
              </a:rPr>
              <a:t>An optimal system needs to be designed that minimizes the cost as well as meets the required demand in real time ensuring the grid stability.</a:t>
            </a: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r>
              <a:rPr lang="en-US" dirty="0">
                <a:latin typeface="Century" panose="02040604050505020304" pitchFamily="18" charset="0"/>
              </a:rPr>
              <a:t>Scheduling and dispatching based on DA demand varies from the RT requirement. </a:t>
            </a: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r>
              <a:rPr lang="en-US" dirty="0">
                <a:latin typeface="Century" panose="02040604050505020304" pitchFamily="18" charset="0"/>
              </a:rPr>
              <a:t>Renewable sources like wind and solar have output levels for different probabilities out of which only one scenario realizes in RT. </a:t>
            </a: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r>
              <a:rPr lang="en-US" dirty="0">
                <a:latin typeface="Century" panose="02040604050505020304" pitchFamily="18" charset="0"/>
              </a:rPr>
              <a:t>On the basis of  the DA and RT computations, a system is designed that provides an optimal solution with the appropriate ratio between renewable and non-renewable sources.  </a:t>
            </a: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r>
              <a:rPr lang="en-US" dirty="0">
                <a:latin typeface="Century" panose="02040604050505020304" pitchFamily="18" charset="0"/>
              </a:rPr>
              <a:t>Expand more.</a:t>
            </a:r>
          </a:p>
          <a:p>
            <a:pPr marL="285750" indent="-285750">
              <a:buFont typeface="Wingdings" panose="05000000000000000000" pitchFamily="2" charset="2"/>
              <a:buChar char="Ø"/>
            </a:pPr>
            <a:endParaRPr lang="en-US" dirty="0">
              <a:latin typeface="Century" panose="02040604050505020304" pitchFamily="18" charset="0"/>
            </a:endParaRPr>
          </a:p>
        </p:txBody>
      </p:sp>
    </p:spTree>
    <p:extLst>
      <p:ext uri="{BB962C8B-B14F-4D97-AF65-F5344CB8AC3E}">
        <p14:creationId xmlns:p14="http://schemas.microsoft.com/office/powerpoint/2010/main" val="179967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99155B9-6320-4AB5-A815-8A2754562B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8" name="Picture Placeholder 7" descr="A close up of a sign&#10;&#10;Description automatically generated">
            <a:extLst>
              <a:ext uri="{FF2B5EF4-FFF2-40B4-BE49-F238E27FC236}">
                <a16:creationId xmlns:a16="http://schemas.microsoft.com/office/drawing/2014/main" id="{BD9528BA-BBD3-4D2C-B457-D4EF004A56AA}"/>
              </a:ext>
            </a:extLst>
          </p:cNvPr>
          <p:cNvPicPr>
            <a:picLocks noGrp="1" noChangeAspect="1"/>
          </p:cNvPicPr>
          <p:nvPr>
            <p:ph type="pic" idx="1"/>
          </p:nvPr>
        </p:nvPicPr>
        <p:blipFill rotWithShape="1">
          <a:blip r:embed="rId4"/>
          <a:srcRect l="9003" r="13280" b="2"/>
          <a:stretch/>
        </p:blipFill>
        <p:spPr>
          <a:xfrm>
            <a:off x="526412" y="1938508"/>
            <a:ext cx="3952312" cy="239286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0" name="TextBox 9">
            <a:extLst>
              <a:ext uri="{FF2B5EF4-FFF2-40B4-BE49-F238E27FC236}">
                <a16:creationId xmlns:a16="http://schemas.microsoft.com/office/drawing/2014/main" id="{3154D26E-0B00-4CE5-9FC9-1ABF40834099}"/>
              </a:ext>
            </a:extLst>
          </p:cNvPr>
          <p:cNvSpPr txBox="1"/>
          <p:nvPr/>
        </p:nvSpPr>
        <p:spPr>
          <a:xfrm>
            <a:off x="5213585" y="1228523"/>
            <a:ext cx="6240379"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entury" panose="02040604050505020304" pitchFamily="18" charset="0"/>
              </a:rPr>
              <a:t>First and foremost to get an A!</a:t>
            </a: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r>
              <a:rPr lang="en-US" dirty="0">
                <a:latin typeface="Century" panose="02040604050505020304" pitchFamily="18" charset="0"/>
              </a:rPr>
              <a:t>For in depth understanding of the current electric grid system along with its economic aspects. </a:t>
            </a: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r>
              <a:rPr lang="en-US" dirty="0">
                <a:latin typeface="Century" panose="02040604050505020304" pitchFamily="18" charset="0"/>
              </a:rPr>
              <a:t>Impact of renewable and conventional generators on the market intrigued us. </a:t>
            </a: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r>
              <a:rPr lang="en-US" dirty="0">
                <a:latin typeface="Century" panose="02040604050505020304" pitchFamily="18" charset="0"/>
              </a:rPr>
              <a:t>People assume that sources such as wind farms are free of cost other than the investment but there are several other cost associated with them that increase the total system price. </a:t>
            </a: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endParaRPr lang="en-US" dirty="0">
              <a:latin typeface="Century" panose="02040604050505020304" pitchFamily="18" charset="0"/>
            </a:endParaRPr>
          </a:p>
        </p:txBody>
      </p:sp>
    </p:spTree>
    <p:extLst>
      <p:ext uri="{BB962C8B-B14F-4D97-AF65-F5344CB8AC3E}">
        <p14:creationId xmlns:p14="http://schemas.microsoft.com/office/powerpoint/2010/main" val="2032739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6827-08F7-4998-9581-F99ECFF0C0BA}"/>
              </a:ext>
            </a:extLst>
          </p:cNvPr>
          <p:cNvSpPr>
            <a:spLocks noGrp="1"/>
          </p:cNvSpPr>
          <p:nvPr>
            <p:ph type="title"/>
          </p:nvPr>
        </p:nvSpPr>
        <p:spPr>
          <a:xfrm>
            <a:off x="1018414" y="351975"/>
            <a:ext cx="3979205" cy="1453363"/>
          </a:xfrm>
        </p:spPr>
        <p:txBody>
          <a:bodyPr>
            <a:normAutofit/>
          </a:bodyPr>
          <a:lstStyle/>
          <a:p>
            <a:r>
              <a:rPr lang="en-US" dirty="0">
                <a:latin typeface="Century" panose="02040604050505020304" pitchFamily="18" charset="0"/>
              </a:rPr>
              <a:t>Model Presented </a:t>
            </a:r>
          </a:p>
        </p:txBody>
      </p:sp>
      <p:sp>
        <p:nvSpPr>
          <p:cNvPr id="3" name="Content Placeholder 2">
            <a:extLst>
              <a:ext uri="{FF2B5EF4-FFF2-40B4-BE49-F238E27FC236}">
                <a16:creationId xmlns:a16="http://schemas.microsoft.com/office/drawing/2014/main" id="{28B141F1-A7BF-406E-82E9-09937DEAE17B}"/>
              </a:ext>
            </a:extLst>
          </p:cNvPr>
          <p:cNvSpPr>
            <a:spLocks noGrp="1"/>
          </p:cNvSpPr>
          <p:nvPr>
            <p:ph idx="1"/>
          </p:nvPr>
        </p:nvSpPr>
        <p:spPr>
          <a:xfrm>
            <a:off x="778446" y="2754844"/>
            <a:ext cx="4355027" cy="4255556"/>
          </a:xfrm>
        </p:spPr>
        <p:txBody>
          <a:bodyPr>
            <a:normAutofit lnSpcReduction="10000"/>
          </a:bodyPr>
          <a:lstStyle/>
          <a:p>
            <a:pPr>
              <a:lnSpc>
                <a:spcPct val="90000"/>
              </a:lnSpc>
              <a:buFont typeface="Wingdings" panose="05000000000000000000" pitchFamily="2" charset="2"/>
              <a:buChar char="Ø"/>
            </a:pPr>
            <a:r>
              <a:rPr lang="en-US" sz="1900" dirty="0">
                <a:latin typeface="Century" panose="02040604050505020304" pitchFamily="18" charset="0"/>
              </a:rPr>
              <a:t>A three-node network has been designed for the analysis of an electric grid with multiple loads and generation units.</a:t>
            </a:r>
          </a:p>
          <a:p>
            <a:pPr marL="0" indent="0">
              <a:lnSpc>
                <a:spcPct val="90000"/>
              </a:lnSpc>
              <a:buNone/>
            </a:pPr>
            <a:endParaRPr lang="en-US" sz="1900" dirty="0">
              <a:latin typeface="Century" panose="02040604050505020304" pitchFamily="18" charset="0"/>
            </a:endParaRPr>
          </a:p>
          <a:p>
            <a:pPr>
              <a:lnSpc>
                <a:spcPct val="90000"/>
              </a:lnSpc>
              <a:buFont typeface="Wingdings" panose="05000000000000000000" pitchFamily="2" charset="2"/>
              <a:buChar char="Ø"/>
            </a:pPr>
            <a:r>
              <a:rPr lang="en-US" sz="1900" dirty="0">
                <a:latin typeface="Century" panose="02040604050505020304" pitchFamily="18" charset="0"/>
              </a:rPr>
              <a:t>Power generation units are assumed to be flexible and inflexible along with unpredictable units in the form of wind and solar power plants. </a:t>
            </a:r>
          </a:p>
          <a:p>
            <a:pPr>
              <a:lnSpc>
                <a:spcPct val="90000"/>
              </a:lnSpc>
              <a:buFont typeface="Wingdings" panose="05000000000000000000" pitchFamily="2" charset="2"/>
              <a:buChar char="Ø"/>
            </a:pPr>
            <a:endParaRPr lang="en-US" sz="1900" dirty="0">
              <a:latin typeface="Century" panose="02040604050505020304" pitchFamily="18" charset="0"/>
            </a:endParaRPr>
          </a:p>
          <a:p>
            <a:pPr>
              <a:lnSpc>
                <a:spcPct val="90000"/>
              </a:lnSpc>
              <a:buFont typeface="Wingdings" panose="05000000000000000000" pitchFamily="2" charset="2"/>
              <a:buChar char="Ø"/>
            </a:pPr>
            <a:r>
              <a:rPr lang="en-US" sz="1900" dirty="0">
                <a:latin typeface="Century" panose="02040604050505020304" pitchFamily="18" charset="0"/>
              </a:rPr>
              <a:t>The organization of the supply and demand is as shown in the figure.  </a:t>
            </a:r>
          </a:p>
          <a:p>
            <a:pPr>
              <a:lnSpc>
                <a:spcPct val="90000"/>
              </a:lnSpc>
              <a:buFont typeface="Wingdings" panose="05000000000000000000" pitchFamily="2" charset="2"/>
              <a:buChar char="Ø"/>
            </a:pPr>
            <a:endParaRPr lang="en-US" dirty="0">
              <a:latin typeface="Century" panose="02040604050505020304" pitchFamily="18" charset="0"/>
            </a:endParaRPr>
          </a:p>
          <a:p>
            <a:pPr>
              <a:lnSpc>
                <a:spcPct val="90000"/>
              </a:lnSpc>
              <a:buFont typeface="Wingdings" panose="05000000000000000000" pitchFamily="2" charset="2"/>
              <a:buChar char="Ø"/>
            </a:pPr>
            <a:endParaRPr lang="en-US" dirty="0">
              <a:latin typeface="Century" panose="02040604050505020304" pitchFamily="18" charset="0"/>
            </a:endParaRPr>
          </a:p>
          <a:p>
            <a:pPr>
              <a:lnSpc>
                <a:spcPct val="90000"/>
              </a:lnSpc>
              <a:buFont typeface="Wingdings" panose="05000000000000000000" pitchFamily="2" charset="2"/>
              <a:buChar char="Ø"/>
            </a:pPr>
            <a:endParaRPr lang="en-US" dirty="0">
              <a:latin typeface="Century" panose="02040604050505020304" pitchFamily="18" charset="0"/>
            </a:endParaRPr>
          </a:p>
          <a:p>
            <a:pPr>
              <a:lnSpc>
                <a:spcPct val="90000"/>
              </a:lnSpc>
              <a:buFont typeface="Wingdings" panose="05000000000000000000" pitchFamily="2" charset="2"/>
              <a:buChar char="Ø"/>
            </a:pPr>
            <a:endParaRPr lang="en-US" dirty="0">
              <a:latin typeface="Century" panose="02040604050505020304" pitchFamily="18" charset="0"/>
            </a:endParaRPr>
          </a:p>
          <a:p>
            <a:pPr>
              <a:lnSpc>
                <a:spcPct val="90000"/>
              </a:lnSpc>
              <a:buFont typeface="Wingdings" panose="05000000000000000000" pitchFamily="2" charset="2"/>
              <a:buChar char="Ø"/>
            </a:pPr>
            <a:endParaRPr lang="en-US" dirty="0">
              <a:latin typeface="Century" panose="02040604050505020304" pitchFamily="18" charset="0"/>
            </a:endParaRPr>
          </a:p>
        </p:txBody>
      </p:sp>
      <p:pic>
        <p:nvPicPr>
          <p:cNvPr id="5" name="Picture 4" descr="A close up of a map&#10;&#10;Description automatically generated">
            <a:extLst>
              <a:ext uri="{FF2B5EF4-FFF2-40B4-BE49-F238E27FC236}">
                <a16:creationId xmlns:a16="http://schemas.microsoft.com/office/drawing/2014/main" id="{C059CBD8-757E-4603-BFE2-84AECE75EA88}"/>
              </a:ext>
            </a:extLst>
          </p:cNvPr>
          <p:cNvPicPr>
            <a:picLocks noChangeAspect="1"/>
          </p:cNvPicPr>
          <p:nvPr/>
        </p:nvPicPr>
        <p:blipFill>
          <a:blip r:embed="rId3"/>
          <a:stretch>
            <a:fillRect/>
          </a:stretch>
        </p:blipFill>
        <p:spPr>
          <a:xfrm>
            <a:off x="5653589" y="1933675"/>
            <a:ext cx="6041105" cy="329240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107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0CDFB71-5A78-444C-8A04-686AE5402EDB}"/>
                  </a:ext>
                </a:extLst>
              </p:cNvPr>
              <p:cNvSpPr txBox="1"/>
              <p:nvPr/>
            </p:nvSpPr>
            <p:spPr>
              <a:xfrm>
                <a:off x="657726" y="978568"/>
                <a:ext cx="10748211" cy="5830379"/>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entury" panose="02040604050505020304" pitchFamily="18" charset="0"/>
                  </a:rPr>
                  <a:t>Generator G1 and G2 are scheduled in DA with G2 acting as the flexible generator. </a:t>
                </a: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r>
                  <a:rPr lang="en-US" dirty="0">
                    <a:latin typeface="Century" panose="02040604050505020304" pitchFamily="18" charset="0"/>
                  </a:rPr>
                  <a:t>Wind and solar power are scheduled in  DA using the weighted average method. </a:t>
                </a:r>
              </a:p>
              <a:p>
                <a:pPr marL="285750" indent="-285750">
                  <a:buFont typeface="Wingdings" panose="05000000000000000000" pitchFamily="2" charset="2"/>
                  <a:buChar char="Ø"/>
                </a:pPr>
                <a:endParaRPr lang="en-US" dirty="0">
                  <a:latin typeface="Century" panose="020406040505050203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𝑊𝑒𝑖𝑔h𝑡𝑒𝑑</m:t>
                      </m:r>
                      <m:r>
                        <a:rPr lang="en-US" i="1">
                          <a:latin typeface="Cambria Math" panose="02040503050406030204" pitchFamily="18" charset="0"/>
                        </a:rPr>
                        <m:t> </m:t>
                      </m:r>
                      <m:r>
                        <a:rPr lang="en-US" i="1">
                          <a:latin typeface="Cambria Math" panose="02040503050406030204" pitchFamily="18" charset="0"/>
                        </a:rPr>
                        <m:t>𝐴𝑣𝑒𝑟𝑎𝑔𝑒</m:t>
                      </m:r>
                      <m:r>
                        <a:rPr lang="en-US" i="1">
                          <a:latin typeface="Cambria Math" panose="02040503050406030204" pitchFamily="18" charset="0"/>
                        </a:rPr>
                        <m:t>=</m:t>
                      </m:r>
                      <m:nary>
                        <m:naryPr>
                          <m:chr m:val="∑"/>
                          <m:grow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m:rPr>
                              <m:sty m:val="p"/>
                            </m:rPr>
                            <a:rPr lang="en-US">
                              <a:latin typeface="Cambria Math" panose="02040503050406030204" pitchFamily="18" charset="0"/>
                            </a:rPr>
                            <m:t>P</m:t>
                          </m:r>
                          <m:d>
                            <m:dPr>
                              <m:ctrlPr>
                                <a:rPr lang="en-US" i="1">
                                  <a:latin typeface="Cambria Math" panose="02040503050406030204" pitchFamily="18" charset="0"/>
                                </a:rPr>
                              </m:ctrlPr>
                            </m:dPr>
                            <m:e>
                              <m:r>
                                <m:rPr>
                                  <m:sty m:val="p"/>
                                </m:rPr>
                                <a:rPr lang="en-US">
                                  <a:latin typeface="Cambria Math" panose="02040503050406030204" pitchFamily="18" charset="0"/>
                                </a:rPr>
                                <m:t>i</m:t>
                              </m:r>
                            </m:e>
                          </m:d>
                          <m:r>
                            <a:rPr lang="en-US" i="1">
                              <a:latin typeface="Cambria Math" panose="02040503050406030204" pitchFamily="18" charset="0"/>
                            </a:rPr>
                            <m:t>∗</m:t>
                          </m:r>
                          <m:r>
                            <m:rPr>
                              <m:sty m:val="p"/>
                            </m:rPr>
                            <a:rPr lang="en-US">
                              <a:latin typeface="Cambria Math" panose="02040503050406030204" pitchFamily="18" charset="0"/>
                            </a:rPr>
                            <m:t>Power</m:t>
                          </m:r>
                          <m:r>
                            <a:rPr lang="en-US">
                              <a:latin typeface="Cambria Math" panose="02040503050406030204" pitchFamily="18" charset="0"/>
                            </a:rPr>
                            <m:t> </m:t>
                          </m:r>
                          <m:r>
                            <m:rPr>
                              <m:sty m:val="p"/>
                            </m:rPr>
                            <a:rPr lang="en-US">
                              <a:latin typeface="Cambria Math" panose="02040503050406030204" pitchFamily="18" charset="0"/>
                            </a:rPr>
                            <m:t>Expected</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e>
                      </m:nary>
                    </m:oMath>
                  </m:oMathPara>
                </a14:m>
                <a:endParaRPr lang="en-US" dirty="0"/>
              </a:p>
              <a:p>
                <a:endParaRPr lang="en-US" dirty="0">
                  <a:latin typeface="Century" panose="02040604050505020304" pitchFamily="18" charset="0"/>
                </a:endParaRPr>
              </a:p>
              <a:p>
                <a:r>
                  <a:rPr lang="en-US" dirty="0">
                    <a:latin typeface="Century" panose="02040604050505020304" pitchFamily="18" charset="0"/>
                  </a:rPr>
                  <a:t>Where C(</a:t>
                </a:r>
                <a:r>
                  <a:rPr lang="en-US" dirty="0" err="1">
                    <a:latin typeface="Century" panose="02040604050505020304" pitchFamily="18" charset="0"/>
                  </a:rPr>
                  <a:t>i</a:t>
                </a:r>
                <a:r>
                  <a:rPr lang="en-US" dirty="0">
                    <a:latin typeface="Century" panose="02040604050505020304" pitchFamily="18" charset="0"/>
                  </a:rPr>
                  <a:t>) is cost of </a:t>
                </a:r>
                <a:r>
                  <a:rPr lang="en-US" dirty="0" err="1">
                    <a:latin typeface="Century" panose="02040604050505020304" pitchFamily="18" charset="0"/>
                  </a:rPr>
                  <a:t>Pgen</a:t>
                </a:r>
                <a:r>
                  <a:rPr lang="en-US" dirty="0">
                    <a:latin typeface="Century" panose="02040604050505020304" pitchFamily="18" charset="0"/>
                  </a:rPr>
                  <a:t>(</a:t>
                </a:r>
                <a:r>
                  <a:rPr lang="en-US" dirty="0" err="1">
                    <a:latin typeface="Century" panose="02040604050505020304" pitchFamily="18" charset="0"/>
                  </a:rPr>
                  <a:t>i</a:t>
                </a:r>
                <a:r>
                  <a:rPr lang="en-US" dirty="0">
                    <a:latin typeface="Century" panose="02040604050505020304" pitchFamily="18" charset="0"/>
                  </a:rPr>
                  <a:t>) generation</a:t>
                </a:r>
              </a:p>
              <a:p>
                <a:r>
                  <a:rPr lang="en-US" i="1" dirty="0"/>
                  <a:t> </a:t>
                </a:r>
                <a:endParaRPr lang="en-US" dirty="0"/>
              </a:p>
              <a:p>
                <a:endParaRPr lang="en-US" dirty="0"/>
              </a:p>
              <a:p>
                <a:pPr marL="285750" indent="-285750">
                  <a:buFont typeface="Wingdings" panose="05000000000000000000" pitchFamily="2" charset="2"/>
                  <a:buChar char="Ø"/>
                </a:pPr>
                <a:r>
                  <a:rPr lang="en-US" dirty="0">
                    <a:latin typeface="Century" panose="02040604050505020304" pitchFamily="18" charset="0"/>
                  </a:rPr>
                  <a:t>5 scenarios are taken from s1*s5 each having equal probability (0.2) of realization under real time (RT). </a:t>
                </a: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r>
                  <a:rPr lang="en-US" dirty="0">
                    <a:latin typeface="Century" panose="02040604050505020304" pitchFamily="18" charset="0"/>
                  </a:rPr>
                  <a:t>Market clearing optimization problem is simulated, maintaining the dual variable constraints along with generation and line limits. </a:t>
                </a: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endParaRPr lang="en-US" dirty="0">
                  <a:latin typeface="Century" panose="02040604050505020304" pitchFamily="18" charset="0"/>
                </a:endParaRPr>
              </a:p>
              <a:p>
                <a:pPr marL="285750" indent="-285750">
                  <a:buFont typeface="Wingdings" panose="05000000000000000000" pitchFamily="2" charset="2"/>
                  <a:buChar char="Ø"/>
                </a:pPr>
                <a:endParaRPr lang="en-US" dirty="0">
                  <a:latin typeface="Century" panose="02040604050505020304" pitchFamily="18" charset="0"/>
                </a:endParaRPr>
              </a:p>
            </p:txBody>
          </p:sp>
        </mc:Choice>
        <mc:Fallback xmlns="">
          <p:sp>
            <p:nvSpPr>
              <p:cNvPr id="4" name="TextBox 3">
                <a:extLst>
                  <a:ext uri="{FF2B5EF4-FFF2-40B4-BE49-F238E27FC236}">
                    <a16:creationId xmlns:a16="http://schemas.microsoft.com/office/drawing/2014/main" id="{D0CDFB71-5A78-444C-8A04-686AE5402EDB}"/>
                  </a:ext>
                </a:extLst>
              </p:cNvPr>
              <p:cNvSpPr txBox="1">
                <a:spLocks noRot="1" noChangeAspect="1" noMove="1" noResize="1" noEditPoints="1" noAdjustHandles="1" noChangeArrowheads="1" noChangeShapeType="1" noTextEdit="1"/>
              </p:cNvSpPr>
              <p:nvPr/>
            </p:nvSpPr>
            <p:spPr>
              <a:xfrm>
                <a:off x="657726" y="978568"/>
                <a:ext cx="10748211" cy="5830379"/>
              </a:xfrm>
              <a:prstGeom prst="rect">
                <a:avLst/>
              </a:prstGeom>
              <a:blipFill>
                <a:blip r:embed="rId2"/>
                <a:stretch>
                  <a:fillRect l="-510" t="-628"/>
                </a:stretch>
              </a:blipFill>
            </p:spPr>
            <p:txBody>
              <a:bodyPr/>
              <a:lstStyle/>
              <a:p>
                <a:r>
                  <a:rPr lang="en-US">
                    <a:noFill/>
                  </a:rPr>
                  <a:t> </a:t>
                </a:r>
              </a:p>
            </p:txBody>
          </p:sp>
        </mc:Fallback>
      </mc:AlternateContent>
    </p:spTree>
    <p:extLst>
      <p:ext uri="{BB962C8B-B14F-4D97-AF65-F5344CB8AC3E}">
        <p14:creationId xmlns:p14="http://schemas.microsoft.com/office/powerpoint/2010/main" val="105726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744E0B4-9B51-4487-AD1F-C4313329291D}"/>
                  </a:ext>
                </a:extLst>
              </p:cNvPr>
              <p:cNvSpPr/>
              <p:nvPr/>
            </p:nvSpPr>
            <p:spPr>
              <a:xfrm>
                <a:off x="481263" y="689811"/>
                <a:ext cx="11117179" cy="6259599"/>
              </a:xfrm>
              <a:prstGeom prst="rect">
                <a:avLst/>
              </a:prstGeom>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The cost function designed is given as follows :</a:t>
                </a:r>
              </a:p>
              <a:p>
                <a:pPr marL="285750" indent="-285750">
                  <a:buFont typeface="Wingdings" panose="05000000000000000000" pitchFamily="2" charset="2"/>
                  <a:buChar char="Ø"/>
                </a:pPr>
                <a:endParaRPr lang="en-US" dirty="0">
                  <a:latin typeface="Century" panose="02040604050505020304" pitchFamily="18" charset="0"/>
                </a:endParaRP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System</m:t>
                      </m:r>
                      <m:r>
                        <a:rPr lang="en-US">
                          <a:latin typeface="Cambria Math" panose="02040503050406030204" pitchFamily="18" charset="0"/>
                        </a:rPr>
                        <m:t> </m:t>
                      </m:r>
                      <m:r>
                        <m:rPr>
                          <m:sty m:val="p"/>
                        </m:rPr>
                        <a:rPr lang="en-US">
                          <a:latin typeface="Cambria Math" panose="02040503050406030204" pitchFamily="18" charset="0"/>
                        </a:rPr>
                        <m:t>cost</m:t>
                      </m:r>
                      <m:r>
                        <a:rPr lang="en-US">
                          <a:latin typeface="Cambria Math" panose="02040503050406030204" pitchFamily="18" charset="0"/>
                        </a:rPr>
                        <m:t>,</m:t>
                      </m:r>
                      <m:r>
                        <m:rPr>
                          <m:sty m:val="p"/>
                        </m:rPr>
                        <a:rPr lang="en-US">
                          <a:latin typeface="Cambria Math" panose="02040503050406030204" pitchFamily="18" charset="0"/>
                        </a:rPr>
                        <m:t>RT</m:t>
                      </m:r>
                      <m:r>
                        <a:rPr lang="en-US">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r>
                            <m:rPr>
                              <m:sty m:val="p"/>
                            </m:rPr>
                            <a:rPr lang="en-US">
                              <a:latin typeface="Cambria Math" panose="02040503050406030204" pitchFamily="18" charset="0"/>
                            </a:rPr>
                            <m:t>P</m:t>
                          </m:r>
                          <m:d>
                            <m:dPr>
                              <m:ctrlPr>
                                <a:rPr lang="en-US" i="1">
                                  <a:latin typeface="Cambria Math" panose="02040503050406030204" pitchFamily="18" charset="0"/>
                                </a:rPr>
                              </m:ctrlPr>
                            </m:dPr>
                            <m:e>
                              <m:r>
                                <m:rPr>
                                  <m:sty m:val="p"/>
                                </m:rPr>
                                <a:rPr lang="en-US">
                                  <a:latin typeface="Cambria Math" panose="02040503050406030204" pitchFamily="18" charset="0"/>
                                </a:rPr>
                                <m:t>i</m:t>
                              </m:r>
                            </m:e>
                          </m:d>
                          <m:r>
                            <a:rPr lang="en-US">
                              <a:latin typeface="Cambria Math" panose="02040503050406030204" pitchFamily="18" charset="0"/>
                            </a:rPr>
                            <m:t>∗[</m:t>
                          </m:r>
                          <m:r>
                            <m:rPr>
                              <m:sty m:val="p"/>
                            </m:rPr>
                            <a:rPr lang="en-US">
                              <a:latin typeface="Cambria Math" panose="02040503050406030204" pitchFamily="18" charset="0"/>
                            </a:rPr>
                            <m:t>C</m:t>
                          </m:r>
                          <m:d>
                            <m:dPr>
                              <m:ctrlPr>
                                <a:rPr lang="en-US" i="1">
                                  <a:latin typeface="Cambria Math" panose="02040503050406030204" pitchFamily="18" charset="0"/>
                                </a:rPr>
                              </m:ctrlPr>
                            </m:dPr>
                            <m:e>
                              <m:r>
                                <m:rPr>
                                  <m:sty m:val="p"/>
                                </m:rPr>
                                <a:rPr lang="en-US">
                                  <a:latin typeface="Cambria Math" panose="02040503050406030204" pitchFamily="18" charset="0"/>
                                </a:rPr>
                                <m:t>i</m:t>
                              </m:r>
                            </m:e>
                          </m:d>
                          <m:r>
                            <a:rPr lang="en-US">
                              <a:latin typeface="Cambria Math" panose="02040503050406030204" pitchFamily="18" charset="0"/>
                            </a:rPr>
                            <m:t>∗</m:t>
                          </m:r>
                          <m:r>
                            <m:rPr>
                              <m:sty m:val="p"/>
                            </m:rPr>
                            <a:rPr lang="en-US">
                              <a:latin typeface="Cambria Math" panose="02040503050406030204" pitchFamily="18" charset="0"/>
                            </a:rPr>
                            <m:t>RT</m:t>
                          </m:r>
                          <m:r>
                            <a:rPr lang="en-US">
                              <a:latin typeface="Cambria Math" panose="02040503050406030204" pitchFamily="18" charset="0"/>
                            </a:rPr>
                            <m:t> </m:t>
                          </m:r>
                          <m:r>
                            <m:rPr>
                              <m:sty m:val="p"/>
                            </m:rPr>
                            <a:rPr lang="en-US">
                              <a:latin typeface="Cambria Math" panose="02040503050406030204" pitchFamily="18" charset="0"/>
                            </a:rPr>
                            <m:t>adjustment</m:t>
                          </m:r>
                          <m:r>
                            <a:rPr lang="en-US">
                              <a:latin typeface="Cambria Math" panose="02040503050406030204" pitchFamily="18" charset="0"/>
                            </a:rPr>
                            <m:t> ]</m:t>
                          </m:r>
                        </m:e>
                      </m:nary>
                    </m:oMath>
                  </m:oMathPara>
                </a14:m>
                <a:endParaRPr lang="en-US" dirty="0">
                  <a:latin typeface="Century" panose="02040604050505020304" pitchFamily="18" charset="0"/>
                </a:endParaRPr>
              </a:p>
              <a:p>
                <a:r>
                  <a:rPr lang="en-US" dirty="0">
                    <a:latin typeface="Century" panose="02040604050505020304" pitchFamily="18" charset="0"/>
                  </a:rPr>
                  <a:t>Where P(</a:t>
                </a:r>
                <a:r>
                  <a:rPr lang="en-US" dirty="0" err="1">
                    <a:latin typeface="Century" panose="02040604050505020304" pitchFamily="18" charset="0"/>
                  </a:rPr>
                  <a:t>i</a:t>
                </a:r>
                <a:r>
                  <a:rPr lang="en-US" dirty="0">
                    <a:latin typeface="Century" panose="02040604050505020304" pitchFamily="18" charset="0"/>
                  </a:rPr>
                  <a:t>) is probability of renewable scenarios, RT adjustment is adjustment of flexible generator to compensate for i</a:t>
                </a:r>
                <a:r>
                  <a:rPr lang="en-US" baseline="30000" dirty="0">
                    <a:latin typeface="Century" panose="02040604050505020304" pitchFamily="18" charset="0"/>
                  </a:rPr>
                  <a:t>th</a:t>
                </a:r>
                <a:r>
                  <a:rPr lang="en-US" dirty="0">
                    <a:latin typeface="Century" panose="02040604050505020304" pitchFamily="18" charset="0"/>
                  </a:rPr>
                  <a:t> scenario, C(</a:t>
                </a:r>
                <a:r>
                  <a:rPr lang="en-US" dirty="0" err="1">
                    <a:latin typeface="Century" panose="02040604050505020304" pitchFamily="18" charset="0"/>
                  </a:rPr>
                  <a:t>i</a:t>
                </a:r>
                <a:r>
                  <a:rPr lang="en-US" dirty="0">
                    <a:latin typeface="Century" panose="02040604050505020304" pitchFamily="18" charset="0"/>
                  </a:rPr>
                  <a:t>) is cost of i</a:t>
                </a:r>
                <a:r>
                  <a:rPr lang="en-US" baseline="30000" dirty="0">
                    <a:latin typeface="Century" panose="02040604050505020304" pitchFamily="18" charset="0"/>
                  </a:rPr>
                  <a:t>th</a:t>
                </a:r>
                <a:r>
                  <a:rPr lang="en-US" dirty="0">
                    <a:latin typeface="Century" panose="02040604050505020304" pitchFamily="18" charset="0"/>
                  </a:rPr>
                  <a:t> generator.</a:t>
                </a:r>
              </a:p>
              <a:p>
                <a:endParaRPr lang="en-US" dirty="0">
                  <a:latin typeface="Century" panose="02040604050505020304" pitchFamily="18" charset="0"/>
                </a:endParaRPr>
              </a:p>
              <a:p>
                <a:pPr marL="285750" indent="-285750">
                  <a:buFont typeface="Wingdings" panose="05000000000000000000" pitchFamily="2" charset="2"/>
                  <a:buChar char="Ø"/>
                </a:pPr>
                <a:r>
                  <a:rPr lang="en-US" dirty="0">
                    <a:latin typeface="Century" panose="02040604050505020304" pitchFamily="18" charset="0"/>
                  </a:rPr>
                  <a:t> We are also considering the cost of lost load in RT and the cost in of spillage in RT. </a:t>
                </a:r>
              </a:p>
              <a:p>
                <a:pPr marL="285750" indent="-285750">
                  <a:buFont typeface="Wingdings" panose="05000000000000000000" pitchFamily="2" charset="2"/>
                  <a:buChar char="Ø"/>
                </a:pPr>
                <a:endParaRPr lang="en-US" dirty="0">
                  <a:latin typeface="Century" panose="02040604050505020304" pitchFamily="18" charset="0"/>
                </a:endParaRPr>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𝑉𝑂𝐿𝐿</m:t>
                          </m:r>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m:t>
                          </m:r>
                          <m:r>
                            <a:rPr lang="en-US" i="1">
                              <a:latin typeface="Cambria Math" panose="02040503050406030204" pitchFamily="18" charset="0"/>
                            </a:rPr>
                            <m:t>𝑃𝑠h𝑒𝑑</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e>
                      </m:nary>
                    </m:oMath>
                  </m:oMathPara>
                </a14:m>
                <a:endParaRPr lang="en-US" dirty="0"/>
              </a:p>
              <a:p>
                <a:r>
                  <a:rPr lang="en-US" dirty="0">
                    <a:latin typeface="Century" panose="02040604050505020304" pitchFamily="18" charset="0"/>
                  </a:rPr>
                  <a:t>Where VOLL(</a:t>
                </a:r>
                <a:r>
                  <a:rPr lang="en-US" dirty="0" err="1">
                    <a:latin typeface="Century" panose="02040604050505020304" pitchFamily="18" charset="0"/>
                  </a:rPr>
                  <a:t>i</a:t>
                </a:r>
                <a:r>
                  <a:rPr lang="en-US" dirty="0">
                    <a:latin typeface="Century" panose="02040604050505020304" pitchFamily="18" charset="0"/>
                  </a:rPr>
                  <a:t>) is value of lost load and P</a:t>
                </a:r>
                <a:r>
                  <a:rPr lang="en-US" baseline="-25000" dirty="0">
                    <a:latin typeface="Century" panose="02040604050505020304" pitchFamily="18" charset="0"/>
                  </a:rPr>
                  <a:t>shed</a:t>
                </a:r>
                <a:r>
                  <a:rPr lang="en-US" dirty="0">
                    <a:latin typeface="Century" panose="02040604050505020304" pitchFamily="18" charset="0"/>
                  </a:rPr>
                  <a:t> (</a:t>
                </a:r>
                <a:r>
                  <a:rPr lang="en-US" dirty="0" err="1">
                    <a:latin typeface="Century" panose="02040604050505020304" pitchFamily="18" charset="0"/>
                  </a:rPr>
                  <a:t>i</a:t>
                </a:r>
                <a:r>
                  <a:rPr lang="en-US" dirty="0">
                    <a:latin typeface="Century" panose="02040604050505020304" pitchFamily="18" charset="0"/>
                  </a:rPr>
                  <a:t>) is power shed in i</a:t>
                </a:r>
                <a:r>
                  <a:rPr lang="en-US" baseline="30000" dirty="0">
                    <a:latin typeface="Century" panose="02040604050505020304" pitchFamily="18" charset="0"/>
                  </a:rPr>
                  <a:t>th</a:t>
                </a:r>
                <a:r>
                  <a:rPr lang="en-US" dirty="0">
                    <a:latin typeface="Century" panose="02040604050505020304" pitchFamily="18" charset="0"/>
                  </a:rPr>
                  <a:t> scenario</a:t>
                </a:r>
                <a:r>
                  <a:rPr lang="en-US" i="1" dirty="0"/>
                  <a:t>.</a:t>
                </a:r>
              </a:p>
              <a:p>
                <a:endParaRPr lang="en-US" i="1"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𝑆𝑝𝑖𝑙𝑙𝑎𝑔𝑒</m:t>
                      </m:r>
                      <m:r>
                        <a:rPr lang="en-US" i="1">
                          <a:latin typeface="Cambria Math" panose="02040503050406030204" pitchFamily="18" charset="0"/>
                        </a:rPr>
                        <m:t> </m:t>
                      </m:r>
                      <m:r>
                        <a:rPr lang="en-US" i="1">
                          <a:latin typeface="Cambria Math" panose="02040503050406030204" pitchFamily="18" charset="0"/>
                        </a:rPr>
                        <m:t>𝐶𝑜𝑠𝑡</m:t>
                      </m:r>
                      <m:r>
                        <a:rPr lang="en-US" i="1">
                          <a:latin typeface="Cambria Math" panose="02040503050406030204" pitchFamily="18" charset="0"/>
                        </a:rPr>
                        <m:t>= </m:t>
                      </m:r>
                      <m:nary>
                        <m:naryPr>
                          <m:chr m:val="∑"/>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m:t>
                          </m:r>
                          <m:r>
                            <a:rPr lang="en-US" i="1">
                              <a:latin typeface="Cambria Math" panose="02040503050406030204" pitchFamily="18" charset="0"/>
                            </a:rPr>
                            <m:t>𝑃𝑜𝑤𝑒𝑟</m:t>
                          </m:r>
                          <m:r>
                            <a:rPr lang="en-US" i="1">
                              <a:latin typeface="Cambria Math" panose="02040503050406030204" pitchFamily="18" charset="0"/>
                            </a:rPr>
                            <m:t> </m:t>
                          </m:r>
                          <m:r>
                            <a:rPr lang="en-US" i="1">
                              <a:latin typeface="Cambria Math" panose="02040503050406030204" pitchFamily="18" charset="0"/>
                            </a:rPr>
                            <m:t>𝑆𝑝𝑖𝑙𝑙</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 </m:t>
                              </m:r>
                              <m:r>
                                <a:rPr lang="en-US" b="0" i="1" smtClean="0">
                                  <a:latin typeface="Cambria Math" panose="02040503050406030204" pitchFamily="18" charset="0"/>
                                </a:rPr>
                                <m:t>𝑠</m:t>
                              </m:r>
                            </m:e>
                          </m:d>
                          <m:r>
                            <a:rPr lang="en-US" i="1">
                              <a:latin typeface="Cambria Math" panose="02040503050406030204" pitchFamily="18" charset="0"/>
                            </a:rPr>
                            <m:t>∗</m:t>
                          </m:r>
                          <m:r>
                            <a:rPr lang="en-US" i="1">
                              <a:latin typeface="Cambria Math" panose="02040503050406030204" pitchFamily="18" charset="0"/>
                            </a:rPr>
                            <m:t>𝑃𝑒𝑛𝑎𝑙𝑖𝑡𝑦</m:t>
                          </m:r>
                        </m:e>
                      </m:nary>
                    </m:oMath>
                  </m:oMathPara>
                </a14:m>
                <a:endParaRPr lang="en-US" dirty="0"/>
              </a:p>
              <a:p>
                <a:r>
                  <a:rPr lang="en-US" dirty="0">
                    <a:latin typeface="Century" panose="02040604050505020304" pitchFamily="18" charset="0"/>
                  </a:rPr>
                  <a:t>Where P(</a:t>
                </a:r>
                <a:r>
                  <a:rPr lang="en-US" dirty="0" err="1">
                    <a:latin typeface="Century" panose="02040604050505020304" pitchFamily="18" charset="0"/>
                  </a:rPr>
                  <a:t>i</a:t>
                </a:r>
                <a:r>
                  <a:rPr lang="en-US" dirty="0">
                    <a:latin typeface="Century" panose="02040604050505020304" pitchFamily="18" charset="0"/>
                  </a:rPr>
                  <a:t>) is probabilistic scenario and Power Spill (k, s) is power Spilled by k</a:t>
                </a:r>
                <a:r>
                  <a:rPr lang="en-US" baseline="30000" dirty="0">
                    <a:latin typeface="Century" panose="02040604050505020304" pitchFamily="18" charset="0"/>
                  </a:rPr>
                  <a:t>th</a:t>
                </a:r>
                <a:r>
                  <a:rPr lang="en-US" dirty="0">
                    <a:latin typeface="Century" panose="02040604050505020304" pitchFamily="18" charset="0"/>
                  </a:rPr>
                  <a:t> renewable unit in i</a:t>
                </a:r>
                <a:r>
                  <a:rPr lang="en-US" baseline="30000" dirty="0">
                    <a:latin typeface="Century" panose="02040604050505020304" pitchFamily="18" charset="0"/>
                  </a:rPr>
                  <a:t>th </a:t>
                </a:r>
                <a:r>
                  <a:rPr lang="en-US" dirty="0">
                    <a:latin typeface="Century" panose="02040604050505020304" pitchFamily="18" charset="0"/>
                  </a:rPr>
                  <a:t>scenario and penalty is penalty cost associated with spillage.</a:t>
                </a:r>
              </a:p>
              <a:p>
                <a:endParaRPr lang="en-US" dirty="0"/>
              </a:p>
              <a:p>
                <a:endParaRPr lang="en-US" i="1" dirty="0"/>
              </a:p>
              <a:p>
                <a:endParaRPr lang="en-US" dirty="0"/>
              </a:p>
              <a:p>
                <a:endParaRPr lang="en-US" dirty="0">
                  <a:latin typeface="Century" panose="02040604050505020304" pitchFamily="18" charset="0"/>
                </a:endParaRPr>
              </a:p>
            </p:txBody>
          </p:sp>
        </mc:Choice>
        <mc:Fallback xmlns="">
          <p:sp>
            <p:nvSpPr>
              <p:cNvPr id="4" name="Rectangle 3">
                <a:extLst>
                  <a:ext uri="{FF2B5EF4-FFF2-40B4-BE49-F238E27FC236}">
                    <a16:creationId xmlns:a16="http://schemas.microsoft.com/office/drawing/2014/main" id="{E744E0B4-9B51-4487-AD1F-C4313329291D}"/>
                  </a:ext>
                </a:extLst>
              </p:cNvPr>
              <p:cNvSpPr>
                <a:spLocks noRot="1" noChangeAspect="1" noMove="1" noResize="1" noEditPoints="1" noAdjustHandles="1" noChangeArrowheads="1" noChangeShapeType="1" noTextEdit="1"/>
              </p:cNvSpPr>
              <p:nvPr/>
            </p:nvSpPr>
            <p:spPr>
              <a:xfrm>
                <a:off x="481263" y="689811"/>
                <a:ext cx="11117179" cy="6259599"/>
              </a:xfrm>
              <a:prstGeom prst="rect">
                <a:avLst/>
              </a:prstGeom>
              <a:blipFill>
                <a:blip r:embed="rId2"/>
                <a:stretch>
                  <a:fillRect l="-493" t="-487"/>
                </a:stretch>
              </a:blipFill>
            </p:spPr>
            <p:txBody>
              <a:bodyPr/>
              <a:lstStyle/>
              <a:p>
                <a:r>
                  <a:rPr lang="en-US">
                    <a:noFill/>
                  </a:rPr>
                  <a:t> </a:t>
                </a:r>
              </a:p>
            </p:txBody>
          </p:sp>
        </mc:Fallback>
      </mc:AlternateContent>
    </p:spTree>
    <p:extLst>
      <p:ext uri="{BB962C8B-B14F-4D97-AF65-F5344CB8AC3E}">
        <p14:creationId xmlns:p14="http://schemas.microsoft.com/office/powerpoint/2010/main" val="35790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AA5DC0D7-6F84-4331-8675-F69B7186AE30}"/>
              </a:ext>
            </a:extLst>
          </p:cNvPr>
          <p:cNvPicPr>
            <a:picLocks noChangeAspect="1"/>
          </p:cNvPicPr>
          <p:nvPr/>
        </p:nvPicPr>
        <p:blipFill>
          <a:blip r:embed="rId2"/>
          <a:stretch>
            <a:fillRect/>
          </a:stretch>
        </p:blipFill>
        <p:spPr>
          <a:xfrm>
            <a:off x="1083272" y="1708799"/>
            <a:ext cx="10057540" cy="4314582"/>
          </a:xfrm>
          <a:prstGeom prst="rect">
            <a:avLst/>
          </a:prstGeom>
        </p:spPr>
      </p:pic>
      <p:sp>
        <p:nvSpPr>
          <p:cNvPr id="6" name="TextBox 5">
            <a:extLst>
              <a:ext uri="{FF2B5EF4-FFF2-40B4-BE49-F238E27FC236}">
                <a16:creationId xmlns:a16="http://schemas.microsoft.com/office/drawing/2014/main" id="{71A2684B-ED61-4CF2-B8F7-8EACE531586C}"/>
              </a:ext>
            </a:extLst>
          </p:cNvPr>
          <p:cNvSpPr txBox="1"/>
          <p:nvPr/>
        </p:nvSpPr>
        <p:spPr>
          <a:xfrm>
            <a:off x="1475874" y="898358"/>
            <a:ext cx="9192127" cy="400110"/>
          </a:xfrm>
          <a:prstGeom prst="rect">
            <a:avLst/>
          </a:prstGeom>
          <a:noFill/>
        </p:spPr>
        <p:txBody>
          <a:bodyPr wrap="square" rtlCol="0">
            <a:spAutoFit/>
          </a:bodyPr>
          <a:lstStyle/>
          <a:p>
            <a:pPr algn="ctr"/>
            <a:r>
              <a:rPr lang="en-US" sz="2000" dirty="0">
                <a:latin typeface="Century" panose="02040604050505020304" pitchFamily="18" charset="0"/>
              </a:rPr>
              <a:t>Execution of GAMS in MATLAB</a:t>
            </a:r>
          </a:p>
        </p:txBody>
      </p:sp>
    </p:spTree>
    <p:extLst>
      <p:ext uri="{BB962C8B-B14F-4D97-AF65-F5344CB8AC3E}">
        <p14:creationId xmlns:p14="http://schemas.microsoft.com/office/powerpoint/2010/main" val="306208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1BD9AC6D-32B3-4B9C-92D2-1832BCCEB50E}"/>
              </a:ext>
            </a:extLst>
          </p:cNvPr>
          <p:cNvPicPr>
            <a:picLocks noChangeAspect="1"/>
          </p:cNvPicPr>
          <p:nvPr/>
        </p:nvPicPr>
        <p:blipFill rotWithShape="1">
          <a:blip r:embed="rId4"/>
          <a:srcRect t="8167" b="8190"/>
          <a:stretch/>
        </p:blipFill>
        <p:spPr>
          <a:xfrm>
            <a:off x="2514996" y="1896841"/>
            <a:ext cx="7158831" cy="4026843"/>
          </a:xfrm>
          <a:prstGeom prst="rect">
            <a:avLst/>
          </a:prstGeom>
        </p:spPr>
      </p:pic>
      <p:sp>
        <p:nvSpPr>
          <p:cNvPr id="7" name="TextBox 6">
            <a:extLst>
              <a:ext uri="{FF2B5EF4-FFF2-40B4-BE49-F238E27FC236}">
                <a16:creationId xmlns:a16="http://schemas.microsoft.com/office/drawing/2014/main" id="{DF18E5BB-2C60-47F4-81DC-87045E1DE6B8}"/>
              </a:ext>
            </a:extLst>
          </p:cNvPr>
          <p:cNvSpPr txBox="1"/>
          <p:nvPr/>
        </p:nvSpPr>
        <p:spPr>
          <a:xfrm rot="10800000" flipH="1" flipV="1">
            <a:off x="2531038" y="882316"/>
            <a:ext cx="7034108" cy="369332"/>
          </a:xfrm>
          <a:prstGeom prst="rect">
            <a:avLst/>
          </a:prstGeom>
          <a:noFill/>
        </p:spPr>
        <p:txBody>
          <a:bodyPr wrap="square" rtlCol="0">
            <a:spAutoFit/>
          </a:bodyPr>
          <a:lstStyle/>
          <a:p>
            <a:pPr algn="ctr"/>
            <a:r>
              <a:rPr lang="en-US" dirty="0">
                <a:latin typeface="Century" panose="02040604050505020304" pitchFamily="18" charset="0"/>
              </a:rPr>
              <a:t>GDX ( Gams Data eXchange ) output file </a:t>
            </a:r>
          </a:p>
        </p:txBody>
      </p:sp>
    </p:spTree>
    <p:extLst>
      <p:ext uri="{BB962C8B-B14F-4D97-AF65-F5344CB8AC3E}">
        <p14:creationId xmlns:p14="http://schemas.microsoft.com/office/powerpoint/2010/main" val="191606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otalTime>6</TotalTime>
  <Words>955</Words>
  <Application>Microsoft Office PowerPoint</Application>
  <PresentationFormat>Widescreen</PresentationFormat>
  <Paragraphs>210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 Math</vt:lpstr>
      <vt:lpstr>Century</vt:lpstr>
      <vt:lpstr>Times New Roman</vt:lpstr>
      <vt:lpstr>Wingdings</vt:lpstr>
      <vt:lpstr>Celestial</vt:lpstr>
      <vt:lpstr>ELECTRIC POWER MARKET WITH INTERMITTENT GENERATION </vt:lpstr>
      <vt:lpstr>Introduction </vt:lpstr>
      <vt:lpstr>PowerPoint Presentation</vt:lpstr>
      <vt:lpstr>PowerPoint Presentation</vt:lpstr>
      <vt:lpstr>Model Presented </vt:lpstr>
      <vt:lpstr>PowerPoint Presentation</vt:lpstr>
      <vt:lpstr>PowerPoint Presentation</vt:lpstr>
      <vt:lpstr>PowerPoint Presentation</vt:lpstr>
      <vt:lpstr>PowerPoint Presentation</vt:lpstr>
      <vt:lpstr>Case study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POWER MARKET WITH INTERMITTENT GENERATION </dc:title>
  <dc:creator>Yash Jain</dc:creator>
  <cp:lastModifiedBy>Yash Jain</cp:lastModifiedBy>
  <cp:revision>1</cp:revision>
  <dcterms:created xsi:type="dcterms:W3CDTF">2018-12-13T22:20:24Z</dcterms:created>
  <dcterms:modified xsi:type="dcterms:W3CDTF">2018-12-13T22:27:20Z</dcterms:modified>
</cp:coreProperties>
</file>