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39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8A21-4816-4A04-9E36-14D99E7DD86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AA31-4569-4528-870F-C79EB4C52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AA31-4569-4528-870F-C79EB4C52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66BB-B0DB-4033-8855-802EF31F8B3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96EE-EB24-4E04-ACC9-45BACBDC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2293-021-00336-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9725"/>
            <a:ext cx="9144000" cy="13502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adaptive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 based on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subspaces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675426"/>
            <a:ext cx="445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Memetic Computing (2021)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://doi.org/10.1007/s12293-021-00336-7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59392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Atefe Rajabi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40230563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5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931331" cy="4359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48" y="2058459"/>
            <a:ext cx="4564749" cy="76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6" y="3192799"/>
            <a:ext cx="4236735" cy="1185773"/>
          </a:xfrm>
          <a:prstGeom prst="rect">
            <a:avLst/>
          </a:prstGeom>
        </p:spPr>
      </p:pic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897032" y="2897325"/>
            <a:ext cx="1797792" cy="29547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886" y="1850809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List: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8199" y="2209800"/>
            <a:ext cx="9926257" cy="1267641"/>
            <a:chOff x="838199" y="2209800"/>
            <a:chExt cx="9926257" cy="1267641"/>
          </a:xfrm>
        </p:grpSpPr>
        <p:sp>
          <p:nvSpPr>
            <p:cNvPr id="3" name="Rounded Rectangle 2"/>
            <p:cNvSpPr/>
            <p:nvPr/>
          </p:nvSpPr>
          <p:spPr>
            <a:xfrm>
              <a:off x="838199" y="2239191"/>
              <a:ext cx="9926257" cy="12192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838200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204309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3247985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45287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5657769" y="222014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6862662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Crossover3</a:t>
              </a:r>
              <a:endParaRPr lang="en-US" dirty="0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067555" y="2239191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Crossover1</a:t>
              </a:r>
              <a:endParaRPr lang="en-US" dirty="0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9272447" y="2209800"/>
              <a:ext cx="1204892" cy="1238250"/>
            </a:xfrm>
            <a:prstGeom prst="round2SameRect">
              <a:avLst>
                <a:gd name="adj1" fmla="val 19231"/>
                <a:gd name="adj2" fmla="val 1846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Solution made by Crossover2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47984" y="3702869"/>
            <a:ext cx="2990850" cy="2914650"/>
            <a:chOff x="3986212" y="3807041"/>
            <a:chExt cx="2990850" cy="2914650"/>
          </a:xfrm>
        </p:grpSpPr>
        <p:sp>
          <p:nvSpPr>
            <p:cNvPr id="16" name="Oval 15"/>
            <p:cNvSpPr/>
            <p:nvPr/>
          </p:nvSpPr>
          <p:spPr>
            <a:xfrm>
              <a:off x="3986212" y="3807041"/>
              <a:ext cx="2990850" cy="291465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6" idx="4"/>
              <a:endCxn id="16" idx="0"/>
            </p:cNvCxnSpPr>
            <p:nvPr/>
          </p:nvCxnSpPr>
          <p:spPr>
            <a:xfrm flipV="1">
              <a:off x="5481637" y="3807041"/>
              <a:ext cx="0" cy="291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6" idx="6"/>
            </p:cNvCxnSpPr>
            <p:nvPr/>
          </p:nvCxnSpPr>
          <p:spPr>
            <a:xfrm>
              <a:off x="3986212" y="5264366"/>
              <a:ext cx="2990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7"/>
              <a:endCxn id="16" idx="3"/>
            </p:cNvCxnSpPr>
            <p:nvPr/>
          </p:nvCxnSpPr>
          <p:spPr>
            <a:xfrm flipH="1"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1"/>
              <a:endCxn id="16" idx="5"/>
            </p:cNvCxnSpPr>
            <p:nvPr/>
          </p:nvCxnSpPr>
          <p:spPr>
            <a:xfrm>
              <a:off x="4424212" y="4233882"/>
              <a:ext cx="2114850" cy="20609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75158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4583" y="480383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6419" y="569120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6419" y="429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r1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0409" y="429176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78379" y="482508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5082" y="53257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r2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9546" y="569557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r3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22886" y="3597830"/>
            <a:ext cx="283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Roulette Wheel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selection strategy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crossover selection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management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archive extension mechanism</a:t>
            </a:r>
          </a:p>
        </p:txBody>
      </p:sp>
    </p:spTree>
    <p:extLst>
      <p:ext uri="{BB962C8B-B14F-4D97-AF65-F5344CB8AC3E}">
        <p14:creationId xmlns:p14="http://schemas.microsoft.com/office/powerpoint/2010/main" val="21578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6813"/>
            <a:ext cx="4813664" cy="348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604315"/>
            <a:ext cx="6633565" cy="656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2035" y="1865549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035" y="32886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nadir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035" y="4589978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interval vector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2035" y="5748037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coordinate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15495" y="4426862"/>
            <a:ext cx="478971" cy="3309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4466" y="3903642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objective dimension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 into K interval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division method based on the grid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53" y="1883588"/>
            <a:ext cx="4668493" cy="41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ominance relation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3262" y="2350089"/>
            <a:ext cx="40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Subspace dominance (SD)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2" y="2780381"/>
            <a:ext cx="4059720" cy="1164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49943" y="2350089"/>
            <a:ext cx="39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Subspace dominance (SSD)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3" y="2856308"/>
            <a:ext cx="4059720" cy="8663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7125" y="4470307"/>
            <a:ext cx="3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Subspace dominance (WSD)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25" y="4947159"/>
            <a:ext cx="3938451" cy="10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systems: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 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954" y="1690688"/>
            <a:ext cx="5666092" cy="46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7802"/>
            <a:ext cx="7463700" cy="54091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12229" y="4012387"/>
            <a:ext cx="226422" cy="35931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93920" y="4371703"/>
            <a:ext cx="22903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SR an individual has, the more evolutionary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it will get.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46" y="5139586"/>
            <a:ext cx="2144829" cy="774083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7" idx="1"/>
            <a:endCxn id="8" idx="1"/>
          </p:cNvCxnSpPr>
          <p:nvPr/>
        </p:nvCxnSpPr>
        <p:spPr>
          <a:xfrm rot="10800000" flipH="1" flipV="1">
            <a:off x="4693920" y="4741034"/>
            <a:ext cx="145526" cy="785593"/>
          </a:xfrm>
          <a:prstGeom prst="curvedConnector3">
            <a:avLst>
              <a:gd name="adj1" fmla="val -1570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3919" y="56755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Ranking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954" y="1626602"/>
            <a:ext cx="5666092" cy="467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selection strategy of subspaces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9224042" y="2344040"/>
            <a:ext cx="2129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subspaces selected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G–S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obtain evolutionary </a:t>
            </a:r>
            <a:r>
              <a:rPr 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endCxn id="19" idx="1"/>
          </p:cNvCxnSpPr>
          <p:nvPr/>
        </p:nvCxnSpPr>
        <p:spPr>
          <a:xfrm flipV="1">
            <a:off x="8412480" y="2713372"/>
            <a:ext cx="811562" cy="7003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AGMOEA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scheme with adaptive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selection</a:t>
            </a:r>
            <a:endParaRPr lang="en-US" sz="29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9022"/>
            <a:ext cx="4300274" cy="77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91" y="4929022"/>
            <a:ext cx="4300274" cy="159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70" y="2274449"/>
            <a:ext cx="5881460" cy="15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182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An adaptive multi-objective evolutionary algorithm based on grid subspaces</vt:lpstr>
      <vt:lpstr>Content</vt:lpstr>
      <vt:lpstr>AGMOEA: Subspaces division method based on the grid</vt:lpstr>
      <vt:lpstr>AGMOEA: Subspaces division method based on the grid</vt:lpstr>
      <vt:lpstr>Methodology:  Subspace systems: Dominance relation</vt:lpstr>
      <vt:lpstr>Methodology:  Subspace systems: Dominance relation</vt:lpstr>
      <vt:lpstr>AGMOEA: Adaptive selection strategy of subspaces </vt:lpstr>
      <vt:lpstr>AGMOEA: Adaptive selection strategy of subspaces </vt:lpstr>
      <vt:lpstr>AGMOEA: Evolutionary scheme with adaptive solution selection</vt:lpstr>
      <vt:lpstr>AGMOEA: Evolutionary scheme with adaptive solution selection</vt:lpstr>
      <vt:lpstr>AGMOEA: Adaptive crossover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multi-objective evolutionary algorithm based on grid subspaces</dc:title>
  <dc:creator>pars iran</dc:creator>
  <cp:lastModifiedBy>pars iran</cp:lastModifiedBy>
  <cp:revision>12</cp:revision>
  <dcterms:created xsi:type="dcterms:W3CDTF">2024-02-11T19:47:20Z</dcterms:created>
  <dcterms:modified xsi:type="dcterms:W3CDTF">2024-02-12T20:15:42Z</dcterms:modified>
</cp:coreProperties>
</file>