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63" r:id="rId5"/>
    <p:sldId id="258" r:id="rId6"/>
    <p:sldId id="260" r:id="rId7"/>
    <p:sldId id="264" r:id="rId8"/>
    <p:sldId id="261" r:id="rId9"/>
    <p:sldId id="265" r:id="rId10"/>
    <p:sldId id="266" r:id="rId11"/>
    <p:sldId id="262" r:id="rId12"/>
    <p:sldId id="267" r:id="rId13"/>
    <p:sldId id="268" r:id="rId14"/>
    <p:sldId id="280" r:id="rId15"/>
    <p:sldId id="27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0393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outlineViewPr>
    <p:cViewPr>
      <p:scale>
        <a:sx n="33" d="100"/>
        <a:sy n="33" d="100"/>
      </p:scale>
      <p:origin x="0" y="-56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48A21-4816-4A04-9E36-14D99E7DD866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AAA31-4569-4528-870F-C79EB4C52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3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AAA31-4569-4528-870F-C79EB4C52F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49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66BB-B0DB-4033-8855-802EF31F8B31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96EE-EB24-4E04-ACC9-45BACBDC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1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66BB-B0DB-4033-8855-802EF31F8B31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96EE-EB24-4E04-ACC9-45BACBDC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1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66BB-B0DB-4033-8855-802EF31F8B31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96EE-EB24-4E04-ACC9-45BACBDC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4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66BB-B0DB-4033-8855-802EF31F8B31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96EE-EB24-4E04-ACC9-45BACBDC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5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66BB-B0DB-4033-8855-802EF31F8B31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96EE-EB24-4E04-ACC9-45BACBDC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5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66BB-B0DB-4033-8855-802EF31F8B31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96EE-EB24-4E04-ACC9-45BACBDC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8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66BB-B0DB-4033-8855-802EF31F8B31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96EE-EB24-4E04-ACC9-45BACBDC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7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66BB-B0DB-4033-8855-802EF31F8B31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96EE-EB24-4E04-ACC9-45BACBDC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2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66BB-B0DB-4033-8855-802EF31F8B31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96EE-EB24-4E04-ACC9-45BACBDC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8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66BB-B0DB-4033-8855-802EF31F8B31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96EE-EB24-4E04-ACC9-45BACBDC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8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66BB-B0DB-4033-8855-802EF31F8B31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96EE-EB24-4E04-ACC9-45BACBDC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4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B66BB-B0DB-4033-8855-802EF31F8B31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696EE-EB24-4E04-ACC9-45BACBDC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7/s12293-021-00336-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59725"/>
            <a:ext cx="9144000" cy="1350237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adaptive </a:t>
            </a: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multi-objective 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algorithm based on </a:t>
            </a: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subspaces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0" y="3675426"/>
            <a:ext cx="4452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Memetic Computing (2021) 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://doi.org/10.1007/s12293-021-00336-7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1257" y="5939245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Atefe Rajabi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40230563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55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AGMOEA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scheme with </a:t>
            </a:r>
            <a:r>
              <a:rPr lang="en-US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solution selection</a:t>
            </a:r>
            <a:endParaRPr lang="en-US" sz="2900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7931331" cy="43597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48" y="2058459"/>
            <a:ext cx="4564749" cy="7665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6456" y="3192799"/>
            <a:ext cx="4236735" cy="1185773"/>
          </a:xfrm>
          <a:prstGeom prst="rect">
            <a:avLst/>
          </a:prstGeom>
        </p:spPr>
      </p:pic>
      <p:cxnSp>
        <p:nvCxnSpPr>
          <p:cNvPr id="12" name="Curved Connector 11"/>
          <p:cNvCxnSpPr>
            <a:endCxn id="10" idx="0"/>
          </p:cNvCxnSpPr>
          <p:nvPr/>
        </p:nvCxnSpPr>
        <p:spPr>
          <a:xfrm>
            <a:off x="7897032" y="2897325"/>
            <a:ext cx="1797792" cy="295474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539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Crossover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SBX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PCX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SPX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BLX_alpha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DE/Rand/1</a:t>
            </a:r>
            <a:endParaRPr lang="en-US" sz="250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894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AGMOEA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crossover selection</a:t>
            </a:r>
            <a:endParaRPr lang="en-US" sz="2800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2886" y="1850809"/>
            <a:ext cx="223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Archive List: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838199" y="2209800"/>
            <a:ext cx="9926257" cy="1267641"/>
            <a:chOff x="838199" y="2209800"/>
            <a:chExt cx="9926257" cy="1267641"/>
          </a:xfrm>
        </p:grpSpPr>
        <p:sp>
          <p:nvSpPr>
            <p:cNvPr id="3" name="Rounded Rectangle 2"/>
            <p:cNvSpPr/>
            <p:nvPr/>
          </p:nvSpPr>
          <p:spPr>
            <a:xfrm>
              <a:off x="838199" y="2239191"/>
              <a:ext cx="9926257" cy="1219200"/>
            </a:xfrm>
            <a:prstGeom prst="round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 Same Side Corner Rectangle 3"/>
            <p:cNvSpPr/>
            <p:nvPr/>
          </p:nvSpPr>
          <p:spPr>
            <a:xfrm>
              <a:off x="838200" y="2209800"/>
              <a:ext cx="1204892" cy="1238250"/>
            </a:xfrm>
            <a:prstGeom prst="round2SameRect">
              <a:avLst>
                <a:gd name="adj1" fmla="val 19231"/>
                <a:gd name="adj2" fmla="val 1846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Solution made by Crossover1</a:t>
              </a:r>
              <a:endParaRPr lang="en-US" dirty="0"/>
            </a:p>
          </p:txBody>
        </p:sp>
        <p:sp>
          <p:nvSpPr>
            <p:cNvPr id="9" name="Round Same Side Corner Rectangle 8"/>
            <p:cNvSpPr/>
            <p:nvPr/>
          </p:nvSpPr>
          <p:spPr>
            <a:xfrm>
              <a:off x="2043092" y="2209800"/>
              <a:ext cx="1204892" cy="1238250"/>
            </a:xfrm>
            <a:prstGeom prst="round2SameRect">
              <a:avLst>
                <a:gd name="adj1" fmla="val 19231"/>
                <a:gd name="adj2" fmla="val 1846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Solution made by Crossover1</a:t>
              </a:r>
              <a:endParaRPr lang="en-US" dirty="0"/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3247985" y="2220141"/>
              <a:ext cx="1204892" cy="1238250"/>
            </a:xfrm>
            <a:prstGeom prst="round2SameRect">
              <a:avLst>
                <a:gd name="adj1" fmla="val 19231"/>
                <a:gd name="adj2" fmla="val 1846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Solution made by Crossover2</a:t>
              </a:r>
              <a:endParaRPr lang="en-US" dirty="0"/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4452877" y="2209800"/>
              <a:ext cx="1204892" cy="1238250"/>
            </a:xfrm>
            <a:prstGeom prst="round2SameRect">
              <a:avLst>
                <a:gd name="adj1" fmla="val 19231"/>
                <a:gd name="adj2" fmla="val 1846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Solution made by Crossover2</a:t>
              </a:r>
              <a:endParaRPr lang="en-US" dirty="0"/>
            </a:p>
          </p:txBody>
        </p:sp>
        <p:sp>
          <p:nvSpPr>
            <p:cNvPr id="14" name="Round Same Side Corner Rectangle 13"/>
            <p:cNvSpPr/>
            <p:nvPr/>
          </p:nvSpPr>
          <p:spPr>
            <a:xfrm>
              <a:off x="5657769" y="2220141"/>
              <a:ext cx="1204892" cy="1238250"/>
            </a:xfrm>
            <a:prstGeom prst="round2SameRect">
              <a:avLst>
                <a:gd name="adj1" fmla="val 19231"/>
                <a:gd name="adj2" fmla="val 1846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Solution made by Crossover1</a:t>
              </a:r>
              <a:endParaRPr lang="en-US" dirty="0"/>
            </a:p>
          </p:txBody>
        </p:sp>
        <p:sp>
          <p:nvSpPr>
            <p:cNvPr id="15" name="Round Same Side Corner Rectangle 14"/>
            <p:cNvSpPr/>
            <p:nvPr/>
          </p:nvSpPr>
          <p:spPr>
            <a:xfrm>
              <a:off x="6862662" y="2209800"/>
              <a:ext cx="1204892" cy="1238250"/>
            </a:xfrm>
            <a:prstGeom prst="round2SameRect">
              <a:avLst>
                <a:gd name="adj1" fmla="val 19231"/>
                <a:gd name="adj2" fmla="val 1846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Solution made by Crossover3</a:t>
              </a:r>
              <a:endParaRPr lang="en-US" dirty="0"/>
            </a:p>
          </p:txBody>
        </p:sp>
        <p:sp>
          <p:nvSpPr>
            <p:cNvPr id="29" name="Round Same Side Corner Rectangle 28"/>
            <p:cNvSpPr/>
            <p:nvPr/>
          </p:nvSpPr>
          <p:spPr>
            <a:xfrm>
              <a:off x="8067555" y="2239191"/>
              <a:ext cx="1204892" cy="1238250"/>
            </a:xfrm>
            <a:prstGeom prst="round2SameRect">
              <a:avLst>
                <a:gd name="adj1" fmla="val 19231"/>
                <a:gd name="adj2" fmla="val 1846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Solution made by Crossover1</a:t>
              </a:r>
              <a:endParaRPr lang="en-US" dirty="0"/>
            </a:p>
          </p:txBody>
        </p:sp>
        <p:sp>
          <p:nvSpPr>
            <p:cNvPr id="30" name="Round Same Side Corner Rectangle 29"/>
            <p:cNvSpPr/>
            <p:nvPr/>
          </p:nvSpPr>
          <p:spPr>
            <a:xfrm>
              <a:off x="9272447" y="2209800"/>
              <a:ext cx="1204892" cy="1238250"/>
            </a:xfrm>
            <a:prstGeom prst="round2SameRect">
              <a:avLst>
                <a:gd name="adj1" fmla="val 19231"/>
                <a:gd name="adj2" fmla="val 1846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Solution made by Crossover2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247984" y="3702869"/>
            <a:ext cx="2990850" cy="2914650"/>
            <a:chOff x="3986212" y="3807041"/>
            <a:chExt cx="2990850" cy="2914650"/>
          </a:xfrm>
        </p:grpSpPr>
        <p:sp>
          <p:nvSpPr>
            <p:cNvPr id="16" name="Oval 15"/>
            <p:cNvSpPr/>
            <p:nvPr/>
          </p:nvSpPr>
          <p:spPr>
            <a:xfrm>
              <a:off x="3986212" y="3807041"/>
              <a:ext cx="2990850" cy="2914650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Straight Connector 17"/>
            <p:cNvCxnSpPr>
              <a:stCxn id="16" idx="4"/>
              <a:endCxn id="16" idx="0"/>
            </p:cNvCxnSpPr>
            <p:nvPr/>
          </p:nvCxnSpPr>
          <p:spPr>
            <a:xfrm flipV="1">
              <a:off x="5481637" y="3807041"/>
              <a:ext cx="0" cy="2914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6" idx="2"/>
              <a:endCxn id="16" idx="6"/>
            </p:cNvCxnSpPr>
            <p:nvPr/>
          </p:nvCxnSpPr>
          <p:spPr>
            <a:xfrm>
              <a:off x="3986212" y="5264366"/>
              <a:ext cx="29908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6" idx="7"/>
              <a:endCxn id="16" idx="3"/>
            </p:cNvCxnSpPr>
            <p:nvPr/>
          </p:nvCxnSpPr>
          <p:spPr>
            <a:xfrm flipH="1">
              <a:off x="4424212" y="4233882"/>
              <a:ext cx="2114850" cy="20609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6" idx="1"/>
              <a:endCxn id="16" idx="5"/>
            </p:cNvCxnSpPr>
            <p:nvPr/>
          </p:nvCxnSpPr>
          <p:spPr>
            <a:xfrm>
              <a:off x="4424212" y="4233882"/>
              <a:ext cx="2114850" cy="20609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575158" y="5325721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r1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74583" y="4803836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r1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56419" y="569120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r1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56419" y="429386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r1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610409" y="4291766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r2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878379" y="4825082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r2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05082" y="5325721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r2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69546" y="569557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r3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922886" y="3597830"/>
            <a:ext cx="283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Roulette Wheel mechanism: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57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Mutation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</a:t>
            </a:r>
            <a:endParaRPr lang="en-US" sz="250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324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 Extension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search based on subspace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Capacity Management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 into Subspace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Offspring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383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 Problem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WFG series: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WFG1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WFG2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WFG3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Pymoo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Library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HV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IGD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579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WFG1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8755"/>
            <a:ext cx="7016931" cy="245676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8"/>
          <a:stretch/>
        </p:blipFill>
        <p:spPr bwMode="auto">
          <a:xfrm>
            <a:off x="8906690" y="2299063"/>
            <a:ext cx="2447110" cy="252646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93778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WFG2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14299"/>
            <a:ext cx="7016931" cy="236568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06690" y="2495892"/>
            <a:ext cx="2447110" cy="213280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25427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WFG3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3149"/>
            <a:ext cx="7016931" cy="2327981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497" y="2546360"/>
            <a:ext cx="2314303" cy="23279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5911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WFG4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10383"/>
            <a:ext cx="7016931" cy="2373512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246" y="2473233"/>
            <a:ext cx="2821578" cy="23106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572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Subspace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AGMOEA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Subspaces division method based on the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selection strategy of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subspaces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scheme with adaptive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selection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crossover selection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Capacity management of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subspaces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 archive extension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809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WFG5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4930"/>
            <a:ext cx="7016931" cy="230441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503" y="2444931"/>
            <a:ext cx="2499359" cy="2304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1007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WFG6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0793"/>
            <a:ext cx="7016931" cy="233269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789" y="2429589"/>
            <a:ext cx="2673533" cy="23338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6362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WFG7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0793"/>
            <a:ext cx="7016931" cy="233269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373" y="2430793"/>
            <a:ext cx="2582046" cy="23326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8954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WFG8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16655"/>
            <a:ext cx="7016931" cy="236096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080" y="2511153"/>
            <a:ext cx="2480627" cy="22664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4549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WFG9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4930"/>
            <a:ext cx="7016931" cy="23044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233" y="2444930"/>
            <a:ext cx="2720874" cy="24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52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Adaptive selection =&gt; better diversity</a:t>
            </a:r>
          </a:p>
          <a:p>
            <a:r>
              <a:rPr lang="en-US" dirty="0" smtClean="0"/>
              <a:t>Adaptive crossover =&gt; exploration and exploitation </a:t>
            </a:r>
          </a:p>
          <a:p>
            <a:r>
              <a:rPr lang="en-US" dirty="0" smtClean="0"/>
              <a:t>Improved EXA =&gt; improvement on convergence speed</a:t>
            </a:r>
          </a:p>
          <a:p>
            <a:r>
              <a:rPr lang="en-US" dirty="0" smtClean="0"/>
              <a:t>Extension of EXA =&gt; lowering time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79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AGMOEA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Subspaces division method based on the grid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06813"/>
            <a:ext cx="4813664" cy="34897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5604315"/>
            <a:ext cx="6633565" cy="6567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12035" y="1865549"/>
            <a:ext cx="11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Ideal point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12035" y="3288655"/>
            <a:ext cx="121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nadir point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12035" y="4589978"/>
            <a:ext cx="1955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grid interval vector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12035" y="5748037"/>
            <a:ext cx="161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grid coordinate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915495" y="4426862"/>
            <a:ext cx="478971" cy="330926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4466" y="3903642"/>
            <a:ext cx="204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objective dimension</a:t>
            </a:r>
          </a:p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divides into K interval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579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AGMOEA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Subspaces division method based on the grid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753" y="1883588"/>
            <a:ext cx="4668493" cy="416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8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Subspace systems:</a:t>
            </a:r>
            <a:b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ominance relation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13262" y="2350089"/>
            <a:ext cx="405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Subspace dominance (SD)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262" y="2780381"/>
            <a:ext cx="4059720" cy="116460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849943" y="2350089"/>
            <a:ext cx="393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Strong Subspace dominance (SSD)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943" y="2856308"/>
            <a:ext cx="4059720" cy="86639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217125" y="4470307"/>
            <a:ext cx="393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Weak Subspace dominance (WSD)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7125" y="4947159"/>
            <a:ext cx="3938451" cy="105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32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Subspace systems: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Dominance relation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62954" y="1690688"/>
            <a:ext cx="5666092" cy="467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7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AGMOEA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Adaptive selection strategy of subspaces</a:t>
            </a:r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7802"/>
            <a:ext cx="7463700" cy="540917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312229" y="4012387"/>
            <a:ext cx="226422" cy="35931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693920" y="4371703"/>
            <a:ext cx="22903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smaller SR an individual has, the more evolutionary</a:t>
            </a:r>
          </a:p>
          <a:p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 it will get.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446" y="5139586"/>
            <a:ext cx="2144829" cy="774083"/>
          </a:xfrm>
          <a:prstGeom prst="rect">
            <a:avLst/>
          </a:prstGeom>
        </p:spPr>
      </p:pic>
      <p:cxnSp>
        <p:nvCxnSpPr>
          <p:cNvPr id="10" name="Curved Connector 9"/>
          <p:cNvCxnSpPr>
            <a:stCxn id="7" idx="1"/>
            <a:endCxn id="8" idx="1"/>
          </p:cNvCxnSpPr>
          <p:nvPr/>
        </p:nvCxnSpPr>
        <p:spPr>
          <a:xfrm rot="10800000" flipH="1" flipV="1">
            <a:off x="4693920" y="4741034"/>
            <a:ext cx="145526" cy="785593"/>
          </a:xfrm>
          <a:prstGeom prst="curvedConnector3">
            <a:avLst>
              <a:gd name="adj1" fmla="val -157085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93919" y="5675552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Subspace Ranking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31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2954" y="1626602"/>
            <a:ext cx="5666092" cy="4678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AGMOEA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Adaptive selection strategy of subspaces</a:t>
            </a:r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9224042" y="2344040"/>
            <a:ext cx="21297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subspaces selected </a:t>
            </a: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G–S </a:t>
            </a: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obtain evolutionary </a:t>
            </a:r>
            <a:r>
              <a:rPr lang="en-US" sz="1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opportunities.</a:t>
            </a:r>
            <a:endParaRPr lang="en-US" sz="1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Curved Connector 20"/>
          <p:cNvCxnSpPr>
            <a:endCxn id="19" idx="1"/>
          </p:cNvCxnSpPr>
          <p:nvPr/>
        </p:nvCxnSpPr>
        <p:spPr>
          <a:xfrm flipV="1">
            <a:off x="8412480" y="2713372"/>
            <a:ext cx="811562" cy="7003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66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AGMOEA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scheme with adaptive </a:t>
            </a:r>
            <a:r>
              <a:rPr lang="en-US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selection</a:t>
            </a:r>
            <a:endParaRPr lang="en-US" sz="2900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29022"/>
            <a:ext cx="4300274" cy="7700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691" y="4929022"/>
            <a:ext cx="4300274" cy="15986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270" y="2274449"/>
            <a:ext cx="5881460" cy="159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40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278</Words>
  <Application>Microsoft Office PowerPoint</Application>
  <PresentationFormat>Widescreen</PresentationFormat>
  <Paragraphs>104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An adaptive multi-objective evolutionary algorithm based on grid subspaces</vt:lpstr>
      <vt:lpstr>Content</vt:lpstr>
      <vt:lpstr>AGMOEA: Subspaces division method based on the grid</vt:lpstr>
      <vt:lpstr>AGMOEA: Subspaces division method based on the grid</vt:lpstr>
      <vt:lpstr>Methodology:  Subspace systems: Dominance relation</vt:lpstr>
      <vt:lpstr>Methodology:  Subspace systems: Dominance relation</vt:lpstr>
      <vt:lpstr>AGMOEA: Adaptive selection strategy of subspaces </vt:lpstr>
      <vt:lpstr>AGMOEA: Adaptive selection strategy of subspaces </vt:lpstr>
      <vt:lpstr>AGMOEA: Evolutionary scheme with adaptive solution selection</vt:lpstr>
      <vt:lpstr>AGMOEA: Evolutionary scheme with adaptive solution selection</vt:lpstr>
      <vt:lpstr>Crossover:</vt:lpstr>
      <vt:lpstr>AGMOEA: Adaptive crossover selection</vt:lpstr>
      <vt:lpstr>Mutation:</vt:lpstr>
      <vt:lpstr>EXA Extension:</vt:lpstr>
      <vt:lpstr>Benchmark Problem:</vt:lpstr>
      <vt:lpstr>Result:</vt:lpstr>
      <vt:lpstr>Result:</vt:lpstr>
      <vt:lpstr>Result:</vt:lpstr>
      <vt:lpstr>Result:</vt:lpstr>
      <vt:lpstr>Result:</vt:lpstr>
      <vt:lpstr>Result:</vt:lpstr>
      <vt:lpstr>Result:</vt:lpstr>
      <vt:lpstr>Result:</vt:lpstr>
      <vt:lpstr>Result:</vt:lpstr>
      <vt:lpstr>Overall: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adaptive multi-objective evolutionary algorithm based on grid subspaces</dc:title>
  <dc:creator>pars iran</dc:creator>
  <cp:lastModifiedBy>pars iran</cp:lastModifiedBy>
  <cp:revision>22</cp:revision>
  <dcterms:created xsi:type="dcterms:W3CDTF">2024-02-11T19:47:20Z</dcterms:created>
  <dcterms:modified xsi:type="dcterms:W3CDTF">2024-02-25T20:14:00Z</dcterms:modified>
</cp:coreProperties>
</file>