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69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1: Data and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rPr dirty="0"/>
              <a:t>Understanding why data is essential for AI models</a:t>
            </a:r>
          </a:p>
          <a:p>
            <a:pPr algn="l">
              <a:defRPr sz="1400"/>
            </a:pPr>
            <a:r>
              <a:rPr dirty="0"/>
              <a:t>Exploring how AI learns from data</a:t>
            </a:r>
          </a:p>
          <a:p>
            <a:pPr algn="l">
              <a:defRPr sz="1400"/>
            </a:pPr>
            <a:r>
              <a:rPr dirty="0"/>
              <a:t>Recognizing patterns</a:t>
            </a:r>
          </a:p>
          <a:p>
            <a:pPr algn="l">
              <a:defRPr sz="1400"/>
            </a:pPr>
            <a:r>
              <a:rPr dirty="0"/>
              <a:t>Roadmap</a:t>
            </a:r>
            <a:endParaRPr lang="en-US" dirty="0"/>
          </a:p>
          <a:p>
            <a:pPr algn="l">
              <a:defRPr sz="1400"/>
            </a:pPr>
            <a:r>
              <a:rPr lang="en-US" dirty="0"/>
              <a:t>What is EDA?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Calibri"/>
              </a:defRPr>
            </a:pPr>
            <a:r>
              <a:t>Univariate Analysis — single variable (histograms, value counts).</a:t>
            </a:r>
          </a:p>
          <a:p>
            <a:pPr>
              <a:defRPr sz="1600">
                <a:latin typeface="Calibri"/>
              </a:defRPr>
            </a:pPr>
            <a:r>
              <a:t>Bivariate Analysis — relationship between two variables (scatter plots, bar charts).</a:t>
            </a:r>
          </a:p>
          <a:p>
            <a:pPr>
              <a:defRPr sz="1600">
                <a:latin typeface="Calibri"/>
              </a:defRPr>
            </a:pPr>
            <a:r>
              <a:t>Multivariate Analysis — multiple variables (heatmaps, pair plots).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EDA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Calibri"/>
              </a:defRPr>
            </a:pPr>
            <a:r>
              <a:rPr dirty="0"/>
              <a:t>Histograms — distribution of values.</a:t>
            </a:r>
          </a:p>
          <a:p>
            <a:pPr>
              <a:defRPr sz="1600">
                <a:latin typeface="Calibri"/>
              </a:defRPr>
            </a:pPr>
            <a:r>
              <a:rPr dirty="0"/>
              <a:t>Boxplots — outliers &amp; spread.</a:t>
            </a:r>
          </a:p>
          <a:p>
            <a:pPr>
              <a:defRPr sz="1600">
                <a:latin typeface="Calibri"/>
              </a:defRPr>
            </a:pPr>
            <a:r>
              <a:rPr dirty="0"/>
              <a:t>Scatter plots — relationships.</a:t>
            </a:r>
          </a:p>
          <a:p>
            <a:pPr>
              <a:defRPr sz="1600">
                <a:latin typeface="Calibri"/>
              </a:defRPr>
            </a:pPr>
            <a:r>
              <a:rPr dirty="0"/>
              <a:t>Heatmaps — correlations.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dirty="0"/>
              <a:t>Why Data is Required for AI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rPr dirty="0"/>
              <a:t>Data is the foundation of AI models — without it, models cannot learn.</a:t>
            </a:r>
          </a:p>
          <a:p>
            <a:pPr algn="l">
              <a:defRPr sz="1400"/>
            </a:pPr>
            <a:r>
              <a:rPr dirty="0"/>
              <a:t>AI learns patterns, relationships, and insights from examples.</a:t>
            </a:r>
          </a:p>
          <a:p>
            <a:pPr algn="l">
              <a:defRPr sz="1400"/>
            </a:pPr>
            <a:r>
              <a:rPr dirty="0"/>
              <a:t>The more relevant and high-quality data we have, the better the AI performs.</a:t>
            </a:r>
          </a:p>
          <a:p>
            <a:pPr algn="l">
              <a:defRPr sz="1400"/>
            </a:pPr>
            <a:r>
              <a:rPr dirty="0"/>
              <a:t>Garbage in, garbage out — poor data leads to poor AI predictions.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E2542-3FD5-78EC-E8D6-F0324BD6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2861281"/>
            <a:ext cx="5953760" cy="23965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AI Models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rPr dirty="0"/>
              <a:t>1. Input Data → Feed data into the model.</a:t>
            </a:r>
            <a:endParaRPr lang="en-US" dirty="0"/>
          </a:p>
          <a:p>
            <a:pPr lvl="1">
              <a:defRPr sz="1400"/>
            </a:pPr>
            <a:r>
              <a:rPr lang="en-US" dirty="0"/>
              <a:t>numbers, text, images, or anything relevant.</a:t>
            </a:r>
            <a:endParaRPr dirty="0"/>
          </a:p>
          <a:p>
            <a:pPr algn="l">
              <a:defRPr sz="1400"/>
            </a:pPr>
            <a:r>
              <a:rPr dirty="0"/>
              <a:t>2. Pattern Recognition → Model identifies trends and relationships.</a:t>
            </a:r>
            <a:endParaRPr lang="en-US" dirty="0"/>
          </a:p>
          <a:p>
            <a:pPr lvl="1">
              <a:defRPr sz="1400"/>
            </a:pPr>
            <a:r>
              <a:rPr lang="en-US" dirty="0"/>
              <a:t>It might notice that certain values in a blood test often appear in patients with a specific disease.</a:t>
            </a:r>
            <a:endParaRPr dirty="0"/>
          </a:p>
          <a:p>
            <a:pPr algn="l">
              <a:defRPr sz="1400"/>
            </a:pPr>
            <a:r>
              <a:rPr dirty="0"/>
              <a:t>3. Learning → Adjusts internal parameters to improve accuracy.</a:t>
            </a:r>
            <a:endParaRPr lang="en-US" dirty="0"/>
          </a:p>
          <a:p>
            <a:pPr lvl="1">
              <a:defRPr sz="1400"/>
            </a:pPr>
            <a:r>
              <a:rPr lang="en-US" dirty="0"/>
              <a:t>think of these like ‘knobs’ it tunes to get better predictions.</a:t>
            </a:r>
            <a:endParaRPr dirty="0"/>
          </a:p>
          <a:p>
            <a:pPr algn="l">
              <a:defRPr sz="1400"/>
            </a:pPr>
            <a:r>
              <a:rPr dirty="0"/>
              <a:t>4. Prediction → Produces results based on learned patterns.</a:t>
            </a:r>
            <a:endParaRPr lang="en-US" dirty="0"/>
          </a:p>
          <a:p>
            <a:pPr lvl="1">
              <a:defRPr sz="1400"/>
            </a:pPr>
            <a:r>
              <a:rPr lang="en-US" dirty="0"/>
              <a:t>AI can predict outcomes it hasn’t seen before, based on what it has learned from the data.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87C7B-5D8A-E2C5-C945-5644FA62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6783"/>
            <a:ext cx="9144000" cy="27819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Pattern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rPr lang="en-US" dirty="0"/>
              <a:t>Data contains hidden patterns that AI can uncover.</a:t>
            </a:r>
          </a:p>
          <a:p>
            <a:pPr lvl="1">
              <a:defRPr sz="1400"/>
            </a:pPr>
            <a:r>
              <a:rPr lang="en-US" dirty="0"/>
              <a:t>A pattern is a relationship between inputs and outputs that repeats often enough to be useful.</a:t>
            </a:r>
          </a:p>
          <a:p>
            <a:pPr algn="l">
              <a:defRPr sz="1400"/>
            </a:pPr>
            <a:r>
              <a:rPr lang="en-US" dirty="0"/>
              <a:t>Example: In medical datasets, certain features may indicate higher disease risk.</a:t>
            </a:r>
          </a:p>
          <a:p>
            <a:pPr algn="l">
              <a:defRPr sz="1400"/>
            </a:pPr>
            <a:r>
              <a:rPr lang="en-US" dirty="0"/>
              <a:t>AI models find patterns humans might miss.</a:t>
            </a:r>
          </a:p>
          <a:p>
            <a:pPr algn="l">
              <a:defRPr sz="1400"/>
            </a:pPr>
            <a:r>
              <a:rPr lang="en-US" dirty="0"/>
              <a:t>Visualization tools help humans interpret these patterns.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486D1-0529-2794-18CA-EF03E1F6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66" y="3327400"/>
            <a:ext cx="6034267" cy="2309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lang="en-US" dirty="0"/>
              <a:t>Introduction to Artificial Intelligence and Practical Tools</a:t>
            </a:r>
          </a:p>
          <a:p>
            <a:pPr lvl="1">
              <a:defRPr sz="1400"/>
            </a:pPr>
            <a:r>
              <a:rPr lang="en-US" dirty="0"/>
              <a:t>Overview of basic AI concepts, introduction to key Python libraries (NumPy, Pandas, Scikit-learn), and basic data preprocessing techniques.</a:t>
            </a:r>
          </a:p>
          <a:p>
            <a:pPr algn="l">
              <a:defRPr sz="1400"/>
            </a:pPr>
            <a:r>
              <a:rPr lang="en-US" dirty="0"/>
              <a:t>Supervised Learning</a:t>
            </a:r>
          </a:p>
          <a:p>
            <a:pPr lvl="1">
              <a:defRPr sz="1400"/>
            </a:pPr>
            <a:r>
              <a:rPr lang="en-US" dirty="0"/>
              <a:t>Learning fundamental algorithms such as Linear regression, Logistic Regression and Decision Trees with model performance evaluation.</a:t>
            </a:r>
          </a:p>
          <a:p>
            <a:pPr algn="l">
              <a:defRPr sz="1400"/>
            </a:pPr>
            <a:r>
              <a:rPr lang="en-US" dirty="0"/>
              <a:t>Unsupervised Learning</a:t>
            </a:r>
          </a:p>
          <a:p>
            <a:pPr lvl="1">
              <a:defRPr sz="1400"/>
            </a:pPr>
            <a:r>
              <a:rPr lang="en-US" dirty="0"/>
              <a:t>Exploring clustering algorithms like K-Means and their applications in analyzing unlabeled data.</a:t>
            </a:r>
          </a:p>
          <a:p>
            <a:pPr algn="l">
              <a:defRPr sz="1400"/>
            </a:pPr>
            <a:r>
              <a:rPr lang="en-US" dirty="0"/>
              <a:t>Deep Learning Basics</a:t>
            </a:r>
          </a:p>
          <a:p>
            <a:pPr lvl="1">
              <a:defRPr sz="1400"/>
            </a:pPr>
            <a:r>
              <a:rPr lang="en-US" dirty="0"/>
              <a:t>Introduction to Artificial Neural Networks, focusing on MLP architecture and training simple models with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pPr algn="l">
              <a:defRPr sz="1400"/>
            </a:pPr>
            <a:r>
              <a:rPr lang="en-US" dirty="0"/>
              <a:t>Natural Language Processing (NLP) Project </a:t>
            </a:r>
          </a:p>
          <a:p>
            <a:pPr lvl="1">
              <a:defRPr sz="1400"/>
            </a:pPr>
            <a:r>
              <a:rPr lang="en-US" dirty="0"/>
              <a:t>Conducting a sentiment analysis project using LSTM models and text data, including preprocessing, modeling, and performance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6A48-E47A-9A21-DA3F-E59AE09E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DF19-A780-058A-222D-D628C27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/>
              <a:t>Data Collection: From a database, CSV, or API</a:t>
            </a:r>
          </a:p>
          <a:p>
            <a:pPr>
              <a:buAutoNum type="arabicPeriod"/>
            </a:pPr>
            <a:r>
              <a:rPr lang="en-US" sz="1800" dirty="0"/>
              <a:t>Exploratory Data Analysis (EDA): Visualizing, summarizing, and spotting patterns</a:t>
            </a:r>
          </a:p>
          <a:p>
            <a:pPr>
              <a:buAutoNum type="arabicPeriod"/>
            </a:pPr>
            <a:r>
              <a:rPr lang="en-US" sz="1800" dirty="0"/>
              <a:t>Data Cleaning: Handling missing values, removing duplicates</a:t>
            </a:r>
            <a:r>
              <a:rPr lang="en-US" sz="1800"/>
              <a:t>, etc.</a:t>
            </a:r>
            <a:endParaRPr lang="en-US" sz="1800" dirty="0"/>
          </a:p>
          <a:p>
            <a:pPr>
              <a:buAutoNum type="arabicPeriod"/>
            </a:pPr>
            <a:r>
              <a:rPr lang="en-US" sz="1800" dirty="0"/>
              <a:t>Modeling: Classification, regression, clustering, etc.</a:t>
            </a:r>
          </a:p>
          <a:p>
            <a:pPr>
              <a:buAutoNum type="arabicPeriod"/>
            </a:pPr>
            <a:r>
              <a:rPr lang="en-US" sz="1800" dirty="0"/>
              <a:t>Evaluation: Accuracy, precision, recall, etc.</a:t>
            </a:r>
          </a:p>
          <a:p>
            <a:pPr>
              <a:buAutoNum type="arabicPeriod"/>
            </a:pPr>
            <a:r>
              <a:rPr lang="en-US" sz="1800" dirty="0"/>
              <a:t>Deployment: Use model in production or business setting</a:t>
            </a:r>
          </a:p>
        </p:txBody>
      </p:sp>
    </p:spTree>
    <p:extLst>
      <p:ext uri="{BB962C8B-B14F-4D97-AF65-F5344CB8AC3E}">
        <p14:creationId xmlns:p14="http://schemas.microsoft.com/office/powerpoint/2010/main" val="89454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Calibri"/>
              </a:defRPr>
            </a:pPr>
            <a:r>
              <a:t>EDA (Exploratory Data Analysis) is the process of exploring datasets to summarize their main characteristics.</a:t>
            </a:r>
          </a:p>
          <a:p>
            <a:pPr>
              <a:defRPr sz="1600">
                <a:latin typeface="Calibri"/>
              </a:defRPr>
            </a:pPr>
            <a:r>
              <a:t>Purpose: Understand the data before building models.</a:t>
            </a:r>
          </a:p>
          <a:p>
            <a:pPr>
              <a:defRPr sz="1600">
                <a:latin typeface="Calibri"/>
              </a:defRPr>
            </a:pPr>
            <a:r>
              <a:t>Analogy: Like checking ingredients before cooking — know what you have, how fresh it is, and if anything is missing.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EDA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Calibri"/>
              </a:defRPr>
            </a:pPr>
            <a:r>
              <a:t>Detect errors or missing data early.</a:t>
            </a:r>
          </a:p>
          <a:p>
            <a:pPr>
              <a:defRPr sz="1600">
                <a:latin typeface="Calibri"/>
              </a:defRPr>
            </a:pPr>
            <a:r>
              <a:t>Spot trends, patterns, and relationships.</a:t>
            </a:r>
          </a:p>
          <a:p>
            <a:pPr>
              <a:defRPr sz="1600">
                <a:latin typeface="Calibri"/>
              </a:defRPr>
            </a:pPr>
            <a:r>
              <a:t>Choose the right features for modeling.</a:t>
            </a:r>
          </a:p>
          <a:p>
            <a:pPr>
              <a:defRPr sz="1600">
                <a:latin typeface="Calibri"/>
              </a:defRPr>
            </a:pPr>
            <a:r>
              <a:t>Avoid bad data entering the model.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of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Calibri"/>
              </a:defRPr>
            </a:pPr>
            <a:r>
              <a:rPr dirty="0"/>
              <a:t>Understand the context — what does the dataset represent?</a:t>
            </a:r>
          </a:p>
          <a:p>
            <a:pPr>
              <a:defRPr sz="1600">
                <a:latin typeface="Calibri"/>
              </a:defRPr>
            </a:pPr>
            <a:r>
              <a:rPr dirty="0"/>
              <a:t>Inspect the structure — rows, columns, data types.</a:t>
            </a:r>
          </a:p>
          <a:p>
            <a:pPr>
              <a:defRPr sz="1600">
                <a:latin typeface="Calibri"/>
              </a:defRPr>
            </a:pPr>
            <a:r>
              <a:rPr dirty="0"/>
              <a:t>Check completeness — missing values, duplicates.</a:t>
            </a:r>
          </a:p>
          <a:p>
            <a:pPr>
              <a:defRPr sz="1600">
                <a:latin typeface="Calibri"/>
              </a:defRPr>
            </a:pPr>
            <a:r>
              <a:rPr dirty="0"/>
              <a:t>Summarize statistics — mean, median, standard deviation.</a:t>
            </a:r>
          </a:p>
          <a:p>
            <a:pPr>
              <a:defRPr sz="1600">
                <a:latin typeface="Calibri"/>
              </a:defRPr>
            </a:pPr>
            <a:r>
              <a:rPr dirty="0"/>
              <a:t>Spot patterns &amp; outliers — box plots, scatter plots.</a:t>
            </a:r>
          </a:p>
          <a:p>
            <a:pPr>
              <a:defRPr sz="1600">
                <a:latin typeface="Calibri"/>
              </a:defRPr>
            </a:pPr>
            <a:r>
              <a:rPr dirty="0"/>
              <a:t>Visualize relationships — correlations, group comparisons.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654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Session 1: Data and AI</vt:lpstr>
      <vt:lpstr>Why Data is Required for AI Models</vt:lpstr>
      <vt:lpstr>How AI Models Work</vt:lpstr>
      <vt:lpstr>Data and Pattern Recognition</vt:lpstr>
      <vt:lpstr>Roadmap</vt:lpstr>
      <vt:lpstr>Data Science Workflow</vt:lpstr>
      <vt:lpstr>What is EDA?</vt:lpstr>
      <vt:lpstr>Why EDA is Important</vt:lpstr>
      <vt:lpstr>Steps of EDA</vt:lpstr>
      <vt:lpstr>Types of EDA</vt:lpstr>
      <vt:lpstr>Common EDA Visualizations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atefe rajabi</cp:lastModifiedBy>
  <cp:revision>4</cp:revision>
  <dcterms:created xsi:type="dcterms:W3CDTF">2013-01-27T09:14:16Z</dcterms:created>
  <dcterms:modified xsi:type="dcterms:W3CDTF">2025-08-13T08:27:16Z</dcterms:modified>
  <cp:category/>
</cp:coreProperties>
</file>