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6" r:id="rId3"/>
    <p:sldId id="311" r:id="rId4"/>
    <p:sldId id="328" r:id="rId5"/>
    <p:sldId id="324" r:id="rId6"/>
    <p:sldId id="326" r:id="rId7"/>
    <p:sldId id="325" r:id="rId8"/>
    <p:sldId id="327" r:id="rId9"/>
    <p:sldId id="322" r:id="rId10"/>
    <p:sldId id="323" r:id="rId11"/>
    <p:sldId id="29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347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7801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7545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0085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6404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110" y="273600"/>
            <a:ext cx="822933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207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2301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947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3440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2796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34864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702160" y="1604520"/>
            <a:ext cx="373869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702160" y="1604520"/>
            <a:ext cx="373869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176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06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27503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646000" y="1512000"/>
            <a:ext cx="6102000" cy="210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US" sz="36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AND COMPUTER ARCHITECTURE LABORATORY</a:t>
            </a:r>
            <a:r>
              <a:rPr lang="en-US" sz="3600" dirty="0"/>
              <a:t> </a:t>
            </a:r>
            <a:r>
              <a:rPr lang="en-IN" sz="36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en-US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4TH Semester(</a:t>
            </a:r>
            <a:r>
              <a:rPr lang="en-I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UE19CS256)</a:t>
            </a:r>
          </a:p>
        </p:txBody>
      </p:sp>
      <p:sp>
        <p:nvSpPr>
          <p:cNvPr id="74" name="CustomShape 3"/>
          <p:cNvSpPr/>
          <p:nvPr/>
        </p:nvSpPr>
        <p:spPr>
          <a:xfrm>
            <a:off x="3522060" y="4532460"/>
            <a:ext cx="56219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4"/>
          <p:cNvSpPr/>
          <p:nvPr/>
        </p:nvSpPr>
        <p:spPr>
          <a:xfrm>
            <a:off x="3586410" y="4813200"/>
            <a:ext cx="532008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IN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 Deepti C</a:t>
            </a:r>
          </a:p>
          <a:p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omputer 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6" name="CustomShape 5"/>
          <p:cNvSpPr/>
          <p:nvPr/>
        </p:nvSpPr>
        <p:spPr>
          <a:xfrm rot="5400000">
            <a:off x="613575" y="614448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6"/>
          <p:cNvSpPr/>
          <p:nvPr/>
        </p:nvSpPr>
        <p:spPr>
          <a:xfrm rot="10800000">
            <a:off x="370980" y="975564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Line 7"/>
          <p:cNvSpPr/>
          <p:nvPr/>
        </p:nvSpPr>
        <p:spPr>
          <a:xfrm>
            <a:off x="2814476" y="3885840"/>
            <a:ext cx="5933523" cy="360"/>
          </a:xfrm>
          <a:prstGeom prst="line">
            <a:avLst/>
          </a:prstGeom>
          <a:ln w="38160">
            <a:solidFill>
              <a:srgbClr val="95373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9" name="Picture 11"/>
          <p:cNvPicPr/>
          <p:nvPr/>
        </p:nvPicPr>
        <p:blipFill>
          <a:blip r:embed="rId2"/>
          <a:stretch/>
        </p:blipFill>
        <p:spPr>
          <a:xfrm>
            <a:off x="430646" y="1512000"/>
            <a:ext cx="2215354" cy="3548880"/>
          </a:xfrm>
          <a:prstGeom prst="rect">
            <a:avLst/>
          </a:prstGeom>
          <a:ln>
            <a:noFill/>
          </a:ln>
        </p:spPr>
      </p:pic>
      <p:sp>
        <p:nvSpPr>
          <p:cNvPr id="80" name="CustomShape 8"/>
          <p:cNvSpPr/>
          <p:nvPr/>
        </p:nvSpPr>
        <p:spPr>
          <a:xfrm rot="16200000">
            <a:off x="8519175" y="-10872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9"/>
          <p:cNvSpPr/>
          <p:nvPr/>
        </p:nvSpPr>
        <p:spPr>
          <a:xfrm>
            <a:off x="8907570" y="27720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Subtitle 2"/>
          <p:cNvSpPr txBox="1">
            <a:spLocks/>
          </p:cNvSpPr>
          <p:nvPr/>
        </p:nvSpPr>
        <p:spPr>
          <a:xfrm>
            <a:off x="2814477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algn="ctr"/>
            <a:endParaRPr lang="en-US" sz="2000" b="1" spc="-1" dirty="0" smtClean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r>
              <a:rPr lang="en-US" sz="20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</a:t>
            </a:r>
            <a:r>
              <a:rPr lang="en-US" sz="20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lang="en-US" sz="20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Week3</a:t>
            </a:r>
          </a:p>
          <a:p>
            <a:pPr algn="ctr"/>
            <a:fld id="{B0333A24-EF3B-4291-83D2-C11EE95FD5FD}" type="datetime2">
              <a:rPr lang="en-US" sz="2000" b="1" spc="-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ctr"/>
              <a:t>Saturday, January 30, 2021</a:t>
            </a:fld>
            <a:endParaRPr lang="en-IN" sz="20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602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ine 1"/>
          <p:cNvSpPr/>
          <p:nvPr/>
        </p:nvSpPr>
        <p:spPr>
          <a:xfrm>
            <a:off x="4085910" y="2887200"/>
            <a:ext cx="3436290" cy="360"/>
          </a:xfrm>
          <a:prstGeom prst="line">
            <a:avLst/>
          </a:prstGeom>
          <a:ln w="38160">
            <a:solidFill>
              <a:srgbClr val="95373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2"/>
          <p:cNvSpPr/>
          <p:nvPr/>
        </p:nvSpPr>
        <p:spPr>
          <a:xfrm>
            <a:off x="3881250" y="4655880"/>
            <a:ext cx="56219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deeptic@pes.edu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8839800" y="36072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4"/>
          <p:cNvSpPr/>
          <p:nvPr/>
        </p:nvSpPr>
        <p:spPr>
          <a:xfrm rot="5400000">
            <a:off x="8452215" y="-2664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5"/>
          <p:cNvSpPr/>
          <p:nvPr/>
        </p:nvSpPr>
        <p:spPr>
          <a:xfrm rot="5400000">
            <a:off x="613575" y="614448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6"/>
          <p:cNvSpPr/>
          <p:nvPr/>
        </p:nvSpPr>
        <p:spPr>
          <a:xfrm rot="10800000">
            <a:off x="370980" y="975564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7"/>
          <p:cNvSpPr/>
          <p:nvPr/>
        </p:nvSpPr>
        <p:spPr>
          <a:xfrm>
            <a:off x="4086180" y="2049480"/>
            <a:ext cx="34516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600" b="1" spc="-1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 YOU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4" name="CustomShape 8"/>
          <p:cNvSpPr/>
          <p:nvPr/>
        </p:nvSpPr>
        <p:spPr>
          <a:xfrm>
            <a:off x="4086180" y="3128400"/>
            <a:ext cx="56219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Deepti</a:t>
            </a:r>
            <a:r>
              <a:rPr lang="en-IN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5" name="CustomShape 9"/>
          <p:cNvSpPr/>
          <p:nvPr/>
        </p:nvSpPr>
        <p:spPr>
          <a:xfrm>
            <a:off x="3881250" y="3858840"/>
            <a:ext cx="5621940" cy="82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1671623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381092"/>
              </p:ext>
            </p:extLst>
          </p:nvPr>
        </p:nvGraphicFramePr>
        <p:xfrm>
          <a:off x="263235" y="827487"/>
          <a:ext cx="868680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7620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</a:t>
                      </a: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an ALP to add two 64 bit numbers loaded from memory and store the result in memory.</a:t>
                      </a:r>
                    </a:p>
                    <a:p>
                      <a:pPr marL="457200" lvl="0" indent="-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to copy n numbers from Memory Location A to Memory Location B </a:t>
                      </a:r>
                    </a:p>
                    <a:p>
                      <a:pPr marL="457200" lvl="0" indent="-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</a:t>
                      </a: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an ALP to find smallest number in an array of n 32 bit </a:t>
                      </a: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numbers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457200" marR="0" lvl="0" indent="-4572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a)Write an ALP to count the number of 1’s and 0’s in a given 32 bit number.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    b)Write an ALP to find the number of  zeroes, positive and   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IN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       </a:t>
                      </a: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negative numbers in a given array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5.       Write an ALP to check whether a given number is present in array  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       </a:t>
                      </a: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using Linear Search(Without SWI 0x02), if found move +1 to R6   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      and key </a:t>
                      </a: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position to R7 else move -1 to R6 ( if number not found) 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6.       Write an ALP to generate Fibonacci Series and store them in an                 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IN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       </a:t>
                      </a: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array</a:t>
                      </a: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889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454228"/>
              </p:ext>
            </p:extLst>
          </p:nvPr>
        </p:nvGraphicFramePr>
        <p:xfrm>
          <a:off x="279886" y="1066800"/>
          <a:ext cx="8686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467600"/>
              </a:tblGrid>
              <a:tr h="26309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1</a:t>
                      </a:r>
                      <a:endParaRPr lang="en-IN" dirty="0"/>
                    </a:p>
                  </a:txBody>
                  <a:tcPr/>
                </a:tc>
              </a:tr>
              <a:tr h="864961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to add two 64 bit numbers loaded from memory and store the result in memory.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IN" sz="20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213414"/>
              </p:ext>
            </p:extLst>
          </p:nvPr>
        </p:nvGraphicFramePr>
        <p:xfrm>
          <a:off x="5029200" y="2493818"/>
          <a:ext cx="38100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506"/>
                <a:gridCol w="1515894"/>
                <a:gridCol w="1371600"/>
              </a:tblGrid>
              <a:tr h="30480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 .word 12213443, 56657887 </a:t>
                      </a:r>
                    </a:p>
                    <a:p>
                      <a:pPr algn="just"/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b: .word 98764532, 45326789</a:t>
                      </a:r>
                      <a:endParaRPr lang="pt-BR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Upper 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  32 bits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a: .word</a:t>
                      </a:r>
                      <a:endParaRPr lang="pt-B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56657887</a:t>
                      </a:r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(036087DF)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12213443</a:t>
                      </a:r>
                      <a:r>
                        <a:rPr lang="en-IN" sz="16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(00BA5CC3)</a:t>
                      </a:r>
                      <a:endParaRPr lang="en-IN" sz="16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IN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b: .word </a:t>
                      </a:r>
                      <a:endParaRPr lang="pt-B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45326789</a:t>
                      </a:r>
                    </a:p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02B3A1C5)</a:t>
                      </a:r>
                      <a:endParaRPr lang="pt-BR" sz="16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98764532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(05E306F4)</a:t>
                      </a:r>
                      <a:endParaRPr lang="pt-BR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IN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 .word </a:t>
                      </a:r>
                      <a:endParaRPr lang="pt-B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101984676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(061429A4)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110977975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(069D63B7)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63237" y="2536823"/>
            <a:ext cx="40417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dirty="0" smtClean="0"/>
              <a:t>Algorithm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Declare the first </a:t>
            </a:r>
            <a:r>
              <a:rPr lang="pt-BR" sz="1200" dirty="0" smtClean="0"/>
              <a:t>64 bit number in the first two locations of array A  </a:t>
            </a:r>
            <a:r>
              <a:rPr lang="pt-BR" sz="1200" dirty="0"/>
              <a:t>in .data </a:t>
            </a:r>
            <a:r>
              <a:rPr lang="pt-BR" sz="1200" dirty="0" smtClean="0"/>
              <a:t>segment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Declare the </a:t>
            </a:r>
            <a:r>
              <a:rPr lang="pt-BR" sz="1200" dirty="0" smtClean="0"/>
              <a:t>second 64 </a:t>
            </a:r>
            <a:r>
              <a:rPr lang="pt-BR" sz="1200" dirty="0"/>
              <a:t>bit number in the first two locations of </a:t>
            </a:r>
            <a:r>
              <a:rPr lang="pt-BR" sz="1200" dirty="0" smtClean="0"/>
              <a:t>array B  </a:t>
            </a:r>
            <a:r>
              <a:rPr lang="pt-BR" sz="1200" dirty="0"/>
              <a:t>in .data </a:t>
            </a:r>
            <a:r>
              <a:rPr lang="pt-BR" sz="1200" dirty="0" smtClean="0"/>
              <a:t>segment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 smtClean="0"/>
              <a:t>Initialise initial sum =0  in Location C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 smtClean="0"/>
              <a:t>Copy the lower word of the first number from location A to R4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Copy the lower word of the </a:t>
            </a:r>
            <a:r>
              <a:rPr lang="pt-BR" sz="1200" dirty="0" smtClean="0"/>
              <a:t>second </a:t>
            </a:r>
            <a:r>
              <a:rPr lang="pt-BR" sz="1200" dirty="0"/>
              <a:t>number from location </a:t>
            </a:r>
            <a:r>
              <a:rPr lang="pt-BR" sz="1200" dirty="0" smtClean="0"/>
              <a:t>B </a:t>
            </a:r>
            <a:r>
              <a:rPr lang="pt-BR" sz="1200" dirty="0"/>
              <a:t>to </a:t>
            </a:r>
            <a:r>
              <a:rPr lang="pt-BR" sz="1200" dirty="0" smtClean="0"/>
              <a:t>R5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 smtClean="0"/>
              <a:t>Add the two lower words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 smtClean="0"/>
              <a:t>Addition result is saved in  R4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 smtClean="0"/>
              <a:t>Store the lower word  of the addition result in first location of array C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Copy the </a:t>
            </a:r>
            <a:r>
              <a:rPr lang="pt-BR" sz="1200" dirty="0" smtClean="0"/>
              <a:t>upper </a:t>
            </a:r>
            <a:r>
              <a:rPr lang="pt-BR" sz="1200" dirty="0"/>
              <a:t>word of the first number from location A to R4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Copy the </a:t>
            </a:r>
            <a:r>
              <a:rPr lang="pt-BR" sz="1200" dirty="0" smtClean="0"/>
              <a:t>upper </a:t>
            </a:r>
            <a:r>
              <a:rPr lang="pt-BR" sz="1200" dirty="0"/>
              <a:t>word of the second number from location B to R5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Add the two </a:t>
            </a:r>
            <a:r>
              <a:rPr lang="pt-BR" sz="1200" dirty="0" smtClean="0"/>
              <a:t>upper </a:t>
            </a:r>
            <a:r>
              <a:rPr lang="pt-BR" sz="1200" dirty="0"/>
              <a:t>words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Addition result is saved in  </a:t>
            </a:r>
            <a:r>
              <a:rPr lang="pt-BR" sz="1200" dirty="0" smtClean="0"/>
              <a:t>R6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Store </a:t>
            </a:r>
            <a:r>
              <a:rPr lang="pt-BR" sz="1200" dirty="0" smtClean="0"/>
              <a:t>the upper </a:t>
            </a:r>
            <a:r>
              <a:rPr lang="pt-BR" sz="1200" dirty="0"/>
              <a:t>word  of the addition result in </a:t>
            </a:r>
            <a:r>
              <a:rPr lang="pt-BR" sz="1200" dirty="0" smtClean="0"/>
              <a:t>second </a:t>
            </a:r>
            <a:r>
              <a:rPr lang="pt-BR" sz="1200" dirty="0"/>
              <a:t>location of array C</a:t>
            </a:r>
          </a:p>
          <a:p>
            <a:pPr marL="342900" indent="-342900" algn="just">
              <a:buFont typeface="+mj-lt"/>
              <a:buAutoNum type="arabicPeriod"/>
            </a:pPr>
            <a:endParaRPr lang="pt-BR" sz="1200" dirty="0"/>
          </a:p>
          <a:p>
            <a:pPr marL="342900" indent="-342900" algn="just">
              <a:buFont typeface="+mj-lt"/>
              <a:buAutoNum type="arabicPeriod"/>
            </a:pPr>
            <a:endParaRPr lang="pt-BR" sz="1200" dirty="0" smtClean="0"/>
          </a:p>
          <a:p>
            <a:pPr marL="342900" indent="-342900" algn="just">
              <a:buFont typeface="+mj-lt"/>
              <a:buAutoNum type="arabicPeriod"/>
            </a:pPr>
            <a:endParaRPr lang="pt-BR" sz="1200" dirty="0" smtClean="0"/>
          </a:p>
          <a:p>
            <a:pPr algn="just"/>
            <a:endParaRPr lang="pt-BR" sz="1200" dirty="0" smtClean="0"/>
          </a:p>
          <a:p>
            <a:pPr algn="just"/>
            <a:endParaRPr lang="pt-BR" sz="1200" dirty="0"/>
          </a:p>
        </p:txBody>
      </p:sp>
      <p:sp>
        <p:nvSpPr>
          <p:cNvPr id="9" name="Rectangle 8"/>
          <p:cNvSpPr/>
          <p:nvPr/>
        </p:nvSpPr>
        <p:spPr>
          <a:xfrm>
            <a:off x="4401613" y="6096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1200" b="1" i="1" dirty="0" smtClean="0"/>
              <a:t>One Screenshot-Choose </a:t>
            </a:r>
            <a:r>
              <a:rPr lang="pt-BR" sz="1200" b="1" i="1" dirty="0"/>
              <a:t>your own value for  array </a:t>
            </a:r>
            <a:r>
              <a:rPr lang="pt-BR" sz="1200" b="1" i="1" dirty="0" smtClean="0"/>
              <a:t>elements.Show the Memory Window,Code window and Register Window in the screenshot.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7418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348419"/>
              </p:ext>
            </p:extLst>
          </p:nvPr>
        </p:nvGraphicFramePr>
        <p:xfrm>
          <a:off x="279886" y="1066800"/>
          <a:ext cx="8686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467600"/>
              </a:tblGrid>
              <a:tr h="26309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2</a:t>
                      </a:r>
                      <a:endParaRPr lang="en-IN" dirty="0"/>
                    </a:p>
                  </a:txBody>
                  <a:tcPr/>
                </a:tc>
              </a:tr>
              <a:tr h="864961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to copy n numbers from Memory Location A to Memory Location B 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IN" sz="20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78766"/>
              </p:ext>
            </p:extLst>
          </p:nvPr>
        </p:nvGraphicFramePr>
        <p:xfrm>
          <a:off x="5117917" y="2362200"/>
          <a:ext cx="3848769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610"/>
                <a:gridCol w="2635159"/>
              </a:tblGrid>
              <a:tr h="304800">
                <a:tc gridSpan="2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.data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a: .word 10, 20, 30, 40,50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b: .word 0, 0, 0, 0,0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Iteration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a: .word 0A, 14, 1E, 28,32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b: .word 0A, 0, 0, 0,0</a:t>
                      </a:r>
                      <a:endParaRPr lang="en-I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Iteration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a: .word 0A, 14, 1E, 28,32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b: .word 0A, 14, 0, 0,0</a:t>
                      </a:r>
                      <a:endParaRPr lang="en-I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Iteration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a: .word 0A, 14, 1E, 28,32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b: .word 0A, 14, 1E, 0,0</a:t>
                      </a:r>
                      <a:endParaRPr lang="en-I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Iteration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a: .word 0A, 14, 1E, 28,32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b: .word 0A, 14, 1E, 28,0</a:t>
                      </a:r>
                      <a:endParaRPr lang="en-I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Iteration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a: .word 0A, 14, 1E, 28,32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b: .word 0A, 14, 1E, 28,32</a:t>
                      </a:r>
                      <a:endParaRPr lang="en-I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63236" y="2536823"/>
            <a:ext cx="464127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 smtClean="0"/>
              <a:t>Algorithm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Declare the first location A  in .data segment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Declare the </a:t>
            </a:r>
            <a:r>
              <a:rPr lang="pt-BR" sz="1400" dirty="0" smtClean="0"/>
              <a:t>second location B  </a:t>
            </a:r>
            <a:r>
              <a:rPr lang="pt-BR" sz="1400" dirty="0"/>
              <a:t>in .data </a:t>
            </a:r>
            <a:r>
              <a:rPr lang="pt-BR" sz="1400" dirty="0" smtClean="0"/>
              <a:t>segment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Let R0 contain address of 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Let </a:t>
            </a:r>
            <a:r>
              <a:rPr lang="pt-BR" sz="1400" dirty="0" smtClean="0"/>
              <a:t>R1 </a:t>
            </a:r>
            <a:r>
              <a:rPr lang="pt-BR" sz="1400" dirty="0"/>
              <a:t>contain address of </a:t>
            </a:r>
            <a:r>
              <a:rPr lang="pt-BR" sz="1400" dirty="0" smtClean="0"/>
              <a:t>B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Let R3 contain number of elements in the array.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Copy the first element of A into a register R4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Increment r0 to point to the next location of 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Copy the value in temporary register R4 to the first location of B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Increment </a:t>
            </a:r>
            <a:r>
              <a:rPr lang="pt-BR" sz="1400" dirty="0" smtClean="0"/>
              <a:t>r1 </a:t>
            </a:r>
            <a:r>
              <a:rPr lang="pt-BR" sz="1400" dirty="0"/>
              <a:t>to point to the next location of </a:t>
            </a:r>
            <a:r>
              <a:rPr lang="pt-BR" sz="1400" dirty="0" smtClean="0"/>
              <a:t>B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Decrement the count of elements in the array 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Repeat steps 6 to 10 until R3 is not equal to zero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End program</a:t>
            </a:r>
          </a:p>
          <a:p>
            <a:pPr marL="342900" indent="-342900" algn="just">
              <a:buFont typeface="+mj-lt"/>
              <a:buAutoNum type="arabicPeriod"/>
            </a:pPr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</p:txBody>
      </p:sp>
      <p:sp>
        <p:nvSpPr>
          <p:cNvPr id="9" name="Rectangle 8"/>
          <p:cNvSpPr/>
          <p:nvPr/>
        </p:nvSpPr>
        <p:spPr>
          <a:xfrm>
            <a:off x="4572000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1200" b="1" i="1" dirty="0" smtClean="0"/>
              <a:t>One Screenshot-Choose </a:t>
            </a:r>
            <a:r>
              <a:rPr lang="pt-BR" sz="1200" b="1" i="1" dirty="0"/>
              <a:t>your own value for  array </a:t>
            </a:r>
            <a:r>
              <a:rPr lang="pt-BR" sz="1200" b="1" i="1" dirty="0" smtClean="0"/>
              <a:t>elements.Show the Memory Window,Code window and Register Window in the screenshot.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2703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174404"/>
              </p:ext>
            </p:extLst>
          </p:nvPr>
        </p:nvGraphicFramePr>
        <p:xfrm>
          <a:off x="279886" y="1050862"/>
          <a:ext cx="8686800" cy="80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467600"/>
              </a:tblGrid>
              <a:tr h="26309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3</a:t>
                      </a:r>
                      <a:endParaRPr lang="en-IN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to find smallest number in an array of n 32 bit  numbers</a:t>
                      </a:r>
                      <a:endParaRPr lang="en-IN" sz="20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21976"/>
              </p:ext>
            </p:extLst>
          </p:nvPr>
        </p:nvGraphicFramePr>
        <p:xfrm>
          <a:off x="5334000" y="2081878"/>
          <a:ext cx="3505200" cy="2694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810"/>
                <a:gridCol w="2215390"/>
              </a:tblGrid>
              <a:tr h="304800">
                <a:tc gridSpan="2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a: .word 3,10,4,2, 5, 6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Iteration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R2=3,R3=10  (R3&gt;R2)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Iteration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R2=3, R3=4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(R3&gt;R2)</a:t>
                      </a:r>
                      <a:endParaRPr lang="en-I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Iteration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R2=3, R3=2  (R3&lt;R2)</a:t>
                      </a:r>
                      <a:endParaRPr lang="en-I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Iteration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R2=2, R3=5  (R3&gt;R2)</a:t>
                      </a:r>
                      <a:endParaRPr lang="en-I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9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Iteration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R2=2, R3=6  (R3&gt;R2)</a:t>
                      </a:r>
                      <a:endParaRPr lang="en-I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99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Smallest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number is present in R2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63236" y="1905000"/>
            <a:ext cx="464127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 smtClean="0"/>
              <a:t>Algorithm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Declare </a:t>
            </a:r>
            <a:r>
              <a:rPr lang="pt-BR" sz="1400" dirty="0"/>
              <a:t>the </a:t>
            </a:r>
            <a:r>
              <a:rPr lang="pt-BR" sz="1400" dirty="0" smtClean="0"/>
              <a:t>array </a:t>
            </a:r>
            <a:r>
              <a:rPr lang="pt-BR" sz="1400" dirty="0"/>
              <a:t>A  in .data segment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Let </a:t>
            </a:r>
            <a:r>
              <a:rPr lang="pt-BR" sz="1400" dirty="0"/>
              <a:t>R0 contain address of 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Let R1 </a:t>
            </a:r>
            <a:r>
              <a:rPr lang="pt-BR" sz="1400" dirty="0"/>
              <a:t>contain number of elements in the array</a:t>
            </a:r>
            <a:r>
              <a:rPr lang="pt-BR" sz="14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Copy the first element of A  into R2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Increment r0 to point to the next location of 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Compare the first element with zero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If zero,end the program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Decrement the number of elements in R1 by 1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Copy the </a:t>
            </a:r>
            <a:r>
              <a:rPr lang="pt-BR" sz="1400" dirty="0" smtClean="0"/>
              <a:t>next element </a:t>
            </a:r>
            <a:r>
              <a:rPr lang="pt-BR" sz="1400" dirty="0"/>
              <a:t>of A  into </a:t>
            </a:r>
            <a:r>
              <a:rPr lang="pt-BR" sz="1400" dirty="0" smtClean="0"/>
              <a:t>R3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Increment r0 to point to the next location of 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If the 2nd element in r3 is lesser than the first element in r2,copy the smaller value in r3 to r2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Repeat </a:t>
            </a:r>
            <a:r>
              <a:rPr lang="pt-BR" sz="1400" dirty="0"/>
              <a:t>steps 6 to 11 ,</a:t>
            </a:r>
            <a:r>
              <a:rPr lang="pt-BR" sz="1400" dirty="0" smtClean="0"/>
              <a:t>Continue </a:t>
            </a:r>
            <a:r>
              <a:rPr lang="pt-BR" sz="1400" dirty="0"/>
              <a:t>till all  elements have been </a:t>
            </a:r>
            <a:r>
              <a:rPr lang="pt-BR" sz="1400" dirty="0" smtClean="0"/>
              <a:t>compared.End program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If r3 is greater than r2,</a:t>
            </a:r>
            <a:r>
              <a:rPr lang="pt-BR" sz="1400" dirty="0"/>
              <a:t> Repeat steps 6 to 11 ,Continue till all  elements have been compared</a:t>
            </a:r>
            <a:r>
              <a:rPr lang="pt-BR" sz="14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End </a:t>
            </a:r>
            <a:r>
              <a:rPr lang="pt-BR" sz="1400" dirty="0"/>
              <a:t>program</a:t>
            </a:r>
          </a:p>
          <a:p>
            <a:pPr algn="just"/>
            <a:endParaRPr lang="pt-BR" sz="1400" dirty="0" smtClean="0"/>
          </a:p>
          <a:p>
            <a:pPr marL="342900" indent="-342900" algn="just">
              <a:buFont typeface="+mj-lt"/>
              <a:buAutoNum type="arabicPeriod"/>
            </a:pPr>
            <a:endParaRPr lang="pt-BR" sz="1400" dirty="0" smtClean="0"/>
          </a:p>
          <a:p>
            <a:pPr marL="342900" indent="-342900" algn="just">
              <a:buFont typeface="+mj-lt"/>
              <a:buAutoNum type="arabicPeriod"/>
            </a:pPr>
            <a:endParaRPr lang="pt-BR" sz="1400" dirty="0" smtClean="0"/>
          </a:p>
          <a:p>
            <a:pPr marL="342900" indent="-342900" algn="just">
              <a:buFont typeface="+mj-lt"/>
              <a:buAutoNum type="arabicPeriod"/>
            </a:pPr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</p:txBody>
      </p:sp>
      <p:sp>
        <p:nvSpPr>
          <p:cNvPr id="9" name="Rectangle 8"/>
          <p:cNvSpPr/>
          <p:nvPr/>
        </p:nvSpPr>
        <p:spPr>
          <a:xfrm>
            <a:off x="5300257" y="5486400"/>
            <a:ext cx="36664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b="1" i="1" dirty="0" smtClean="0"/>
              <a:t>One Screenshot </a:t>
            </a:r>
            <a:r>
              <a:rPr lang="pt-BR" sz="1200" b="1" i="1" dirty="0"/>
              <a:t>-Choose your own value for </a:t>
            </a:r>
            <a:r>
              <a:rPr lang="pt-BR" sz="1200" b="1" i="1" dirty="0" smtClean="0"/>
              <a:t>array </a:t>
            </a:r>
            <a:r>
              <a:rPr lang="pt-BR" sz="1200" b="1" i="1" dirty="0"/>
              <a:t>elements.Show the Memory Window,Code </a:t>
            </a:r>
            <a:r>
              <a:rPr lang="pt-BR" sz="1200" b="1" i="1" dirty="0" smtClean="0"/>
              <a:t>window </a:t>
            </a:r>
            <a:r>
              <a:rPr lang="pt-BR" sz="1200" b="1" i="1" dirty="0"/>
              <a:t>and Register Window in the </a:t>
            </a:r>
            <a:r>
              <a:rPr lang="pt-BR" sz="1200" b="1" i="1" dirty="0" smtClean="0"/>
              <a:t>screenshot.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2703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544648"/>
              </p:ext>
            </p:extLst>
          </p:nvPr>
        </p:nvGraphicFramePr>
        <p:xfrm>
          <a:off x="279886" y="1066800"/>
          <a:ext cx="8686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467600"/>
              </a:tblGrid>
              <a:tr h="26309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4a</a:t>
                      </a:r>
                      <a:endParaRPr lang="en-IN" dirty="0"/>
                    </a:p>
                  </a:txBody>
                  <a:tcPr/>
                </a:tc>
              </a:tr>
              <a:tr h="864961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to count the number of 1’s and 0’s in a given 32 bit number.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IN" sz="20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464460"/>
              </p:ext>
            </p:extLst>
          </p:nvPr>
        </p:nvGraphicFramePr>
        <p:xfrm>
          <a:off x="4959927" y="3078593"/>
          <a:ext cx="400675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447800"/>
                <a:gridCol w="1644559"/>
              </a:tblGrid>
              <a:tr h="304800">
                <a:tc gridSpan="3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r0, =0b11110000101001011111000010100100</a:t>
                      </a:r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r1 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I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r2 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After execution</a:t>
                      </a:r>
                      <a:endParaRPr lang="en-I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15 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(=0F in hex)</a:t>
                      </a:r>
                      <a:endParaRPr lang="en-IN" sz="1400" dirty="0"/>
                    </a:p>
                  </a:txBody>
                  <a:tcPr/>
                </a:tc>
              </a:tr>
              <a:tr h="3779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r3 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After execution</a:t>
                      </a:r>
                      <a:endParaRPr lang="en-I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17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(=11 in hex)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63236" y="2536823"/>
            <a:ext cx="46412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 smtClean="0"/>
              <a:t>Algorithm</a:t>
            </a:r>
          </a:p>
          <a:p>
            <a:pPr algn="just"/>
            <a:r>
              <a:rPr lang="pt-BR" sz="1400" dirty="0" smtClean="0"/>
              <a:t>1.Let  R0=the number in binary </a:t>
            </a:r>
          </a:p>
          <a:p>
            <a:pPr algn="just"/>
            <a:r>
              <a:rPr lang="pt-BR" sz="1400" dirty="0" smtClean="0"/>
              <a:t>2.Let R1 contain the constant 32</a:t>
            </a:r>
          </a:p>
          <a:p>
            <a:pPr algn="just"/>
            <a:r>
              <a:rPr lang="pt-BR" sz="1400" dirty="0" smtClean="0"/>
              <a:t>3.</a:t>
            </a:r>
            <a:r>
              <a:rPr lang="pt-BR" sz="1400" dirty="0"/>
              <a:t> </a:t>
            </a:r>
            <a:r>
              <a:rPr lang="pt-BR" sz="1400" dirty="0" smtClean="0"/>
              <a:t>Let R2 </a:t>
            </a:r>
            <a:r>
              <a:rPr lang="pt-BR" sz="1400" dirty="0"/>
              <a:t>contain the </a:t>
            </a:r>
            <a:r>
              <a:rPr lang="pt-BR" sz="1400" dirty="0" smtClean="0"/>
              <a:t>count for number of ones,initially zero</a:t>
            </a:r>
            <a:endParaRPr lang="pt-BR" sz="1400" dirty="0"/>
          </a:p>
          <a:p>
            <a:pPr algn="just"/>
            <a:r>
              <a:rPr lang="pt-BR" sz="1400" dirty="0" smtClean="0"/>
              <a:t>4.Let R3 </a:t>
            </a:r>
            <a:r>
              <a:rPr lang="pt-BR" sz="1400" dirty="0"/>
              <a:t>contain the contain the count for number of </a:t>
            </a:r>
            <a:r>
              <a:rPr lang="pt-BR" sz="1400" dirty="0" smtClean="0"/>
              <a:t>zeroes,initially </a:t>
            </a:r>
            <a:r>
              <a:rPr lang="pt-BR" sz="1400" dirty="0"/>
              <a:t>zero</a:t>
            </a:r>
          </a:p>
          <a:p>
            <a:pPr algn="just"/>
            <a:r>
              <a:rPr lang="pt-BR" sz="1400" dirty="0" smtClean="0"/>
              <a:t>5.Shift the contents of R0 to the right through carry one time </a:t>
            </a:r>
          </a:p>
          <a:p>
            <a:pPr algn="just"/>
            <a:r>
              <a:rPr lang="pt-BR" sz="1400" dirty="0" smtClean="0"/>
              <a:t>4.If carry=1 after shift ,increment the ones count in R2</a:t>
            </a:r>
          </a:p>
          <a:p>
            <a:pPr algn="just"/>
            <a:r>
              <a:rPr lang="pt-BR" sz="1400" dirty="0" smtClean="0"/>
              <a:t>5.</a:t>
            </a:r>
            <a:r>
              <a:rPr lang="pt-BR" sz="1400" dirty="0"/>
              <a:t> </a:t>
            </a:r>
            <a:r>
              <a:rPr lang="pt-BR" sz="1400" dirty="0" smtClean="0"/>
              <a:t>If carry=0 </a:t>
            </a:r>
            <a:r>
              <a:rPr lang="pt-BR" sz="1400" dirty="0"/>
              <a:t>after shift ,increment the </a:t>
            </a:r>
            <a:r>
              <a:rPr lang="pt-BR" sz="1400" dirty="0" smtClean="0"/>
              <a:t>zeroes </a:t>
            </a:r>
            <a:r>
              <a:rPr lang="pt-BR" sz="1400" dirty="0"/>
              <a:t>count in </a:t>
            </a:r>
            <a:r>
              <a:rPr lang="pt-BR" sz="1400" dirty="0" smtClean="0"/>
              <a:t>R3</a:t>
            </a:r>
          </a:p>
          <a:p>
            <a:pPr algn="just"/>
            <a:r>
              <a:rPr lang="pt-BR" sz="1400" dirty="0" smtClean="0"/>
              <a:t>6.Decrement the count for number of bits in R1</a:t>
            </a:r>
          </a:p>
          <a:p>
            <a:pPr algn="just"/>
            <a:r>
              <a:rPr lang="pt-BR" sz="1400" dirty="0" smtClean="0"/>
              <a:t>7.Compare the value in R1 with zero</a:t>
            </a:r>
          </a:p>
          <a:p>
            <a:pPr algn="just"/>
            <a:r>
              <a:rPr lang="pt-BR" sz="1400" dirty="0" smtClean="0"/>
              <a:t>8.Repeat steps 5 to 7 for all 32 bits</a:t>
            </a:r>
          </a:p>
          <a:p>
            <a:pPr algn="just"/>
            <a:r>
              <a:rPr lang="pt-BR" sz="1400" dirty="0" smtClean="0"/>
              <a:t>9.End program.</a:t>
            </a:r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</p:txBody>
      </p:sp>
      <p:sp>
        <p:nvSpPr>
          <p:cNvPr id="9" name="Rectangle 8"/>
          <p:cNvSpPr/>
          <p:nvPr/>
        </p:nvSpPr>
        <p:spPr>
          <a:xfrm>
            <a:off x="4897582" y="59069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i="1" dirty="0" smtClean="0"/>
              <a:t>One Screenshot-Choose </a:t>
            </a:r>
            <a:r>
              <a:rPr lang="pt-BR" b="1" i="1" dirty="0"/>
              <a:t>your own </a:t>
            </a:r>
            <a:r>
              <a:rPr lang="pt-BR" b="1" i="1" dirty="0" smtClean="0"/>
              <a:t>value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03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595457"/>
              </p:ext>
            </p:extLst>
          </p:nvPr>
        </p:nvGraphicFramePr>
        <p:xfrm>
          <a:off x="279886" y="1066800"/>
          <a:ext cx="8686800" cy="1230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467600"/>
              </a:tblGrid>
              <a:tr h="26309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4b</a:t>
                      </a:r>
                      <a:endParaRPr lang="en-IN" dirty="0"/>
                    </a:p>
                  </a:txBody>
                  <a:tcPr/>
                </a:tc>
              </a:tr>
              <a:tr h="864961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b)Write an ALP to find the number of  zeroes, positive and  negative numbers in a given array</a:t>
                      </a:r>
                      <a:endParaRPr lang="en-IN" sz="20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68328"/>
              </p:ext>
            </p:extLst>
          </p:nvPr>
        </p:nvGraphicFramePr>
        <p:xfrm>
          <a:off x="5099774" y="2856137"/>
          <a:ext cx="3848769" cy="138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26"/>
                <a:gridCol w="2090543"/>
                <a:gridCol w="1219200"/>
              </a:tblGrid>
              <a:tr h="304800">
                <a:tc gridSpan="3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a:.word 20,30,0,40,50,0,-2,-4,-9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R3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R4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  <a:tr h="3779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28600" y="2286000"/>
            <a:ext cx="467591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 smtClean="0"/>
              <a:t>Algorithm</a:t>
            </a:r>
            <a:endParaRPr lang="pt-BR" sz="1400" dirty="0"/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Declare the array A  in .data segment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Let R0 contain address of </a:t>
            </a:r>
            <a:r>
              <a:rPr lang="pt-BR" sz="1400" dirty="0" smtClean="0"/>
              <a:t>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Let R3 contain the </a:t>
            </a:r>
            <a:r>
              <a:rPr lang="pt-BR" sz="1400" dirty="0" smtClean="0"/>
              <a:t>count for number of elements in array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Let </a:t>
            </a:r>
            <a:r>
              <a:rPr lang="pt-BR" sz="1400" dirty="0" smtClean="0"/>
              <a:t>R5 </a:t>
            </a:r>
            <a:r>
              <a:rPr lang="pt-BR" sz="1400" dirty="0"/>
              <a:t>contain the count for number of </a:t>
            </a:r>
            <a:r>
              <a:rPr lang="pt-BR" sz="1400" dirty="0" smtClean="0"/>
              <a:t>positive numbers,initially </a:t>
            </a:r>
            <a:r>
              <a:rPr lang="pt-BR" sz="1400" dirty="0"/>
              <a:t>zero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Let </a:t>
            </a:r>
            <a:r>
              <a:rPr lang="pt-BR" sz="1400" dirty="0" smtClean="0"/>
              <a:t>R4 </a:t>
            </a:r>
            <a:r>
              <a:rPr lang="pt-BR" sz="1400" dirty="0"/>
              <a:t>contain the count for number of </a:t>
            </a:r>
            <a:r>
              <a:rPr lang="pt-BR" sz="1400" dirty="0" smtClean="0"/>
              <a:t>zeroes,initially </a:t>
            </a:r>
            <a:r>
              <a:rPr lang="pt-BR" sz="1400" dirty="0"/>
              <a:t>zero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Let </a:t>
            </a:r>
            <a:r>
              <a:rPr lang="pt-BR" sz="1400" dirty="0" smtClean="0"/>
              <a:t>R3 </a:t>
            </a:r>
            <a:r>
              <a:rPr lang="pt-BR" sz="1400" dirty="0"/>
              <a:t>contain the count for number of </a:t>
            </a:r>
            <a:r>
              <a:rPr lang="pt-BR" sz="1400" dirty="0" smtClean="0"/>
              <a:t>negative numbers,initially zero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Copy the first element of array to R2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Check if element equal to zero,increment count in R4.Continue check for remaining array elements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If element is greater than zero,increment count in R5</a:t>
            </a:r>
          </a:p>
          <a:p>
            <a:pPr algn="just"/>
            <a:r>
              <a:rPr lang="pt-BR" sz="1400" dirty="0"/>
              <a:t> </a:t>
            </a:r>
            <a:r>
              <a:rPr lang="pt-BR" sz="1400" dirty="0" smtClean="0"/>
              <a:t>      </a:t>
            </a:r>
            <a:r>
              <a:rPr lang="pt-BR" sz="1400" dirty="0"/>
              <a:t>Continue check for remaining array </a:t>
            </a:r>
            <a:r>
              <a:rPr lang="pt-BR" sz="1400" dirty="0" smtClean="0"/>
              <a:t>elements</a:t>
            </a:r>
          </a:p>
          <a:p>
            <a:pPr algn="just"/>
            <a:r>
              <a:rPr lang="pt-BR" sz="1400" dirty="0" smtClean="0"/>
              <a:t>10. </a:t>
            </a:r>
            <a:r>
              <a:rPr lang="pt-BR" sz="1400" dirty="0"/>
              <a:t>If element is </a:t>
            </a:r>
            <a:r>
              <a:rPr lang="pt-BR" sz="1400" dirty="0" smtClean="0"/>
              <a:t>lesser </a:t>
            </a:r>
            <a:r>
              <a:rPr lang="pt-BR" sz="1400" dirty="0"/>
              <a:t>than zero,increment count in </a:t>
            </a:r>
            <a:r>
              <a:rPr lang="pt-BR" sz="1400" dirty="0" smtClean="0"/>
              <a:t>R3</a:t>
            </a:r>
            <a:endParaRPr lang="pt-BR" sz="1400" dirty="0"/>
          </a:p>
          <a:p>
            <a:pPr algn="just"/>
            <a:r>
              <a:rPr lang="pt-BR" sz="1400" dirty="0"/>
              <a:t>       Continue check for remaining array </a:t>
            </a:r>
            <a:r>
              <a:rPr lang="pt-BR" sz="1400" dirty="0" smtClean="0"/>
              <a:t>elements</a:t>
            </a:r>
          </a:p>
          <a:p>
            <a:pPr algn="just"/>
            <a:r>
              <a:rPr lang="pt-BR" sz="1400" dirty="0" smtClean="0"/>
              <a:t>11.End program</a:t>
            </a:r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</p:txBody>
      </p:sp>
      <p:sp>
        <p:nvSpPr>
          <p:cNvPr id="9" name="Rectangle 8"/>
          <p:cNvSpPr/>
          <p:nvPr/>
        </p:nvSpPr>
        <p:spPr>
          <a:xfrm>
            <a:off x="5105400" y="60198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1400" b="1" i="1" dirty="0" smtClean="0"/>
              <a:t>One Screenshot-Choose </a:t>
            </a:r>
            <a:r>
              <a:rPr lang="pt-BR" sz="1400" b="1" i="1" dirty="0"/>
              <a:t>your own </a:t>
            </a:r>
            <a:r>
              <a:rPr lang="pt-BR" sz="1400" b="1" i="1" dirty="0" smtClean="0"/>
              <a:t>value</a:t>
            </a:r>
          </a:p>
          <a:p>
            <a:pPr algn="just"/>
            <a:r>
              <a:rPr lang="pt-BR" sz="1400" b="1" i="1" dirty="0" smtClean="0"/>
              <a:t> </a:t>
            </a:r>
            <a:r>
              <a:rPr lang="pt-BR" sz="1400" b="1" i="1" dirty="0"/>
              <a:t>for  array </a:t>
            </a:r>
            <a:r>
              <a:rPr lang="pt-BR" sz="1400" b="1" i="1" dirty="0" smtClean="0"/>
              <a:t>elements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42886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903969"/>
              </p:ext>
            </p:extLst>
          </p:nvPr>
        </p:nvGraphicFramePr>
        <p:xfrm>
          <a:off x="279886" y="1066800"/>
          <a:ext cx="8686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467600"/>
              </a:tblGrid>
              <a:tr h="26309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5</a:t>
                      </a:r>
                      <a:endParaRPr lang="en-IN" dirty="0"/>
                    </a:p>
                  </a:txBody>
                  <a:tcPr/>
                </a:tc>
              </a:tr>
              <a:tr h="864961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to check whether a given number is present in array  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0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using Linear Search(Without display messages- SWI 0x02), if found move its position to R7 else move -1 to R6 ( if number not found) </a:t>
                      </a:r>
                      <a:endParaRPr lang="en-IN" sz="20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163436"/>
              </p:ext>
            </p:extLst>
          </p:nvPr>
        </p:nvGraphicFramePr>
        <p:xfrm>
          <a:off x="5110990" y="2516041"/>
          <a:ext cx="3848769" cy="3121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369"/>
                <a:gridCol w="1600200"/>
                <a:gridCol w="1219200"/>
              </a:tblGrid>
              <a:tr h="304800">
                <a:tc gridSpan="2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04800">
                <a:tc gridSpan="2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HEX value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04800">
                <a:tc gridSpan="3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A:.WORD 10,20,30,40,50</a:t>
                      </a:r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 =30</a:t>
                      </a:r>
                      <a:endParaRPr lang="en-I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1E</a:t>
                      </a:r>
                      <a:endParaRPr lang="en-IN" sz="14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R3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=5</a:t>
                      </a:r>
                      <a:endParaRPr lang="en-I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  <a:tr h="3779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 of A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00001034</a:t>
                      </a:r>
                      <a:endParaRPr lang="en-IN" sz="1400" dirty="0"/>
                    </a:p>
                  </a:txBody>
                  <a:tcPr/>
                </a:tc>
              </a:tr>
              <a:tr h="3779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R3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After Execution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=3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Position of key element =3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63236" y="2536823"/>
            <a:ext cx="46412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 smtClean="0"/>
              <a:t>Algorithm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Declare the array in .data segment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Initialise key element in register R2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Initialise count= number of values in the array in R3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Let R0=Address of 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Get the first element  into register R1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Increment R0 to get  next element of array A</a:t>
            </a:r>
            <a:endParaRPr lang="pt-BR" sz="1400" dirty="0"/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Compare value in R1 with key element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smtClean="0"/>
              <a:t>If there is a match ,key is FOUND,go to Label1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smtClean="0"/>
              <a:t>If no match ,decrement the count value in R3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smtClean="0"/>
              <a:t>Repeat steps 5 to 9 till R3=0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smtClean="0"/>
              <a:t>Save -1 in R6 if key not found and terminate the program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smtClean="0"/>
              <a:t>At Label1,subtract (n+1) from R3.Save this value in R7 to get the position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smtClean="0"/>
              <a:t>End program</a:t>
            </a:r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</p:txBody>
      </p:sp>
      <p:sp>
        <p:nvSpPr>
          <p:cNvPr id="9" name="Rectangle 8"/>
          <p:cNvSpPr/>
          <p:nvPr/>
        </p:nvSpPr>
        <p:spPr>
          <a:xfrm>
            <a:off x="4429322" y="5842337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1200" b="1" i="1" dirty="0" smtClean="0"/>
              <a:t>Two Screenshots -</a:t>
            </a:r>
            <a:r>
              <a:rPr lang="pt-BR" sz="1200" b="1" i="1" dirty="0"/>
              <a:t>Choose your own value for  array elements.Show the Memory Window,Code window and Register Window in the screenshot.Show key found and key not found.</a:t>
            </a:r>
          </a:p>
          <a:p>
            <a:pPr algn="just"/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0929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704999"/>
              </p:ext>
            </p:extLst>
          </p:nvPr>
        </p:nvGraphicFramePr>
        <p:xfrm>
          <a:off x="279886" y="1066801"/>
          <a:ext cx="8864114" cy="954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086"/>
                <a:gridCol w="7620028"/>
              </a:tblGrid>
              <a:tr h="24910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6</a:t>
                      </a:r>
                      <a:endParaRPr lang="en-IN" dirty="0"/>
                    </a:p>
                  </a:txBody>
                  <a:tcPr/>
                </a:tc>
              </a:tr>
              <a:tr h="589094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to generate Fibonacci Series and store them in an array</a:t>
                      </a:r>
                      <a:endParaRPr lang="en-IN" sz="20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76916"/>
              </p:ext>
            </p:extLst>
          </p:nvPr>
        </p:nvGraphicFramePr>
        <p:xfrm>
          <a:off x="5104061" y="1981200"/>
          <a:ext cx="3848770" cy="402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369"/>
                <a:gridCol w="1600201"/>
                <a:gridCol w="1219200"/>
              </a:tblGrid>
              <a:tr h="30480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R0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Fibonacci Count</a:t>
                      </a:r>
                      <a:endParaRPr lang="en-I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IN" sz="14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 of A</a:t>
                      </a:r>
                      <a:endParaRPr lang="en-I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  <a:tr h="3779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Initially 0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  <a:tr h="3779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R3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Initially 1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  <a:tr h="3779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R4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Iteration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0+1=1</a:t>
                      </a:r>
                      <a:endParaRPr lang="en-IN" sz="1400" dirty="0"/>
                    </a:p>
                  </a:txBody>
                  <a:tcPr/>
                </a:tc>
              </a:tr>
              <a:tr h="3779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R4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Iteration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1+1=2</a:t>
                      </a:r>
                      <a:endParaRPr lang="en-IN" sz="1400" dirty="0"/>
                    </a:p>
                  </a:txBody>
                  <a:tcPr/>
                </a:tc>
              </a:tr>
              <a:tr h="3779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R4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Iteration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2+1=3</a:t>
                      </a:r>
                      <a:endParaRPr lang="en-IN" sz="1400" dirty="0"/>
                    </a:p>
                  </a:txBody>
                  <a:tcPr/>
                </a:tc>
              </a:tr>
              <a:tr h="3779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R4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Iteration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3+2=5</a:t>
                      </a:r>
                      <a:endParaRPr lang="en-IN" sz="1400" dirty="0"/>
                    </a:p>
                  </a:txBody>
                  <a:tcPr/>
                </a:tc>
              </a:tr>
              <a:tr h="3779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R4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Iteration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5+3=8</a:t>
                      </a:r>
                      <a:endParaRPr lang="en-IN" sz="1400" dirty="0"/>
                    </a:p>
                  </a:txBody>
                  <a:tcPr/>
                </a:tc>
              </a:tr>
              <a:tr h="3779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R4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Iteration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8+5=13 =0D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56309" y="2133600"/>
            <a:ext cx="464127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 smtClean="0"/>
              <a:t>Algorithm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Initialise array A in .data segment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Let R0 contain the count of Fibonacci Numbers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Let R1 contain address of array 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Let </a:t>
            </a:r>
            <a:r>
              <a:rPr lang="pt-BR" sz="1400" dirty="0" smtClean="0"/>
              <a:t>R2 </a:t>
            </a:r>
            <a:r>
              <a:rPr lang="pt-BR" sz="1400" dirty="0"/>
              <a:t>contain </a:t>
            </a:r>
            <a:r>
              <a:rPr lang="pt-BR" sz="1400" dirty="0" smtClean="0"/>
              <a:t>Initial first number=0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Let </a:t>
            </a:r>
            <a:r>
              <a:rPr lang="pt-BR" sz="1400" dirty="0" smtClean="0"/>
              <a:t>R3 contain </a:t>
            </a:r>
            <a:r>
              <a:rPr lang="pt-BR" sz="1400" dirty="0"/>
              <a:t>Initial </a:t>
            </a:r>
            <a:r>
              <a:rPr lang="pt-BR" sz="1400" dirty="0" smtClean="0"/>
              <a:t>second number=1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Save the number from R2 in the first  memory location of 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Increment R1 to get the next location of array 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Save the </a:t>
            </a:r>
            <a:r>
              <a:rPr lang="pt-BR" sz="1400" dirty="0" smtClean="0"/>
              <a:t>second number </a:t>
            </a:r>
            <a:r>
              <a:rPr lang="pt-BR" sz="1400" dirty="0"/>
              <a:t>from </a:t>
            </a:r>
            <a:r>
              <a:rPr lang="pt-BR" sz="1400" dirty="0" smtClean="0"/>
              <a:t>R3 </a:t>
            </a:r>
            <a:r>
              <a:rPr lang="pt-BR" sz="1400" dirty="0"/>
              <a:t>in the </a:t>
            </a:r>
            <a:r>
              <a:rPr lang="pt-BR" sz="1400" dirty="0" smtClean="0"/>
              <a:t>second  </a:t>
            </a:r>
            <a:r>
              <a:rPr lang="pt-BR" sz="1400" dirty="0"/>
              <a:t>memory location of </a:t>
            </a:r>
            <a:r>
              <a:rPr lang="pt-BR" sz="1400" dirty="0" smtClean="0"/>
              <a:t>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Increment R1 to get the next location of array 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Add both numbers in R2 and R3.Save addition result in R4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Copy the addition result in R4 into next location of array 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Add  the previous two addition results to get the next fibonacci number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Decrement count in R0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Repeat steps  9 to 12 until R0 is not equal to zero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 smtClean="0"/>
              <a:t>End Program</a:t>
            </a:r>
            <a:endParaRPr lang="pt-BR" sz="1400" dirty="0"/>
          </a:p>
          <a:p>
            <a:pPr marL="342900" indent="-342900" algn="just">
              <a:buFont typeface="+mj-lt"/>
              <a:buAutoNum type="arabicPeriod"/>
            </a:pPr>
            <a:endParaRPr lang="pt-BR" sz="1400" dirty="0"/>
          </a:p>
          <a:p>
            <a:pPr algn="just"/>
            <a:r>
              <a:rPr lang="pt-BR" sz="1400" dirty="0" smtClean="0"/>
              <a:t>.</a:t>
            </a:r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r>
              <a:rPr lang="pt-BR" sz="1400" b="1" i="1" dirty="0" smtClean="0"/>
              <a:t>(</a:t>
            </a:r>
            <a:endParaRPr lang="pt-BR" sz="1400" dirty="0"/>
          </a:p>
        </p:txBody>
      </p:sp>
      <p:sp>
        <p:nvSpPr>
          <p:cNvPr id="4" name="Rectangle 3"/>
          <p:cNvSpPr/>
          <p:nvPr/>
        </p:nvSpPr>
        <p:spPr>
          <a:xfrm>
            <a:off x="5181600" y="6119336"/>
            <a:ext cx="3785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b="1" i="1" dirty="0"/>
              <a:t>One </a:t>
            </a:r>
            <a:r>
              <a:rPr lang="pt-BR" sz="1200" b="1" i="1" dirty="0" smtClean="0"/>
              <a:t>Screenshot including Code,Register,Memory  Window showing all the Fibonacci Values.Choose </a:t>
            </a:r>
            <a:r>
              <a:rPr lang="pt-BR" sz="1200" b="1" i="1" dirty="0"/>
              <a:t>your own </a:t>
            </a:r>
            <a:r>
              <a:rPr lang="pt-BR" sz="1200" b="1" i="1" dirty="0" smtClean="0"/>
              <a:t>Count.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69305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1721</Words>
  <Application>Microsoft Office PowerPoint</Application>
  <PresentationFormat>On-screen Show (4:3)</PresentationFormat>
  <Paragraphs>286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ARMSIM</dc:title>
  <dc:creator>Deepti C</dc:creator>
  <cp:lastModifiedBy>Deepti C</cp:lastModifiedBy>
  <cp:revision>192</cp:revision>
  <dcterms:created xsi:type="dcterms:W3CDTF">2006-08-16T00:00:00Z</dcterms:created>
  <dcterms:modified xsi:type="dcterms:W3CDTF">2021-01-30T14:57:49Z</dcterms:modified>
</cp:coreProperties>
</file>