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86" r:id="rId3"/>
    <p:sldId id="311" r:id="rId4"/>
    <p:sldId id="328" r:id="rId5"/>
    <p:sldId id="329" r:id="rId6"/>
    <p:sldId id="330" r:id="rId7"/>
    <p:sldId id="331" r:id="rId8"/>
    <p:sldId id="332" r:id="rId9"/>
    <p:sldId id="333" r:id="rId10"/>
    <p:sldId id="29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1347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110" y="1604520"/>
            <a:ext cx="822933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7801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822933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7545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401571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970" y="1604520"/>
            <a:ext cx="401571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0085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6404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110" y="273600"/>
            <a:ext cx="822933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207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110" y="368208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970" y="1604520"/>
            <a:ext cx="401571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2301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401571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970" y="160452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970" y="368208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9471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970" y="160452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110" y="3682080"/>
            <a:ext cx="822933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34401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822933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110" y="3682080"/>
            <a:ext cx="822933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27969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970" y="160452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970" y="368208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110" y="3682080"/>
            <a:ext cx="401571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34864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33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822933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110" y="1604520"/>
            <a:ext cx="822933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702160" y="1604520"/>
            <a:ext cx="373869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702160" y="1604520"/>
            <a:ext cx="3738690" cy="3977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1768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110" y="273600"/>
            <a:ext cx="822906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110" y="1604520"/>
            <a:ext cx="822933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275031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2646000" y="1512000"/>
            <a:ext cx="6102000" cy="210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en-US" sz="36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MICROPROCESSOR AND COMPUTER ARCHITECTURE LABORATORY</a:t>
            </a:r>
            <a:r>
              <a:rPr lang="en-US" sz="3600" dirty="0"/>
              <a:t> </a:t>
            </a:r>
            <a:r>
              <a:rPr lang="en-IN" sz="36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/>
            <a:r>
              <a:rPr lang="en-US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4TH Semester(</a:t>
            </a:r>
            <a:r>
              <a:rPr lang="en-I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UE19CS256)</a:t>
            </a:r>
          </a:p>
        </p:txBody>
      </p:sp>
      <p:sp>
        <p:nvSpPr>
          <p:cNvPr id="74" name="CustomShape 3"/>
          <p:cNvSpPr/>
          <p:nvPr/>
        </p:nvSpPr>
        <p:spPr>
          <a:xfrm>
            <a:off x="3522060" y="4532460"/>
            <a:ext cx="5621940" cy="4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CustomShape 4"/>
          <p:cNvSpPr/>
          <p:nvPr/>
        </p:nvSpPr>
        <p:spPr>
          <a:xfrm>
            <a:off x="3586410" y="4813200"/>
            <a:ext cx="5320080" cy="82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IN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I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Prof Deepti C</a:t>
            </a:r>
          </a:p>
          <a:p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lang="en-IN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omputer </a:t>
            </a:r>
            <a:r>
              <a:rPr lang="en-IN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Science and Engineering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6" name="CustomShape 5"/>
          <p:cNvSpPr/>
          <p:nvPr/>
        </p:nvSpPr>
        <p:spPr>
          <a:xfrm rot="5400000">
            <a:off x="613575" y="6144480"/>
            <a:ext cx="44280" cy="799200"/>
          </a:xfrm>
          <a:prstGeom prst="rect">
            <a:avLst/>
          </a:prstGeom>
          <a:solidFill>
            <a:srgbClr val="95373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CustomShape 6"/>
          <p:cNvSpPr/>
          <p:nvPr/>
        </p:nvSpPr>
        <p:spPr>
          <a:xfrm rot="10800000">
            <a:off x="370980" y="9755640"/>
            <a:ext cx="33210" cy="1065600"/>
          </a:xfrm>
          <a:prstGeom prst="rect">
            <a:avLst/>
          </a:prstGeom>
          <a:solidFill>
            <a:srgbClr val="95373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Line 7"/>
          <p:cNvSpPr/>
          <p:nvPr/>
        </p:nvSpPr>
        <p:spPr>
          <a:xfrm>
            <a:off x="2814476" y="3885840"/>
            <a:ext cx="5933523" cy="360"/>
          </a:xfrm>
          <a:prstGeom prst="line">
            <a:avLst/>
          </a:prstGeom>
          <a:ln w="38160">
            <a:solidFill>
              <a:srgbClr val="95373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9" name="Picture 11"/>
          <p:cNvPicPr/>
          <p:nvPr/>
        </p:nvPicPr>
        <p:blipFill>
          <a:blip r:embed="rId2"/>
          <a:stretch/>
        </p:blipFill>
        <p:spPr>
          <a:xfrm>
            <a:off x="430646" y="1512000"/>
            <a:ext cx="2215354" cy="3548880"/>
          </a:xfrm>
          <a:prstGeom prst="rect">
            <a:avLst/>
          </a:prstGeom>
          <a:ln>
            <a:noFill/>
          </a:ln>
        </p:spPr>
      </p:pic>
      <p:sp>
        <p:nvSpPr>
          <p:cNvPr id="80" name="CustomShape 8"/>
          <p:cNvSpPr/>
          <p:nvPr/>
        </p:nvSpPr>
        <p:spPr>
          <a:xfrm rot="16200000">
            <a:off x="8519175" y="-108720"/>
            <a:ext cx="44280" cy="799200"/>
          </a:xfrm>
          <a:prstGeom prst="rect">
            <a:avLst/>
          </a:prstGeom>
          <a:solidFill>
            <a:srgbClr val="95373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9"/>
          <p:cNvSpPr/>
          <p:nvPr/>
        </p:nvSpPr>
        <p:spPr>
          <a:xfrm>
            <a:off x="8907570" y="277200"/>
            <a:ext cx="33210" cy="1065600"/>
          </a:xfrm>
          <a:prstGeom prst="rect">
            <a:avLst/>
          </a:prstGeom>
          <a:solidFill>
            <a:srgbClr val="95373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Subtitle 2"/>
          <p:cNvSpPr txBox="1">
            <a:spLocks/>
          </p:cNvSpPr>
          <p:nvPr/>
        </p:nvSpPr>
        <p:spPr>
          <a:xfrm>
            <a:off x="2814477" y="3886200"/>
            <a:ext cx="6400800" cy="1752600"/>
          </a:xfrm>
          <a:prstGeom prst="rect">
            <a:avLst/>
          </a:prstGeom>
        </p:spPr>
        <p:txBody>
          <a:bodyPr/>
          <a:lstStyle/>
          <a:p>
            <a:pPr algn="ctr"/>
            <a:endParaRPr lang="en-US" sz="2000" b="1" spc="-1" dirty="0" smtClean="0">
              <a:solidFill>
                <a:srgbClr val="C55A1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/>
            <a:r>
              <a:rPr lang="en-US" sz="20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 </a:t>
            </a:r>
            <a:r>
              <a:rPr lang="en-US" sz="20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r>
            <a:r>
              <a:rPr lang="en-US" sz="20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Week4</a:t>
            </a:r>
          </a:p>
          <a:p>
            <a:pPr algn="ctr"/>
            <a:fld id="{B0333A24-EF3B-4291-83D2-C11EE95FD5FD}" type="datetime2">
              <a:rPr lang="en-US" sz="2000" b="1" spc="-1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ctr"/>
              <a:t>Monday, February 8, 2021</a:t>
            </a:fld>
            <a:endParaRPr lang="en-IN" sz="2000" b="1" spc="-1" dirty="0">
              <a:solidFill>
                <a:srgbClr val="C55A1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66021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/>
          <p:nvPr/>
        </p:nvPicPr>
        <p:blipFill>
          <a:blip r:embed="rId2"/>
          <a:stretch/>
        </p:blipFill>
        <p:spPr>
          <a:xfrm>
            <a:off x="7795974" y="94795"/>
            <a:ext cx="1170712" cy="830997"/>
          </a:xfrm>
          <a:prstGeom prst="rect">
            <a:avLst/>
          </a:prstGeom>
          <a:ln>
            <a:noFill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" y="279462"/>
            <a:ext cx="81527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lang="hi-IN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Microprocessor &amp; Computer </a:t>
            </a:r>
            <a:r>
              <a:rPr lang="hi-IN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Architecture</a:t>
            </a:r>
            <a:r>
              <a:rPr lang="en-US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i-IN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Laboratory</a:t>
            </a:r>
            <a:endParaRPr lang="en-US" altLang="zh-CN" sz="2400" b="1" spc="-1" dirty="0">
              <a:solidFill>
                <a:srgbClr val="C55A1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400130"/>
              </p:ext>
            </p:extLst>
          </p:nvPr>
        </p:nvGraphicFramePr>
        <p:xfrm>
          <a:off x="263235" y="827487"/>
          <a:ext cx="8686800" cy="5546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7620000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None/>
                      </a:pPr>
                      <a:r>
                        <a:rPr lang="en-US" sz="2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4</a:t>
                      </a:r>
                      <a:endParaRPr lang="en-IN" sz="2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IN" sz="24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an ALP to implement C[i]=a[i]+b[i]</a:t>
                      </a:r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IN" sz="24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an ALP to implement c[k] = a[i] * b[j]</a:t>
                      </a:r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IN" sz="24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a)Write an ALP  to perform Convolution using MUL  instruction (Addition of multiplication of respective numbers of loc A and loc B)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IN" sz="24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b) Write an ALP to perform Convolution using 		MLA instruction (Addition of multiplication of 		respective numbers of loc A and loc B).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IN" sz="24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4.Write an ALP to read from a 2D array such that 	B=a[i] [j]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IN" sz="24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 Write an ALP to implement C[i][j]=a[i][j]+b[i][j]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IN" sz="24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 Write an ALP to implement Sum[i]+=a[i][j] 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IN" sz="24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+mj-lt"/>
                        <a:buNone/>
                      </a:pPr>
                      <a:endParaRPr lang="en-IN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28599" y="2493818"/>
            <a:ext cx="40763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600" dirty="0"/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28893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/>
          <p:nvPr/>
        </p:nvPicPr>
        <p:blipFill>
          <a:blip r:embed="rId2"/>
          <a:stretch/>
        </p:blipFill>
        <p:spPr>
          <a:xfrm>
            <a:off x="7795974" y="94795"/>
            <a:ext cx="1170712" cy="830997"/>
          </a:xfrm>
          <a:prstGeom prst="rect">
            <a:avLst/>
          </a:prstGeom>
          <a:ln>
            <a:noFill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" y="279462"/>
            <a:ext cx="81527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lang="hi-IN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Microprocessor &amp; Computer </a:t>
            </a:r>
            <a:r>
              <a:rPr lang="hi-IN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Architecture</a:t>
            </a:r>
            <a:r>
              <a:rPr lang="en-US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i-IN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Laboratory</a:t>
            </a:r>
            <a:endParaRPr lang="en-US" altLang="zh-CN" sz="2400" b="1" spc="-1" dirty="0">
              <a:solidFill>
                <a:srgbClr val="C55A1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363563"/>
              </p:ext>
            </p:extLst>
          </p:nvPr>
        </p:nvGraphicFramePr>
        <p:xfrm>
          <a:off x="279886" y="1066801"/>
          <a:ext cx="8686800" cy="901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7467600"/>
              </a:tblGrid>
              <a:tr h="22646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 1</a:t>
                      </a:r>
                      <a:endParaRPr lang="en-IN" dirty="0"/>
                    </a:p>
                  </a:txBody>
                  <a:tcPr/>
                </a:tc>
              </a:tr>
              <a:tr h="53554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None/>
                      </a:pPr>
                      <a:r>
                        <a:rPr lang="en-US" sz="2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4</a:t>
                      </a:r>
                      <a:endParaRPr lang="en-IN" sz="2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an ALP to implement c[i]=a[i]+b[i]</a:t>
                      </a: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28599" y="2493818"/>
            <a:ext cx="40763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600" dirty="0"/>
          </a:p>
          <a:p>
            <a:endParaRPr lang="pt-BR" sz="16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4232"/>
              </p:ext>
            </p:extLst>
          </p:nvPr>
        </p:nvGraphicFramePr>
        <p:xfrm>
          <a:off x="5029200" y="2493818"/>
          <a:ext cx="381000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506"/>
                <a:gridCol w="1515894"/>
                <a:gridCol w="1371600"/>
              </a:tblGrid>
              <a:tr h="30480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14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a: .word 10, 20, 30, 40, 50</a:t>
                      </a:r>
                    </a:p>
                    <a:p>
                      <a:pPr algn="just"/>
                      <a:r>
                        <a:rPr lang="en-US" sz="14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b: .word 10, 20, 30, 40, 50</a:t>
                      </a:r>
                    </a:p>
                    <a:p>
                      <a:pPr algn="just"/>
                      <a:r>
                        <a:rPr lang="en-US" sz="14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c: .word 0,0,0,0,0</a:t>
                      </a:r>
                      <a:endParaRPr lang="pt-BR" sz="14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b="1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04800">
                <a:tc gridSpan="3">
                  <a:txBody>
                    <a:bodyPr/>
                    <a:lstStyle/>
                    <a:p>
                      <a:r>
                        <a:rPr lang="pt-BR" sz="1200" dirty="0" smtClean="0">
                          <a:solidFill>
                            <a:schemeClr val="tx1"/>
                          </a:solidFill>
                        </a:rPr>
                        <a:t>After Execution The content of array C is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b="1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1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00000014</a:t>
                      </a:r>
                      <a:endParaRPr lang="en-IN" sz="1600" b="1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endParaRPr lang="pt-B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00000028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endParaRPr lang="pt-B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 smtClean="0">
                          <a:solidFill>
                            <a:schemeClr val="tx1"/>
                          </a:solidFill>
                        </a:rPr>
                        <a:t>0000003C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00000050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00000064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63237" y="2536823"/>
            <a:ext cx="40417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200" dirty="0" smtClean="0"/>
              <a:t>Algorithm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200" dirty="0"/>
              <a:t>Declare the </a:t>
            </a:r>
            <a:r>
              <a:rPr lang="pt-BR" sz="1200" dirty="0" smtClean="0"/>
              <a:t>arrays A,B,C  </a:t>
            </a:r>
            <a:r>
              <a:rPr lang="pt-BR" sz="1200" dirty="0"/>
              <a:t>in .data segment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200" dirty="0" smtClean="0"/>
              <a:t>Let </a:t>
            </a:r>
            <a:r>
              <a:rPr lang="pt-BR" sz="1200" dirty="0"/>
              <a:t>R0 contain address of 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200" dirty="0"/>
              <a:t>Let R1 contain address of </a:t>
            </a:r>
            <a:r>
              <a:rPr lang="pt-BR" sz="1200" dirty="0" smtClean="0"/>
              <a:t>B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200" dirty="0"/>
              <a:t>Let </a:t>
            </a:r>
            <a:r>
              <a:rPr lang="pt-BR" sz="1200" dirty="0" smtClean="0"/>
              <a:t>R2 </a:t>
            </a:r>
            <a:r>
              <a:rPr lang="pt-BR" sz="1200" dirty="0"/>
              <a:t>contain address of </a:t>
            </a:r>
            <a:r>
              <a:rPr lang="pt-BR" sz="1200" dirty="0" smtClean="0"/>
              <a:t>C</a:t>
            </a:r>
            <a:endParaRPr lang="pt-BR" sz="1200" dirty="0"/>
          </a:p>
          <a:p>
            <a:pPr marL="342900" indent="-342900" algn="just">
              <a:buFont typeface="+mj-lt"/>
              <a:buAutoNum type="arabicPeriod"/>
            </a:pPr>
            <a:r>
              <a:rPr lang="pt-BR" sz="1200" dirty="0" smtClean="0"/>
              <a:t>Let R6 </a:t>
            </a:r>
            <a:r>
              <a:rPr lang="pt-BR" sz="1200" dirty="0"/>
              <a:t>contain number of elements in the array.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200" dirty="0"/>
              <a:t>Copy the </a:t>
            </a:r>
            <a:r>
              <a:rPr lang="pt-BR" sz="1200" dirty="0" smtClean="0"/>
              <a:t>element </a:t>
            </a:r>
            <a:r>
              <a:rPr lang="pt-BR" sz="1200" dirty="0"/>
              <a:t>of A into a register </a:t>
            </a:r>
            <a:r>
              <a:rPr lang="pt-BR" sz="1200" dirty="0" smtClean="0"/>
              <a:t>R3</a:t>
            </a:r>
            <a:endParaRPr lang="pt-BR" sz="1200" dirty="0"/>
          </a:p>
          <a:p>
            <a:pPr marL="342900" indent="-342900" algn="just">
              <a:buFont typeface="+mj-lt"/>
              <a:buAutoNum type="arabicPeriod"/>
            </a:pPr>
            <a:r>
              <a:rPr lang="pt-BR" sz="1200" dirty="0"/>
              <a:t>Increment r0 to point to the next location of 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200" dirty="0"/>
              <a:t>Copy the element of  </a:t>
            </a:r>
            <a:r>
              <a:rPr lang="pt-BR" sz="1200" dirty="0" smtClean="0"/>
              <a:t>B into </a:t>
            </a:r>
            <a:r>
              <a:rPr lang="pt-BR" sz="1200" dirty="0"/>
              <a:t>a register </a:t>
            </a:r>
            <a:r>
              <a:rPr lang="pt-BR" sz="1200" dirty="0" smtClean="0"/>
              <a:t>R4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200" dirty="0"/>
              <a:t>Increment </a:t>
            </a:r>
            <a:r>
              <a:rPr lang="pt-BR" sz="1200" dirty="0" smtClean="0"/>
              <a:t>r1 </a:t>
            </a:r>
            <a:r>
              <a:rPr lang="pt-BR" sz="1200" dirty="0"/>
              <a:t>to point to the next location of </a:t>
            </a:r>
            <a:r>
              <a:rPr lang="pt-BR" sz="1200" dirty="0" smtClean="0"/>
              <a:t>B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200" dirty="0" smtClean="0"/>
              <a:t>Add the elements of A and B.Save the addition result in R5.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200" dirty="0" smtClean="0"/>
              <a:t>Store the addition result into the memory location of array C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200" dirty="0"/>
              <a:t>Increment </a:t>
            </a:r>
            <a:r>
              <a:rPr lang="pt-BR" sz="1200" dirty="0" smtClean="0"/>
              <a:t>r2 </a:t>
            </a:r>
            <a:r>
              <a:rPr lang="pt-BR" sz="1200" dirty="0"/>
              <a:t>to point to the next location of </a:t>
            </a:r>
            <a:r>
              <a:rPr lang="pt-BR" sz="1200" dirty="0" smtClean="0"/>
              <a:t>C</a:t>
            </a:r>
            <a:endParaRPr lang="pt-BR" sz="1200" dirty="0"/>
          </a:p>
          <a:p>
            <a:pPr marL="342900" indent="-342900" algn="just">
              <a:buFont typeface="+mj-lt"/>
              <a:buAutoNum type="arabicPeriod"/>
            </a:pPr>
            <a:r>
              <a:rPr lang="pt-BR" sz="1200" dirty="0" smtClean="0"/>
              <a:t>Decrement </a:t>
            </a:r>
            <a:r>
              <a:rPr lang="pt-BR" sz="1200" dirty="0"/>
              <a:t>the count of </a:t>
            </a:r>
            <a:r>
              <a:rPr lang="pt-BR" sz="1200" dirty="0" smtClean="0"/>
              <a:t>elements(R6) </a:t>
            </a:r>
            <a:r>
              <a:rPr lang="pt-BR" sz="1200" dirty="0"/>
              <a:t>in the array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200" dirty="0" smtClean="0"/>
              <a:t>Repeat </a:t>
            </a:r>
            <a:r>
              <a:rPr lang="pt-BR" sz="1200" dirty="0"/>
              <a:t>steps 6 to </a:t>
            </a:r>
            <a:r>
              <a:rPr lang="pt-BR" sz="1200" dirty="0" smtClean="0"/>
              <a:t>13 </a:t>
            </a:r>
            <a:r>
              <a:rPr lang="pt-BR" sz="1200" dirty="0"/>
              <a:t>until </a:t>
            </a:r>
            <a:r>
              <a:rPr lang="pt-BR" sz="1200" dirty="0" smtClean="0"/>
              <a:t>R6 </a:t>
            </a:r>
            <a:r>
              <a:rPr lang="pt-BR" sz="1200" dirty="0"/>
              <a:t>is not equal to zero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200" dirty="0"/>
              <a:t>End </a:t>
            </a:r>
            <a:r>
              <a:rPr lang="pt-BR" sz="1200" dirty="0" smtClean="0"/>
              <a:t>program</a:t>
            </a:r>
          </a:p>
          <a:p>
            <a:pPr marL="342900" indent="-342900" algn="just">
              <a:buFont typeface="+mj-lt"/>
              <a:buAutoNum type="arabicPeriod"/>
            </a:pPr>
            <a:endParaRPr lang="pt-BR" sz="1200" dirty="0" smtClean="0"/>
          </a:p>
          <a:p>
            <a:pPr algn="just"/>
            <a:endParaRPr lang="pt-BR" sz="1200" dirty="0" smtClean="0"/>
          </a:p>
          <a:p>
            <a:pPr algn="just"/>
            <a:endParaRPr lang="pt-BR" sz="1200" dirty="0"/>
          </a:p>
        </p:txBody>
      </p:sp>
      <p:sp>
        <p:nvSpPr>
          <p:cNvPr id="9" name="Rectangle 8"/>
          <p:cNvSpPr/>
          <p:nvPr/>
        </p:nvSpPr>
        <p:spPr>
          <a:xfrm>
            <a:off x="4401613" y="6096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sz="1200" b="1" i="1" dirty="0" smtClean="0"/>
              <a:t>One Screenshot-Choose </a:t>
            </a:r>
            <a:r>
              <a:rPr lang="pt-BR" sz="1200" b="1" i="1" dirty="0"/>
              <a:t>your own value for  array </a:t>
            </a:r>
            <a:r>
              <a:rPr lang="pt-BR" sz="1200" b="1" i="1" dirty="0" smtClean="0"/>
              <a:t>elements.Show the Memory Window,Code window and Register Window in the screenshot.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37418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/>
          <p:nvPr/>
        </p:nvPicPr>
        <p:blipFill>
          <a:blip r:embed="rId2"/>
          <a:stretch/>
        </p:blipFill>
        <p:spPr>
          <a:xfrm>
            <a:off x="7795974" y="94795"/>
            <a:ext cx="1170712" cy="830997"/>
          </a:xfrm>
          <a:prstGeom prst="rect">
            <a:avLst/>
          </a:prstGeom>
          <a:ln>
            <a:noFill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" y="279462"/>
            <a:ext cx="81527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lang="hi-IN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Microprocessor &amp; Computer </a:t>
            </a:r>
            <a:r>
              <a:rPr lang="hi-IN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Architecture</a:t>
            </a:r>
            <a:r>
              <a:rPr lang="en-US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i-IN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Laboratory</a:t>
            </a:r>
            <a:endParaRPr lang="en-US" altLang="zh-CN" sz="2400" b="1" spc="-1" dirty="0">
              <a:solidFill>
                <a:srgbClr val="C55A1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539314"/>
              </p:ext>
            </p:extLst>
          </p:nvPr>
        </p:nvGraphicFramePr>
        <p:xfrm>
          <a:off x="279886" y="1066801"/>
          <a:ext cx="8686800" cy="901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7467600"/>
              </a:tblGrid>
              <a:tr h="22646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 2</a:t>
                      </a:r>
                      <a:endParaRPr lang="en-IN" dirty="0"/>
                    </a:p>
                  </a:txBody>
                  <a:tcPr/>
                </a:tc>
              </a:tr>
              <a:tr h="53554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None/>
                      </a:pPr>
                      <a:r>
                        <a:rPr lang="en-US" sz="2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4</a:t>
                      </a:r>
                      <a:endParaRPr lang="en-IN" sz="2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r>
                        <a:rPr lang="en-IN" sz="2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an ALP to implement c[i] = a[i] * b[i]</a:t>
                      </a: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28599" y="2493818"/>
            <a:ext cx="40763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600" dirty="0"/>
          </a:p>
          <a:p>
            <a:endParaRPr lang="pt-BR" sz="16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766605"/>
              </p:ext>
            </p:extLst>
          </p:nvPr>
        </p:nvGraphicFramePr>
        <p:xfrm>
          <a:off x="5029200" y="2493818"/>
          <a:ext cx="381000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506"/>
                <a:gridCol w="1515894"/>
                <a:gridCol w="1371600"/>
              </a:tblGrid>
              <a:tr h="30480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14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a: .word 10, 20, 30, 40, 50</a:t>
                      </a:r>
                    </a:p>
                    <a:p>
                      <a:pPr algn="just"/>
                      <a:r>
                        <a:rPr lang="en-US" sz="14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b: .word 10, 20, 30, 40, 50</a:t>
                      </a:r>
                    </a:p>
                    <a:p>
                      <a:pPr algn="just"/>
                      <a:r>
                        <a:rPr lang="en-US" sz="14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c: .word 0,0,0,0,0</a:t>
                      </a:r>
                      <a:endParaRPr lang="pt-BR" sz="14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b="1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04800">
                <a:tc gridSpan="3">
                  <a:txBody>
                    <a:bodyPr/>
                    <a:lstStyle/>
                    <a:p>
                      <a:r>
                        <a:rPr lang="pt-BR" sz="1200" dirty="0" smtClean="0">
                          <a:solidFill>
                            <a:schemeClr val="tx1"/>
                          </a:solidFill>
                        </a:rPr>
                        <a:t>After Execution The content of array C is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b="1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00000064</a:t>
                      </a:r>
                      <a:endParaRPr lang="en-IN" sz="1600" b="1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endParaRPr lang="pt-B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00000190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endParaRPr lang="pt-B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 smtClean="0">
                          <a:solidFill>
                            <a:schemeClr val="tx1"/>
                          </a:solidFill>
                        </a:rPr>
                        <a:t>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 smtClean="0">
                          <a:solidFill>
                            <a:schemeClr val="tx1"/>
                          </a:solidFill>
                        </a:rPr>
                        <a:t>00000384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00000640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000009C4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63237" y="2536823"/>
            <a:ext cx="4041728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200" dirty="0" smtClean="0"/>
              <a:t>Algorithm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200" dirty="0"/>
              <a:t>Declare the </a:t>
            </a:r>
            <a:r>
              <a:rPr lang="pt-BR" sz="1200" dirty="0" smtClean="0"/>
              <a:t>arrays A,B,C  </a:t>
            </a:r>
            <a:r>
              <a:rPr lang="pt-BR" sz="1200" dirty="0"/>
              <a:t>in .data segment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200" dirty="0" smtClean="0"/>
              <a:t>Let </a:t>
            </a:r>
            <a:r>
              <a:rPr lang="pt-BR" sz="1200" dirty="0"/>
              <a:t>R0 contain address of 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200" dirty="0"/>
              <a:t>Let R1 contain address of </a:t>
            </a:r>
            <a:r>
              <a:rPr lang="pt-BR" sz="1200" dirty="0" smtClean="0"/>
              <a:t>B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200" dirty="0"/>
              <a:t>Let </a:t>
            </a:r>
            <a:r>
              <a:rPr lang="pt-BR" sz="1200" dirty="0" smtClean="0"/>
              <a:t>R2 </a:t>
            </a:r>
            <a:r>
              <a:rPr lang="pt-BR" sz="1200" dirty="0"/>
              <a:t>contain address of </a:t>
            </a:r>
            <a:r>
              <a:rPr lang="pt-BR" sz="1200" dirty="0" smtClean="0"/>
              <a:t>C</a:t>
            </a:r>
            <a:endParaRPr lang="pt-BR" sz="1200" dirty="0"/>
          </a:p>
          <a:p>
            <a:pPr marL="342900" indent="-342900" algn="just">
              <a:buFont typeface="+mj-lt"/>
              <a:buAutoNum type="arabicPeriod"/>
            </a:pPr>
            <a:r>
              <a:rPr lang="pt-BR" sz="1200" dirty="0" smtClean="0"/>
              <a:t>Let R6 </a:t>
            </a:r>
            <a:r>
              <a:rPr lang="pt-BR" sz="1200" dirty="0"/>
              <a:t>contain </a:t>
            </a:r>
            <a:r>
              <a:rPr lang="pt-BR" sz="1200" dirty="0" smtClean="0"/>
              <a:t>count=number </a:t>
            </a:r>
            <a:r>
              <a:rPr lang="pt-BR" sz="1200" dirty="0"/>
              <a:t>of elements in the array.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200" dirty="0" smtClean="0"/>
              <a:t>Check if number of elements is zero,if zero end program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200" dirty="0" smtClean="0"/>
              <a:t>Decrement count by 1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200" dirty="0" smtClean="0"/>
              <a:t>Copy </a:t>
            </a:r>
            <a:r>
              <a:rPr lang="pt-BR" sz="1200" dirty="0"/>
              <a:t>the </a:t>
            </a:r>
            <a:r>
              <a:rPr lang="pt-BR" sz="1200" dirty="0" smtClean="0"/>
              <a:t>element </a:t>
            </a:r>
            <a:r>
              <a:rPr lang="pt-BR" sz="1200" dirty="0"/>
              <a:t>of A into a register </a:t>
            </a:r>
            <a:r>
              <a:rPr lang="pt-BR" sz="1200" dirty="0" smtClean="0"/>
              <a:t>R3</a:t>
            </a:r>
            <a:endParaRPr lang="pt-BR" sz="1200" dirty="0"/>
          </a:p>
          <a:p>
            <a:pPr marL="342900" indent="-342900" algn="just">
              <a:buFont typeface="+mj-lt"/>
              <a:buAutoNum type="arabicPeriod"/>
            </a:pPr>
            <a:r>
              <a:rPr lang="pt-BR" sz="1200" dirty="0"/>
              <a:t>Increment r0 to point to the next location of 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200" dirty="0"/>
              <a:t>Copy the element of  </a:t>
            </a:r>
            <a:r>
              <a:rPr lang="pt-BR" sz="1200" dirty="0" smtClean="0"/>
              <a:t>B into </a:t>
            </a:r>
            <a:r>
              <a:rPr lang="pt-BR" sz="1200" dirty="0"/>
              <a:t>a register </a:t>
            </a:r>
            <a:r>
              <a:rPr lang="pt-BR" sz="1200" dirty="0" smtClean="0"/>
              <a:t>R4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200" dirty="0"/>
              <a:t>Increment </a:t>
            </a:r>
            <a:r>
              <a:rPr lang="pt-BR" sz="1200" dirty="0" smtClean="0"/>
              <a:t>r1 </a:t>
            </a:r>
            <a:r>
              <a:rPr lang="pt-BR" sz="1200" dirty="0"/>
              <a:t>to point to the next location of </a:t>
            </a:r>
            <a:r>
              <a:rPr lang="pt-BR" sz="1200" dirty="0" smtClean="0"/>
              <a:t>B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200" dirty="0" smtClean="0"/>
              <a:t>Multiply the elements of A and B.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200" dirty="0" smtClean="0"/>
              <a:t>Save the result in R5.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200" dirty="0" smtClean="0"/>
              <a:t>Store the result into the memory location of array C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200" dirty="0"/>
              <a:t>Increment </a:t>
            </a:r>
            <a:r>
              <a:rPr lang="pt-BR" sz="1200" dirty="0" smtClean="0"/>
              <a:t>r2 </a:t>
            </a:r>
            <a:r>
              <a:rPr lang="pt-BR" sz="1200" dirty="0"/>
              <a:t>to point to the next location of </a:t>
            </a:r>
            <a:r>
              <a:rPr lang="pt-BR" sz="1200" dirty="0" smtClean="0"/>
              <a:t>C</a:t>
            </a:r>
            <a:endParaRPr lang="pt-BR" sz="1200" dirty="0"/>
          </a:p>
          <a:p>
            <a:pPr marL="342900" indent="-342900" algn="just">
              <a:buFont typeface="+mj-lt"/>
              <a:buAutoNum type="arabicPeriod"/>
            </a:pPr>
            <a:r>
              <a:rPr lang="pt-BR" sz="1200" dirty="0" smtClean="0"/>
              <a:t>Repeat </a:t>
            </a:r>
            <a:r>
              <a:rPr lang="pt-BR" sz="1200" dirty="0"/>
              <a:t>steps 6 to </a:t>
            </a:r>
            <a:r>
              <a:rPr lang="pt-BR" sz="1200" dirty="0" smtClean="0"/>
              <a:t>15 </a:t>
            </a:r>
            <a:r>
              <a:rPr lang="pt-BR" sz="1200" dirty="0"/>
              <a:t>until </a:t>
            </a:r>
            <a:r>
              <a:rPr lang="pt-BR" sz="1200" dirty="0" smtClean="0"/>
              <a:t>R6 </a:t>
            </a:r>
            <a:r>
              <a:rPr lang="pt-BR" sz="1200" dirty="0"/>
              <a:t>is not equal to zero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200" dirty="0"/>
              <a:t>End </a:t>
            </a:r>
            <a:r>
              <a:rPr lang="pt-BR" sz="1200" dirty="0" smtClean="0"/>
              <a:t>program</a:t>
            </a:r>
          </a:p>
          <a:p>
            <a:pPr marL="342900" indent="-342900" algn="just">
              <a:buFont typeface="+mj-lt"/>
              <a:buAutoNum type="arabicPeriod"/>
            </a:pPr>
            <a:endParaRPr lang="pt-BR" sz="1200" dirty="0" smtClean="0"/>
          </a:p>
          <a:p>
            <a:pPr algn="just"/>
            <a:endParaRPr lang="pt-BR" sz="1200" dirty="0" smtClean="0"/>
          </a:p>
          <a:p>
            <a:pPr algn="just"/>
            <a:endParaRPr lang="pt-BR" sz="1200" dirty="0"/>
          </a:p>
        </p:txBody>
      </p:sp>
      <p:sp>
        <p:nvSpPr>
          <p:cNvPr id="9" name="Rectangle 8"/>
          <p:cNvSpPr/>
          <p:nvPr/>
        </p:nvSpPr>
        <p:spPr>
          <a:xfrm>
            <a:off x="4401613" y="6096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sz="1200" b="1" i="1" dirty="0" smtClean="0"/>
              <a:t>One Screenshot-Choose </a:t>
            </a:r>
            <a:r>
              <a:rPr lang="pt-BR" sz="1200" b="1" i="1" dirty="0"/>
              <a:t>your own value for  array </a:t>
            </a:r>
            <a:r>
              <a:rPr lang="pt-BR" sz="1200" b="1" i="1" dirty="0" smtClean="0"/>
              <a:t>elements.Show the Memory Window,Code window and Register Window in the screenshot.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63735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/>
          <p:nvPr/>
        </p:nvPicPr>
        <p:blipFill>
          <a:blip r:embed="rId2"/>
          <a:stretch/>
        </p:blipFill>
        <p:spPr>
          <a:xfrm>
            <a:off x="7795974" y="94795"/>
            <a:ext cx="1170712" cy="830997"/>
          </a:xfrm>
          <a:prstGeom prst="rect">
            <a:avLst/>
          </a:prstGeom>
          <a:ln>
            <a:noFill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" y="279462"/>
            <a:ext cx="81527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lang="hi-IN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Microprocessor &amp; Computer </a:t>
            </a:r>
            <a:r>
              <a:rPr lang="hi-IN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Architecture</a:t>
            </a:r>
            <a:r>
              <a:rPr lang="en-US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i-IN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Laboratory</a:t>
            </a:r>
            <a:endParaRPr lang="en-US" altLang="zh-CN" sz="2400" b="1" spc="-1" dirty="0">
              <a:solidFill>
                <a:srgbClr val="C55A1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46171"/>
              </p:ext>
            </p:extLst>
          </p:nvPr>
        </p:nvGraphicFramePr>
        <p:xfrm>
          <a:off x="279886" y="1066801"/>
          <a:ext cx="86868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514"/>
                <a:gridCol w="7671286"/>
              </a:tblGrid>
              <a:tr h="22646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 3a,3b</a:t>
                      </a:r>
                      <a:endParaRPr lang="en-IN" dirty="0"/>
                    </a:p>
                  </a:txBody>
                  <a:tcPr/>
                </a:tc>
              </a:tr>
              <a:tr h="53554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None/>
                      </a:pPr>
                      <a:r>
                        <a:rPr lang="en-US" sz="2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4</a:t>
                      </a:r>
                      <a:endParaRPr lang="en-IN" sz="2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a)Write an ALP  to perform Convolution using MUL  instruction (Addition of multiplication of respective numbers of loc A and loc B) such that the value ∑(a[i]*b[i]) is computed.</a:t>
                      </a:r>
                    </a:p>
                    <a:p>
                      <a:pPr marL="0" marR="0" lvl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an ALP to perform Convolution using MLA instruction (Addition of multiplication of respective numbers of loc A and loc B).</a:t>
                      </a: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28599" y="2493818"/>
            <a:ext cx="40763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600" dirty="0"/>
          </a:p>
          <a:p>
            <a:endParaRPr lang="pt-BR" sz="16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056943"/>
              </p:ext>
            </p:extLst>
          </p:nvPr>
        </p:nvGraphicFramePr>
        <p:xfrm>
          <a:off x="4953000" y="3510855"/>
          <a:ext cx="381000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506"/>
                <a:gridCol w="2887494"/>
              </a:tblGrid>
              <a:tr h="30480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a: .word 10, 20, 30, 40, 50</a:t>
                      </a:r>
                    </a:p>
                    <a:p>
                      <a:pPr algn="just"/>
                      <a:r>
                        <a:rPr lang="en-US" sz="14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b: .word 10, 20, 30, 40, 50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>
                          <a:solidFill>
                            <a:schemeClr val="tx1"/>
                          </a:solidFill>
                        </a:rPr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1" dirty="0" smtClean="0">
                          <a:solidFill>
                            <a:schemeClr val="tx1"/>
                          </a:solidFill>
                        </a:rPr>
                        <a:t>(10*10)+(20*20)+(30*30)</a:t>
                      </a:r>
                    </a:p>
                    <a:p>
                      <a:r>
                        <a:rPr lang="pt-BR" sz="1600" b="1" dirty="0" smtClean="0">
                          <a:solidFill>
                            <a:schemeClr val="tx1"/>
                          </a:solidFill>
                        </a:rPr>
                        <a:t>+(40*40)+(50*50)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 smtClean="0">
                          <a:solidFill>
                            <a:schemeClr val="tx1"/>
                          </a:solidFill>
                        </a:rPr>
                        <a:t>=3000=00000bb8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600" b="1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28600" y="3740234"/>
            <a:ext cx="404172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200" dirty="0" smtClean="0"/>
              <a:t>Algorithm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200" dirty="0"/>
              <a:t>Declare the </a:t>
            </a:r>
            <a:r>
              <a:rPr lang="pt-BR" sz="1200" dirty="0" smtClean="0"/>
              <a:t>arrays A,B  </a:t>
            </a:r>
            <a:r>
              <a:rPr lang="pt-BR" sz="1200" dirty="0"/>
              <a:t>in .data segment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200" dirty="0" smtClean="0"/>
              <a:t>Let </a:t>
            </a:r>
            <a:r>
              <a:rPr lang="pt-BR" sz="1200" dirty="0"/>
              <a:t>R0 contain address of 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200" dirty="0"/>
              <a:t>Let R1 contain address of </a:t>
            </a:r>
            <a:r>
              <a:rPr lang="pt-BR" sz="1200" dirty="0" smtClean="0"/>
              <a:t>B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200" dirty="0" smtClean="0"/>
              <a:t>Let R2 </a:t>
            </a:r>
            <a:r>
              <a:rPr lang="pt-BR" sz="1200" dirty="0"/>
              <a:t>contain number of elements in the array</a:t>
            </a:r>
            <a:r>
              <a:rPr lang="pt-BR" sz="1200" dirty="0" smtClean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200" dirty="0" smtClean="0"/>
              <a:t>Initialise sum=0 in r5.</a:t>
            </a:r>
            <a:endParaRPr lang="pt-BR" sz="1200" dirty="0"/>
          </a:p>
          <a:p>
            <a:pPr marL="342900" indent="-342900" algn="just">
              <a:buFont typeface="+mj-lt"/>
              <a:buAutoNum type="arabicPeriod"/>
            </a:pPr>
            <a:r>
              <a:rPr lang="pt-BR" sz="1200" dirty="0"/>
              <a:t>Copy the </a:t>
            </a:r>
            <a:r>
              <a:rPr lang="pt-BR" sz="1200" dirty="0" smtClean="0"/>
              <a:t>element </a:t>
            </a:r>
            <a:r>
              <a:rPr lang="pt-BR" sz="1200" dirty="0"/>
              <a:t>of A into a register </a:t>
            </a:r>
            <a:r>
              <a:rPr lang="pt-BR" sz="1200" dirty="0" smtClean="0"/>
              <a:t>R3</a:t>
            </a:r>
            <a:endParaRPr lang="pt-BR" sz="1200" dirty="0"/>
          </a:p>
          <a:p>
            <a:pPr marL="342900" indent="-342900" algn="just">
              <a:buFont typeface="+mj-lt"/>
              <a:buAutoNum type="arabicPeriod"/>
            </a:pPr>
            <a:r>
              <a:rPr lang="pt-BR" sz="1200" dirty="0"/>
              <a:t>Increment r0 to point to the next location of 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200" dirty="0"/>
              <a:t>Copy the element of  </a:t>
            </a:r>
            <a:r>
              <a:rPr lang="pt-BR" sz="1200" dirty="0" smtClean="0"/>
              <a:t>B into </a:t>
            </a:r>
            <a:r>
              <a:rPr lang="pt-BR" sz="1200" dirty="0"/>
              <a:t>a register </a:t>
            </a:r>
            <a:r>
              <a:rPr lang="pt-BR" sz="1200" dirty="0" smtClean="0"/>
              <a:t>R4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200" dirty="0"/>
              <a:t>Increment </a:t>
            </a:r>
            <a:r>
              <a:rPr lang="pt-BR" sz="1200" dirty="0" smtClean="0"/>
              <a:t>r1 </a:t>
            </a:r>
            <a:r>
              <a:rPr lang="pt-BR" sz="1200" dirty="0"/>
              <a:t>to point to the next location of </a:t>
            </a:r>
            <a:r>
              <a:rPr lang="pt-BR" sz="1200" dirty="0" smtClean="0"/>
              <a:t>B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200" dirty="0" smtClean="0"/>
              <a:t>Multiply  the elements of A and B.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200" dirty="0" smtClean="0"/>
              <a:t>Save the multiplication result in R6.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200" dirty="0" smtClean="0"/>
              <a:t>Calculate sum=sum+multiplication result.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200" dirty="0" smtClean="0"/>
              <a:t>Decrement </a:t>
            </a:r>
            <a:r>
              <a:rPr lang="pt-BR" sz="1200" dirty="0"/>
              <a:t>the count of </a:t>
            </a:r>
            <a:r>
              <a:rPr lang="pt-BR" sz="1200" dirty="0" smtClean="0"/>
              <a:t>elements(R2) </a:t>
            </a:r>
            <a:endParaRPr lang="pt-BR" sz="1200" dirty="0"/>
          </a:p>
          <a:p>
            <a:pPr marL="342900" indent="-342900" algn="just">
              <a:buFont typeface="+mj-lt"/>
              <a:buAutoNum type="arabicPeriod"/>
            </a:pPr>
            <a:r>
              <a:rPr lang="pt-BR" sz="1200" dirty="0" smtClean="0"/>
              <a:t>Repeat </a:t>
            </a:r>
            <a:r>
              <a:rPr lang="pt-BR" sz="1200" dirty="0"/>
              <a:t>steps 6 to </a:t>
            </a:r>
            <a:r>
              <a:rPr lang="pt-BR" sz="1200" dirty="0" smtClean="0"/>
              <a:t>13 till R2 </a:t>
            </a:r>
            <a:r>
              <a:rPr lang="pt-BR" sz="1200" dirty="0"/>
              <a:t>is not equal to zero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200" dirty="0"/>
              <a:t>End </a:t>
            </a:r>
            <a:r>
              <a:rPr lang="pt-BR" sz="1200" dirty="0" smtClean="0"/>
              <a:t>program</a:t>
            </a:r>
            <a:endParaRPr lang="pt-BR" sz="1200" dirty="0"/>
          </a:p>
        </p:txBody>
      </p:sp>
      <p:sp>
        <p:nvSpPr>
          <p:cNvPr id="9" name="Rectangle 8"/>
          <p:cNvSpPr/>
          <p:nvPr/>
        </p:nvSpPr>
        <p:spPr>
          <a:xfrm>
            <a:off x="4401613" y="6096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sz="1200" b="1" i="1" dirty="0" smtClean="0"/>
              <a:t>One Screenshot-Choose </a:t>
            </a:r>
            <a:r>
              <a:rPr lang="pt-BR" sz="1200" b="1" i="1" dirty="0"/>
              <a:t>your own value for  array </a:t>
            </a:r>
            <a:r>
              <a:rPr lang="pt-BR" sz="1200" b="1" i="1" dirty="0" smtClean="0"/>
              <a:t>elements.Show the Memory Window,Code window and Register Window in the screenshot.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745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/>
          <p:nvPr/>
        </p:nvPicPr>
        <p:blipFill>
          <a:blip r:embed="rId2"/>
          <a:stretch/>
        </p:blipFill>
        <p:spPr>
          <a:xfrm>
            <a:off x="7795974" y="94795"/>
            <a:ext cx="1170712" cy="830997"/>
          </a:xfrm>
          <a:prstGeom prst="rect">
            <a:avLst/>
          </a:prstGeom>
          <a:ln>
            <a:noFill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" y="279462"/>
            <a:ext cx="81527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lang="hi-IN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Microprocessor &amp; Computer </a:t>
            </a:r>
            <a:r>
              <a:rPr lang="hi-IN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Architecture</a:t>
            </a:r>
            <a:r>
              <a:rPr lang="en-US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i-IN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Laboratory</a:t>
            </a:r>
            <a:endParaRPr lang="en-US" altLang="zh-CN" sz="2400" b="1" spc="-1" dirty="0">
              <a:solidFill>
                <a:srgbClr val="C55A1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156784"/>
              </p:ext>
            </p:extLst>
          </p:nvPr>
        </p:nvGraphicFramePr>
        <p:xfrm>
          <a:off x="279886" y="1066801"/>
          <a:ext cx="8686800" cy="901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114"/>
                <a:gridCol w="7442686"/>
              </a:tblGrid>
              <a:tr h="22646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 4</a:t>
                      </a:r>
                      <a:endParaRPr lang="en-IN" dirty="0"/>
                    </a:p>
                  </a:txBody>
                  <a:tcPr/>
                </a:tc>
              </a:tr>
              <a:tr h="53554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None/>
                      </a:pPr>
                      <a:r>
                        <a:rPr lang="en-US" sz="2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4</a:t>
                      </a:r>
                      <a:endParaRPr lang="en-IN" sz="2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an ALP to read from a 2D array such that B=a[i] [j]</a:t>
                      </a: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28599" y="2493818"/>
            <a:ext cx="40763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600" dirty="0"/>
          </a:p>
          <a:p>
            <a:endParaRPr lang="pt-BR" sz="1600" dirty="0"/>
          </a:p>
        </p:txBody>
      </p:sp>
      <p:sp>
        <p:nvSpPr>
          <p:cNvPr id="9" name="Rectangle 8"/>
          <p:cNvSpPr/>
          <p:nvPr/>
        </p:nvSpPr>
        <p:spPr>
          <a:xfrm>
            <a:off x="4401613" y="6096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sz="1200" b="1" i="1" dirty="0" smtClean="0"/>
              <a:t>One Screenshot-Choose </a:t>
            </a:r>
            <a:r>
              <a:rPr lang="pt-BR" sz="1200" b="1" i="1" dirty="0"/>
              <a:t>your own value for  array </a:t>
            </a:r>
            <a:r>
              <a:rPr lang="pt-BR" sz="1200" b="1" i="1" dirty="0" smtClean="0"/>
              <a:t>elements.Show the Memory Window,Code window and Register Window in the screenshot.</a:t>
            </a:r>
            <a:endParaRPr lang="pt-BR" sz="12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529137"/>
              </p:ext>
            </p:extLst>
          </p:nvPr>
        </p:nvGraphicFramePr>
        <p:xfrm>
          <a:off x="3816927" y="2286000"/>
          <a:ext cx="5156686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086"/>
                <a:gridCol w="2743200"/>
                <a:gridCol w="1295400"/>
              </a:tblGrid>
              <a:tr h="396241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Before execution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a:.word 1,2,3,4,5,6,7,8,9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b: .word  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After Execution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00000001</a:t>
                      </a:r>
                      <a:endParaRPr lang="en-IN" sz="1200" b="1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00000001</a:t>
                      </a:r>
                      <a:endParaRPr lang="en-IN" sz="1200" b="1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33543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00000002</a:t>
                      </a:r>
                      <a:endParaRPr lang="en-IN" sz="1200" b="1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00000002</a:t>
                      </a:r>
                      <a:endParaRPr lang="en-IN" sz="1200" b="1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33543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00000003</a:t>
                      </a:r>
                      <a:endParaRPr lang="en-IN" sz="1200" b="1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00000003</a:t>
                      </a:r>
                      <a:endParaRPr lang="en-IN" sz="1200" b="1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33543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00000004</a:t>
                      </a:r>
                      <a:endParaRPr lang="en-IN" sz="1200" b="1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00000004</a:t>
                      </a:r>
                      <a:endParaRPr lang="en-IN" sz="1200" b="1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33543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00000005</a:t>
                      </a:r>
                      <a:endParaRPr lang="en-IN" sz="1200" b="1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00000005</a:t>
                      </a:r>
                      <a:endParaRPr lang="en-IN" sz="1200" b="1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33543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00000006</a:t>
                      </a:r>
                      <a:endParaRPr lang="en-IN" sz="1200" b="1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00000006</a:t>
                      </a:r>
                      <a:endParaRPr lang="en-IN" sz="1200" b="1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33543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00000007</a:t>
                      </a:r>
                      <a:endParaRPr lang="en-IN" sz="1200" b="1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00000007</a:t>
                      </a:r>
                      <a:endParaRPr lang="en-IN" sz="1200" b="1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33543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00000008</a:t>
                      </a:r>
                      <a:endParaRPr lang="en-IN" sz="1200" b="1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00000008</a:t>
                      </a:r>
                      <a:endParaRPr lang="en-IN" sz="1200" b="1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33543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00000009</a:t>
                      </a:r>
                      <a:endParaRPr lang="en-IN" sz="1200" b="1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00000009</a:t>
                      </a:r>
                      <a:endParaRPr lang="en-IN" sz="1200" b="1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31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/>
          <p:nvPr/>
        </p:nvPicPr>
        <p:blipFill>
          <a:blip r:embed="rId2"/>
          <a:stretch/>
        </p:blipFill>
        <p:spPr>
          <a:xfrm>
            <a:off x="7795974" y="94795"/>
            <a:ext cx="1170712" cy="830997"/>
          </a:xfrm>
          <a:prstGeom prst="rect">
            <a:avLst/>
          </a:prstGeom>
          <a:ln>
            <a:noFill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" y="279462"/>
            <a:ext cx="81527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lang="hi-IN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Microprocessor &amp; Computer </a:t>
            </a:r>
            <a:r>
              <a:rPr lang="hi-IN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Architecture</a:t>
            </a:r>
            <a:r>
              <a:rPr lang="en-US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i-IN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Laboratory</a:t>
            </a:r>
            <a:endParaRPr lang="en-US" altLang="zh-CN" sz="2400" b="1" spc="-1" dirty="0">
              <a:solidFill>
                <a:srgbClr val="C55A1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580251"/>
              </p:ext>
            </p:extLst>
          </p:nvPr>
        </p:nvGraphicFramePr>
        <p:xfrm>
          <a:off x="279886" y="1066801"/>
          <a:ext cx="86868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514"/>
                <a:gridCol w="7671286"/>
              </a:tblGrid>
              <a:tr h="22646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 5</a:t>
                      </a:r>
                      <a:endParaRPr lang="en-IN" dirty="0"/>
                    </a:p>
                  </a:txBody>
                  <a:tcPr/>
                </a:tc>
              </a:tr>
              <a:tr h="53554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None/>
                      </a:pPr>
                      <a:r>
                        <a:rPr lang="en-US" sz="2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4</a:t>
                      </a:r>
                      <a:endParaRPr lang="en-IN" sz="2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IN" sz="20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an ALP to implement C[i][j]=a[i][j]+b[i][j]</a:t>
                      </a:r>
                    </a:p>
                    <a:p>
                      <a:pPr marL="0" marR="0" lvl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IN" sz="20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28599" y="2493818"/>
            <a:ext cx="40763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600" dirty="0"/>
          </a:p>
          <a:p>
            <a:endParaRPr lang="pt-BR" sz="1600" dirty="0"/>
          </a:p>
        </p:txBody>
      </p:sp>
      <p:sp>
        <p:nvSpPr>
          <p:cNvPr id="9" name="Rectangle 8"/>
          <p:cNvSpPr/>
          <p:nvPr/>
        </p:nvSpPr>
        <p:spPr>
          <a:xfrm>
            <a:off x="4401613" y="622552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sz="1200" b="1" i="1" dirty="0" smtClean="0"/>
              <a:t>One Screenshot-Choose </a:t>
            </a:r>
            <a:r>
              <a:rPr lang="pt-BR" sz="1200" b="1" i="1" dirty="0"/>
              <a:t>your own value for  array </a:t>
            </a:r>
            <a:r>
              <a:rPr lang="pt-BR" sz="1200" b="1" i="1" dirty="0" smtClean="0"/>
              <a:t>elements.Show the Memory Window,Code window and Register Window in the screenshot.</a:t>
            </a:r>
            <a:endParaRPr lang="pt-BR" sz="12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717621"/>
              </p:ext>
            </p:extLst>
          </p:nvPr>
        </p:nvGraphicFramePr>
        <p:xfrm>
          <a:off x="3810000" y="2276978"/>
          <a:ext cx="5156686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371599"/>
                <a:gridCol w="1295400"/>
                <a:gridCol w="1346687"/>
              </a:tblGrid>
              <a:tr h="396241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Before execution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a:.word 1,2,3,4,5,6,7,8,9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b:.word 1,2,3,4,5,6,7,8,9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c:.word 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After Execution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00000001</a:t>
                      </a:r>
                      <a:endParaRPr lang="en-IN" sz="1200" b="1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00000001</a:t>
                      </a:r>
                      <a:endParaRPr lang="en-IN" sz="1200" b="1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00000002</a:t>
                      </a:r>
                      <a:endParaRPr lang="en-IN" sz="1200" b="1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33543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00000002</a:t>
                      </a:r>
                      <a:endParaRPr lang="en-IN" sz="1200" b="1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00000002</a:t>
                      </a:r>
                      <a:endParaRPr lang="en-IN" sz="1200" b="1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00000004</a:t>
                      </a:r>
                      <a:endParaRPr lang="en-IN" sz="1200" b="1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33543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00000003</a:t>
                      </a:r>
                      <a:endParaRPr lang="en-IN" sz="1200" b="1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00000003</a:t>
                      </a:r>
                      <a:endParaRPr lang="en-IN" sz="1200" b="1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00000006</a:t>
                      </a:r>
                      <a:endParaRPr lang="en-IN" sz="1200" b="1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33543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00000004</a:t>
                      </a:r>
                      <a:endParaRPr lang="en-IN" sz="1200" b="1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00000004</a:t>
                      </a:r>
                      <a:endParaRPr lang="en-IN" sz="1200" b="1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00000008</a:t>
                      </a:r>
                      <a:endParaRPr lang="en-IN" sz="1200" b="1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33543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00000005</a:t>
                      </a:r>
                      <a:endParaRPr lang="en-IN" sz="1200" b="1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00000005</a:t>
                      </a:r>
                      <a:endParaRPr lang="en-IN" sz="1200" b="1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0000000A</a:t>
                      </a:r>
                      <a:endParaRPr lang="en-IN" sz="1200" b="1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33543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00000006</a:t>
                      </a:r>
                      <a:endParaRPr lang="en-IN" sz="1200" b="1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00000006</a:t>
                      </a:r>
                      <a:endParaRPr lang="en-IN" sz="1200" b="1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0000000C</a:t>
                      </a:r>
                      <a:endParaRPr lang="en-IN" sz="1200" b="1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33543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00000007</a:t>
                      </a:r>
                      <a:endParaRPr lang="en-IN" sz="1200" b="1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00000007</a:t>
                      </a:r>
                      <a:endParaRPr lang="en-IN" sz="1200" b="1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0000000E</a:t>
                      </a:r>
                      <a:endParaRPr lang="en-IN" sz="1200" b="1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33543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00000008</a:t>
                      </a:r>
                      <a:endParaRPr lang="en-IN" sz="1200" b="1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00000008</a:t>
                      </a:r>
                      <a:endParaRPr lang="en-IN" sz="1200" b="1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00000010</a:t>
                      </a:r>
                      <a:endParaRPr lang="en-IN" sz="1200" b="1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33543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00000009</a:t>
                      </a:r>
                      <a:endParaRPr lang="en-IN" sz="1200" b="1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00000009</a:t>
                      </a:r>
                      <a:endParaRPr lang="en-IN" sz="1200" b="1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00000012</a:t>
                      </a:r>
                      <a:endParaRPr lang="en-IN" sz="1200" b="1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84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/>
          <p:nvPr/>
        </p:nvPicPr>
        <p:blipFill>
          <a:blip r:embed="rId2"/>
          <a:stretch/>
        </p:blipFill>
        <p:spPr>
          <a:xfrm>
            <a:off x="7795974" y="94795"/>
            <a:ext cx="1170712" cy="830997"/>
          </a:xfrm>
          <a:prstGeom prst="rect">
            <a:avLst/>
          </a:prstGeom>
          <a:ln>
            <a:noFill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" y="279462"/>
            <a:ext cx="81527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lang="hi-IN" altLang="zh-CN" sz="2400" b="1" spc="-1" dirty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Microprocessor &amp; Computer </a:t>
            </a:r>
            <a:r>
              <a:rPr lang="hi-IN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Architecture</a:t>
            </a:r>
            <a:r>
              <a:rPr lang="en-US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hi-IN" altLang="zh-CN" sz="2400" b="1" spc="-1" dirty="0" smtClean="0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Laboratory</a:t>
            </a:r>
            <a:endParaRPr lang="en-US" altLang="zh-CN" sz="2400" b="1" spc="-1" dirty="0">
              <a:solidFill>
                <a:srgbClr val="C55A1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026473"/>
              </p:ext>
            </p:extLst>
          </p:nvPr>
        </p:nvGraphicFramePr>
        <p:xfrm>
          <a:off x="279886" y="1066801"/>
          <a:ext cx="868680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514"/>
                <a:gridCol w="7671286"/>
              </a:tblGrid>
              <a:tr h="22646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 6</a:t>
                      </a:r>
                      <a:endParaRPr lang="en-IN" dirty="0"/>
                    </a:p>
                  </a:txBody>
                  <a:tcPr/>
                </a:tc>
              </a:tr>
              <a:tr h="53554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1200"/>
                        <a:buFont typeface="+mj-lt"/>
                        <a:buNone/>
                      </a:pPr>
                      <a:r>
                        <a:rPr lang="en-US" sz="2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4</a:t>
                      </a:r>
                      <a:endParaRPr lang="en-IN" sz="20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IN" sz="20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IN" sz="2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an ALP to implement Sum[i]+=a[i][j] </a:t>
                      </a:r>
                    </a:p>
                  </a:txBody>
                  <a:tcPr marL="114300" marR="114300" marT="0" marB="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28599" y="2493818"/>
            <a:ext cx="40763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600" dirty="0"/>
          </a:p>
          <a:p>
            <a:endParaRPr lang="pt-BR" sz="1600" dirty="0"/>
          </a:p>
        </p:txBody>
      </p:sp>
      <p:sp>
        <p:nvSpPr>
          <p:cNvPr id="9" name="Rectangle 8"/>
          <p:cNvSpPr/>
          <p:nvPr/>
        </p:nvSpPr>
        <p:spPr>
          <a:xfrm>
            <a:off x="249382" y="38862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sz="1200" b="1" i="1" dirty="0" smtClean="0"/>
              <a:t>One Screenshot-Choose </a:t>
            </a:r>
            <a:r>
              <a:rPr lang="pt-BR" sz="1200" b="1" i="1" dirty="0"/>
              <a:t>your own value for  array </a:t>
            </a:r>
            <a:r>
              <a:rPr lang="pt-BR" sz="1200" b="1" i="1" dirty="0" smtClean="0"/>
              <a:t>elements.Show the Memory Window,Code window and Register Window in the screenshot.</a:t>
            </a:r>
            <a:endParaRPr lang="pt-BR" sz="12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39893"/>
              </p:ext>
            </p:extLst>
          </p:nvPr>
        </p:nvGraphicFramePr>
        <p:xfrm>
          <a:off x="228599" y="2621393"/>
          <a:ext cx="6296173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799"/>
                <a:gridCol w="1062268"/>
                <a:gridCol w="2083553"/>
                <a:gridCol w="2083553"/>
              </a:tblGrid>
              <a:tr h="396241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Before execution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16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a:.word 1,2,3,4,5,6,7,8,9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/>
                      <a:endParaRPr lang="en-US" sz="16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After Execution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Addition result</a:t>
                      </a:r>
                      <a:endParaRPr lang="en-IN" sz="1200" b="1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  <a:endParaRPr lang="en-IN" sz="1200" b="1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2D</a:t>
                      </a:r>
                      <a:endParaRPr lang="en-IN" sz="1200" b="1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13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Line 1"/>
          <p:cNvSpPr/>
          <p:nvPr/>
        </p:nvSpPr>
        <p:spPr>
          <a:xfrm>
            <a:off x="4085910" y="2887200"/>
            <a:ext cx="3436290" cy="360"/>
          </a:xfrm>
          <a:prstGeom prst="line">
            <a:avLst/>
          </a:prstGeom>
          <a:ln w="38160">
            <a:solidFill>
              <a:srgbClr val="95373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ustomShape 2"/>
          <p:cNvSpPr/>
          <p:nvPr/>
        </p:nvSpPr>
        <p:spPr>
          <a:xfrm>
            <a:off x="3881250" y="4655880"/>
            <a:ext cx="56219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deeptic@pes.edu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8839800" y="360720"/>
            <a:ext cx="33210" cy="1065600"/>
          </a:xfrm>
          <a:prstGeom prst="rect">
            <a:avLst/>
          </a:prstGeom>
          <a:solidFill>
            <a:srgbClr val="95373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CustomShape 4"/>
          <p:cNvSpPr/>
          <p:nvPr/>
        </p:nvSpPr>
        <p:spPr>
          <a:xfrm rot="5400000">
            <a:off x="8452215" y="-26640"/>
            <a:ext cx="44280" cy="799200"/>
          </a:xfrm>
          <a:prstGeom prst="rect">
            <a:avLst/>
          </a:prstGeom>
          <a:solidFill>
            <a:srgbClr val="95373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CustomShape 5"/>
          <p:cNvSpPr/>
          <p:nvPr/>
        </p:nvSpPr>
        <p:spPr>
          <a:xfrm rot="5400000">
            <a:off x="613575" y="6144480"/>
            <a:ext cx="44280" cy="799200"/>
          </a:xfrm>
          <a:prstGeom prst="rect">
            <a:avLst/>
          </a:prstGeom>
          <a:solidFill>
            <a:srgbClr val="95373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CustomShape 6"/>
          <p:cNvSpPr/>
          <p:nvPr/>
        </p:nvSpPr>
        <p:spPr>
          <a:xfrm rot="10800000">
            <a:off x="370980" y="9755640"/>
            <a:ext cx="33210" cy="1065600"/>
          </a:xfrm>
          <a:prstGeom prst="rect">
            <a:avLst/>
          </a:prstGeom>
          <a:solidFill>
            <a:srgbClr val="95373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7"/>
          <p:cNvSpPr/>
          <p:nvPr/>
        </p:nvSpPr>
        <p:spPr>
          <a:xfrm>
            <a:off x="4086180" y="2049480"/>
            <a:ext cx="34516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3600" b="1" spc="-1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THANK YOU</a:t>
            </a:r>
            <a:endParaRPr lang="en-IN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84" name="CustomShape 8"/>
          <p:cNvSpPr/>
          <p:nvPr/>
        </p:nvSpPr>
        <p:spPr>
          <a:xfrm>
            <a:off x="4086180" y="3128400"/>
            <a:ext cx="56219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24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Deepti</a:t>
            </a:r>
            <a:r>
              <a:rPr lang="en-IN" sz="2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85" name="CustomShape 9"/>
          <p:cNvSpPr/>
          <p:nvPr/>
        </p:nvSpPr>
        <p:spPr>
          <a:xfrm>
            <a:off x="3881250" y="3858840"/>
            <a:ext cx="5621940" cy="82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Department of Computer Science and Engineering</a:t>
            </a:r>
            <a:endParaRPr lang="en-IN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41671623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2945</TotalTime>
  <Words>997</Words>
  <Application>Microsoft Office PowerPoint</Application>
  <PresentationFormat>On-screen Show (4:3)</PresentationFormat>
  <Paragraphs>201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ARMSIM</dc:title>
  <dc:creator>Deepti C</dc:creator>
  <cp:lastModifiedBy>Deepti C</cp:lastModifiedBy>
  <cp:revision>212</cp:revision>
  <dcterms:created xsi:type="dcterms:W3CDTF">2006-08-16T00:00:00Z</dcterms:created>
  <dcterms:modified xsi:type="dcterms:W3CDTF">2021-02-08T03:29:32Z</dcterms:modified>
</cp:coreProperties>
</file>