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1" r:id="rId3"/>
    <p:sldId id="273" r:id="rId4"/>
    <p:sldId id="276" r:id="rId5"/>
    <p:sldId id="27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95320" y="1671891"/>
            <a:ext cx="6801358" cy="300355"/>
          </a:xfrm>
          <a:prstGeom prst="rect">
            <a:avLst/>
          </a:prstGeom>
        </p:spPr>
        <p:txBody>
          <a:bodyPr wrap="square" lIns="0" tIns="0" rIns="0" bIns="0">
            <a:spAutoFit/>
          </a:bodyPr>
          <a:lstStyle>
            <a:lvl1pPr>
              <a:defRPr sz="1800" b="0" i="0">
                <a:solidFill>
                  <a:schemeClr val="tx1"/>
                </a:solidFill>
                <a:latin typeface="Carlito"/>
                <a:cs typeface="Carlito"/>
              </a:defRPr>
            </a:lvl1pPr>
          </a:lstStyle>
          <a:p>
            <a:endParaRPr/>
          </a:p>
        </p:txBody>
      </p:sp>
      <p:sp>
        <p:nvSpPr>
          <p:cNvPr id="3" name="Holder 3"/>
          <p:cNvSpPr>
            <a:spLocks noGrp="1"/>
          </p:cNvSpPr>
          <p:nvPr>
            <p:ph type="body" idx="1"/>
          </p:nvPr>
        </p:nvSpPr>
        <p:spPr>
          <a:xfrm>
            <a:off x="795337" y="2976626"/>
            <a:ext cx="10601325" cy="1447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1.png"/><Relationship Id="rId7"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3.jp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74750" y="2359279"/>
              <a:ext cx="4406138" cy="133540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321300" y="2359279"/>
              <a:ext cx="6454902" cy="133540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750695" y="3789997"/>
              <a:ext cx="324485" cy="7343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008251" y="3789997"/>
              <a:ext cx="8486267" cy="734377"/>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0282301" y="3789997"/>
              <a:ext cx="324484" cy="73437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676400" y="3676650"/>
              <a:ext cx="9269095" cy="0"/>
            </a:xfrm>
            <a:custGeom>
              <a:avLst/>
              <a:gdLst/>
              <a:ahLst/>
              <a:cxnLst/>
              <a:rect l="l" t="t" r="r" b="b"/>
              <a:pathLst>
                <a:path w="9269095">
                  <a:moveTo>
                    <a:pt x="0" y="0"/>
                  </a:moveTo>
                  <a:lnTo>
                    <a:pt x="9268714" y="0"/>
                  </a:lnTo>
                </a:path>
              </a:pathLst>
            </a:custGeom>
            <a:ln w="76200">
              <a:solidFill>
                <a:srgbClr val="BCD6ED"/>
              </a:solidFill>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79513"/>
            <a:ext cx="5993130" cy="732155"/>
            <a:chOff x="771525" y="679513"/>
            <a:chExt cx="5993130" cy="732155"/>
          </a:xfrm>
        </p:grpSpPr>
        <p:sp>
          <p:nvSpPr>
            <p:cNvPr id="3" name="object 3"/>
            <p:cNvSpPr/>
            <p:nvPr/>
          </p:nvSpPr>
          <p:spPr>
            <a:xfrm>
              <a:off x="828675" y="679513"/>
              <a:ext cx="4595495"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grpSp>
      <p:sp>
        <p:nvSpPr>
          <p:cNvPr id="5" name="object 5"/>
          <p:cNvSpPr/>
          <p:nvPr/>
        </p:nvSpPr>
        <p:spPr>
          <a:xfrm>
            <a:off x="7226300" y="1158875"/>
            <a:ext cx="4365625" cy="331787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95337" y="1700148"/>
            <a:ext cx="6000750" cy="2386872"/>
          </a:xfrm>
          <a:prstGeom prst="rect">
            <a:avLst/>
          </a:prstGeom>
          <a:ln w="9534">
            <a:solidFill>
              <a:srgbClr val="000000"/>
            </a:solidFill>
          </a:ln>
        </p:spPr>
        <p:txBody>
          <a:bodyPr vert="horz" wrap="square" lIns="0" tIns="19685" rIns="0" bIns="0" rtlCol="0">
            <a:spAutoFit/>
          </a:bodyPr>
          <a:lstStyle/>
          <a:p>
            <a:pPr marL="82550">
              <a:lnSpc>
                <a:spcPct val="100000"/>
              </a:lnSpc>
              <a:spcBef>
                <a:spcPts val="155"/>
              </a:spcBef>
            </a:pPr>
            <a:r>
              <a:rPr sz="2400" b="1" u="heavy" spc="5" dirty="0">
                <a:uFill>
                  <a:solidFill>
                    <a:srgbClr val="000000"/>
                  </a:solidFill>
                </a:uFill>
                <a:latin typeface="Carlito"/>
                <a:cs typeface="Carlito"/>
              </a:rPr>
              <a:t>HOW </a:t>
            </a:r>
            <a:r>
              <a:rPr sz="2400" b="1" u="heavy" spc="15" dirty="0">
                <a:uFill>
                  <a:solidFill>
                    <a:srgbClr val="000000"/>
                  </a:solidFill>
                </a:uFill>
                <a:latin typeface="Carlito"/>
                <a:cs typeface="Carlito"/>
              </a:rPr>
              <a:t>IT</a:t>
            </a:r>
            <a:r>
              <a:rPr sz="2400" b="1" u="heavy" spc="-120" dirty="0">
                <a:uFill>
                  <a:solidFill>
                    <a:srgbClr val="000000"/>
                  </a:solidFill>
                </a:uFill>
                <a:latin typeface="Carlito"/>
                <a:cs typeface="Carlito"/>
              </a:rPr>
              <a:t> </a:t>
            </a:r>
            <a:r>
              <a:rPr sz="2400" b="1" u="heavy" spc="10" dirty="0">
                <a:uFill>
                  <a:solidFill>
                    <a:srgbClr val="000000"/>
                  </a:solidFill>
                </a:uFill>
                <a:latin typeface="Carlito"/>
                <a:cs typeface="Carlito"/>
              </a:rPr>
              <a:t>WORKS</a:t>
            </a:r>
            <a:endParaRPr sz="2400" dirty="0">
              <a:latin typeface="Carlito"/>
              <a:cs typeface="Carlito"/>
            </a:endParaRPr>
          </a:p>
          <a:p>
            <a:pPr marL="368935" indent="-286385">
              <a:lnSpc>
                <a:spcPct val="100000"/>
              </a:lnSpc>
              <a:spcBef>
                <a:spcPts val="1250"/>
              </a:spcBef>
              <a:buFont typeface="Arial"/>
              <a:buChar char="•"/>
              <a:tabLst>
                <a:tab pos="368300" algn="l"/>
                <a:tab pos="368935" algn="l"/>
              </a:tabLst>
            </a:pPr>
            <a:r>
              <a:rPr sz="1600" spc="10" dirty="0">
                <a:latin typeface="Carlito"/>
                <a:cs typeface="Carlito"/>
              </a:rPr>
              <a:t>The</a:t>
            </a:r>
            <a:r>
              <a:rPr sz="1600" spc="-30" dirty="0">
                <a:latin typeface="Carlito"/>
                <a:cs typeface="Carlito"/>
              </a:rPr>
              <a:t> </a:t>
            </a:r>
            <a:r>
              <a:rPr sz="1600" dirty="0">
                <a:latin typeface="Carlito"/>
                <a:cs typeface="Carlito"/>
              </a:rPr>
              <a:t>requested</a:t>
            </a:r>
            <a:r>
              <a:rPr sz="1600" spc="-85" dirty="0">
                <a:latin typeface="Carlito"/>
                <a:cs typeface="Carlito"/>
              </a:rPr>
              <a:t> </a:t>
            </a:r>
            <a:r>
              <a:rPr sz="1600" dirty="0">
                <a:latin typeface="Carlito"/>
                <a:cs typeface="Carlito"/>
              </a:rPr>
              <a:t>address</a:t>
            </a:r>
            <a:r>
              <a:rPr sz="1600" spc="-60" dirty="0">
                <a:latin typeface="Carlito"/>
                <a:cs typeface="Carlito"/>
              </a:rPr>
              <a:t> </a:t>
            </a:r>
            <a:r>
              <a:rPr sz="1600" spc="15" dirty="0">
                <a:latin typeface="Carlito"/>
                <a:cs typeface="Carlito"/>
              </a:rPr>
              <a:t>is</a:t>
            </a:r>
            <a:r>
              <a:rPr sz="1600" spc="10" dirty="0">
                <a:latin typeface="Carlito"/>
                <a:cs typeface="Carlito"/>
              </a:rPr>
              <a:t> </a:t>
            </a:r>
            <a:r>
              <a:rPr sz="1600" spc="-10" dirty="0">
                <a:latin typeface="Carlito"/>
                <a:cs typeface="Carlito"/>
              </a:rPr>
              <a:t>broken</a:t>
            </a:r>
            <a:r>
              <a:rPr sz="1600" spc="-75" dirty="0">
                <a:latin typeface="Carlito"/>
                <a:cs typeface="Carlito"/>
              </a:rPr>
              <a:t> </a:t>
            </a:r>
            <a:r>
              <a:rPr sz="1600" spc="5" dirty="0">
                <a:latin typeface="Carlito"/>
                <a:cs typeface="Carlito"/>
              </a:rPr>
              <a:t>down</a:t>
            </a:r>
            <a:r>
              <a:rPr sz="1600" spc="-10" dirty="0">
                <a:latin typeface="Carlito"/>
                <a:cs typeface="Carlito"/>
              </a:rPr>
              <a:t> </a:t>
            </a:r>
            <a:r>
              <a:rPr sz="1600" spc="15" dirty="0">
                <a:latin typeface="Carlito"/>
                <a:cs typeface="Carlito"/>
              </a:rPr>
              <a:t>into</a:t>
            </a:r>
            <a:r>
              <a:rPr sz="1600" spc="-110" dirty="0">
                <a:latin typeface="Carlito"/>
                <a:cs typeface="Carlito"/>
              </a:rPr>
              <a:t> </a:t>
            </a:r>
            <a:r>
              <a:rPr sz="1600" b="1" spc="-10" dirty="0">
                <a:latin typeface="Carlito"/>
                <a:cs typeface="Carlito"/>
              </a:rPr>
              <a:t>tag</a:t>
            </a:r>
            <a:r>
              <a:rPr sz="1600" b="1" spc="20" dirty="0">
                <a:latin typeface="Carlito"/>
                <a:cs typeface="Carlito"/>
              </a:rPr>
              <a:t> </a:t>
            </a:r>
            <a:r>
              <a:rPr sz="1600" spc="15" dirty="0">
                <a:latin typeface="Carlito"/>
                <a:cs typeface="Carlito"/>
              </a:rPr>
              <a:t>and</a:t>
            </a:r>
            <a:r>
              <a:rPr sz="1600" dirty="0">
                <a:latin typeface="Carlito"/>
                <a:cs typeface="Carlito"/>
              </a:rPr>
              <a:t> </a:t>
            </a:r>
            <a:r>
              <a:rPr sz="1600" b="1" spc="5" dirty="0">
                <a:latin typeface="Carlito"/>
                <a:cs typeface="Carlito"/>
              </a:rPr>
              <a:t>offset.</a:t>
            </a:r>
            <a:endParaRPr sz="1600" dirty="0">
              <a:latin typeface="Carlito"/>
              <a:cs typeface="Carlito"/>
            </a:endParaRPr>
          </a:p>
          <a:p>
            <a:pPr marL="368935" indent="-286385">
              <a:lnSpc>
                <a:spcPts val="2130"/>
              </a:lnSpc>
              <a:spcBef>
                <a:spcPts val="20"/>
              </a:spcBef>
              <a:buFont typeface="Arial"/>
              <a:buChar char="•"/>
              <a:tabLst>
                <a:tab pos="368300" algn="l"/>
                <a:tab pos="368935" algn="l"/>
              </a:tabLst>
            </a:pPr>
            <a:r>
              <a:rPr sz="1600" dirty="0">
                <a:latin typeface="Carlito"/>
                <a:cs typeface="Carlito"/>
              </a:rPr>
              <a:t>Requested</a:t>
            </a:r>
            <a:r>
              <a:rPr sz="1600" spc="-75" dirty="0">
                <a:latin typeface="Carlito"/>
                <a:cs typeface="Carlito"/>
              </a:rPr>
              <a:t> </a:t>
            </a:r>
            <a:r>
              <a:rPr sz="1600" b="1" spc="-5" dirty="0">
                <a:latin typeface="Carlito"/>
                <a:cs typeface="Carlito"/>
              </a:rPr>
              <a:t>tag</a:t>
            </a:r>
            <a:r>
              <a:rPr sz="1600" b="1" spc="20" dirty="0">
                <a:latin typeface="Carlito"/>
                <a:cs typeface="Carlito"/>
              </a:rPr>
              <a:t> </a:t>
            </a:r>
            <a:r>
              <a:rPr sz="1600" spc="10" dirty="0">
                <a:latin typeface="Carlito"/>
                <a:cs typeface="Carlito"/>
              </a:rPr>
              <a:t>will</a:t>
            </a:r>
            <a:r>
              <a:rPr sz="1600" spc="-75" dirty="0">
                <a:latin typeface="Carlito"/>
                <a:cs typeface="Carlito"/>
              </a:rPr>
              <a:t> </a:t>
            </a:r>
            <a:r>
              <a:rPr sz="1600" spc="10" dirty="0">
                <a:latin typeface="Carlito"/>
                <a:cs typeface="Carlito"/>
              </a:rPr>
              <a:t>be</a:t>
            </a:r>
            <a:r>
              <a:rPr sz="1600" spc="-25" dirty="0">
                <a:latin typeface="Carlito"/>
                <a:cs typeface="Carlito"/>
              </a:rPr>
              <a:t> </a:t>
            </a:r>
            <a:r>
              <a:rPr sz="1600" spc="-5" dirty="0">
                <a:latin typeface="Carlito"/>
                <a:cs typeface="Carlito"/>
              </a:rPr>
              <a:t>searched </a:t>
            </a:r>
            <a:r>
              <a:rPr sz="1600" dirty="0">
                <a:latin typeface="Carlito"/>
                <a:cs typeface="Carlito"/>
              </a:rPr>
              <a:t>through</a:t>
            </a:r>
            <a:r>
              <a:rPr sz="1600" spc="-80" dirty="0">
                <a:latin typeface="Carlito"/>
                <a:cs typeface="Carlito"/>
              </a:rPr>
              <a:t> </a:t>
            </a:r>
            <a:r>
              <a:rPr sz="1600" spc="5" dirty="0">
                <a:latin typeface="Carlito"/>
                <a:cs typeface="Carlito"/>
              </a:rPr>
              <a:t>cache</a:t>
            </a:r>
            <a:r>
              <a:rPr sz="1600" spc="-30" dirty="0">
                <a:latin typeface="Carlito"/>
                <a:cs typeface="Carlito"/>
              </a:rPr>
              <a:t> </a:t>
            </a:r>
            <a:r>
              <a:rPr sz="1600" spc="5" dirty="0">
                <a:latin typeface="Carlito"/>
                <a:cs typeface="Carlito"/>
              </a:rPr>
              <a:t>with</a:t>
            </a:r>
            <a:r>
              <a:rPr sz="1600" spc="-5" dirty="0">
                <a:latin typeface="Carlito"/>
                <a:cs typeface="Carlito"/>
              </a:rPr>
              <a:t> </a:t>
            </a:r>
            <a:r>
              <a:rPr sz="1600" spc="20" dirty="0">
                <a:latin typeface="Carlito"/>
                <a:cs typeface="Carlito"/>
              </a:rPr>
              <a:t>valid</a:t>
            </a:r>
            <a:r>
              <a:rPr sz="1600" spc="-160" dirty="0">
                <a:latin typeface="Carlito"/>
                <a:cs typeface="Carlito"/>
              </a:rPr>
              <a:t> </a:t>
            </a:r>
            <a:r>
              <a:rPr sz="1600" spc="20" dirty="0">
                <a:latin typeface="Carlito"/>
                <a:cs typeface="Carlito"/>
              </a:rPr>
              <a:t>bit</a:t>
            </a:r>
            <a:endParaRPr sz="1600" dirty="0">
              <a:latin typeface="Carlito"/>
              <a:cs typeface="Carlito"/>
            </a:endParaRPr>
          </a:p>
          <a:p>
            <a:pPr marL="826135" marR="395605" lvl="1" indent="-286385">
              <a:lnSpc>
                <a:spcPts val="2180"/>
              </a:lnSpc>
              <a:spcBef>
                <a:spcPts val="25"/>
              </a:spcBef>
              <a:buFont typeface="Arial"/>
              <a:buChar char="•"/>
              <a:tabLst>
                <a:tab pos="826135" algn="l"/>
                <a:tab pos="826769" algn="l"/>
              </a:tabLst>
            </a:pPr>
            <a:r>
              <a:rPr sz="1600" dirty="0">
                <a:latin typeface="Carlito"/>
                <a:cs typeface="Carlito"/>
              </a:rPr>
              <a:t>If </a:t>
            </a:r>
            <a:r>
              <a:rPr sz="1600" spc="-5" dirty="0">
                <a:latin typeface="Carlito"/>
                <a:cs typeface="Carlito"/>
              </a:rPr>
              <a:t>there </a:t>
            </a:r>
            <a:r>
              <a:rPr sz="1600" spc="15" dirty="0">
                <a:latin typeface="Carlito"/>
                <a:cs typeface="Carlito"/>
              </a:rPr>
              <a:t>is </a:t>
            </a:r>
            <a:r>
              <a:rPr sz="1600" b="1" spc="-5" dirty="0">
                <a:latin typeface="Carlito"/>
                <a:cs typeface="Carlito"/>
              </a:rPr>
              <a:t>tag </a:t>
            </a:r>
            <a:r>
              <a:rPr sz="1600" dirty="0">
                <a:latin typeface="Carlito"/>
                <a:cs typeface="Carlito"/>
              </a:rPr>
              <a:t>matched </a:t>
            </a:r>
            <a:r>
              <a:rPr sz="1600" spc="5" dirty="0">
                <a:latin typeface="Carlito"/>
                <a:cs typeface="Carlito"/>
              </a:rPr>
              <a:t>with </a:t>
            </a:r>
            <a:r>
              <a:rPr sz="1600" spc="15" dirty="0">
                <a:latin typeface="Carlito"/>
                <a:cs typeface="Carlito"/>
              </a:rPr>
              <a:t>one </a:t>
            </a:r>
            <a:r>
              <a:rPr sz="1600" spc="10" dirty="0">
                <a:latin typeface="Carlito"/>
                <a:cs typeface="Carlito"/>
              </a:rPr>
              <a:t>of </a:t>
            </a:r>
            <a:r>
              <a:rPr sz="1600" spc="5" dirty="0">
                <a:latin typeface="Carlito"/>
                <a:cs typeface="Carlito"/>
              </a:rPr>
              <a:t>the </a:t>
            </a:r>
            <a:r>
              <a:rPr sz="1600" spc="15" dirty="0">
                <a:latin typeface="Carlito"/>
                <a:cs typeface="Carlito"/>
              </a:rPr>
              <a:t>index in </a:t>
            </a:r>
            <a:r>
              <a:rPr sz="1600" spc="5" dirty="0">
                <a:latin typeface="Carlito"/>
                <a:cs typeface="Carlito"/>
              </a:rPr>
              <a:t>the  cache </a:t>
            </a:r>
            <a:r>
              <a:rPr sz="1600" spc="15" dirty="0">
                <a:latin typeface="Carlito"/>
                <a:cs typeface="Carlito"/>
              </a:rPr>
              <a:t>table, </a:t>
            </a:r>
            <a:r>
              <a:rPr sz="1600" b="1" spc="-5" dirty="0">
                <a:latin typeface="Carlito"/>
                <a:cs typeface="Carlito"/>
              </a:rPr>
              <a:t>cache </a:t>
            </a:r>
            <a:r>
              <a:rPr sz="1600" b="1" dirty="0">
                <a:latin typeface="Carlito"/>
                <a:cs typeface="Carlito"/>
              </a:rPr>
              <a:t>hit </a:t>
            </a:r>
            <a:r>
              <a:rPr sz="1600" spc="15" dirty="0">
                <a:latin typeface="Carlito"/>
                <a:cs typeface="Carlito"/>
              </a:rPr>
              <a:t>is</a:t>
            </a:r>
            <a:r>
              <a:rPr sz="1600" spc="-215" dirty="0">
                <a:latin typeface="Carlito"/>
                <a:cs typeface="Carlito"/>
              </a:rPr>
              <a:t> </a:t>
            </a:r>
            <a:r>
              <a:rPr sz="1600" spc="15" dirty="0">
                <a:latin typeface="Carlito"/>
                <a:cs typeface="Carlito"/>
              </a:rPr>
              <a:t>obtained</a:t>
            </a:r>
            <a:endParaRPr sz="1600" dirty="0">
              <a:latin typeface="Carlito"/>
              <a:cs typeface="Carlito"/>
            </a:endParaRPr>
          </a:p>
          <a:p>
            <a:pPr marL="826135" lvl="1" indent="-286385">
              <a:lnSpc>
                <a:spcPts val="2100"/>
              </a:lnSpc>
              <a:buFont typeface="Arial"/>
              <a:buChar char="•"/>
              <a:tabLst>
                <a:tab pos="826135" algn="l"/>
                <a:tab pos="826769" algn="l"/>
              </a:tabLst>
            </a:pPr>
            <a:r>
              <a:rPr sz="1600" dirty="0">
                <a:latin typeface="Carlito"/>
                <a:cs typeface="Carlito"/>
              </a:rPr>
              <a:t>Else, </a:t>
            </a:r>
            <a:r>
              <a:rPr sz="1600" b="1" spc="-5" dirty="0">
                <a:latin typeface="Carlito"/>
                <a:cs typeface="Carlito"/>
              </a:rPr>
              <a:t>cache </a:t>
            </a:r>
            <a:r>
              <a:rPr sz="1600" b="1" spc="15" dirty="0">
                <a:latin typeface="Carlito"/>
                <a:cs typeface="Carlito"/>
              </a:rPr>
              <a:t>miss </a:t>
            </a:r>
            <a:r>
              <a:rPr sz="1600" spc="15" dirty="0">
                <a:latin typeface="Carlito"/>
                <a:cs typeface="Carlito"/>
              </a:rPr>
              <a:t>is</a:t>
            </a:r>
            <a:r>
              <a:rPr sz="1600" spc="-204" dirty="0">
                <a:latin typeface="Carlito"/>
                <a:cs typeface="Carlito"/>
              </a:rPr>
              <a:t> </a:t>
            </a:r>
            <a:r>
              <a:rPr sz="1600" spc="15" dirty="0">
                <a:latin typeface="Carlito"/>
                <a:cs typeface="Carlito"/>
              </a:rPr>
              <a:t>obtained</a:t>
            </a:r>
            <a:endParaRPr sz="1600" dirty="0">
              <a:latin typeface="Carlito"/>
              <a:cs typeface="Carlito"/>
            </a:endParaRPr>
          </a:p>
          <a:p>
            <a:pPr marL="368300" marR="293370" indent="-286385">
              <a:lnSpc>
                <a:spcPct val="100800"/>
              </a:lnSpc>
              <a:spcBef>
                <a:spcPts val="5"/>
              </a:spcBef>
              <a:buFont typeface="Arial"/>
              <a:buChar char="•"/>
              <a:tabLst>
                <a:tab pos="368300" algn="l"/>
                <a:tab pos="368935" algn="l"/>
              </a:tabLst>
            </a:pPr>
            <a:r>
              <a:rPr sz="1600" dirty="0">
                <a:latin typeface="Carlito"/>
                <a:cs typeface="Carlito"/>
              </a:rPr>
              <a:t>When </a:t>
            </a:r>
            <a:r>
              <a:rPr sz="1600" b="1" dirty="0">
                <a:latin typeface="Carlito"/>
                <a:cs typeface="Carlito"/>
              </a:rPr>
              <a:t>cache</a:t>
            </a:r>
            <a:r>
              <a:rPr sz="1600" b="1" spc="-35" dirty="0">
                <a:latin typeface="Carlito"/>
                <a:cs typeface="Carlito"/>
              </a:rPr>
              <a:t> </a:t>
            </a:r>
            <a:r>
              <a:rPr sz="1600" b="1" dirty="0">
                <a:latin typeface="Carlito"/>
                <a:cs typeface="Carlito"/>
              </a:rPr>
              <a:t>hit</a:t>
            </a:r>
            <a:r>
              <a:rPr sz="1600" b="1" spc="30" dirty="0">
                <a:latin typeface="Carlito"/>
                <a:cs typeface="Carlito"/>
              </a:rPr>
              <a:t> </a:t>
            </a:r>
            <a:r>
              <a:rPr sz="1600" spc="15" dirty="0">
                <a:latin typeface="Carlito"/>
                <a:cs typeface="Carlito"/>
              </a:rPr>
              <a:t>is</a:t>
            </a:r>
            <a:r>
              <a:rPr sz="1600" spc="-65" dirty="0">
                <a:latin typeface="Carlito"/>
                <a:cs typeface="Carlito"/>
              </a:rPr>
              <a:t> </a:t>
            </a:r>
            <a:r>
              <a:rPr sz="1600" spc="15" dirty="0">
                <a:latin typeface="Carlito"/>
                <a:cs typeface="Carlito"/>
              </a:rPr>
              <a:t>obtained,</a:t>
            </a:r>
            <a:r>
              <a:rPr sz="1600" spc="-180" dirty="0">
                <a:latin typeface="Carlito"/>
                <a:cs typeface="Carlito"/>
              </a:rPr>
              <a:t> </a:t>
            </a:r>
            <a:r>
              <a:rPr sz="1600" spc="10" dirty="0">
                <a:latin typeface="Carlito"/>
                <a:cs typeface="Carlito"/>
              </a:rPr>
              <a:t>data</a:t>
            </a:r>
            <a:r>
              <a:rPr sz="1600" spc="-155" dirty="0">
                <a:latin typeface="Carlito"/>
                <a:cs typeface="Carlito"/>
              </a:rPr>
              <a:t> </a:t>
            </a:r>
            <a:r>
              <a:rPr sz="1600" spc="-10" dirty="0">
                <a:latin typeface="Carlito"/>
                <a:cs typeface="Carlito"/>
              </a:rPr>
              <a:t>from</a:t>
            </a:r>
            <a:r>
              <a:rPr sz="1600" spc="30" dirty="0">
                <a:latin typeface="Carlito"/>
                <a:cs typeface="Carlito"/>
              </a:rPr>
              <a:t> </a:t>
            </a:r>
            <a:r>
              <a:rPr sz="1600" spc="5" dirty="0">
                <a:latin typeface="Carlito"/>
                <a:cs typeface="Carlito"/>
              </a:rPr>
              <a:t>cache</a:t>
            </a:r>
            <a:r>
              <a:rPr sz="1600" spc="-25" dirty="0">
                <a:latin typeface="Carlito"/>
                <a:cs typeface="Carlito"/>
              </a:rPr>
              <a:t> </a:t>
            </a:r>
            <a:r>
              <a:rPr sz="1600" spc="15" dirty="0">
                <a:latin typeface="Carlito"/>
                <a:cs typeface="Carlito"/>
              </a:rPr>
              <a:t>table</a:t>
            </a:r>
            <a:r>
              <a:rPr sz="1600" spc="-105" dirty="0">
                <a:latin typeface="Carlito"/>
                <a:cs typeface="Carlito"/>
              </a:rPr>
              <a:t> </a:t>
            </a:r>
            <a:r>
              <a:rPr sz="1600" spc="10" dirty="0">
                <a:latin typeface="Carlito"/>
                <a:cs typeface="Carlito"/>
              </a:rPr>
              <a:t>will</a:t>
            </a:r>
            <a:r>
              <a:rPr sz="1600" spc="-70" dirty="0">
                <a:latin typeface="Carlito"/>
                <a:cs typeface="Carlito"/>
              </a:rPr>
              <a:t> </a:t>
            </a:r>
            <a:r>
              <a:rPr sz="1600" spc="10" dirty="0">
                <a:latin typeface="Carlito"/>
                <a:cs typeface="Carlito"/>
              </a:rPr>
              <a:t>be  </a:t>
            </a:r>
            <a:r>
              <a:rPr sz="1600" dirty="0">
                <a:latin typeface="Carlito"/>
                <a:cs typeface="Carlito"/>
              </a:rPr>
              <a:t>returned.</a:t>
            </a:r>
            <a:r>
              <a:rPr sz="1600" spc="-35" dirty="0">
                <a:latin typeface="Carlito"/>
                <a:cs typeface="Carlito"/>
              </a:rPr>
              <a:t> </a:t>
            </a:r>
            <a:r>
              <a:rPr sz="1600" dirty="0">
                <a:latin typeface="Carlito"/>
                <a:cs typeface="Carlito"/>
              </a:rPr>
              <a:t>Else,</a:t>
            </a:r>
            <a:r>
              <a:rPr sz="1600" spc="-20" dirty="0">
                <a:latin typeface="Carlito"/>
                <a:cs typeface="Carlito"/>
              </a:rPr>
              <a:t> </a:t>
            </a:r>
            <a:r>
              <a:rPr sz="1600" spc="10" dirty="0">
                <a:latin typeface="Carlito"/>
                <a:cs typeface="Carlito"/>
              </a:rPr>
              <a:t>data</a:t>
            </a:r>
            <a:r>
              <a:rPr sz="1600" spc="-150" dirty="0">
                <a:latin typeface="Carlito"/>
                <a:cs typeface="Carlito"/>
              </a:rPr>
              <a:t> </a:t>
            </a:r>
            <a:r>
              <a:rPr sz="1600" spc="10" dirty="0">
                <a:latin typeface="Carlito"/>
                <a:cs typeface="Carlito"/>
              </a:rPr>
              <a:t>will be</a:t>
            </a:r>
            <a:r>
              <a:rPr sz="1600" spc="-20" dirty="0">
                <a:latin typeface="Carlito"/>
                <a:cs typeface="Carlito"/>
              </a:rPr>
              <a:t> </a:t>
            </a:r>
            <a:r>
              <a:rPr sz="1600" spc="-5" dirty="0">
                <a:latin typeface="Carlito"/>
                <a:cs typeface="Carlito"/>
              </a:rPr>
              <a:t>retrieved</a:t>
            </a:r>
            <a:r>
              <a:rPr sz="1600" spc="-70" dirty="0">
                <a:latin typeface="Carlito"/>
                <a:cs typeface="Carlito"/>
              </a:rPr>
              <a:t> </a:t>
            </a:r>
            <a:r>
              <a:rPr sz="1600" spc="-10" dirty="0">
                <a:latin typeface="Carlito"/>
                <a:cs typeface="Carlito"/>
              </a:rPr>
              <a:t>from</a:t>
            </a:r>
            <a:r>
              <a:rPr sz="1600" spc="35" dirty="0">
                <a:latin typeface="Carlito"/>
                <a:cs typeface="Carlito"/>
              </a:rPr>
              <a:t> </a:t>
            </a:r>
            <a:r>
              <a:rPr sz="1600" spc="10" dirty="0">
                <a:latin typeface="Carlito"/>
                <a:cs typeface="Carlito"/>
              </a:rPr>
              <a:t>main</a:t>
            </a:r>
            <a:r>
              <a:rPr sz="1600" spc="-80" dirty="0">
                <a:latin typeface="Carlito"/>
                <a:cs typeface="Carlito"/>
              </a:rPr>
              <a:t> </a:t>
            </a:r>
            <a:r>
              <a:rPr sz="1600" spc="-30" dirty="0">
                <a:latin typeface="Carlito"/>
                <a:cs typeface="Carlito"/>
              </a:rPr>
              <a:t>memory.</a:t>
            </a:r>
            <a:endParaRPr sz="1600" dirty="0">
              <a:latin typeface="Carlito"/>
              <a:cs typeface="Carlito"/>
            </a:endParaRPr>
          </a:p>
        </p:txBody>
      </p:sp>
      <p:sp>
        <p:nvSpPr>
          <p:cNvPr id="7" name="object 7"/>
          <p:cNvSpPr txBox="1"/>
          <p:nvPr/>
        </p:nvSpPr>
        <p:spPr>
          <a:xfrm>
            <a:off x="738187" y="4967287"/>
            <a:ext cx="11087100" cy="1438275"/>
          </a:xfrm>
          <a:prstGeom prst="rect">
            <a:avLst/>
          </a:prstGeom>
          <a:ln w="9534">
            <a:solidFill>
              <a:srgbClr val="000000"/>
            </a:solidFill>
          </a:ln>
        </p:spPr>
        <p:txBody>
          <a:bodyPr vert="horz" wrap="square" lIns="0" tIns="25400" rIns="0" bIns="0" rtlCol="0">
            <a:spAutoFit/>
          </a:bodyPr>
          <a:lstStyle/>
          <a:p>
            <a:pPr marL="90170" algn="just">
              <a:lnSpc>
                <a:spcPct val="100000"/>
              </a:lnSpc>
              <a:spcBef>
                <a:spcPts val="200"/>
              </a:spcBef>
            </a:pPr>
            <a:r>
              <a:rPr sz="2400" b="1" u="heavy" spc="-5" dirty="0">
                <a:uFill>
                  <a:solidFill>
                    <a:srgbClr val="000000"/>
                  </a:solidFill>
                </a:uFill>
                <a:latin typeface="Carlito"/>
                <a:cs typeface="Carlito"/>
              </a:rPr>
              <a:t>PRO </a:t>
            </a:r>
            <a:r>
              <a:rPr sz="2400" b="1" u="heavy" dirty="0">
                <a:uFill>
                  <a:solidFill>
                    <a:srgbClr val="000000"/>
                  </a:solidFill>
                </a:uFill>
                <a:latin typeface="Carlito"/>
                <a:cs typeface="Carlito"/>
              </a:rPr>
              <a:t>/</a:t>
            </a:r>
            <a:r>
              <a:rPr sz="2400" b="1" u="heavy" spc="-5" dirty="0">
                <a:uFill>
                  <a:solidFill>
                    <a:srgbClr val="000000"/>
                  </a:solidFill>
                </a:uFill>
                <a:latin typeface="Carlito"/>
                <a:cs typeface="Carlito"/>
              </a:rPr>
              <a:t> </a:t>
            </a:r>
            <a:r>
              <a:rPr sz="2400" b="1" u="heavy" spc="5" dirty="0">
                <a:uFill>
                  <a:solidFill>
                    <a:srgbClr val="000000"/>
                  </a:solidFill>
                </a:uFill>
                <a:latin typeface="Carlito"/>
                <a:cs typeface="Carlito"/>
              </a:rPr>
              <a:t>CONS</a:t>
            </a:r>
            <a:endParaRPr sz="2400">
              <a:latin typeface="Carlito"/>
              <a:cs typeface="Carlito"/>
            </a:endParaRPr>
          </a:p>
          <a:p>
            <a:pPr marL="90170" marR="83820" algn="just">
              <a:lnSpc>
                <a:spcPct val="99100"/>
              </a:lnSpc>
              <a:spcBef>
                <a:spcPts val="1270"/>
              </a:spcBef>
            </a:pPr>
            <a:r>
              <a:rPr sz="1800" dirty="0">
                <a:latin typeface="Carlito"/>
                <a:cs typeface="Carlito"/>
              </a:rPr>
              <a:t>Fully</a:t>
            </a:r>
            <a:r>
              <a:rPr sz="1800" spc="-15" dirty="0">
                <a:latin typeface="Carlito"/>
                <a:cs typeface="Carlito"/>
              </a:rPr>
              <a:t> </a:t>
            </a:r>
            <a:r>
              <a:rPr sz="1800" spc="5" dirty="0">
                <a:latin typeface="Carlito"/>
                <a:cs typeface="Carlito"/>
              </a:rPr>
              <a:t>Associative</a:t>
            </a:r>
            <a:r>
              <a:rPr sz="1800" spc="-15" dirty="0">
                <a:latin typeface="Carlito"/>
                <a:cs typeface="Carlito"/>
              </a:rPr>
              <a:t> </a:t>
            </a:r>
            <a:r>
              <a:rPr sz="1800" spc="15" dirty="0">
                <a:latin typeface="Carlito"/>
                <a:cs typeface="Carlito"/>
              </a:rPr>
              <a:t>is</a:t>
            </a:r>
            <a:r>
              <a:rPr sz="1800" spc="-60" dirty="0">
                <a:latin typeface="Carlito"/>
                <a:cs typeface="Carlito"/>
              </a:rPr>
              <a:t> </a:t>
            </a:r>
            <a:r>
              <a:rPr sz="1800" spc="5" dirty="0">
                <a:latin typeface="Carlito"/>
                <a:cs typeface="Carlito"/>
              </a:rPr>
              <a:t>the</a:t>
            </a:r>
            <a:r>
              <a:rPr sz="1800" spc="-25" dirty="0">
                <a:latin typeface="Carlito"/>
                <a:cs typeface="Carlito"/>
              </a:rPr>
              <a:t> </a:t>
            </a:r>
            <a:r>
              <a:rPr sz="1800" spc="-10" dirty="0">
                <a:latin typeface="Carlito"/>
                <a:cs typeface="Carlito"/>
              </a:rPr>
              <a:t>most</a:t>
            </a:r>
            <a:r>
              <a:rPr sz="1800" spc="-30" dirty="0">
                <a:latin typeface="Carlito"/>
                <a:cs typeface="Carlito"/>
              </a:rPr>
              <a:t> </a:t>
            </a:r>
            <a:r>
              <a:rPr sz="1800" dirty="0">
                <a:latin typeface="Carlito"/>
                <a:cs typeface="Carlito"/>
              </a:rPr>
              <a:t>efficient</a:t>
            </a:r>
            <a:r>
              <a:rPr sz="1800" spc="-25" dirty="0">
                <a:latin typeface="Carlito"/>
                <a:cs typeface="Carlito"/>
              </a:rPr>
              <a:t> </a:t>
            </a:r>
            <a:r>
              <a:rPr sz="1800" dirty="0">
                <a:latin typeface="Carlito"/>
                <a:cs typeface="Carlito"/>
              </a:rPr>
              <a:t>utilisation</a:t>
            </a:r>
            <a:r>
              <a:rPr sz="1800" spc="20" dirty="0">
                <a:latin typeface="Carlito"/>
                <a:cs typeface="Carlito"/>
              </a:rPr>
              <a:t> </a:t>
            </a:r>
            <a:r>
              <a:rPr sz="1800" spc="10" dirty="0">
                <a:latin typeface="Carlito"/>
                <a:cs typeface="Carlito"/>
              </a:rPr>
              <a:t>of</a:t>
            </a:r>
            <a:r>
              <a:rPr sz="1800" spc="-50" dirty="0">
                <a:latin typeface="Carlito"/>
                <a:cs typeface="Carlito"/>
              </a:rPr>
              <a:t> </a:t>
            </a:r>
            <a:r>
              <a:rPr sz="1800" spc="5" dirty="0">
                <a:latin typeface="Carlito"/>
                <a:cs typeface="Carlito"/>
              </a:rPr>
              <a:t>cache</a:t>
            </a:r>
            <a:r>
              <a:rPr sz="1800" spc="-15" dirty="0">
                <a:latin typeface="Carlito"/>
                <a:cs typeface="Carlito"/>
              </a:rPr>
              <a:t> </a:t>
            </a:r>
            <a:r>
              <a:rPr sz="1800" spc="5" dirty="0">
                <a:latin typeface="Carlito"/>
                <a:cs typeface="Carlito"/>
              </a:rPr>
              <a:t>blocks,</a:t>
            </a:r>
            <a:r>
              <a:rPr sz="1800" spc="-20" dirty="0">
                <a:latin typeface="Carlito"/>
                <a:cs typeface="Carlito"/>
              </a:rPr>
              <a:t> </a:t>
            </a:r>
            <a:r>
              <a:rPr sz="1800" dirty="0">
                <a:latin typeface="Carlito"/>
                <a:cs typeface="Carlito"/>
              </a:rPr>
              <a:t>yet</a:t>
            </a:r>
            <a:r>
              <a:rPr sz="1800" spc="-30" dirty="0">
                <a:latin typeface="Carlito"/>
                <a:cs typeface="Carlito"/>
              </a:rPr>
              <a:t> </a:t>
            </a:r>
            <a:r>
              <a:rPr sz="1800" spc="15" dirty="0">
                <a:latin typeface="Carlito"/>
                <a:cs typeface="Carlito"/>
              </a:rPr>
              <a:t>it</a:t>
            </a:r>
            <a:r>
              <a:rPr sz="1800" spc="-30" dirty="0">
                <a:latin typeface="Carlito"/>
                <a:cs typeface="Carlito"/>
              </a:rPr>
              <a:t> </a:t>
            </a:r>
            <a:r>
              <a:rPr sz="1800" spc="15" dirty="0">
                <a:latin typeface="Carlito"/>
                <a:cs typeface="Carlito"/>
              </a:rPr>
              <a:t>is </a:t>
            </a:r>
            <a:r>
              <a:rPr sz="1800" spc="5" dirty="0">
                <a:latin typeface="Carlito"/>
                <a:cs typeface="Carlito"/>
              </a:rPr>
              <a:t>expensive</a:t>
            </a:r>
            <a:r>
              <a:rPr sz="1800" spc="-35" dirty="0">
                <a:latin typeface="Carlito"/>
                <a:cs typeface="Carlito"/>
              </a:rPr>
              <a:t> </a:t>
            </a:r>
            <a:r>
              <a:rPr sz="1800" spc="-5" dirty="0">
                <a:latin typeface="Carlito"/>
                <a:cs typeface="Carlito"/>
              </a:rPr>
              <a:t>to</a:t>
            </a:r>
            <a:r>
              <a:rPr sz="1800" dirty="0">
                <a:latin typeface="Carlito"/>
                <a:cs typeface="Carlito"/>
              </a:rPr>
              <a:t> </a:t>
            </a:r>
            <a:r>
              <a:rPr sz="1800" spc="-5" dirty="0">
                <a:latin typeface="Carlito"/>
                <a:cs typeface="Carlito"/>
              </a:rPr>
              <a:t>transverse</a:t>
            </a:r>
            <a:r>
              <a:rPr sz="1800" spc="-35" dirty="0">
                <a:latin typeface="Carlito"/>
                <a:cs typeface="Carlito"/>
              </a:rPr>
              <a:t> </a:t>
            </a:r>
            <a:r>
              <a:rPr sz="1800" dirty="0">
                <a:latin typeface="Carlito"/>
                <a:cs typeface="Carlito"/>
              </a:rPr>
              <a:t>through</a:t>
            </a:r>
            <a:r>
              <a:rPr sz="1800" spc="5" dirty="0">
                <a:latin typeface="Carlito"/>
                <a:cs typeface="Carlito"/>
              </a:rPr>
              <a:t> the</a:t>
            </a:r>
            <a:r>
              <a:rPr sz="1800" spc="-20" dirty="0">
                <a:latin typeface="Carlito"/>
                <a:cs typeface="Carlito"/>
              </a:rPr>
              <a:t> </a:t>
            </a:r>
            <a:r>
              <a:rPr sz="1800" spc="5" dirty="0">
                <a:latin typeface="Carlito"/>
                <a:cs typeface="Carlito"/>
              </a:rPr>
              <a:t>cache</a:t>
            </a:r>
            <a:r>
              <a:rPr sz="1800" spc="-20" dirty="0">
                <a:latin typeface="Carlito"/>
                <a:cs typeface="Carlito"/>
              </a:rPr>
              <a:t> </a:t>
            </a:r>
            <a:r>
              <a:rPr sz="1800" spc="-5" dirty="0">
                <a:latin typeface="Carlito"/>
                <a:cs typeface="Carlito"/>
              </a:rPr>
              <a:t>to  </a:t>
            </a:r>
            <a:r>
              <a:rPr sz="1800" spc="5" dirty="0">
                <a:latin typeface="Carlito"/>
                <a:cs typeface="Carlito"/>
              </a:rPr>
              <a:t>find each </a:t>
            </a:r>
            <a:r>
              <a:rPr sz="1800" dirty="0">
                <a:latin typeface="Carlito"/>
                <a:cs typeface="Carlito"/>
              </a:rPr>
              <a:t>requested tag. </a:t>
            </a:r>
            <a:r>
              <a:rPr sz="1800" spc="5" dirty="0">
                <a:latin typeface="Carlito"/>
                <a:cs typeface="Carlito"/>
              </a:rPr>
              <a:t>Since </a:t>
            </a:r>
            <a:r>
              <a:rPr sz="1800" spc="-5" dirty="0">
                <a:latin typeface="Carlito"/>
                <a:cs typeface="Carlito"/>
              </a:rPr>
              <a:t>there </a:t>
            </a:r>
            <a:r>
              <a:rPr sz="1800" spc="15" dirty="0">
                <a:latin typeface="Carlito"/>
                <a:cs typeface="Carlito"/>
              </a:rPr>
              <a:t>is </a:t>
            </a:r>
            <a:r>
              <a:rPr sz="1800" spc="10" dirty="0">
                <a:latin typeface="Carlito"/>
                <a:cs typeface="Carlito"/>
              </a:rPr>
              <a:t>no </a:t>
            </a:r>
            <a:r>
              <a:rPr sz="1800" dirty="0">
                <a:latin typeface="Carlito"/>
                <a:cs typeface="Carlito"/>
              </a:rPr>
              <a:t>specified </a:t>
            </a:r>
            <a:r>
              <a:rPr sz="1800" spc="5" dirty="0">
                <a:latin typeface="Carlito"/>
                <a:cs typeface="Carlito"/>
              </a:rPr>
              <a:t>slot </a:t>
            </a:r>
            <a:r>
              <a:rPr sz="1800" spc="-30" dirty="0">
                <a:latin typeface="Carlito"/>
                <a:cs typeface="Carlito"/>
              </a:rPr>
              <a:t>for </a:t>
            </a:r>
            <a:r>
              <a:rPr sz="1800" spc="5" dirty="0">
                <a:latin typeface="Carlito"/>
                <a:cs typeface="Carlito"/>
              </a:rPr>
              <a:t>each instruction, </a:t>
            </a:r>
            <a:r>
              <a:rPr sz="1800" spc="15" dirty="0">
                <a:latin typeface="Carlito"/>
                <a:cs typeface="Carlito"/>
              </a:rPr>
              <a:t>an </a:t>
            </a:r>
            <a:r>
              <a:rPr sz="1800" dirty="0">
                <a:latin typeface="Carlito"/>
                <a:cs typeface="Carlito"/>
              </a:rPr>
              <a:t>algorithm </a:t>
            </a:r>
            <a:r>
              <a:rPr sz="1800" spc="10" dirty="0">
                <a:latin typeface="Carlito"/>
                <a:cs typeface="Carlito"/>
              </a:rPr>
              <a:t>of </a:t>
            </a:r>
            <a:r>
              <a:rPr sz="1800" dirty="0">
                <a:latin typeface="Carlito"/>
                <a:cs typeface="Carlito"/>
              </a:rPr>
              <a:t>replacement </a:t>
            </a:r>
            <a:r>
              <a:rPr sz="1800" spc="15" dirty="0">
                <a:latin typeface="Carlito"/>
                <a:cs typeface="Carlito"/>
              </a:rPr>
              <a:t>policy</a:t>
            </a:r>
            <a:r>
              <a:rPr sz="1800" spc="-204" dirty="0">
                <a:latin typeface="Carlito"/>
                <a:cs typeface="Carlito"/>
              </a:rPr>
              <a:t> </a:t>
            </a:r>
            <a:r>
              <a:rPr sz="1800" spc="-5" dirty="0">
                <a:latin typeface="Carlito"/>
                <a:cs typeface="Carlito"/>
              </a:rPr>
              <a:t>must  </a:t>
            </a:r>
            <a:r>
              <a:rPr sz="1800" spc="10" dirty="0">
                <a:latin typeface="Carlito"/>
                <a:cs typeface="Carlito"/>
              </a:rPr>
              <a:t>be</a:t>
            </a:r>
            <a:r>
              <a:rPr sz="1800" spc="-30" dirty="0">
                <a:latin typeface="Carlito"/>
                <a:cs typeface="Carlito"/>
              </a:rPr>
              <a:t> </a:t>
            </a:r>
            <a:r>
              <a:rPr sz="1800" dirty="0">
                <a:latin typeface="Carlito"/>
                <a:cs typeface="Carlito"/>
              </a:rPr>
              <a:t>designed</a:t>
            </a:r>
            <a:r>
              <a:rPr sz="1800" spc="5" dirty="0">
                <a:latin typeface="Carlito"/>
                <a:cs typeface="Carlito"/>
              </a:rPr>
              <a:t> </a:t>
            </a:r>
            <a:r>
              <a:rPr sz="1800" spc="20" dirty="0">
                <a:latin typeface="Carlito"/>
                <a:cs typeface="Carlito"/>
              </a:rPr>
              <a:t>along</a:t>
            </a:r>
            <a:r>
              <a:rPr sz="1800" spc="-125" dirty="0">
                <a:latin typeface="Carlito"/>
                <a:cs typeface="Carlito"/>
              </a:rPr>
              <a:t> </a:t>
            </a:r>
            <a:r>
              <a:rPr sz="1800" spc="5" dirty="0">
                <a:latin typeface="Carlito"/>
                <a:cs typeface="Carlito"/>
              </a:rPr>
              <a:t>with</a:t>
            </a:r>
            <a:r>
              <a:rPr sz="1800" spc="-10" dirty="0">
                <a:latin typeface="Carlito"/>
                <a:cs typeface="Carlito"/>
              </a:rPr>
              <a:t> </a:t>
            </a:r>
            <a:r>
              <a:rPr sz="1800" spc="5" dirty="0">
                <a:latin typeface="Carlito"/>
                <a:cs typeface="Carlito"/>
              </a:rPr>
              <a:t>implementation</a:t>
            </a:r>
            <a:r>
              <a:rPr sz="1800" spc="-170" dirty="0">
                <a:latin typeface="Carlito"/>
                <a:cs typeface="Carlito"/>
              </a:rPr>
              <a:t> </a:t>
            </a:r>
            <a:r>
              <a:rPr sz="1800" spc="10" dirty="0">
                <a:latin typeface="Carlito"/>
                <a:cs typeface="Carlito"/>
              </a:rPr>
              <a:t>of</a:t>
            </a:r>
            <a:r>
              <a:rPr sz="1800" spc="-60" dirty="0">
                <a:latin typeface="Carlito"/>
                <a:cs typeface="Carlito"/>
              </a:rPr>
              <a:t> </a:t>
            </a:r>
            <a:r>
              <a:rPr sz="1800" spc="10" dirty="0">
                <a:latin typeface="Carlito"/>
                <a:cs typeface="Carlito"/>
              </a:rPr>
              <a:t>fully</a:t>
            </a:r>
            <a:r>
              <a:rPr sz="1800" spc="-90" dirty="0">
                <a:latin typeface="Carlito"/>
                <a:cs typeface="Carlito"/>
              </a:rPr>
              <a:t> </a:t>
            </a:r>
            <a:r>
              <a:rPr sz="1800" spc="5" dirty="0">
                <a:latin typeface="Carlito"/>
                <a:cs typeface="Carlito"/>
              </a:rPr>
              <a:t>associative</a:t>
            </a:r>
            <a:r>
              <a:rPr sz="1800" spc="-85" dirty="0">
                <a:latin typeface="Carlito"/>
                <a:cs typeface="Carlito"/>
              </a:rPr>
              <a:t> </a:t>
            </a:r>
            <a:r>
              <a:rPr sz="1800" spc="5" dirty="0">
                <a:latin typeface="Carlito"/>
                <a:cs typeface="Carlito"/>
              </a:rPr>
              <a:t>cache.</a:t>
            </a:r>
            <a:endParaRPr sz="180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675" y="679513"/>
            <a:ext cx="5711190" cy="677545"/>
            <a:chOff x="828675" y="679513"/>
            <a:chExt cx="5711190" cy="677545"/>
          </a:xfrm>
        </p:grpSpPr>
        <p:sp>
          <p:nvSpPr>
            <p:cNvPr id="3" name="object 3"/>
            <p:cNvSpPr/>
            <p:nvPr/>
          </p:nvSpPr>
          <p:spPr>
            <a:xfrm>
              <a:off x="828675" y="679513"/>
              <a:ext cx="571969"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09992" y="679513"/>
              <a:ext cx="304800" cy="67722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62329" y="679513"/>
              <a:ext cx="5177409" cy="677227"/>
            </a:xfrm>
            <a:prstGeom prst="rect">
              <a:avLst/>
            </a:prstGeom>
            <a:blipFill>
              <a:blip r:embed="rId4" cstate="print"/>
              <a:stretch>
                <a:fillRect/>
              </a:stretch>
            </a:blipFill>
          </p:spPr>
          <p:txBody>
            <a:bodyPr wrap="square" lIns="0" tIns="0" rIns="0" bIns="0" rtlCol="0"/>
            <a:lstStyle/>
            <a:p>
              <a:endParaRPr/>
            </a:p>
          </p:txBody>
        </p:sp>
      </p:grpSp>
      <p:sp>
        <p:nvSpPr>
          <p:cNvPr id="6" name="object 6"/>
          <p:cNvSpPr/>
          <p:nvPr/>
        </p:nvSpPr>
        <p:spPr>
          <a:xfrm>
            <a:off x="7347609" y="574844"/>
            <a:ext cx="4558640" cy="4044780"/>
          </a:xfrm>
          <a:prstGeom prst="rect">
            <a:avLst/>
          </a:prstGeom>
          <a:blipFill>
            <a:blip r:embed="rId5" cstate="print"/>
            <a:stretch>
              <a:fillRect/>
            </a:stretch>
          </a:blipFill>
        </p:spPr>
        <p:txBody>
          <a:bodyPr wrap="square" lIns="0" tIns="0" rIns="0" bIns="0" rtlCol="0"/>
          <a:lstStyle/>
          <a:p>
            <a:endParaRPr/>
          </a:p>
        </p:txBody>
      </p:sp>
      <p:grpSp>
        <p:nvGrpSpPr>
          <p:cNvPr id="7" name="object 7"/>
          <p:cNvGrpSpPr/>
          <p:nvPr/>
        </p:nvGrpSpPr>
        <p:grpSpPr>
          <a:xfrm>
            <a:off x="790570" y="2105083"/>
            <a:ext cx="5963285" cy="686435"/>
            <a:chOff x="790570" y="2105083"/>
            <a:chExt cx="5963285" cy="686435"/>
          </a:xfrm>
        </p:grpSpPr>
        <p:sp>
          <p:nvSpPr>
            <p:cNvPr id="8" name="object 8"/>
            <p:cNvSpPr/>
            <p:nvPr/>
          </p:nvSpPr>
          <p:spPr>
            <a:xfrm>
              <a:off x="795337" y="2109850"/>
              <a:ext cx="1981200" cy="676275"/>
            </a:xfrm>
            <a:custGeom>
              <a:avLst/>
              <a:gdLst/>
              <a:ahLst/>
              <a:cxnLst/>
              <a:rect l="l" t="t" r="r" b="b"/>
              <a:pathLst>
                <a:path w="1981200" h="676275">
                  <a:moveTo>
                    <a:pt x="1981200" y="0"/>
                  </a:moveTo>
                  <a:lnTo>
                    <a:pt x="0" y="0"/>
                  </a:lnTo>
                  <a:lnTo>
                    <a:pt x="0" y="676275"/>
                  </a:lnTo>
                  <a:lnTo>
                    <a:pt x="1981200" y="676275"/>
                  </a:lnTo>
                  <a:lnTo>
                    <a:pt x="1981200" y="0"/>
                  </a:lnTo>
                  <a:close/>
                </a:path>
              </a:pathLst>
            </a:custGeom>
            <a:solidFill>
              <a:srgbClr val="5B9BD4"/>
            </a:solidFill>
          </p:spPr>
          <p:txBody>
            <a:bodyPr wrap="square" lIns="0" tIns="0" rIns="0" bIns="0" rtlCol="0"/>
            <a:lstStyle/>
            <a:p>
              <a:endParaRPr/>
            </a:p>
          </p:txBody>
        </p:sp>
        <p:sp>
          <p:nvSpPr>
            <p:cNvPr id="9" name="object 9"/>
            <p:cNvSpPr/>
            <p:nvPr/>
          </p:nvSpPr>
          <p:spPr>
            <a:xfrm>
              <a:off x="795337" y="2109850"/>
              <a:ext cx="1981200" cy="676275"/>
            </a:xfrm>
            <a:custGeom>
              <a:avLst/>
              <a:gdLst/>
              <a:ahLst/>
              <a:cxnLst/>
              <a:rect l="l" t="t" r="r" b="b"/>
              <a:pathLst>
                <a:path w="1981200" h="676275">
                  <a:moveTo>
                    <a:pt x="0" y="676275"/>
                  </a:moveTo>
                  <a:lnTo>
                    <a:pt x="1981200" y="676275"/>
                  </a:lnTo>
                  <a:lnTo>
                    <a:pt x="1981200" y="0"/>
                  </a:lnTo>
                  <a:lnTo>
                    <a:pt x="0" y="0"/>
                  </a:lnTo>
                  <a:lnTo>
                    <a:pt x="0" y="676275"/>
                  </a:lnTo>
                  <a:close/>
                </a:path>
              </a:pathLst>
            </a:custGeom>
            <a:ln w="9534">
              <a:solidFill>
                <a:srgbClr val="41709C"/>
              </a:solidFill>
            </a:ln>
          </p:spPr>
          <p:txBody>
            <a:bodyPr wrap="square" lIns="0" tIns="0" rIns="0" bIns="0" rtlCol="0"/>
            <a:lstStyle/>
            <a:p>
              <a:endParaRPr/>
            </a:p>
          </p:txBody>
        </p:sp>
        <p:sp>
          <p:nvSpPr>
            <p:cNvPr id="10" name="object 10"/>
            <p:cNvSpPr/>
            <p:nvPr/>
          </p:nvSpPr>
          <p:spPr>
            <a:xfrm>
              <a:off x="1583690" y="2243708"/>
              <a:ext cx="521119" cy="419735"/>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776600" y="2109850"/>
              <a:ext cx="1981200" cy="676275"/>
            </a:xfrm>
            <a:custGeom>
              <a:avLst/>
              <a:gdLst/>
              <a:ahLst/>
              <a:cxnLst/>
              <a:rect l="l" t="t" r="r" b="b"/>
              <a:pathLst>
                <a:path w="1981200" h="676275">
                  <a:moveTo>
                    <a:pt x="1981200" y="0"/>
                  </a:moveTo>
                  <a:lnTo>
                    <a:pt x="0" y="0"/>
                  </a:lnTo>
                  <a:lnTo>
                    <a:pt x="0" y="676275"/>
                  </a:lnTo>
                  <a:lnTo>
                    <a:pt x="1981200" y="676275"/>
                  </a:lnTo>
                  <a:lnTo>
                    <a:pt x="1981200" y="0"/>
                  </a:lnTo>
                  <a:close/>
                </a:path>
              </a:pathLst>
            </a:custGeom>
            <a:solidFill>
              <a:srgbClr val="843B0C"/>
            </a:solidFill>
          </p:spPr>
          <p:txBody>
            <a:bodyPr wrap="square" lIns="0" tIns="0" rIns="0" bIns="0" rtlCol="0"/>
            <a:lstStyle/>
            <a:p>
              <a:endParaRPr/>
            </a:p>
          </p:txBody>
        </p:sp>
        <p:sp>
          <p:nvSpPr>
            <p:cNvPr id="12" name="object 12"/>
            <p:cNvSpPr/>
            <p:nvPr/>
          </p:nvSpPr>
          <p:spPr>
            <a:xfrm>
              <a:off x="2776600" y="2109850"/>
              <a:ext cx="1981200" cy="676275"/>
            </a:xfrm>
            <a:custGeom>
              <a:avLst/>
              <a:gdLst/>
              <a:ahLst/>
              <a:cxnLst/>
              <a:rect l="l" t="t" r="r" b="b"/>
              <a:pathLst>
                <a:path w="1981200" h="676275">
                  <a:moveTo>
                    <a:pt x="0" y="676275"/>
                  </a:moveTo>
                  <a:lnTo>
                    <a:pt x="1981200" y="676275"/>
                  </a:lnTo>
                  <a:lnTo>
                    <a:pt x="1981200" y="0"/>
                  </a:lnTo>
                  <a:lnTo>
                    <a:pt x="0" y="0"/>
                  </a:lnTo>
                  <a:lnTo>
                    <a:pt x="0" y="676275"/>
                  </a:lnTo>
                  <a:close/>
                </a:path>
              </a:pathLst>
            </a:custGeom>
            <a:ln w="9534">
              <a:solidFill>
                <a:srgbClr val="000000"/>
              </a:solidFill>
            </a:ln>
          </p:spPr>
          <p:txBody>
            <a:bodyPr wrap="square" lIns="0" tIns="0" rIns="0" bIns="0" rtlCol="0"/>
            <a:lstStyle/>
            <a:p>
              <a:endParaRPr/>
            </a:p>
          </p:txBody>
        </p:sp>
        <p:sp>
          <p:nvSpPr>
            <p:cNvPr id="13" name="object 13"/>
            <p:cNvSpPr/>
            <p:nvPr/>
          </p:nvSpPr>
          <p:spPr>
            <a:xfrm>
              <a:off x="3436619" y="2243708"/>
              <a:ext cx="778001" cy="41973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4757800" y="2109850"/>
              <a:ext cx="1990725" cy="676275"/>
            </a:xfrm>
            <a:custGeom>
              <a:avLst/>
              <a:gdLst/>
              <a:ahLst/>
              <a:cxnLst/>
              <a:rect l="l" t="t" r="r" b="b"/>
              <a:pathLst>
                <a:path w="1990725" h="676275">
                  <a:moveTo>
                    <a:pt x="1990725" y="0"/>
                  </a:moveTo>
                  <a:lnTo>
                    <a:pt x="0" y="0"/>
                  </a:lnTo>
                  <a:lnTo>
                    <a:pt x="0" y="676275"/>
                  </a:lnTo>
                  <a:lnTo>
                    <a:pt x="1990725" y="676275"/>
                  </a:lnTo>
                  <a:lnTo>
                    <a:pt x="1990725" y="0"/>
                  </a:lnTo>
                  <a:close/>
                </a:path>
              </a:pathLst>
            </a:custGeom>
            <a:solidFill>
              <a:srgbClr val="538235"/>
            </a:solidFill>
          </p:spPr>
          <p:txBody>
            <a:bodyPr wrap="square" lIns="0" tIns="0" rIns="0" bIns="0" rtlCol="0"/>
            <a:lstStyle/>
            <a:p>
              <a:endParaRPr/>
            </a:p>
          </p:txBody>
        </p:sp>
        <p:sp>
          <p:nvSpPr>
            <p:cNvPr id="15" name="object 15"/>
            <p:cNvSpPr/>
            <p:nvPr/>
          </p:nvSpPr>
          <p:spPr>
            <a:xfrm>
              <a:off x="4757800" y="2109850"/>
              <a:ext cx="1990725" cy="676275"/>
            </a:xfrm>
            <a:custGeom>
              <a:avLst/>
              <a:gdLst/>
              <a:ahLst/>
              <a:cxnLst/>
              <a:rect l="l" t="t" r="r" b="b"/>
              <a:pathLst>
                <a:path w="1990725" h="676275">
                  <a:moveTo>
                    <a:pt x="0" y="676275"/>
                  </a:moveTo>
                  <a:lnTo>
                    <a:pt x="1990725" y="676275"/>
                  </a:lnTo>
                  <a:lnTo>
                    <a:pt x="1990725" y="0"/>
                  </a:lnTo>
                  <a:lnTo>
                    <a:pt x="0" y="0"/>
                  </a:lnTo>
                  <a:lnTo>
                    <a:pt x="0" y="676275"/>
                  </a:lnTo>
                  <a:close/>
                </a:path>
              </a:pathLst>
            </a:custGeom>
            <a:ln w="9534">
              <a:solidFill>
                <a:srgbClr val="000000"/>
              </a:solidFill>
            </a:ln>
          </p:spPr>
          <p:txBody>
            <a:bodyPr wrap="square" lIns="0" tIns="0" rIns="0" bIns="0" rtlCol="0"/>
            <a:lstStyle/>
            <a:p>
              <a:endParaRPr/>
            </a:p>
          </p:txBody>
        </p:sp>
        <p:sp>
          <p:nvSpPr>
            <p:cNvPr id="16" name="object 16"/>
            <p:cNvSpPr/>
            <p:nvPr/>
          </p:nvSpPr>
          <p:spPr>
            <a:xfrm>
              <a:off x="5356224" y="2243708"/>
              <a:ext cx="911961" cy="419735"/>
            </a:xfrm>
            <a:prstGeom prst="rect">
              <a:avLst/>
            </a:prstGeom>
            <a:blipFill>
              <a:blip r:embed="rId8" cstate="print"/>
              <a:stretch>
                <a:fillRect/>
              </a:stretch>
            </a:blipFill>
          </p:spPr>
          <p:txBody>
            <a:bodyPr wrap="square" lIns="0" tIns="0" rIns="0" bIns="0" rtlCol="0"/>
            <a:lstStyle/>
            <a:p>
              <a:endParaRPr/>
            </a:p>
          </p:txBody>
        </p:sp>
      </p:grpSp>
      <p:grpSp>
        <p:nvGrpSpPr>
          <p:cNvPr id="17" name="object 17"/>
          <p:cNvGrpSpPr/>
          <p:nvPr/>
        </p:nvGrpSpPr>
        <p:grpSpPr>
          <a:xfrm>
            <a:off x="795337" y="1695450"/>
            <a:ext cx="5955030" cy="361950"/>
            <a:chOff x="795337" y="1695450"/>
            <a:chExt cx="5955030" cy="361950"/>
          </a:xfrm>
        </p:grpSpPr>
        <p:sp>
          <p:nvSpPr>
            <p:cNvPr id="18" name="object 18"/>
            <p:cNvSpPr/>
            <p:nvPr/>
          </p:nvSpPr>
          <p:spPr>
            <a:xfrm>
              <a:off x="795337" y="1843278"/>
              <a:ext cx="5955030" cy="90805"/>
            </a:xfrm>
            <a:custGeom>
              <a:avLst/>
              <a:gdLst/>
              <a:ahLst/>
              <a:cxnLst/>
              <a:rect l="l" t="t" r="r" b="b"/>
              <a:pathLst>
                <a:path w="5955030" h="90805">
                  <a:moveTo>
                    <a:pt x="5878311" y="58643"/>
                  </a:moveTo>
                  <a:lnTo>
                    <a:pt x="5878258" y="90297"/>
                  </a:lnTo>
                  <a:lnTo>
                    <a:pt x="5941928" y="58674"/>
                  </a:lnTo>
                  <a:lnTo>
                    <a:pt x="5890958" y="58674"/>
                  </a:lnTo>
                  <a:lnTo>
                    <a:pt x="5878311" y="58643"/>
                  </a:lnTo>
                  <a:close/>
                </a:path>
                <a:path w="5955030" h="90805">
                  <a:moveTo>
                    <a:pt x="76288" y="0"/>
                  </a:moveTo>
                  <a:lnTo>
                    <a:pt x="0" y="37846"/>
                  </a:lnTo>
                  <a:lnTo>
                    <a:pt x="76111" y="76200"/>
                  </a:lnTo>
                  <a:lnTo>
                    <a:pt x="76185" y="44481"/>
                  </a:lnTo>
                  <a:lnTo>
                    <a:pt x="63474" y="44450"/>
                  </a:lnTo>
                  <a:lnTo>
                    <a:pt x="63512" y="31750"/>
                  </a:lnTo>
                  <a:lnTo>
                    <a:pt x="76214" y="31750"/>
                  </a:lnTo>
                  <a:lnTo>
                    <a:pt x="76288" y="0"/>
                  </a:lnTo>
                  <a:close/>
                </a:path>
                <a:path w="5955030" h="90805">
                  <a:moveTo>
                    <a:pt x="5878332" y="45942"/>
                  </a:moveTo>
                  <a:lnTo>
                    <a:pt x="5878311" y="58643"/>
                  </a:lnTo>
                  <a:lnTo>
                    <a:pt x="5890958" y="58674"/>
                  </a:lnTo>
                  <a:lnTo>
                    <a:pt x="5891085" y="45974"/>
                  </a:lnTo>
                  <a:lnTo>
                    <a:pt x="5878332" y="45942"/>
                  </a:lnTo>
                  <a:close/>
                </a:path>
                <a:path w="5955030" h="90805">
                  <a:moveTo>
                    <a:pt x="5878385" y="14097"/>
                  </a:moveTo>
                  <a:lnTo>
                    <a:pt x="5878332" y="45942"/>
                  </a:lnTo>
                  <a:lnTo>
                    <a:pt x="5891085" y="45974"/>
                  </a:lnTo>
                  <a:lnTo>
                    <a:pt x="5890958" y="58674"/>
                  </a:lnTo>
                  <a:lnTo>
                    <a:pt x="5941928" y="58674"/>
                  </a:lnTo>
                  <a:lnTo>
                    <a:pt x="5954458" y="52450"/>
                  </a:lnTo>
                  <a:lnTo>
                    <a:pt x="5878385" y="14097"/>
                  </a:lnTo>
                  <a:close/>
                </a:path>
                <a:path w="5955030" h="90805">
                  <a:moveTo>
                    <a:pt x="76214" y="31781"/>
                  </a:moveTo>
                  <a:lnTo>
                    <a:pt x="76185" y="44481"/>
                  </a:lnTo>
                  <a:lnTo>
                    <a:pt x="5878311" y="58643"/>
                  </a:lnTo>
                  <a:lnTo>
                    <a:pt x="5878332" y="45942"/>
                  </a:lnTo>
                  <a:lnTo>
                    <a:pt x="76214" y="31781"/>
                  </a:lnTo>
                  <a:close/>
                </a:path>
                <a:path w="5955030" h="90805">
                  <a:moveTo>
                    <a:pt x="63512" y="31750"/>
                  </a:moveTo>
                  <a:lnTo>
                    <a:pt x="63474" y="44450"/>
                  </a:lnTo>
                  <a:lnTo>
                    <a:pt x="76185" y="44481"/>
                  </a:lnTo>
                  <a:lnTo>
                    <a:pt x="76214" y="31781"/>
                  </a:lnTo>
                  <a:lnTo>
                    <a:pt x="63512" y="31750"/>
                  </a:lnTo>
                  <a:close/>
                </a:path>
                <a:path w="5955030" h="90805">
                  <a:moveTo>
                    <a:pt x="76214" y="31750"/>
                  </a:moveTo>
                  <a:lnTo>
                    <a:pt x="63512" y="31750"/>
                  </a:lnTo>
                  <a:lnTo>
                    <a:pt x="76214" y="31781"/>
                  </a:lnTo>
                  <a:close/>
                </a:path>
              </a:pathLst>
            </a:custGeom>
            <a:solidFill>
              <a:srgbClr val="5B9BD4"/>
            </a:solidFill>
          </p:spPr>
          <p:txBody>
            <a:bodyPr wrap="square" lIns="0" tIns="0" rIns="0" bIns="0" rtlCol="0"/>
            <a:lstStyle/>
            <a:p>
              <a:endParaRPr/>
            </a:p>
          </p:txBody>
        </p:sp>
        <p:sp>
          <p:nvSpPr>
            <p:cNvPr id="19" name="object 19"/>
            <p:cNvSpPr/>
            <p:nvPr/>
          </p:nvSpPr>
          <p:spPr>
            <a:xfrm>
              <a:off x="2105025" y="1695450"/>
              <a:ext cx="3743325" cy="361950"/>
            </a:xfrm>
            <a:custGeom>
              <a:avLst/>
              <a:gdLst/>
              <a:ahLst/>
              <a:cxnLst/>
              <a:rect l="l" t="t" r="r" b="b"/>
              <a:pathLst>
                <a:path w="3743325" h="361950">
                  <a:moveTo>
                    <a:pt x="3743325" y="0"/>
                  </a:moveTo>
                  <a:lnTo>
                    <a:pt x="0" y="0"/>
                  </a:lnTo>
                  <a:lnTo>
                    <a:pt x="0" y="361950"/>
                  </a:lnTo>
                  <a:lnTo>
                    <a:pt x="3743325" y="361950"/>
                  </a:lnTo>
                  <a:lnTo>
                    <a:pt x="3743325" y="0"/>
                  </a:lnTo>
                  <a:close/>
                </a:path>
              </a:pathLst>
            </a:custGeom>
            <a:solidFill>
              <a:srgbClr val="FFFFFF"/>
            </a:solidFill>
          </p:spPr>
          <p:txBody>
            <a:bodyPr wrap="square" lIns="0" tIns="0" rIns="0" bIns="0" rtlCol="0"/>
            <a:lstStyle/>
            <a:p>
              <a:endParaRPr/>
            </a:p>
          </p:txBody>
        </p:sp>
      </p:grpSp>
      <p:sp>
        <p:nvSpPr>
          <p:cNvPr id="20" name="object 20"/>
          <p:cNvSpPr txBox="1">
            <a:spLocks noGrp="1"/>
          </p:cNvSpPr>
          <p:nvPr>
            <p:ph type="title"/>
          </p:nvPr>
        </p:nvSpPr>
        <p:spPr>
          <a:xfrm>
            <a:off x="2184780" y="1706816"/>
            <a:ext cx="3280410" cy="300355"/>
          </a:xfrm>
          <a:prstGeom prst="rect">
            <a:avLst/>
          </a:prstGeom>
        </p:spPr>
        <p:txBody>
          <a:bodyPr vert="horz" wrap="square" lIns="0" tIns="12700" rIns="0" bIns="0" rtlCol="0">
            <a:spAutoFit/>
          </a:bodyPr>
          <a:lstStyle/>
          <a:p>
            <a:pPr marL="12700">
              <a:lnSpc>
                <a:spcPct val="100000"/>
              </a:lnSpc>
              <a:spcBef>
                <a:spcPts val="100"/>
              </a:spcBef>
            </a:pPr>
            <a:r>
              <a:rPr spc="-5" dirty="0"/>
              <a:t>Length </a:t>
            </a:r>
            <a:r>
              <a:rPr spc="10" dirty="0"/>
              <a:t>of </a:t>
            </a:r>
            <a:r>
              <a:rPr dirty="0"/>
              <a:t>address </a:t>
            </a:r>
            <a:r>
              <a:rPr spc="15" dirty="0"/>
              <a:t>in </a:t>
            </a:r>
            <a:r>
              <a:rPr spc="25" dirty="0"/>
              <a:t>Main</a:t>
            </a:r>
            <a:r>
              <a:rPr spc="-270" dirty="0"/>
              <a:t> </a:t>
            </a:r>
            <a:r>
              <a:rPr dirty="0"/>
              <a:t>Memory</a:t>
            </a:r>
          </a:p>
        </p:txBody>
      </p:sp>
      <p:sp>
        <p:nvSpPr>
          <p:cNvPr id="21" name="object 21"/>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sp>
        <p:nvSpPr>
          <p:cNvPr id="22" name="object 22"/>
          <p:cNvSpPr txBox="1"/>
          <p:nvPr/>
        </p:nvSpPr>
        <p:spPr>
          <a:xfrm>
            <a:off x="795337" y="3024251"/>
            <a:ext cx="5953125" cy="1015791"/>
          </a:xfrm>
          <a:prstGeom prst="rect">
            <a:avLst/>
          </a:prstGeom>
          <a:ln w="9534">
            <a:solidFill>
              <a:srgbClr val="000000"/>
            </a:solidFill>
          </a:ln>
        </p:spPr>
        <p:txBody>
          <a:bodyPr vert="horz" wrap="square" lIns="0" tIns="20955" rIns="0" bIns="0" rtlCol="0">
            <a:spAutoFit/>
          </a:bodyPr>
          <a:lstStyle/>
          <a:p>
            <a:pPr marL="82550" marR="75565" algn="just">
              <a:lnSpc>
                <a:spcPct val="100800"/>
              </a:lnSpc>
              <a:spcBef>
                <a:spcPts val="165"/>
              </a:spcBef>
            </a:pPr>
            <a:r>
              <a:rPr sz="1600" b="1" dirty="0">
                <a:latin typeface="Carlito"/>
                <a:cs typeface="Carlito"/>
              </a:rPr>
              <a:t>N-way </a:t>
            </a:r>
            <a:r>
              <a:rPr sz="1600" b="1" spc="5" dirty="0">
                <a:latin typeface="Carlito"/>
                <a:cs typeface="Carlito"/>
              </a:rPr>
              <a:t>set </a:t>
            </a:r>
            <a:r>
              <a:rPr sz="1600" b="1" spc="-5" dirty="0">
                <a:latin typeface="Carlito"/>
                <a:cs typeface="Carlito"/>
              </a:rPr>
              <a:t>associative cache </a:t>
            </a:r>
            <a:r>
              <a:rPr sz="1600" spc="10" dirty="0">
                <a:latin typeface="Carlito"/>
                <a:cs typeface="Carlito"/>
              </a:rPr>
              <a:t>combines </a:t>
            </a:r>
            <a:r>
              <a:rPr sz="1600" spc="5" dirty="0">
                <a:latin typeface="Carlito"/>
                <a:cs typeface="Carlito"/>
              </a:rPr>
              <a:t>the </a:t>
            </a:r>
            <a:r>
              <a:rPr sz="1600" spc="15" dirty="0">
                <a:latin typeface="Carlito"/>
                <a:cs typeface="Carlito"/>
              </a:rPr>
              <a:t>idea </a:t>
            </a:r>
            <a:r>
              <a:rPr sz="1600" spc="10" dirty="0">
                <a:latin typeface="Carlito"/>
                <a:cs typeface="Carlito"/>
              </a:rPr>
              <a:t>of </a:t>
            </a:r>
            <a:r>
              <a:rPr sz="1600" dirty="0">
                <a:latin typeface="Carlito"/>
                <a:cs typeface="Carlito"/>
              </a:rPr>
              <a:t>direct  </a:t>
            </a:r>
            <a:r>
              <a:rPr sz="1600" spc="10" dirty="0">
                <a:latin typeface="Carlito"/>
                <a:cs typeface="Carlito"/>
              </a:rPr>
              <a:t>mapped </a:t>
            </a:r>
            <a:r>
              <a:rPr sz="1600" spc="5" dirty="0">
                <a:latin typeface="Carlito"/>
                <a:cs typeface="Carlito"/>
              </a:rPr>
              <a:t>cache </a:t>
            </a:r>
            <a:r>
              <a:rPr sz="1600" spc="-10" dirty="0">
                <a:latin typeface="Carlito"/>
                <a:cs typeface="Carlito"/>
              </a:rPr>
              <a:t>and </a:t>
            </a:r>
            <a:r>
              <a:rPr sz="1600" spc="10" dirty="0">
                <a:latin typeface="Carlito"/>
                <a:cs typeface="Carlito"/>
              </a:rPr>
              <a:t>fully </a:t>
            </a:r>
            <a:r>
              <a:rPr sz="1600" dirty="0">
                <a:latin typeface="Carlito"/>
                <a:cs typeface="Carlito"/>
              </a:rPr>
              <a:t>associative </a:t>
            </a:r>
            <a:r>
              <a:rPr sz="1600" spc="5" dirty="0">
                <a:latin typeface="Carlito"/>
                <a:cs typeface="Carlito"/>
              </a:rPr>
              <a:t>cache. </a:t>
            </a:r>
            <a:r>
              <a:rPr sz="1600" spc="-5" dirty="0">
                <a:latin typeface="Carlito"/>
                <a:cs typeface="Carlito"/>
              </a:rPr>
              <a:t>It </a:t>
            </a:r>
            <a:r>
              <a:rPr sz="1600" spc="15" dirty="0">
                <a:latin typeface="Carlito"/>
                <a:cs typeface="Carlito"/>
              </a:rPr>
              <a:t>has </a:t>
            </a:r>
            <a:r>
              <a:rPr sz="1600" dirty="0">
                <a:latin typeface="Carlito"/>
                <a:cs typeface="Carlito"/>
              </a:rPr>
              <a:t>direct  </a:t>
            </a:r>
            <a:r>
              <a:rPr sz="1600" spc="10" dirty="0">
                <a:latin typeface="Carlito"/>
                <a:cs typeface="Carlito"/>
              </a:rPr>
              <a:t>mapped </a:t>
            </a:r>
            <a:r>
              <a:rPr sz="1600" spc="5" dirty="0">
                <a:latin typeface="Carlito"/>
                <a:cs typeface="Carlito"/>
              </a:rPr>
              <a:t>principle </a:t>
            </a:r>
            <a:r>
              <a:rPr sz="1600" spc="-40" dirty="0">
                <a:latin typeface="Carlito"/>
                <a:cs typeface="Carlito"/>
              </a:rPr>
              <a:t>to </a:t>
            </a:r>
            <a:r>
              <a:rPr sz="1600" spc="-20" dirty="0">
                <a:latin typeface="Carlito"/>
                <a:cs typeface="Carlito"/>
              </a:rPr>
              <a:t>an </a:t>
            </a:r>
            <a:r>
              <a:rPr sz="1600" spc="-5" dirty="0">
                <a:latin typeface="Carlito"/>
                <a:cs typeface="Carlito"/>
              </a:rPr>
              <a:t>index, </a:t>
            </a:r>
            <a:r>
              <a:rPr sz="1600" dirty="0">
                <a:latin typeface="Carlito"/>
                <a:cs typeface="Carlito"/>
              </a:rPr>
              <a:t>yet </a:t>
            </a:r>
            <a:r>
              <a:rPr sz="1600" spc="-5" dirty="0">
                <a:latin typeface="Carlito"/>
                <a:cs typeface="Carlito"/>
              </a:rPr>
              <a:t>fully </a:t>
            </a:r>
            <a:r>
              <a:rPr sz="1600" dirty="0">
                <a:latin typeface="Carlito"/>
                <a:cs typeface="Carlito"/>
              </a:rPr>
              <a:t>associative </a:t>
            </a:r>
            <a:r>
              <a:rPr sz="1600" spc="-5" dirty="0">
                <a:latin typeface="Carlito"/>
                <a:cs typeface="Carlito"/>
              </a:rPr>
              <a:t>concept  </a:t>
            </a:r>
            <a:r>
              <a:rPr sz="1600" spc="10" dirty="0">
                <a:latin typeface="Carlito"/>
                <a:cs typeface="Carlito"/>
              </a:rPr>
              <a:t>within</a:t>
            </a:r>
            <a:r>
              <a:rPr sz="1600" spc="-80" dirty="0">
                <a:latin typeface="Carlito"/>
                <a:cs typeface="Carlito"/>
              </a:rPr>
              <a:t> </a:t>
            </a:r>
            <a:r>
              <a:rPr sz="1600" spc="5" dirty="0">
                <a:latin typeface="Carlito"/>
                <a:cs typeface="Carlito"/>
              </a:rPr>
              <a:t>the</a:t>
            </a:r>
            <a:r>
              <a:rPr sz="1600" spc="-30" dirty="0">
                <a:latin typeface="Carlito"/>
                <a:cs typeface="Carlito"/>
              </a:rPr>
              <a:t> </a:t>
            </a:r>
            <a:r>
              <a:rPr sz="1600" spc="10" dirty="0">
                <a:latin typeface="Carlito"/>
                <a:cs typeface="Carlito"/>
              </a:rPr>
              <a:t>index.</a:t>
            </a:r>
            <a:r>
              <a:rPr sz="1600" spc="-114" dirty="0">
                <a:latin typeface="Carlito"/>
                <a:cs typeface="Carlito"/>
              </a:rPr>
              <a:t> </a:t>
            </a:r>
            <a:r>
              <a:rPr sz="1600" b="1" spc="15" dirty="0">
                <a:latin typeface="Carlito"/>
                <a:cs typeface="Carlito"/>
              </a:rPr>
              <a:t>An</a:t>
            </a:r>
            <a:r>
              <a:rPr sz="1600" b="1" spc="-25" dirty="0">
                <a:latin typeface="Carlito"/>
                <a:cs typeface="Carlito"/>
              </a:rPr>
              <a:t> </a:t>
            </a:r>
            <a:r>
              <a:rPr sz="1600" b="1" dirty="0">
                <a:latin typeface="Carlito"/>
                <a:cs typeface="Carlito"/>
              </a:rPr>
              <a:t>index</a:t>
            </a:r>
            <a:r>
              <a:rPr sz="1600" b="1" spc="-30" dirty="0">
                <a:latin typeface="Carlito"/>
                <a:cs typeface="Carlito"/>
              </a:rPr>
              <a:t> </a:t>
            </a:r>
            <a:r>
              <a:rPr sz="1600" spc="15" dirty="0">
                <a:latin typeface="Carlito"/>
                <a:cs typeface="Carlito"/>
              </a:rPr>
              <a:t>contains</a:t>
            </a:r>
            <a:r>
              <a:rPr sz="1600" spc="-200" dirty="0">
                <a:latin typeface="Carlito"/>
                <a:cs typeface="Carlito"/>
              </a:rPr>
              <a:t> </a:t>
            </a:r>
            <a:r>
              <a:rPr sz="1600" b="1" dirty="0">
                <a:latin typeface="Carlito"/>
                <a:cs typeface="Carlito"/>
              </a:rPr>
              <a:t>N</a:t>
            </a:r>
            <a:r>
              <a:rPr sz="1600" b="1" spc="55" dirty="0">
                <a:latin typeface="Carlito"/>
                <a:cs typeface="Carlito"/>
              </a:rPr>
              <a:t> </a:t>
            </a:r>
            <a:r>
              <a:rPr sz="1600" spc="10" dirty="0">
                <a:latin typeface="Carlito"/>
                <a:cs typeface="Carlito"/>
              </a:rPr>
              <a:t>blocks</a:t>
            </a:r>
            <a:r>
              <a:rPr sz="1600" spc="-130" dirty="0">
                <a:latin typeface="Carlito"/>
                <a:cs typeface="Carlito"/>
              </a:rPr>
              <a:t> </a:t>
            </a:r>
            <a:r>
              <a:rPr sz="1600" spc="10" dirty="0">
                <a:latin typeface="Carlito"/>
                <a:cs typeface="Carlito"/>
              </a:rPr>
              <a:t>of</a:t>
            </a:r>
            <a:r>
              <a:rPr sz="1600" spc="-60" dirty="0">
                <a:latin typeface="Carlito"/>
                <a:cs typeface="Carlito"/>
              </a:rPr>
              <a:t> </a:t>
            </a:r>
            <a:r>
              <a:rPr sz="1600" spc="-35" dirty="0">
                <a:latin typeface="Carlito"/>
                <a:cs typeface="Carlito"/>
              </a:rPr>
              <a:t>way.</a:t>
            </a:r>
            <a:endParaRPr sz="1600" dirty="0">
              <a:latin typeface="Carlito"/>
              <a:cs typeface="Carlito"/>
            </a:endParaRPr>
          </a:p>
        </p:txBody>
      </p:sp>
      <p:sp>
        <p:nvSpPr>
          <p:cNvPr id="23" name="object 23"/>
          <p:cNvSpPr txBox="1"/>
          <p:nvPr/>
        </p:nvSpPr>
        <p:spPr>
          <a:xfrm>
            <a:off x="795337" y="4624387"/>
            <a:ext cx="4743450" cy="1813444"/>
          </a:xfrm>
          <a:prstGeom prst="rect">
            <a:avLst/>
          </a:prstGeom>
          <a:ln w="9534">
            <a:solidFill>
              <a:srgbClr val="000000"/>
            </a:solidFill>
          </a:ln>
        </p:spPr>
        <p:txBody>
          <a:bodyPr vert="horz" wrap="square" lIns="0" tIns="26034" rIns="0" bIns="0" rtlCol="0">
            <a:spAutoFit/>
          </a:bodyPr>
          <a:lstStyle/>
          <a:p>
            <a:pPr marL="82550">
              <a:lnSpc>
                <a:spcPct val="100000"/>
              </a:lnSpc>
              <a:spcBef>
                <a:spcPts val="204"/>
              </a:spcBef>
            </a:pPr>
            <a:r>
              <a:rPr sz="2400" b="1" u="heavy" spc="5" dirty="0">
                <a:uFill>
                  <a:solidFill>
                    <a:srgbClr val="000000"/>
                  </a:solidFill>
                </a:uFill>
                <a:latin typeface="Carlito"/>
                <a:cs typeface="Carlito"/>
              </a:rPr>
              <a:t>INSTRUCTION</a:t>
            </a:r>
            <a:r>
              <a:rPr sz="2400" b="1" u="heavy" spc="-200" dirty="0">
                <a:uFill>
                  <a:solidFill>
                    <a:srgbClr val="000000"/>
                  </a:solidFill>
                </a:uFill>
                <a:latin typeface="Carlito"/>
                <a:cs typeface="Carlito"/>
              </a:rPr>
              <a:t> </a:t>
            </a:r>
            <a:r>
              <a:rPr sz="2400" b="1" u="heavy" dirty="0">
                <a:uFill>
                  <a:solidFill>
                    <a:srgbClr val="000000"/>
                  </a:solidFill>
                </a:uFill>
                <a:latin typeface="Carlito"/>
                <a:cs typeface="Carlito"/>
              </a:rPr>
              <a:t>BREAKDOWN</a:t>
            </a:r>
            <a:endParaRPr sz="2400" dirty="0">
              <a:latin typeface="Carlito"/>
              <a:cs typeface="Carlito"/>
            </a:endParaRPr>
          </a:p>
          <a:p>
            <a:pPr marL="82550" marR="91440">
              <a:lnSpc>
                <a:spcPct val="100800"/>
              </a:lnSpc>
              <a:spcBef>
                <a:spcPts val="1230"/>
              </a:spcBef>
            </a:pPr>
            <a:r>
              <a:rPr sz="1600" spc="5" dirty="0">
                <a:latin typeface="Carlito"/>
                <a:cs typeface="Carlito"/>
              </a:rPr>
              <a:t>Each </a:t>
            </a:r>
            <a:r>
              <a:rPr sz="1600" spc="10" dirty="0">
                <a:latin typeface="Carlito"/>
                <a:cs typeface="Carlito"/>
              </a:rPr>
              <a:t>of </a:t>
            </a:r>
            <a:r>
              <a:rPr sz="1600" spc="5" dirty="0">
                <a:latin typeface="Carlito"/>
                <a:cs typeface="Carlito"/>
              </a:rPr>
              <a:t>the </a:t>
            </a:r>
            <a:r>
              <a:rPr sz="1600" dirty="0">
                <a:latin typeface="Carlito"/>
                <a:cs typeface="Carlito"/>
              </a:rPr>
              <a:t>address </a:t>
            </a:r>
            <a:r>
              <a:rPr sz="1600" spc="10" dirty="0">
                <a:latin typeface="Carlito"/>
                <a:cs typeface="Carlito"/>
              </a:rPr>
              <a:t>of </a:t>
            </a:r>
            <a:r>
              <a:rPr sz="1600" spc="20" dirty="0">
                <a:latin typeface="Carlito"/>
                <a:cs typeface="Carlito"/>
              </a:rPr>
              <a:t>load </a:t>
            </a:r>
            <a:r>
              <a:rPr sz="1600" spc="-5" dirty="0">
                <a:latin typeface="Carlito"/>
                <a:cs typeface="Carlito"/>
              </a:rPr>
              <a:t>instruction </a:t>
            </a:r>
            <a:r>
              <a:rPr sz="1600" spc="15" dirty="0">
                <a:latin typeface="Carlito"/>
                <a:cs typeface="Carlito"/>
              </a:rPr>
              <a:t>is </a:t>
            </a:r>
            <a:r>
              <a:rPr sz="1600" spc="-10" dirty="0">
                <a:latin typeface="Carlito"/>
                <a:cs typeface="Carlito"/>
              </a:rPr>
              <a:t>broken  </a:t>
            </a:r>
            <a:r>
              <a:rPr sz="1600" spc="15" dirty="0">
                <a:latin typeface="Carlito"/>
                <a:cs typeface="Carlito"/>
              </a:rPr>
              <a:t>into </a:t>
            </a:r>
            <a:r>
              <a:rPr sz="1600" spc="-5" dirty="0">
                <a:latin typeface="Carlito"/>
                <a:cs typeface="Carlito"/>
              </a:rPr>
              <a:t>three </a:t>
            </a:r>
            <a:r>
              <a:rPr sz="1600" dirty="0">
                <a:latin typeface="Carlito"/>
                <a:cs typeface="Carlito"/>
              </a:rPr>
              <a:t>parts: tag, </a:t>
            </a:r>
            <a:r>
              <a:rPr sz="1600" spc="15" dirty="0">
                <a:latin typeface="Carlito"/>
                <a:cs typeface="Carlito"/>
              </a:rPr>
              <a:t>index </a:t>
            </a:r>
            <a:r>
              <a:rPr sz="1600" spc="20" dirty="0">
                <a:latin typeface="Carlito"/>
                <a:cs typeface="Carlito"/>
              </a:rPr>
              <a:t>and</a:t>
            </a:r>
            <a:r>
              <a:rPr sz="1600" spc="-300" dirty="0">
                <a:latin typeface="Carlito"/>
                <a:cs typeface="Carlito"/>
              </a:rPr>
              <a:t> </a:t>
            </a:r>
            <a:r>
              <a:rPr sz="1600" spc="-10" dirty="0">
                <a:latin typeface="Carlito"/>
                <a:cs typeface="Carlito"/>
              </a:rPr>
              <a:t>offset.</a:t>
            </a:r>
            <a:endParaRPr sz="1600" dirty="0">
              <a:latin typeface="Carlito"/>
              <a:cs typeface="Carlito"/>
            </a:endParaRPr>
          </a:p>
          <a:p>
            <a:pPr marL="82550">
              <a:lnSpc>
                <a:spcPts val="2105"/>
              </a:lnSpc>
            </a:pPr>
            <a:r>
              <a:rPr sz="1600" b="1" dirty="0">
                <a:latin typeface="Carlito"/>
                <a:cs typeface="Carlito"/>
              </a:rPr>
              <a:t>N-way</a:t>
            </a:r>
            <a:r>
              <a:rPr sz="1600" b="1" spc="165" dirty="0">
                <a:latin typeface="Carlito"/>
                <a:cs typeface="Carlito"/>
              </a:rPr>
              <a:t> </a:t>
            </a:r>
            <a:r>
              <a:rPr sz="1600" spc="-15" dirty="0">
                <a:latin typeface="Carlito"/>
                <a:cs typeface="Carlito"/>
              </a:rPr>
              <a:t>set</a:t>
            </a:r>
            <a:r>
              <a:rPr sz="1600" spc="185" dirty="0">
                <a:latin typeface="Carlito"/>
                <a:cs typeface="Carlito"/>
              </a:rPr>
              <a:t> </a:t>
            </a:r>
            <a:r>
              <a:rPr sz="1600" dirty="0">
                <a:latin typeface="Carlito"/>
                <a:cs typeface="Carlito"/>
              </a:rPr>
              <a:t>associative,</a:t>
            </a:r>
            <a:r>
              <a:rPr sz="1600" spc="210" dirty="0">
                <a:latin typeface="Carlito"/>
                <a:cs typeface="Carlito"/>
              </a:rPr>
              <a:t> </a:t>
            </a:r>
            <a:r>
              <a:rPr sz="1600" spc="5" dirty="0">
                <a:latin typeface="Carlito"/>
                <a:cs typeface="Carlito"/>
              </a:rPr>
              <a:t>Main</a:t>
            </a:r>
            <a:r>
              <a:rPr sz="1600" spc="220" dirty="0">
                <a:latin typeface="Carlito"/>
                <a:cs typeface="Carlito"/>
              </a:rPr>
              <a:t> </a:t>
            </a:r>
            <a:r>
              <a:rPr sz="1600" spc="-10" dirty="0">
                <a:latin typeface="Carlito"/>
                <a:cs typeface="Carlito"/>
              </a:rPr>
              <a:t>memory</a:t>
            </a:r>
            <a:r>
              <a:rPr sz="1600" spc="200" dirty="0">
                <a:latin typeface="Carlito"/>
                <a:cs typeface="Carlito"/>
              </a:rPr>
              <a:t> </a:t>
            </a:r>
            <a:r>
              <a:rPr sz="1600" spc="-30" dirty="0">
                <a:latin typeface="Carlito"/>
                <a:cs typeface="Carlito"/>
              </a:rPr>
              <a:t>size</a:t>
            </a:r>
            <a:r>
              <a:rPr sz="1600" spc="200" dirty="0">
                <a:latin typeface="Carlito"/>
                <a:cs typeface="Carlito"/>
              </a:rPr>
              <a:t> </a:t>
            </a:r>
            <a:r>
              <a:rPr sz="1600" dirty="0">
                <a:latin typeface="Carlito"/>
                <a:cs typeface="Carlito"/>
              </a:rPr>
              <a:t>=</a:t>
            </a:r>
            <a:r>
              <a:rPr sz="1600" spc="260" dirty="0">
                <a:latin typeface="Carlito"/>
                <a:cs typeface="Carlito"/>
              </a:rPr>
              <a:t> </a:t>
            </a:r>
            <a:r>
              <a:rPr sz="1600" dirty="0">
                <a:latin typeface="Carlito"/>
                <a:cs typeface="Carlito"/>
              </a:rPr>
              <a:t>M</a:t>
            </a:r>
            <a:r>
              <a:rPr sz="1600" spc="225" dirty="0">
                <a:latin typeface="Carlito"/>
                <a:cs typeface="Carlito"/>
              </a:rPr>
              <a:t> </a:t>
            </a:r>
            <a:r>
              <a:rPr sz="1600" dirty="0">
                <a:latin typeface="Carlito"/>
                <a:cs typeface="Carlito"/>
              </a:rPr>
              <a:t>,</a:t>
            </a:r>
          </a:p>
          <a:p>
            <a:pPr marL="82550" marR="96520">
              <a:lnSpc>
                <a:spcPct val="100800"/>
              </a:lnSpc>
            </a:pPr>
            <a:r>
              <a:rPr sz="1600" spc="5" dirty="0">
                <a:latin typeface="Carlito"/>
                <a:cs typeface="Carlito"/>
              </a:rPr>
              <a:t>cache </a:t>
            </a:r>
            <a:r>
              <a:rPr sz="1600" spc="-30" dirty="0">
                <a:latin typeface="Carlito"/>
                <a:cs typeface="Carlito"/>
              </a:rPr>
              <a:t>size </a:t>
            </a:r>
            <a:r>
              <a:rPr sz="1600" dirty="0">
                <a:latin typeface="Carlito"/>
                <a:cs typeface="Carlito"/>
              </a:rPr>
              <a:t>= C </a:t>
            </a:r>
            <a:r>
              <a:rPr sz="1600" spc="15" dirty="0">
                <a:latin typeface="Carlito"/>
                <a:cs typeface="Carlito"/>
              </a:rPr>
              <a:t>and </a:t>
            </a:r>
            <a:r>
              <a:rPr sz="1600" spc="-15" dirty="0">
                <a:latin typeface="Carlito"/>
                <a:cs typeface="Carlito"/>
              </a:rPr>
              <a:t>offset </a:t>
            </a:r>
            <a:r>
              <a:rPr sz="1600" spc="15" dirty="0">
                <a:latin typeface="Carlito"/>
                <a:cs typeface="Carlito"/>
              </a:rPr>
              <a:t>bits </a:t>
            </a:r>
            <a:r>
              <a:rPr sz="1600" dirty="0">
                <a:latin typeface="Carlito"/>
                <a:cs typeface="Carlito"/>
              </a:rPr>
              <a:t>= Z results </a:t>
            </a:r>
            <a:r>
              <a:rPr sz="1600" spc="15" dirty="0">
                <a:latin typeface="Carlito"/>
                <a:cs typeface="Carlito"/>
              </a:rPr>
              <a:t>in </a:t>
            </a:r>
            <a:r>
              <a:rPr sz="1600" spc="5" dirty="0">
                <a:latin typeface="Carlito"/>
                <a:cs typeface="Carlito"/>
              </a:rPr>
              <a:t>the  following </a:t>
            </a:r>
            <a:r>
              <a:rPr sz="1600" spc="-5" dirty="0">
                <a:latin typeface="Carlito"/>
                <a:cs typeface="Carlito"/>
              </a:rPr>
              <a:t>(right</a:t>
            </a:r>
            <a:r>
              <a:rPr sz="1600" spc="-90" dirty="0">
                <a:latin typeface="Carlito"/>
                <a:cs typeface="Carlito"/>
              </a:rPr>
              <a:t> </a:t>
            </a:r>
            <a:r>
              <a:rPr sz="1600" spc="-5" dirty="0">
                <a:latin typeface="Carlito"/>
                <a:cs typeface="Carlito"/>
              </a:rPr>
              <a:t>figure).</a:t>
            </a:r>
            <a:endParaRPr sz="1600" dirty="0">
              <a:latin typeface="Carlito"/>
              <a:cs typeface="Carlito"/>
            </a:endParaRPr>
          </a:p>
        </p:txBody>
      </p:sp>
      <p:sp>
        <p:nvSpPr>
          <p:cNvPr id="24" name="object 24"/>
          <p:cNvSpPr/>
          <p:nvPr/>
        </p:nvSpPr>
        <p:spPr>
          <a:xfrm>
            <a:off x="5977001" y="4881562"/>
            <a:ext cx="6214999" cy="1476375"/>
          </a:xfrm>
          <a:custGeom>
            <a:avLst/>
            <a:gdLst/>
            <a:ahLst/>
            <a:cxnLst/>
            <a:rect l="l" t="t" r="r" b="b"/>
            <a:pathLst>
              <a:path w="6067425" h="1476375">
                <a:moveTo>
                  <a:pt x="0" y="1476375"/>
                </a:moveTo>
                <a:lnTo>
                  <a:pt x="6067425" y="1476375"/>
                </a:lnTo>
                <a:lnTo>
                  <a:pt x="6067425" y="0"/>
                </a:lnTo>
                <a:lnTo>
                  <a:pt x="0" y="0"/>
                </a:lnTo>
                <a:lnTo>
                  <a:pt x="0" y="1476375"/>
                </a:lnTo>
                <a:close/>
              </a:path>
            </a:pathLst>
          </a:custGeom>
          <a:ln w="9534">
            <a:solidFill>
              <a:srgbClr val="000000"/>
            </a:solidFill>
          </a:ln>
        </p:spPr>
        <p:txBody>
          <a:bodyPr wrap="square" lIns="0" tIns="0" rIns="0" bIns="0" rtlCol="0"/>
          <a:lstStyle/>
          <a:p>
            <a:endParaRPr/>
          </a:p>
        </p:txBody>
      </p:sp>
      <p:sp>
        <p:nvSpPr>
          <p:cNvPr id="25" name="object 25"/>
          <p:cNvSpPr txBox="1"/>
          <p:nvPr/>
        </p:nvSpPr>
        <p:spPr>
          <a:xfrm>
            <a:off x="8640826" y="4894897"/>
            <a:ext cx="2408174" cy="853440"/>
          </a:xfrm>
          <a:prstGeom prst="rect">
            <a:avLst/>
          </a:prstGeom>
        </p:spPr>
        <p:txBody>
          <a:bodyPr vert="horz" wrap="square" lIns="0" tIns="12700" rIns="0" bIns="0" rtlCol="0">
            <a:spAutoFit/>
          </a:bodyPr>
          <a:lstStyle/>
          <a:p>
            <a:pPr marL="25400">
              <a:lnSpc>
                <a:spcPct val="100000"/>
              </a:lnSpc>
              <a:spcBef>
                <a:spcPts val="100"/>
              </a:spcBef>
            </a:pPr>
            <a:r>
              <a:rPr sz="1800" dirty="0">
                <a:latin typeface="Carlito"/>
                <a:cs typeface="Carlito"/>
              </a:rPr>
              <a:t>:</a:t>
            </a:r>
            <a:r>
              <a:rPr sz="1800" spc="5" dirty="0">
                <a:latin typeface="Carlito"/>
                <a:cs typeface="Carlito"/>
              </a:rPr>
              <a:t> log</a:t>
            </a:r>
            <a:r>
              <a:rPr sz="1800" spc="7" baseline="-18518" dirty="0">
                <a:latin typeface="Carlito"/>
                <a:cs typeface="Carlito"/>
              </a:rPr>
              <a:t>2</a:t>
            </a:r>
            <a:r>
              <a:rPr sz="1800" spc="5" dirty="0">
                <a:latin typeface="Carlito"/>
                <a:cs typeface="Carlito"/>
              </a:rPr>
              <a:t>(M)</a:t>
            </a:r>
            <a:endParaRPr sz="1800" dirty="0">
              <a:latin typeface="Carlito"/>
              <a:cs typeface="Carlito"/>
            </a:endParaRPr>
          </a:p>
          <a:p>
            <a:pPr marL="25400">
              <a:lnSpc>
                <a:spcPct val="100000"/>
              </a:lnSpc>
              <a:spcBef>
                <a:spcPts val="20"/>
              </a:spcBef>
            </a:pPr>
            <a:r>
              <a:rPr sz="1800" dirty="0">
                <a:latin typeface="Carlito"/>
                <a:cs typeface="Carlito"/>
              </a:rPr>
              <a:t>:</a:t>
            </a:r>
            <a:r>
              <a:rPr sz="1800" spc="5" dirty="0">
                <a:latin typeface="Carlito"/>
                <a:cs typeface="Carlito"/>
              </a:rPr>
              <a:t> </a:t>
            </a:r>
            <a:r>
              <a:rPr sz="1800" dirty="0">
                <a:latin typeface="Carlito"/>
                <a:cs typeface="Carlito"/>
              </a:rPr>
              <a:t>z</a:t>
            </a:r>
          </a:p>
          <a:p>
            <a:pPr marL="25400">
              <a:lnSpc>
                <a:spcPct val="100000"/>
              </a:lnSpc>
              <a:spcBef>
                <a:spcPts val="15"/>
              </a:spcBef>
            </a:pPr>
            <a:r>
              <a:rPr sz="1800" dirty="0">
                <a:latin typeface="Carlito"/>
                <a:cs typeface="Carlito"/>
              </a:rPr>
              <a:t>: log</a:t>
            </a:r>
            <a:r>
              <a:rPr sz="1800" baseline="-18518" dirty="0">
                <a:latin typeface="Carlito"/>
                <a:cs typeface="Carlito"/>
              </a:rPr>
              <a:t>2</a:t>
            </a:r>
            <a:r>
              <a:rPr sz="1800" dirty="0">
                <a:latin typeface="Carlito"/>
                <a:cs typeface="Carlito"/>
              </a:rPr>
              <a:t>(C) – z –</a:t>
            </a:r>
            <a:r>
              <a:rPr sz="1800" spc="-15" dirty="0">
                <a:latin typeface="Carlito"/>
                <a:cs typeface="Carlito"/>
              </a:rPr>
              <a:t> </a:t>
            </a:r>
            <a:r>
              <a:rPr sz="1800" spc="5" dirty="0">
                <a:latin typeface="Carlito"/>
                <a:cs typeface="Carlito"/>
              </a:rPr>
              <a:t>log</a:t>
            </a:r>
            <a:r>
              <a:rPr sz="1800" spc="7" baseline="-18518" dirty="0">
                <a:latin typeface="Carlito"/>
                <a:cs typeface="Carlito"/>
              </a:rPr>
              <a:t>2</a:t>
            </a:r>
            <a:r>
              <a:rPr sz="1800" spc="5" dirty="0">
                <a:latin typeface="Carlito"/>
                <a:cs typeface="Carlito"/>
              </a:rPr>
              <a:t>(N)</a:t>
            </a:r>
            <a:endParaRPr sz="1800" dirty="0">
              <a:latin typeface="Carlito"/>
              <a:cs typeface="Carlito"/>
            </a:endParaRPr>
          </a:p>
        </p:txBody>
      </p:sp>
      <p:sp>
        <p:nvSpPr>
          <p:cNvPr id="26" name="object 26"/>
          <p:cNvSpPr txBox="1"/>
          <p:nvPr/>
        </p:nvSpPr>
        <p:spPr>
          <a:xfrm>
            <a:off x="11268456" y="4894897"/>
            <a:ext cx="637793" cy="853440"/>
          </a:xfrm>
          <a:prstGeom prst="rect">
            <a:avLst/>
          </a:prstGeom>
        </p:spPr>
        <p:txBody>
          <a:bodyPr vert="horz" wrap="square" lIns="0" tIns="10795" rIns="0" bIns="0" rtlCol="0">
            <a:spAutoFit/>
          </a:bodyPr>
          <a:lstStyle/>
          <a:p>
            <a:pPr marR="5080" algn="just">
              <a:lnSpc>
                <a:spcPct val="100800"/>
              </a:lnSpc>
              <a:spcBef>
                <a:spcPts val="85"/>
              </a:spcBef>
            </a:pPr>
            <a:r>
              <a:rPr sz="1800" b="1" spc="5" dirty="0">
                <a:latin typeface="Carlito"/>
                <a:cs typeface="Carlito"/>
              </a:rPr>
              <a:t>bi</a:t>
            </a:r>
            <a:r>
              <a:rPr sz="1800" b="1" spc="-25" dirty="0">
                <a:latin typeface="Carlito"/>
                <a:cs typeface="Carlito"/>
              </a:rPr>
              <a:t>t</a:t>
            </a:r>
            <a:r>
              <a:rPr sz="1800" b="1" dirty="0">
                <a:latin typeface="Carlito"/>
                <a:cs typeface="Carlito"/>
              </a:rPr>
              <a:t>s  </a:t>
            </a:r>
            <a:r>
              <a:rPr sz="1800" b="1" spc="5" dirty="0">
                <a:latin typeface="Carlito"/>
                <a:cs typeface="Carlito"/>
              </a:rPr>
              <a:t>bi</a:t>
            </a:r>
            <a:r>
              <a:rPr sz="1800" b="1" spc="-25" dirty="0">
                <a:latin typeface="Carlito"/>
                <a:cs typeface="Carlito"/>
              </a:rPr>
              <a:t>t</a:t>
            </a:r>
            <a:r>
              <a:rPr sz="1800" b="1" dirty="0">
                <a:latin typeface="Carlito"/>
                <a:cs typeface="Carlito"/>
              </a:rPr>
              <a:t>s  </a:t>
            </a:r>
            <a:r>
              <a:rPr sz="1800" b="1" spc="5" dirty="0">
                <a:latin typeface="Carlito"/>
                <a:cs typeface="Carlito"/>
              </a:rPr>
              <a:t>bi</a:t>
            </a:r>
            <a:r>
              <a:rPr sz="1800" b="1" spc="-25" dirty="0">
                <a:latin typeface="Carlito"/>
                <a:cs typeface="Carlito"/>
              </a:rPr>
              <a:t>t</a:t>
            </a:r>
            <a:r>
              <a:rPr sz="1800" b="1" dirty="0">
                <a:latin typeface="Carlito"/>
                <a:cs typeface="Carlito"/>
              </a:rPr>
              <a:t>s</a:t>
            </a:r>
            <a:endParaRPr sz="1800">
              <a:latin typeface="Carlito"/>
              <a:cs typeface="Carlito"/>
            </a:endParaRPr>
          </a:p>
        </p:txBody>
      </p:sp>
      <p:sp>
        <p:nvSpPr>
          <p:cNvPr id="27" name="object 27"/>
          <p:cNvSpPr txBox="1"/>
          <p:nvPr/>
        </p:nvSpPr>
        <p:spPr>
          <a:xfrm>
            <a:off x="6063869" y="4894897"/>
            <a:ext cx="2576957" cy="1251753"/>
          </a:xfrm>
          <a:prstGeom prst="rect">
            <a:avLst/>
          </a:prstGeom>
        </p:spPr>
        <p:txBody>
          <a:bodyPr vert="horz" wrap="square" lIns="0" tIns="10795" rIns="0" bIns="0" rtlCol="0">
            <a:spAutoFit/>
          </a:bodyPr>
          <a:lstStyle/>
          <a:p>
            <a:pPr marR="5080">
              <a:lnSpc>
                <a:spcPct val="100800"/>
              </a:lnSpc>
              <a:spcBef>
                <a:spcPts val="85"/>
              </a:spcBef>
            </a:pPr>
            <a:r>
              <a:rPr sz="1600" spc="-5" dirty="0">
                <a:latin typeface="Carlito"/>
                <a:cs typeface="Carlito"/>
              </a:rPr>
              <a:t>Length </a:t>
            </a:r>
            <a:r>
              <a:rPr sz="1600" spc="10" dirty="0">
                <a:latin typeface="Carlito"/>
                <a:cs typeface="Carlito"/>
              </a:rPr>
              <a:t>of </a:t>
            </a:r>
            <a:r>
              <a:rPr sz="1600" spc="20" dirty="0">
                <a:latin typeface="Carlito"/>
                <a:cs typeface="Carlito"/>
              </a:rPr>
              <a:t>load</a:t>
            </a:r>
            <a:r>
              <a:rPr sz="1600" spc="-215" dirty="0">
                <a:latin typeface="Carlito"/>
                <a:cs typeface="Carlito"/>
              </a:rPr>
              <a:t> </a:t>
            </a:r>
            <a:r>
              <a:rPr sz="1600" spc="5" dirty="0">
                <a:latin typeface="Carlito"/>
                <a:cs typeface="Carlito"/>
              </a:rPr>
              <a:t>instruction  </a:t>
            </a:r>
            <a:r>
              <a:rPr sz="1600" dirty="0">
                <a:latin typeface="Carlito"/>
                <a:cs typeface="Carlito"/>
              </a:rPr>
              <a:t>OFFSET</a:t>
            </a:r>
          </a:p>
          <a:p>
            <a:pPr marR="1814195">
              <a:lnSpc>
                <a:spcPct val="100800"/>
              </a:lnSpc>
            </a:pPr>
            <a:r>
              <a:rPr sz="1600" dirty="0" smtClean="0">
                <a:latin typeface="Carlito"/>
                <a:cs typeface="Carlito"/>
              </a:rPr>
              <a:t>I</a:t>
            </a:r>
            <a:r>
              <a:rPr sz="1600" spc="25" dirty="0" smtClean="0">
                <a:latin typeface="Carlito"/>
                <a:cs typeface="Carlito"/>
              </a:rPr>
              <a:t>N</a:t>
            </a:r>
            <a:r>
              <a:rPr sz="1600" spc="10" dirty="0" smtClean="0">
                <a:latin typeface="Carlito"/>
                <a:cs typeface="Carlito"/>
              </a:rPr>
              <a:t>D</a:t>
            </a:r>
            <a:r>
              <a:rPr sz="1600" spc="15" dirty="0" smtClean="0">
                <a:latin typeface="Carlito"/>
                <a:cs typeface="Carlito"/>
              </a:rPr>
              <a:t>E</a:t>
            </a:r>
            <a:r>
              <a:rPr sz="1600" dirty="0" smtClean="0">
                <a:latin typeface="Carlito"/>
                <a:cs typeface="Carlito"/>
              </a:rPr>
              <a:t>X  </a:t>
            </a:r>
            <a:r>
              <a:rPr sz="1600" spc="-45" dirty="0">
                <a:latin typeface="Carlito"/>
                <a:cs typeface="Carlito"/>
              </a:rPr>
              <a:t>TAG</a:t>
            </a:r>
            <a:endParaRPr sz="1600" dirty="0">
              <a:latin typeface="Carlito"/>
              <a:cs typeface="Carlito"/>
            </a:endParaRPr>
          </a:p>
          <a:p>
            <a:pPr>
              <a:lnSpc>
                <a:spcPct val="100000"/>
              </a:lnSpc>
              <a:spcBef>
                <a:spcPts val="15"/>
              </a:spcBef>
            </a:pPr>
            <a:r>
              <a:rPr sz="1600" spc="5" dirty="0">
                <a:latin typeface="Carlito"/>
                <a:cs typeface="Carlito"/>
              </a:rPr>
              <a:t>CACHE</a:t>
            </a:r>
            <a:r>
              <a:rPr sz="1600" spc="-95" dirty="0">
                <a:latin typeface="Carlito"/>
                <a:cs typeface="Carlito"/>
              </a:rPr>
              <a:t> </a:t>
            </a:r>
            <a:r>
              <a:rPr sz="1600" spc="-20" dirty="0">
                <a:latin typeface="Carlito"/>
                <a:cs typeface="Carlito"/>
              </a:rPr>
              <a:t>BLOCKS</a:t>
            </a:r>
            <a:endParaRPr sz="1600" dirty="0">
              <a:latin typeface="Carlito"/>
              <a:cs typeface="Carlito"/>
            </a:endParaRPr>
          </a:p>
        </p:txBody>
      </p:sp>
      <p:sp>
        <p:nvSpPr>
          <p:cNvPr id="28" name="object 28"/>
          <p:cNvSpPr txBox="1"/>
          <p:nvPr/>
        </p:nvSpPr>
        <p:spPr>
          <a:xfrm>
            <a:off x="8615426" y="5724525"/>
            <a:ext cx="4567174" cy="577215"/>
          </a:xfrm>
          <a:prstGeom prst="rect">
            <a:avLst/>
          </a:prstGeom>
        </p:spPr>
        <p:txBody>
          <a:bodyPr vert="horz" wrap="square" lIns="0" tIns="12700" rIns="0" bIns="0" rtlCol="0">
            <a:spAutoFit/>
          </a:bodyPr>
          <a:lstStyle/>
          <a:p>
            <a:pPr marL="50800">
              <a:lnSpc>
                <a:spcPct val="100000"/>
              </a:lnSpc>
              <a:spcBef>
                <a:spcPts val="100"/>
              </a:spcBef>
              <a:tabLst>
                <a:tab pos="1832610" algn="l"/>
              </a:tabLst>
            </a:pPr>
            <a:r>
              <a:rPr sz="1800" dirty="0">
                <a:latin typeface="Carlito"/>
                <a:cs typeface="Carlito"/>
              </a:rPr>
              <a:t>: </a:t>
            </a:r>
            <a:r>
              <a:rPr sz="1800" spc="5" dirty="0">
                <a:latin typeface="Carlito"/>
                <a:cs typeface="Carlito"/>
              </a:rPr>
              <a:t>log</a:t>
            </a:r>
            <a:r>
              <a:rPr sz="1800" spc="7" baseline="-18518" dirty="0">
                <a:latin typeface="Carlito"/>
                <a:cs typeface="Carlito"/>
              </a:rPr>
              <a:t>2</a:t>
            </a:r>
            <a:r>
              <a:rPr sz="1800" spc="5" dirty="0">
                <a:latin typeface="Carlito"/>
                <a:cs typeface="Carlito"/>
              </a:rPr>
              <a:t>(M)</a:t>
            </a:r>
            <a:r>
              <a:rPr sz="1800" spc="-35" dirty="0">
                <a:latin typeface="Carlito"/>
                <a:cs typeface="Carlito"/>
              </a:rPr>
              <a:t> </a:t>
            </a:r>
            <a:r>
              <a:rPr sz="1800" dirty="0">
                <a:latin typeface="Carlito"/>
                <a:cs typeface="Carlito"/>
              </a:rPr>
              <a:t>–</a:t>
            </a:r>
            <a:r>
              <a:rPr sz="1800" spc="45" dirty="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(C</a:t>
            </a:r>
            <a:r>
              <a:rPr sz="1800" dirty="0" smtClean="0">
                <a:latin typeface="Carlito"/>
                <a:cs typeface="Carlito"/>
              </a:rPr>
              <a:t>)+</a:t>
            </a:r>
            <a:r>
              <a:rPr sz="1800" spc="30" dirty="0" smtClean="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(N</a:t>
            </a:r>
            <a:r>
              <a:rPr sz="1800" dirty="0" smtClean="0">
                <a:latin typeface="Carlito"/>
                <a:cs typeface="Carlito"/>
              </a:rPr>
              <a:t>)</a:t>
            </a:r>
            <a:r>
              <a:rPr lang="en-US" sz="1800" dirty="0" smtClean="0">
                <a:latin typeface="Carlito"/>
                <a:cs typeface="Carlito"/>
              </a:rPr>
              <a:t> </a:t>
            </a:r>
            <a:r>
              <a:rPr sz="1800" b="1" dirty="0" smtClean="0">
                <a:latin typeface="Carlito"/>
                <a:cs typeface="Carlito"/>
              </a:rPr>
              <a:t>bits</a:t>
            </a:r>
            <a:endParaRPr sz="1800" dirty="0">
              <a:latin typeface="Carlito"/>
              <a:cs typeface="Carlito"/>
            </a:endParaRPr>
          </a:p>
          <a:p>
            <a:pPr marL="50800">
              <a:lnSpc>
                <a:spcPct val="100000"/>
              </a:lnSpc>
              <a:spcBef>
                <a:spcPts val="20"/>
              </a:spcBef>
              <a:tabLst>
                <a:tab pos="2652395" algn="l"/>
              </a:tabLst>
            </a:pPr>
            <a:r>
              <a:rPr sz="1800" dirty="0">
                <a:latin typeface="Carlito"/>
                <a:cs typeface="Carlito"/>
              </a:rPr>
              <a:t>:</a:t>
            </a:r>
            <a:r>
              <a:rPr sz="1800" spc="10" dirty="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(C)	</a:t>
            </a:r>
            <a:r>
              <a:rPr sz="1800" b="1" spc="5" dirty="0">
                <a:latin typeface="Carlito"/>
                <a:cs typeface="Carlito"/>
              </a:rPr>
              <a:t>blocks</a:t>
            </a:r>
            <a:endParaRPr sz="1800" dirty="0">
              <a:latin typeface="Carlito"/>
              <a:cs typeface="Carlito"/>
            </a:endParaRPr>
          </a:p>
        </p:txBody>
      </p:sp>
      <p:sp>
        <p:nvSpPr>
          <p:cNvPr id="29" name="object 29"/>
          <p:cNvSpPr/>
          <p:nvPr/>
        </p:nvSpPr>
        <p:spPr>
          <a:xfrm>
            <a:off x="5533644" y="5498210"/>
            <a:ext cx="438150" cy="228600"/>
          </a:xfrm>
          <a:custGeom>
            <a:avLst/>
            <a:gdLst/>
            <a:ahLst/>
            <a:cxnLst/>
            <a:rect l="l" t="t" r="r" b="b"/>
            <a:pathLst>
              <a:path w="438150" h="228600">
                <a:moveTo>
                  <a:pt x="363786" y="75818"/>
                </a:moveTo>
                <a:lnTo>
                  <a:pt x="247141" y="75818"/>
                </a:lnTo>
                <a:lnTo>
                  <a:pt x="247903" y="152019"/>
                </a:lnTo>
                <a:lnTo>
                  <a:pt x="209804" y="152398"/>
                </a:lnTo>
                <a:lnTo>
                  <a:pt x="210565" y="228587"/>
                </a:lnTo>
                <a:lnTo>
                  <a:pt x="438022" y="112013"/>
                </a:lnTo>
                <a:lnTo>
                  <a:pt x="363786" y="75818"/>
                </a:lnTo>
                <a:close/>
              </a:path>
              <a:path w="438150" h="228600">
                <a:moveTo>
                  <a:pt x="209041" y="76190"/>
                </a:moveTo>
                <a:lnTo>
                  <a:pt x="0" y="78231"/>
                </a:lnTo>
                <a:lnTo>
                  <a:pt x="761" y="154482"/>
                </a:lnTo>
                <a:lnTo>
                  <a:pt x="209804" y="152398"/>
                </a:lnTo>
                <a:lnTo>
                  <a:pt x="209041" y="76190"/>
                </a:lnTo>
                <a:close/>
              </a:path>
              <a:path w="438150" h="228600">
                <a:moveTo>
                  <a:pt x="247141" y="75818"/>
                </a:moveTo>
                <a:lnTo>
                  <a:pt x="209041" y="76190"/>
                </a:lnTo>
                <a:lnTo>
                  <a:pt x="209804" y="152398"/>
                </a:lnTo>
                <a:lnTo>
                  <a:pt x="247903" y="152019"/>
                </a:lnTo>
                <a:lnTo>
                  <a:pt x="247141" y="75818"/>
                </a:lnTo>
                <a:close/>
              </a:path>
              <a:path w="438150" h="228600">
                <a:moveTo>
                  <a:pt x="208279" y="0"/>
                </a:moveTo>
                <a:lnTo>
                  <a:pt x="209041" y="76190"/>
                </a:lnTo>
                <a:lnTo>
                  <a:pt x="363786" y="75818"/>
                </a:lnTo>
                <a:lnTo>
                  <a:pt x="208279" y="0"/>
                </a:lnTo>
                <a:close/>
              </a:path>
            </a:pathLst>
          </a:custGeom>
          <a:solidFill>
            <a:srgbClr val="0000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79513"/>
            <a:ext cx="5993130" cy="732155"/>
            <a:chOff x="771525" y="679513"/>
            <a:chExt cx="5993130" cy="732155"/>
          </a:xfrm>
        </p:grpSpPr>
        <p:sp>
          <p:nvSpPr>
            <p:cNvPr id="3" name="object 3"/>
            <p:cNvSpPr/>
            <p:nvPr/>
          </p:nvSpPr>
          <p:spPr>
            <a:xfrm>
              <a:off x="828675" y="679513"/>
              <a:ext cx="571969"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09992" y="679513"/>
              <a:ext cx="304800" cy="67722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62329" y="679513"/>
              <a:ext cx="5177409" cy="67722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grpSp>
      <p:sp>
        <p:nvSpPr>
          <p:cNvPr id="7" name="object 7"/>
          <p:cNvSpPr/>
          <p:nvPr/>
        </p:nvSpPr>
        <p:spPr>
          <a:xfrm>
            <a:off x="7199955" y="1134678"/>
            <a:ext cx="4535787" cy="3521843"/>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795337" y="1700148"/>
            <a:ext cx="6000750" cy="2984791"/>
          </a:xfrm>
          <a:prstGeom prst="rect">
            <a:avLst/>
          </a:prstGeom>
          <a:ln w="9534">
            <a:solidFill>
              <a:srgbClr val="000000"/>
            </a:solidFill>
          </a:ln>
        </p:spPr>
        <p:txBody>
          <a:bodyPr vert="horz" wrap="square" lIns="0" tIns="19685" rIns="0" bIns="0" rtlCol="0">
            <a:spAutoFit/>
          </a:bodyPr>
          <a:lstStyle/>
          <a:p>
            <a:pPr marL="82550">
              <a:lnSpc>
                <a:spcPct val="100000"/>
              </a:lnSpc>
              <a:spcBef>
                <a:spcPts val="155"/>
              </a:spcBef>
            </a:pPr>
            <a:r>
              <a:rPr sz="2400" b="1" u="heavy" spc="5" dirty="0">
                <a:uFill>
                  <a:solidFill>
                    <a:srgbClr val="000000"/>
                  </a:solidFill>
                </a:uFill>
                <a:latin typeface="Carlito"/>
                <a:cs typeface="Carlito"/>
              </a:rPr>
              <a:t>HOW </a:t>
            </a:r>
            <a:r>
              <a:rPr sz="2400" b="1" u="heavy" spc="15" dirty="0">
                <a:uFill>
                  <a:solidFill>
                    <a:srgbClr val="000000"/>
                  </a:solidFill>
                </a:uFill>
                <a:latin typeface="Carlito"/>
                <a:cs typeface="Carlito"/>
              </a:rPr>
              <a:t>IT</a:t>
            </a:r>
            <a:r>
              <a:rPr sz="2400" b="1" u="heavy" spc="-120" dirty="0">
                <a:uFill>
                  <a:solidFill>
                    <a:srgbClr val="000000"/>
                  </a:solidFill>
                </a:uFill>
                <a:latin typeface="Carlito"/>
                <a:cs typeface="Carlito"/>
              </a:rPr>
              <a:t> </a:t>
            </a:r>
            <a:r>
              <a:rPr sz="2400" b="1" u="heavy" spc="10" dirty="0">
                <a:uFill>
                  <a:solidFill>
                    <a:srgbClr val="000000"/>
                  </a:solidFill>
                </a:uFill>
                <a:latin typeface="Carlito"/>
                <a:cs typeface="Carlito"/>
              </a:rPr>
              <a:t>WORKS</a:t>
            </a:r>
            <a:endParaRPr sz="2400" dirty="0">
              <a:latin typeface="Carlito"/>
              <a:cs typeface="Carlito"/>
            </a:endParaRPr>
          </a:p>
          <a:p>
            <a:pPr marL="368935" indent="-286385">
              <a:lnSpc>
                <a:spcPct val="100000"/>
              </a:lnSpc>
              <a:spcBef>
                <a:spcPts val="1250"/>
              </a:spcBef>
              <a:buFont typeface="Arial"/>
              <a:buChar char="•"/>
              <a:tabLst>
                <a:tab pos="368300" algn="l"/>
                <a:tab pos="368935" algn="l"/>
              </a:tabLst>
            </a:pPr>
            <a:r>
              <a:rPr sz="1600" spc="10" dirty="0">
                <a:latin typeface="Carlito"/>
                <a:cs typeface="Carlito"/>
              </a:rPr>
              <a:t>The</a:t>
            </a:r>
            <a:r>
              <a:rPr sz="1600" spc="-30" dirty="0">
                <a:latin typeface="Carlito"/>
                <a:cs typeface="Carlito"/>
              </a:rPr>
              <a:t> </a:t>
            </a:r>
            <a:r>
              <a:rPr sz="1600" dirty="0">
                <a:latin typeface="Carlito"/>
                <a:cs typeface="Carlito"/>
              </a:rPr>
              <a:t>requested</a:t>
            </a:r>
            <a:r>
              <a:rPr sz="1600" spc="-85" dirty="0">
                <a:latin typeface="Carlito"/>
                <a:cs typeface="Carlito"/>
              </a:rPr>
              <a:t> </a:t>
            </a:r>
            <a:r>
              <a:rPr sz="1600" dirty="0">
                <a:latin typeface="Carlito"/>
                <a:cs typeface="Carlito"/>
              </a:rPr>
              <a:t>address</a:t>
            </a:r>
            <a:r>
              <a:rPr sz="1600" spc="-65" dirty="0">
                <a:latin typeface="Carlito"/>
                <a:cs typeface="Carlito"/>
              </a:rPr>
              <a:t> </a:t>
            </a:r>
            <a:r>
              <a:rPr sz="1600" spc="15" dirty="0">
                <a:latin typeface="Carlito"/>
                <a:cs typeface="Carlito"/>
              </a:rPr>
              <a:t>is </a:t>
            </a:r>
            <a:r>
              <a:rPr sz="1600" spc="-10" dirty="0">
                <a:latin typeface="Carlito"/>
                <a:cs typeface="Carlito"/>
              </a:rPr>
              <a:t>broken</a:t>
            </a:r>
            <a:r>
              <a:rPr sz="1600" spc="-80" dirty="0">
                <a:latin typeface="Carlito"/>
                <a:cs typeface="Carlito"/>
              </a:rPr>
              <a:t> </a:t>
            </a:r>
            <a:r>
              <a:rPr sz="1600" spc="5" dirty="0">
                <a:latin typeface="Carlito"/>
                <a:cs typeface="Carlito"/>
              </a:rPr>
              <a:t>down</a:t>
            </a:r>
            <a:r>
              <a:rPr sz="1600" spc="-10" dirty="0">
                <a:latin typeface="Carlito"/>
                <a:cs typeface="Carlito"/>
              </a:rPr>
              <a:t> </a:t>
            </a:r>
            <a:r>
              <a:rPr sz="1600" spc="15" dirty="0">
                <a:latin typeface="Carlito"/>
                <a:cs typeface="Carlito"/>
              </a:rPr>
              <a:t>into</a:t>
            </a:r>
            <a:r>
              <a:rPr sz="1600" spc="-110" dirty="0">
                <a:latin typeface="Carlito"/>
                <a:cs typeface="Carlito"/>
              </a:rPr>
              <a:t> </a:t>
            </a:r>
            <a:r>
              <a:rPr sz="1600" b="1" spc="-15" dirty="0">
                <a:latin typeface="Carlito"/>
                <a:cs typeface="Carlito"/>
              </a:rPr>
              <a:t>tag,</a:t>
            </a:r>
            <a:r>
              <a:rPr sz="1600" b="1" spc="105" dirty="0">
                <a:latin typeface="Carlito"/>
                <a:cs typeface="Carlito"/>
              </a:rPr>
              <a:t> </a:t>
            </a:r>
            <a:r>
              <a:rPr sz="1600" b="1" dirty="0">
                <a:latin typeface="Carlito"/>
                <a:cs typeface="Carlito"/>
              </a:rPr>
              <a:t>index</a:t>
            </a:r>
            <a:r>
              <a:rPr sz="1600" b="1" spc="-100" dirty="0">
                <a:latin typeface="Carlito"/>
                <a:cs typeface="Carlito"/>
              </a:rPr>
              <a:t> </a:t>
            </a:r>
            <a:r>
              <a:rPr sz="1600" spc="15" dirty="0">
                <a:latin typeface="Carlito"/>
                <a:cs typeface="Carlito"/>
              </a:rPr>
              <a:t>and</a:t>
            </a:r>
            <a:endParaRPr sz="1600" dirty="0">
              <a:latin typeface="Carlito"/>
              <a:cs typeface="Carlito"/>
            </a:endParaRPr>
          </a:p>
          <a:p>
            <a:pPr marL="368300">
              <a:lnSpc>
                <a:spcPts val="2130"/>
              </a:lnSpc>
              <a:spcBef>
                <a:spcPts val="20"/>
              </a:spcBef>
            </a:pPr>
            <a:r>
              <a:rPr sz="1600" b="1" spc="5" dirty="0">
                <a:latin typeface="Carlito"/>
                <a:cs typeface="Carlito"/>
              </a:rPr>
              <a:t>offset.</a:t>
            </a:r>
            <a:endParaRPr sz="1600" dirty="0">
              <a:latin typeface="Carlito"/>
              <a:cs typeface="Carlito"/>
            </a:endParaRPr>
          </a:p>
          <a:p>
            <a:pPr marL="368300" marR="158750" indent="-286385">
              <a:lnSpc>
                <a:spcPts val="2180"/>
              </a:lnSpc>
              <a:spcBef>
                <a:spcPts val="25"/>
              </a:spcBef>
              <a:buFont typeface="Arial"/>
              <a:buChar char="•"/>
              <a:tabLst>
                <a:tab pos="368300" algn="l"/>
                <a:tab pos="368935" algn="l"/>
              </a:tabLst>
            </a:pPr>
            <a:r>
              <a:rPr sz="1600" spc="10" dirty="0">
                <a:latin typeface="Carlito"/>
                <a:cs typeface="Carlito"/>
              </a:rPr>
              <a:t>Cache</a:t>
            </a:r>
            <a:r>
              <a:rPr sz="1600" spc="-30" dirty="0">
                <a:latin typeface="Carlito"/>
                <a:cs typeface="Carlito"/>
              </a:rPr>
              <a:t> </a:t>
            </a:r>
            <a:r>
              <a:rPr sz="1600" spc="15" dirty="0">
                <a:latin typeface="Carlito"/>
                <a:cs typeface="Carlito"/>
              </a:rPr>
              <a:t>table</a:t>
            </a:r>
            <a:r>
              <a:rPr sz="1600" spc="-100" dirty="0">
                <a:latin typeface="Carlito"/>
                <a:cs typeface="Carlito"/>
              </a:rPr>
              <a:t> </a:t>
            </a:r>
            <a:r>
              <a:rPr sz="1600" spc="5" dirty="0">
                <a:latin typeface="Carlito"/>
                <a:cs typeface="Carlito"/>
              </a:rPr>
              <a:t>with</a:t>
            </a:r>
            <a:r>
              <a:rPr sz="1600" spc="-85" dirty="0">
                <a:latin typeface="Carlito"/>
                <a:cs typeface="Carlito"/>
              </a:rPr>
              <a:t> </a:t>
            </a:r>
            <a:r>
              <a:rPr sz="1600" spc="5" dirty="0">
                <a:latin typeface="Carlito"/>
                <a:cs typeface="Carlito"/>
              </a:rPr>
              <a:t>corresponding</a:t>
            </a:r>
            <a:r>
              <a:rPr sz="1600" spc="-90" dirty="0">
                <a:latin typeface="Carlito"/>
                <a:cs typeface="Carlito"/>
              </a:rPr>
              <a:t> </a:t>
            </a:r>
            <a:r>
              <a:rPr sz="1600" b="1" dirty="0">
                <a:latin typeface="Carlito"/>
                <a:cs typeface="Carlito"/>
              </a:rPr>
              <a:t>index</a:t>
            </a:r>
            <a:r>
              <a:rPr sz="1600" b="1" spc="-25" dirty="0">
                <a:latin typeface="Carlito"/>
                <a:cs typeface="Carlito"/>
              </a:rPr>
              <a:t> </a:t>
            </a:r>
            <a:r>
              <a:rPr sz="1600" spc="10" dirty="0">
                <a:latin typeface="Carlito"/>
                <a:cs typeface="Carlito"/>
              </a:rPr>
              <a:t>will</a:t>
            </a:r>
            <a:r>
              <a:rPr sz="1600" spc="-75" dirty="0">
                <a:latin typeface="Carlito"/>
                <a:cs typeface="Carlito"/>
              </a:rPr>
              <a:t> </a:t>
            </a:r>
            <a:r>
              <a:rPr sz="1600" spc="10" dirty="0">
                <a:latin typeface="Carlito"/>
                <a:cs typeface="Carlito"/>
              </a:rPr>
              <a:t>be</a:t>
            </a:r>
            <a:r>
              <a:rPr sz="1600" spc="-25" dirty="0">
                <a:latin typeface="Carlito"/>
                <a:cs typeface="Carlito"/>
              </a:rPr>
              <a:t> </a:t>
            </a:r>
            <a:r>
              <a:rPr sz="1600" spc="5" dirty="0">
                <a:latin typeface="Carlito"/>
                <a:cs typeface="Carlito"/>
              </a:rPr>
              <a:t>examined.</a:t>
            </a:r>
            <a:r>
              <a:rPr sz="1600" spc="-95" dirty="0">
                <a:latin typeface="Carlito"/>
                <a:cs typeface="Carlito"/>
              </a:rPr>
              <a:t> </a:t>
            </a:r>
            <a:r>
              <a:rPr sz="1600" b="1" spc="5" dirty="0">
                <a:latin typeface="Carlito"/>
                <a:cs typeface="Carlito"/>
              </a:rPr>
              <a:t>N-  </a:t>
            </a:r>
            <a:r>
              <a:rPr sz="1600" b="1" spc="-5" dirty="0">
                <a:latin typeface="Carlito"/>
                <a:cs typeface="Carlito"/>
              </a:rPr>
              <a:t>ways</a:t>
            </a:r>
            <a:r>
              <a:rPr sz="1600" b="1" spc="-75" dirty="0">
                <a:latin typeface="Carlito"/>
                <a:cs typeface="Carlito"/>
              </a:rPr>
              <a:t> </a:t>
            </a:r>
            <a:r>
              <a:rPr sz="1600" spc="10" dirty="0">
                <a:latin typeface="Carlito"/>
                <a:cs typeface="Carlito"/>
              </a:rPr>
              <a:t>of</a:t>
            </a:r>
            <a:r>
              <a:rPr sz="1600" spc="15" dirty="0">
                <a:latin typeface="Carlito"/>
                <a:cs typeface="Carlito"/>
              </a:rPr>
              <a:t> </a:t>
            </a:r>
            <a:r>
              <a:rPr sz="1600" spc="5" dirty="0">
                <a:latin typeface="Carlito"/>
                <a:cs typeface="Carlito"/>
              </a:rPr>
              <a:t>cache</a:t>
            </a:r>
            <a:r>
              <a:rPr sz="1600" spc="-105" dirty="0">
                <a:latin typeface="Carlito"/>
                <a:cs typeface="Carlito"/>
              </a:rPr>
              <a:t> </a:t>
            </a:r>
            <a:r>
              <a:rPr sz="1600" spc="10" dirty="0">
                <a:latin typeface="Carlito"/>
                <a:cs typeface="Carlito"/>
              </a:rPr>
              <a:t>blocks</a:t>
            </a:r>
            <a:r>
              <a:rPr sz="1600" spc="-60" dirty="0">
                <a:latin typeface="Carlito"/>
                <a:cs typeface="Carlito"/>
              </a:rPr>
              <a:t> </a:t>
            </a:r>
            <a:r>
              <a:rPr sz="1600" spc="10" dirty="0">
                <a:latin typeface="Carlito"/>
                <a:cs typeface="Carlito"/>
              </a:rPr>
              <a:t>will</a:t>
            </a:r>
            <a:r>
              <a:rPr sz="1600" spc="-75" dirty="0">
                <a:latin typeface="Carlito"/>
                <a:cs typeface="Carlito"/>
              </a:rPr>
              <a:t> </a:t>
            </a:r>
            <a:r>
              <a:rPr sz="1600" spc="10" dirty="0">
                <a:latin typeface="Carlito"/>
                <a:cs typeface="Carlito"/>
              </a:rPr>
              <a:t>be</a:t>
            </a:r>
            <a:r>
              <a:rPr sz="1600" dirty="0">
                <a:latin typeface="Carlito"/>
                <a:cs typeface="Carlito"/>
              </a:rPr>
              <a:t> </a:t>
            </a:r>
            <a:r>
              <a:rPr sz="1600" spc="-5" dirty="0">
                <a:latin typeface="Carlito"/>
                <a:cs typeface="Carlito"/>
              </a:rPr>
              <a:t>transversed.</a:t>
            </a:r>
            <a:endParaRPr sz="1600" dirty="0">
              <a:latin typeface="Carlito"/>
              <a:cs typeface="Carlito"/>
            </a:endParaRPr>
          </a:p>
          <a:p>
            <a:pPr marL="826135" lvl="1" indent="-286385">
              <a:lnSpc>
                <a:spcPts val="2100"/>
              </a:lnSpc>
              <a:buFont typeface="Arial"/>
              <a:buChar char="•"/>
              <a:tabLst>
                <a:tab pos="826135" algn="l"/>
                <a:tab pos="826769" algn="l"/>
              </a:tabLst>
            </a:pPr>
            <a:r>
              <a:rPr sz="1600" dirty="0">
                <a:latin typeface="Carlito"/>
                <a:cs typeface="Carlito"/>
              </a:rPr>
              <a:t>If</a:t>
            </a:r>
            <a:r>
              <a:rPr sz="1600" spc="5" dirty="0">
                <a:latin typeface="Carlito"/>
                <a:cs typeface="Carlito"/>
              </a:rPr>
              <a:t> </a:t>
            </a:r>
            <a:r>
              <a:rPr sz="1600" spc="15" dirty="0">
                <a:latin typeface="Carlito"/>
                <a:cs typeface="Carlito"/>
              </a:rPr>
              <a:t>one</a:t>
            </a:r>
            <a:r>
              <a:rPr sz="1600" spc="-30" dirty="0">
                <a:latin typeface="Carlito"/>
                <a:cs typeface="Carlito"/>
              </a:rPr>
              <a:t> </a:t>
            </a:r>
            <a:r>
              <a:rPr sz="1600" spc="10" dirty="0">
                <a:latin typeface="Carlito"/>
                <a:cs typeface="Carlito"/>
              </a:rPr>
              <a:t>of</a:t>
            </a:r>
            <a:r>
              <a:rPr sz="1600" spc="-60" dirty="0">
                <a:latin typeface="Carlito"/>
                <a:cs typeface="Carlito"/>
              </a:rPr>
              <a:t> </a:t>
            </a:r>
            <a:r>
              <a:rPr sz="1600" spc="5" dirty="0">
                <a:latin typeface="Carlito"/>
                <a:cs typeface="Carlito"/>
              </a:rPr>
              <a:t>the</a:t>
            </a:r>
            <a:r>
              <a:rPr sz="1600" spc="-15" dirty="0">
                <a:latin typeface="Carlito"/>
                <a:cs typeface="Carlito"/>
              </a:rPr>
              <a:t> </a:t>
            </a:r>
            <a:r>
              <a:rPr sz="1600" b="1" dirty="0">
                <a:latin typeface="Carlito"/>
                <a:cs typeface="Carlito"/>
              </a:rPr>
              <a:t>way</a:t>
            </a:r>
            <a:r>
              <a:rPr sz="1600" b="1" spc="-60" dirty="0">
                <a:latin typeface="Carlito"/>
                <a:cs typeface="Carlito"/>
              </a:rPr>
              <a:t> </a:t>
            </a:r>
            <a:r>
              <a:rPr sz="1600" spc="15" dirty="0">
                <a:latin typeface="Carlito"/>
                <a:cs typeface="Carlito"/>
              </a:rPr>
              <a:t>has</a:t>
            </a:r>
            <a:r>
              <a:rPr sz="1600" spc="-65" dirty="0">
                <a:latin typeface="Carlito"/>
                <a:cs typeface="Carlito"/>
              </a:rPr>
              <a:t> </a:t>
            </a:r>
            <a:r>
              <a:rPr sz="1600" spc="5" dirty="0">
                <a:latin typeface="Carlito"/>
                <a:cs typeface="Carlito"/>
              </a:rPr>
              <a:t>the</a:t>
            </a:r>
            <a:r>
              <a:rPr sz="1600" spc="-30" dirty="0">
                <a:latin typeface="Carlito"/>
                <a:cs typeface="Carlito"/>
              </a:rPr>
              <a:t> </a:t>
            </a:r>
            <a:r>
              <a:rPr sz="1600" dirty="0">
                <a:latin typeface="Carlito"/>
                <a:cs typeface="Carlito"/>
              </a:rPr>
              <a:t>requested</a:t>
            </a:r>
            <a:r>
              <a:rPr sz="1600" spc="-10" dirty="0">
                <a:latin typeface="Carlito"/>
                <a:cs typeface="Carlito"/>
              </a:rPr>
              <a:t> </a:t>
            </a:r>
            <a:r>
              <a:rPr sz="1600" spc="10" dirty="0">
                <a:latin typeface="Carlito"/>
                <a:cs typeface="Carlito"/>
              </a:rPr>
              <a:t>index,</a:t>
            </a:r>
            <a:r>
              <a:rPr sz="1600" spc="-110" dirty="0">
                <a:latin typeface="Carlito"/>
                <a:cs typeface="Carlito"/>
              </a:rPr>
              <a:t> </a:t>
            </a:r>
            <a:r>
              <a:rPr sz="1600" dirty="0">
                <a:latin typeface="Carlito"/>
                <a:cs typeface="Carlito"/>
              </a:rPr>
              <a:t>a</a:t>
            </a:r>
            <a:r>
              <a:rPr sz="1600" spc="25" dirty="0">
                <a:latin typeface="Carlito"/>
                <a:cs typeface="Carlito"/>
              </a:rPr>
              <a:t> </a:t>
            </a:r>
            <a:r>
              <a:rPr sz="1600" b="1" spc="-5" dirty="0">
                <a:latin typeface="Carlito"/>
                <a:cs typeface="Carlito"/>
              </a:rPr>
              <a:t>cache</a:t>
            </a:r>
            <a:r>
              <a:rPr sz="1600" b="1" spc="-40" dirty="0">
                <a:latin typeface="Carlito"/>
                <a:cs typeface="Carlito"/>
              </a:rPr>
              <a:t> </a:t>
            </a:r>
            <a:r>
              <a:rPr sz="1600" b="1" dirty="0">
                <a:latin typeface="Carlito"/>
                <a:cs typeface="Carlito"/>
              </a:rPr>
              <a:t>hit</a:t>
            </a:r>
            <a:endParaRPr sz="1600" dirty="0">
              <a:latin typeface="Carlito"/>
              <a:cs typeface="Carlito"/>
            </a:endParaRPr>
          </a:p>
          <a:p>
            <a:pPr marL="826135">
              <a:lnSpc>
                <a:spcPct val="100000"/>
              </a:lnSpc>
              <a:spcBef>
                <a:spcPts val="20"/>
              </a:spcBef>
            </a:pPr>
            <a:r>
              <a:rPr sz="1600" spc="10" dirty="0">
                <a:latin typeface="Carlito"/>
                <a:cs typeface="Carlito"/>
              </a:rPr>
              <a:t>will be</a:t>
            </a:r>
            <a:r>
              <a:rPr sz="1600" spc="-120" dirty="0">
                <a:latin typeface="Carlito"/>
                <a:cs typeface="Carlito"/>
              </a:rPr>
              <a:t> </a:t>
            </a:r>
            <a:r>
              <a:rPr sz="1600" spc="15" dirty="0">
                <a:latin typeface="Carlito"/>
                <a:cs typeface="Carlito"/>
              </a:rPr>
              <a:t>obtained</a:t>
            </a:r>
            <a:endParaRPr sz="1600" dirty="0">
              <a:latin typeface="Carlito"/>
              <a:cs typeface="Carlito"/>
            </a:endParaRPr>
          </a:p>
          <a:p>
            <a:pPr marL="826135" lvl="1" indent="-286385">
              <a:lnSpc>
                <a:spcPts val="2130"/>
              </a:lnSpc>
              <a:spcBef>
                <a:spcPts val="20"/>
              </a:spcBef>
              <a:buFont typeface="Arial"/>
              <a:buChar char="•"/>
              <a:tabLst>
                <a:tab pos="826135" algn="l"/>
                <a:tab pos="826769" algn="l"/>
              </a:tabLst>
            </a:pPr>
            <a:r>
              <a:rPr sz="1600" dirty="0">
                <a:latin typeface="Carlito"/>
                <a:cs typeface="Carlito"/>
              </a:rPr>
              <a:t>Else </a:t>
            </a:r>
            <a:r>
              <a:rPr sz="1600" b="1" spc="-5" dirty="0">
                <a:latin typeface="Carlito"/>
                <a:cs typeface="Carlito"/>
              </a:rPr>
              <a:t>cache </a:t>
            </a:r>
            <a:r>
              <a:rPr sz="1600" b="1" spc="15" dirty="0">
                <a:latin typeface="Carlito"/>
                <a:cs typeface="Carlito"/>
              </a:rPr>
              <a:t>miss </a:t>
            </a:r>
            <a:r>
              <a:rPr sz="1600" spc="15" dirty="0">
                <a:latin typeface="Carlito"/>
                <a:cs typeface="Carlito"/>
              </a:rPr>
              <a:t>is</a:t>
            </a:r>
            <a:r>
              <a:rPr sz="1600" spc="-204" dirty="0">
                <a:latin typeface="Carlito"/>
                <a:cs typeface="Carlito"/>
              </a:rPr>
              <a:t> </a:t>
            </a:r>
            <a:r>
              <a:rPr sz="1600" spc="15" dirty="0">
                <a:latin typeface="Carlito"/>
                <a:cs typeface="Carlito"/>
              </a:rPr>
              <a:t>obtained</a:t>
            </a:r>
            <a:endParaRPr sz="1600" dirty="0">
              <a:latin typeface="Carlito"/>
              <a:cs typeface="Carlito"/>
            </a:endParaRPr>
          </a:p>
          <a:p>
            <a:pPr marL="368300" marR="293370" indent="-286385">
              <a:lnSpc>
                <a:spcPts val="2180"/>
              </a:lnSpc>
              <a:spcBef>
                <a:spcPts val="25"/>
              </a:spcBef>
              <a:buFont typeface="Arial"/>
              <a:buChar char="•"/>
              <a:tabLst>
                <a:tab pos="368300" algn="l"/>
                <a:tab pos="368935" algn="l"/>
              </a:tabLst>
            </a:pPr>
            <a:r>
              <a:rPr sz="1600" dirty="0">
                <a:latin typeface="Carlito"/>
                <a:cs typeface="Carlito"/>
              </a:rPr>
              <a:t>When cache hit is obtained, data from cache table will be  returned. Else, data will be retrieved from main memory.</a:t>
            </a:r>
          </a:p>
        </p:txBody>
      </p:sp>
      <p:sp>
        <p:nvSpPr>
          <p:cNvPr id="9" name="object 9"/>
          <p:cNvSpPr txBox="1"/>
          <p:nvPr/>
        </p:nvSpPr>
        <p:spPr>
          <a:xfrm>
            <a:off x="738187" y="4967287"/>
            <a:ext cx="11087100" cy="1241365"/>
          </a:xfrm>
          <a:prstGeom prst="rect">
            <a:avLst/>
          </a:prstGeom>
          <a:ln w="9534">
            <a:solidFill>
              <a:srgbClr val="000000"/>
            </a:solidFill>
          </a:ln>
        </p:spPr>
        <p:txBody>
          <a:bodyPr vert="horz" wrap="square" lIns="0" tIns="25400" rIns="0" bIns="0" rtlCol="0">
            <a:spAutoFit/>
          </a:bodyPr>
          <a:lstStyle/>
          <a:p>
            <a:pPr marL="90170" algn="just">
              <a:lnSpc>
                <a:spcPct val="100000"/>
              </a:lnSpc>
              <a:spcBef>
                <a:spcPts val="200"/>
              </a:spcBef>
            </a:pPr>
            <a:r>
              <a:rPr sz="2400" b="1" u="heavy" spc="-5" dirty="0">
                <a:uFill>
                  <a:solidFill>
                    <a:srgbClr val="000000"/>
                  </a:solidFill>
                </a:uFill>
                <a:latin typeface="Carlito"/>
                <a:cs typeface="Carlito"/>
              </a:rPr>
              <a:t>PRO </a:t>
            </a:r>
            <a:r>
              <a:rPr sz="2400" b="1" u="heavy" dirty="0">
                <a:uFill>
                  <a:solidFill>
                    <a:srgbClr val="000000"/>
                  </a:solidFill>
                </a:uFill>
                <a:latin typeface="Carlito"/>
                <a:cs typeface="Carlito"/>
              </a:rPr>
              <a:t>/</a:t>
            </a:r>
            <a:r>
              <a:rPr sz="2400" b="1" u="heavy" spc="-5" dirty="0">
                <a:uFill>
                  <a:solidFill>
                    <a:srgbClr val="000000"/>
                  </a:solidFill>
                </a:uFill>
                <a:latin typeface="Carlito"/>
                <a:cs typeface="Carlito"/>
              </a:rPr>
              <a:t> </a:t>
            </a:r>
            <a:r>
              <a:rPr sz="2400" b="1" u="heavy" spc="5" dirty="0">
                <a:uFill>
                  <a:solidFill>
                    <a:srgbClr val="000000"/>
                  </a:solidFill>
                </a:uFill>
                <a:latin typeface="Carlito"/>
                <a:cs typeface="Carlito"/>
              </a:rPr>
              <a:t>CONS</a:t>
            </a:r>
            <a:endParaRPr sz="2400" dirty="0">
              <a:latin typeface="Carlito"/>
              <a:cs typeface="Carlito"/>
            </a:endParaRPr>
          </a:p>
          <a:p>
            <a:pPr marL="368300" marR="293370" indent="-286385" algn="just">
              <a:lnSpc>
                <a:spcPts val="2180"/>
              </a:lnSpc>
              <a:spcBef>
                <a:spcPts val="25"/>
              </a:spcBef>
              <a:buFont typeface="Arial"/>
              <a:buChar char="•"/>
              <a:tabLst>
                <a:tab pos="368300" algn="l"/>
                <a:tab pos="368935" algn="l"/>
              </a:tabLst>
            </a:pPr>
            <a:r>
              <a:rPr sz="1600" dirty="0">
                <a:latin typeface="Carlito"/>
                <a:cs typeface="Carlito"/>
              </a:rPr>
              <a:t>Combining direct mapped and fully associative principle is seen as the most balanced way to obtain high hit rate  meanwhile maintaining the resources cost. However, N-Way associative could be hard for initial implementation as  various concepts is involved.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79513"/>
            <a:ext cx="7668895" cy="734695"/>
            <a:chOff x="771525" y="679513"/>
            <a:chExt cx="7668895" cy="734695"/>
          </a:xfrm>
        </p:grpSpPr>
        <p:sp>
          <p:nvSpPr>
            <p:cNvPr id="3" name="object 3"/>
            <p:cNvSpPr/>
            <p:nvPr/>
          </p:nvSpPr>
          <p:spPr>
            <a:xfrm>
              <a:off x="828675" y="679513"/>
              <a:ext cx="7611364"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0575" y="1381125"/>
              <a:ext cx="7414259" cy="13970"/>
            </a:xfrm>
            <a:custGeom>
              <a:avLst/>
              <a:gdLst/>
              <a:ahLst/>
              <a:cxnLst/>
              <a:rect l="l" t="t" r="r" b="b"/>
              <a:pathLst>
                <a:path w="7414259" h="13969">
                  <a:moveTo>
                    <a:pt x="0" y="13970"/>
                  </a:moveTo>
                  <a:lnTo>
                    <a:pt x="7414006" y="0"/>
                  </a:lnTo>
                </a:path>
              </a:pathLst>
            </a:custGeom>
            <a:ln w="38099">
              <a:solidFill>
                <a:srgbClr val="000000"/>
              </a:solidFill>
            </a:ln>
          </p:spPr>
          <p:txBody>
            <a:bodyPr wrap="square" lIns="0" tIns="0" rIns="0" bIns="0" rtlCol="0"/>
            <a:lstStyle/>
            <a:p>
              <a:endParaRPr/>
            </a:p>
          </p:txBody>
        </p:sp>
      </p:grpSp>
      <p:sp>
        <p:nvSpPr>
          <p:cNvPr id="5" name="object 5"/>
          <p:cNvSpPr txBox="1"/>
          <p:nvPr/>
        </p:nvSpPr>
        <p:spPr>
          <a:xfrm>
            <a:off x="865505" y="1758949"/>
            <a:ext cx="10144760" cy="1222771"/>
          </a:xfrm>
          <a:prstGeom prst="rect">
            <a:avLst/>
          </a:prstGeom>
        </p:spPr>
        <p:txBody>
          <a:bodyPr vert="horz" wrap="square" lIns="0" tIns="52705" rIns="0" bIns="0" rtlCol="0">
            <a:spAutoFit/>
          </a:bodyPr>
          <a:lstStyle/>
          <a:p>
            <a:pPr marL="241300" marR="5080" indent="-229235">
              <a:lnSpc>
                <a:spcPts val="3080"/>
              </a:lnSpc>
              <a:spcBef>
                <a:spcPts val="415"/>
              </a:spcBef>
              <a:buFont typeface="Arial"/>
              <a:buChar char="•"/>
              <a:tabLst>
                <a:tab pos="241935" algn="l"/>
                <a:tab pos="7869555" algn="l"/>
              </a:tabLst>
            </a:pPr>
            <a:r>
              <a:rPr sz="1600" spc="-20" dirty="0" smtClean="0">
                <a:latin typeface="Carlito"/>
                <a:cs typeface="Carlito"/>
              </a:rPr>
              <a:t>Different  </a:t>
            </a:r>
            <a:r>
              <a:rPr sz="1600" spc="15" dirty="0" smtClean="0">
                <a:latin typeface="Carlito"/>
                <a:cs typeface="Carlito"/>
              </a:rPr>
              <a:t>cache </a:t>
            </a:r>
            <a:r>
              <a:rPr sz="1600" spc="-10" dirty="0" smtClean="0">
                <a:latin typeface="Carlito"/>
                <a:cs typeface="Carlito"/>
              </a:rPr>
              <a:t>types </a:t>
            </a:r>
            <a:r>
              <a:rPr sz="1600" spc="5" dirty="0" smtClean="0">
                <a:latin typeface="Carlito"/>
                <a:cs typeface="Carlito"/>
              </a:rPr>
              <a:t>has </a:t>
            </a:r>
            <a:r>
              <a:rPr sz="1600" spc="-10" dirty="0" smtClean="0">
                <a:latin typeface="Carlito"/>
                <a:cs typeface="Carlito"/>
              </a:rPr>
              <a:t>varied</a:t>
            </a:r>
            <a:r>
              <a:rPr sz="1600" spc="-50" dirty="0" smtClean="0">
                <a:latin typeface="Carlito"/>
                <a:cs typeface="Carlito"/>
              </a:rPr>
              <a:t> </a:t>
            </a:r>
            <a:r>
              <a:rPr sz="1600" spc="-5" dirty="0" smtClean="0">
                <a:latin typeface="Carlito"/>
                <a:cs typeface="Carlito"/>
              </a:rPr>
              <a:t>resource</a:t>
            </a:r>
            <a:r>
              <a:rPr sz="1600" spc="110" dirty="0" smtClean="0">
                <a:latin typeface="Carlito"/>
                <a:cs typeface="Carlito"/>
              </a:rPr>
              <a:t> </a:t>
            </a:r>
            <a:r>
              <a:rPr sz="1600" spc="-15" dirty="0" smtClean="0">
                <a:latin typeface="Carlito"/>
                <a:cs typeface="Carlito"/>
              </a:rPr>
              <a:t>utilization.	</a:t>
            </a:r>
            <a:endParaRPr lang="en-US" sz="1600" spc="-15" dirty="0" smtClean="0">
              <a:latin typeface="Carlito"/>
              <a:cs typeface="Carlito"/>
            </a:endParaRPr>
          </a:p>
          <a:p>
            <a:pPr marL="241300" marR="5080" indent="-229235">
              <a:lnSpc>
                <a:spcPts val="3080"/>
              </a:lnSpc>
              <a:spcBef>
                <a:spcPts val="415"/>
              </a:spcBef>
              <a:buFont typeface="Arial"/>
              <a:buChar char="•"/>
              <a:tabLst>
                <a:tab pos="241935" algn="l"/>
                <a:tab pos="7869555" algn="l"/>
              </a:tabLst>
            </a:pPr>
            <a:r>
              <a:rPr sz="1600" spc="-20" dirty="0">
                <a:latin typeface="Carlito"/>
                <a:cs typeface="Carlito"/>
              </a:rPr>
              <a:t>This section will  explain NAND gates used in each type of cache.</a:t>
            </a:r>
          </a:p>
          <a:p>
            <a:pPr marL="241300" indent="-229235">
              <a:lnSpc>
                <a:spcPct val="100000"/>
              </a:lnSpc>
              <a:spcBef>
                <a:spcPts val="615"/>
              </a:spcBef>
              <a:buFont typeface="Arial"/>
              <a:buChar char="•"/>
              <a:tabLst>
                <a:tab pos="241935" algn="l"/>
              </a:tabLst>
            </a:pPr>
            <a:r>
              <a:rPr sz="1600" spc="-20" dirty="0">
                <a:latin typeface="Carlito"/>
                <a:cs typeface="Carlito"/>
              </a:rPr>
              <a:t>Decision made by each cache type when an instruction is loaded:</a:t>
            </a:r>
          </a:p>
        </p:txBody>
      </p:sp>
      <p:sp>
        <p:nvSpPr>
          <p:cNvPr id="6" name="object 6"/>
          <p:cNvSpPr txBox="1"/>
          <p:nvPr/>
        </p:nvSpPr>
        <p:spPr>
          <a:xfrm>
            <a:off x="1323086" y="3088703"/>
            <a:ext cx="2900045" cy="1208405"/>
          </a:xfrm>
          <a:prstGeom prst="rect">
            <a:avLst/>
          </a:prstGeom>
        </p:spPr>
        <p:txBody>
          <a:bodyPr vert="horz" wrap="square" lIns="0" tIns="38100" rIns="0" bIns="0" rtlCol="0">
            <a:spAutoFit/>
          </a:bodyPr>
          <a:lstStyle/>
          <a:p>
            <a:pPr marL="241300" indent="-229235">
              <a:lnSpc>
                <a:spcPct val="100000"/>
              </a:lnSpc>
              <a:spcBef>
                <a:spcPts val="300"/>
              </a:spcBef>
              <a:buFont typeface="Arial"/>
              <a:buChar char="•"/>
              <a:tabLst>
                <a:tab pos="241935" algn="l"/>
              </a:tabLst>
            </a:pPr>
            <a:r>
              <a:rPr sz="2400" dirty="0">
                <a:latin typeface="Carlito"/>
                <a:cs typeface="Carlito"/>
              </a:rPr>
              <a:t>Direct</a:t>
            </a:r>
            <a:r>
              <a:rPr sz="2400" spc="-85" dirty="0">
                <a:latin typeface="Carlito"/>
                <a:cs typeface="Carlito"/>
              </a:rPr>
              <a:t> </a:t>
            </a:r>
            <a:r>
              <a:rPr sz="2400" spc="-10" dirty="0">
                <a:latin typeface="Carlito"/>
                <a:cs typeface="Carlito"/>
              </a:rPr>
              <a:t>Mapped</a:t>
            </a:r>
            <a:endParaRPr sz="2400" dirty="0">
              <a:latin typeface="Carlito"/>
              <a:cs typeface="Carlito"/>
            </a:endParaRPr>
          </a:p>
          <a:p>
            <a:pPr marL="241300" indent="-229235">
              <a:lnSpc>
                <a:spcPct val="100000"/>
              </a:lnSpc>
              <a:spcBef>
                <a:spcPts val="200"/>
              </a:spcBef>
              <a:buFont typeface="Arial"/>
              <a:buChar char="•"/>
              <a:tabLst>
                <a:tab pos="241935" algn="l"/>
              </a:tabLst>
            </a:pPr>
            <a:r>
              <a:rPr sz="2400" spc="-10" dirty="0">
                <a:latin typeface="Carlito"/>
                <a:cs typeface="Carlito"/>
              </a:rPr>
              <a:t>Fully</a:t>
            </a:r>
            <a:r>
              <a:rPr sz="2400" spc="5" dirty="0">
                <a:latin typeface="Carlito"/>
                <a:cs typeface="Carlito"/>
              </a:rPr>
              <a:t> </a:t>
            </a:r>
            <a:r>
              <a:rPr sz="2400" dirty="0">
                <a:latin typeface="Carlito"/>
                <a:cs typeface="Carlito"/>
              </a:rPr>
              <a:t>Associative</a:t>
            </a:r>
          </a:p>
          <a:p>
            <a:pPr marL="241300" indent="-229235">
              <a:lnSpc>
                <a:spcPct val="100000"/>
              </a:lnSpc>
              <a:spcBef>
                <a:spcPts val="270"/>
              </a:spcBef>
              <a:buFont typeface="Arial"/>
              <a:buChar char="•"/>
              <a:tabLst>
                <a:tab pos="241935" algn="l"/>
              </a:tabLst>
            </a:pPr>
            <a:r>
              <a:rPr sz="2400" spc="-15" dirty="0">
                <a:latin typeface="Carlito"/>
                <a:cs typeface="Carlito"/>
              </a:rPr>
              <a:t>N-way </a:t>
            </a:r>
            <a:r>
              <a:rPr sz="2400" spc="10" dirty="0">
                <a:latin typeface="Carlito"/>
                <a:cs typeface="Carlito"/>
              </a:rPr>
              <a:t>set</a:t>
            </a:r>
            <a:r>
              <a:rPr sz="2400" spc="-90" dirty="0">
                <a:latin typeface="Carlito"/>
                <a:cs typeface="Carlito"/>
              </a:rPr>
              <a:t> </a:t>
            </a:r>
            <a:r>
              <a:rPr sz="2400" spc="-5" dirty="0">
                <a:latin typeface="Carlito"/>
                <a:cs typeface="Carlito"/>
              </a:rPr>
              <a:t>associative</a:t>
            </a:r>
            <a:endParaRPr sz="2400" dirty="0">
              <a:latin typeface="Carlito"/>
              <a:cs typeface="Carlito"/>
            </a:endParaRPr>
          </a:p>
        </p:txBody>
      </p:sp>
      <p:sp>
        <p:nvSpPr>
          <p:cNvPr id="7" name="object 7"/>
          <p:cNvSpPr txBox="1"/>
          <p:nvPr/>
        </p:nvSpPr>
        <p:spPr>
          <a:xfrm>
            <a:off x="4526026" y="3088703"/>
            <a:ext cx="8199374" cy="1208405"/>
          </a:xfrm>
          <a:prstGeom prst="rect">
            <a:avLst/>
          </a:prstGeom>
        </p:spPr>
        <p:txBody>
          <a:bodyPr vert="horz" wrap="square" lIns="0" tIns="38100" rIns="0" bIns="0" rtlCol="0">
            <a:spAutoFit/>
          </a:bodyPr>
          <a:lstStyle/>
          <a:p>
            <a:pPr marL="12700">
              <a:lnSpc>
                <a:spcPct val="100000"/>
              </a:lnSpc>
              <a:spcBef>
                <a:spcPts val="300"/>
              </a:spcBef>
            </a:pPr>
            <a:r>
              <a:rPr sz="2400" dirty="0">
                <a:latin typeface="Carlito"/>
                <a:cs typeface="Carlito"/>
              </a:rPr>
              <a:t>: 1 * </a:t>
            </a:r>
            <a:r>
              <a:rPr sz="2400" spc="-20" dirty="0">
                <a:latin typeface="Carlito"/>
                <a:cs typeface="Carlito"/>
              </a:rPr>
              <a:t>valid_bit </a:t>
            </a:r>
            <a:r>
              <a:rPr sz="2400" dirty="0">
                <a:latin typeface="Carlito"/>
                <a:cs typeface="Carlito"/>
              </a:rPr>
              <a:t>+ </a:t>
            </a:r>
            <a:r>
              <a:rPr sz="2400" spc="-15" dirty="0">
                <a:latin typeface="Carlito"/>
                <a:cs typeface="Carlito"/>
              </a:rPr>
              <a:t>valid_bit_1*</a:t>
            </a:r>
            <a:r>
              <a:rPr sz="2400" spc="130" dirty="0">
                <a:latin typeface="Carlito"/>
                <a:cs typeface="Carlito"/>
              </a:rPr>
              <a:t> </a:t>
            </a:r>
            <a:r>
              <a:rPr sz="2400" dirty="0">
                <a:latin typeface="Carlito"/>
                <a:cs typeface="Carlito"/>
              </a:rPr>
              <a:t>tag_comparison.</a:t>
            </a:r>
          </a:p>
          <a:p>
            <a:pPr marL="12700">
              <a:lnSpc>
                <a:spcPct val="100000"/>
              </a:lnSpc>
              <a:spcBef>
                <a:spcPts val="200"/>
              </a:spcBef>
            </a:pPr>
            <a:r>
              <a:rPr sz="2400" dirty="0">
                <a:latin typeface="Carlito"/>
                <a:cs typeface="Carlito"/>
              </a:rPr>
              <a:t>: cache_size * </a:t>
            </a:r>
            <a:r>
              <a:rPr sz="2400" spc="-15" dirty="0">
                <a:latin typeface="Carlito"/>
                <a:cs typeface="Carlito"/>
              </a:rPr>
              <a:t>valid_bit </a:t>
            </a:r>
            <a:r>
              <a:rPr sz="2400" dirty="0">
                <a:latin typeface="Carlito"/>
                <a:cs typeface="Carlito"/>
              </a:rPr>
              <a:t>+ </a:t>
            </a:r>
            <a:r>
              <a:rPr sz="2400" spc="-15" dirty="0">
                <a:latin typeface="Carlito"/>
                <a:cs typeface="Carlito"/>
              </a:rPr>
              <a:t>valid_bit_1 </a:t>
            </a:r>
            <a:r>
              <a:rPr sz="2400" dirty="0">
                <a:latin typeface="Carlito"/>
                <a:cs typeface="Carlito"/>
              </a:rPr>
              <a:t>*</a:t>
            </a:r>
            <a:r>
              <a:rPr sz="2400" spc="45" dirty="0">
                <a:latin typeface="Carlito"/>
                <a:cs typeface="Carlito"/>
              </a:rPr>
              <a:t> </a:t>
            </a:r>
            <a:r>
              <a:rPr sz="2400" dirty="0">
                <a:latin typeface="Carlito"/>
                <a:cs typeface="Carlito"/>
              </a:rPr>
              <a:t>tag_comparison</a:t>
            </a:r>
          </a:p>
          <a:p>
            <a:pPr marL="12700">
              <a:lnSpc>
                <a:spcPct val="100000"/>
              </a:lnSpc>
              <a:spcBef>
                <a:spcPts val="270"/>
              </a:spcBef>
            </a:pPr>
            <a:r>
              <a:rPr sz="2400" dirty="0">
                <a:latin typeface="Carlito"/>
                <a:cs typeface="Carlito"/>
              </a:rPr>
              <a:t>: </a:t>
            </a:r>
            <a:r>
              <a:rPr sz="2400" spc="10" dirty="0">
                <a:latin typeface="Carlito"/>
                <a:cs typeface="Carlito"/>
              </a:rPr>
              <a:t>N* </a:t>
            </a:r>
            <a:r>
              <a:rPr sz="2400" spc="-15" dirty="0">
                <a:latin typeface="Carlito"/>
                <a:cs typeface="Carlito"/>
              </a:rPr>
              <a:t>valid_bit </a:t>
            </a:r>
            <a:r>
              <a:rPr sz="2400" dirty="0">
                <a:latin typeface="Carlito"/>
                <a:cs typeface="Carlito"/>
              </a:rPr>
              <a:t>+ </a:t>
            </a:r>
            <a:r>
              <a:rPr sz="2400" spc="-10" dirty="0">
                <a:latin typeface="Carlito"/>
                <a:cs typeface="Carlito"/>
              </a:rPr>
              <a:t>valid_bit_1</a:t>
            </a:r>
            <a:r>
              <a:rPr sz="2400" spc="75" dirty="0">
                <a:latin typeface="Carlito"/>
                <a:cs typeface="Carlito"/>
              </a:rPr>
              <a:t> </a:t>
            </a:r>
            <a:r>
              <a:rPr sz="2400" dirty="0">
                <a:latin typeface="Carlito"/>
                <a:cs typeface="Carlito"/>
              </a:rPr>
              <a:t>*tag_comparison</a:t>
            </a:r>
          </a:p>
        </p:txBody>
      </p:sp>
      <p:sp>
        <p:nvSpPr>
          <p:cNvPr id="8" name="object 8"/>
          <p:cNvSpPr txBox="1"/>
          <p:nvPr/>
        </p:nvSpPr>
        <p:spPr>
          <a:xfrm>
            <a:off x="865505" y="5334000"/>
            <a:ext cx="10304780" cy="1212215"/>
          </a:xfrm>
          <a:prstGeom prst="rect">
            <a:avLst/>
          </a:prstGeom>
        </p:spPr>
        <p:txBody>
          <a:bodyPr vert="horz" wrap="square" lIns="0" tIns="53975" rIns="0" bIns="0" rtlCol="0">
            <a:spAutoFit/>
          </a:bodyPr>
          <a:lstStyle/>
          <a:p>
            <a:pPr marL="241300" marR="5080" indent="-229235">
              <a:lnSpc>
                <a:spcPct val="91000"/>
              </a:lnSpc>
              <a:spcBef>
                <a:spcPts val="425"/>
              </a:spcBef>
              <a:buFont typeface="Arial"/>
              <a:buChar char="•"/>
              <a:tabLst>
                <a:tab pos="241935" algn="l"/>
                <a:tab pos="9533890" algn="l"/>
              </a:tabLst>
            </a:pPr>
            <a:r>
              <a:rPr sz="2750" spc="-30" dirty="0">
                <a:latin typeface="Carlito"/>
                <a:cs typeface="Carlito"/>
              </a:rPr>
              <a:t>Valid_bit_1  </a:t>
            </a:r>
            <a:r>
              <a:rPr sz="2750" spc="-15" dirty="0">
                <a:latin typeface="Carlito"/>
                <a:cs typeface="Carlito"/>
              </a:rPr>
              <a:t>is </a:t>
            </a:r>
            <a:r>
              <a:rPr sz="2750" spc="10" dirty="0">
                <a:latin typeface="Carlito"/>
                <a:cs typeface="Carlito"/>
              </a:rPr>
              <a:t>a </a:t>
            </a:r>
            <a:r>
              <a:rPr sz="2750" spc="-10" dirty="0">
                <a:latin typeface="Carlito"/>
                <a:cs typeface="Carlito"/>
              </a:rPr>
              <a:t>variable to </a:t>
            </a:r>
            <a:r>
              <a:rPr sz="2750" dirty="0">
                <a:latin typeface="Carlito"/>
                <a:cs typeface="Carlito"/>
              </a:rPr>
              <a:t>calculate </a:t>
            </a:r>
            <a:r>
              <a:rPr sz="2750" spc="-15" dirty="0">
                <a:latin typeface="Carlito"/>
                <a:cs typeface="Carlito"/>
              </a:rPr>
              <a:t>the </a:t>
            </a:r>
            <a:r>
              <a:rPr sz="2750" spc="-5" dirty="0">
                <a:latin typeface="Carlito"/>
                <a:cs typeface="Carlito"/>
              </a:rPr>
              <a:t>number</a:t>
            </a:r>
            <a:r>
              <a:rPr sz="2750" spc="530" dirty="0">
                <a:latin typeface="Carlito"/>
                <a:cs typeface="Carlito"/>
              </a:rPr>
              <a:t> </a:t>
            </a:r>
            <a:r>
              <a:rPr sz="2750" spc="25" dirty="0">
                <a:latin typeface="Carlito"/>
                <a:cs typeface="Carlito"/>
              </a:rPr>
              <a:t>of</a:t>
            </a:r>
            <a:r>
              <a:rPr sz="2750" spc="40" dirty="0">
                <a:latin typeface="Carlito"/>
                <a:cs typeface="Carlito"/>
              </a:rPr>
              <a:t> </a:t>
            </a:r>
            <a:r>
              <a:rPr sz="2750" spc="-10" dirty="0">
                <a:latin typeface="Carlito"/>
                <a:cs typeface="Carlito"/>
              </a:rPr>
              <a:t>(validbit==1)	in  respective situation, meanwhile </a:t>
            </a:r>
            <a:r>
              <a:rPr sz="2750" spc="-20" dirty="0">
                <a:latin typeface="Carlito"/>
                <a:cs typeface="Carlito"/>
              </a:rPr>
              <a:t>valid_bit </a:t>
            </a:r>
            <a:r>
              <a:rPr sz="2750" spc="5" dirty="0">
                <a:latin typeface="Carlito"/>
                <a:cs typeface="Carlito"/>
              </a:rPr>
              <a:t>and tag_comparison </a:t>
            </a:r>
            <a:r>
              <a:rPr sz="2750" spc="15" dirty="0">
                <a:latin typeface="Carlito"/>
                <a:cs typeface="Carlito"/>
              </a:rPr>
              <a:t>are </a:t>
            </a:r>
            <a:r>
              <a:rPr sz="2750" spc="-10" dirty="0">
                <a:latin typeface="Carlito"/>
                <a:cs typeface="Carlito"/>
              </a:rPr>
              <a:t>the  </a:t>
            </a:r>
            <a:r>
              <a:rPr sz="2750" spc="5" dirty="0">
                <a:latin typeface="Carlito"/>
                <a:cs typeface="Carlito"/>
              </a:rPr>
              <a:t>NAND </a:t>
            </a:r>
            <a:r>
              <a:rPr sz="2750" spc="-20" dirty="0">
                <a:latin typeface="Carlito"/>
                <a:cs typeface="Carlito"/>
              </a:rPr>
              <a:t>needed </a:t>
            </a:r>
            <a:r>
              <a:rPr sz="2750" spc="-15" dirty="0">
                <a:latin typeface="Carlito"/>
                <a:cs typeface="Carlito"/>
              </a:rPr>
              <a:t>for </a:t>
            </a:r>
            <a:r>
              <a:rPr sz="2750" spc="10" dirty="0">
                <a:latin typeface="Carlito"/>
                <a:cs typeface="Carlito"/>
              </a:rPr>
              <a:t>each</a:t>
            </a:r>
            <a:r>
              <a:rPr sz="2750" spc="-120" dirty="0">
                <a:latin typeface="Carlito"/>
                <a:cs typeface="Carlito"/>
              </a:rPr>
              <a:t> </a:t>
            </a:r>
            <a:r>
              <a:rPr sz="2750" dirty="0">
                <a:latin typeface="Carlito"/>
                <a:cs typeface="Carlito"/>
              </a:rPr>
              <a:t>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79513"/>
            <a:ext cx="7771765" cy="734695"/>
            <a:chOff x="771525" y="679513"/>
            <a:chExt cx="7771765" cy="734695"/>
          </a:xfrm>
        </p:grpSpPr>
        <p:sp>
          <p:nvSpPr>
            <p:cNvPr id="3" name="object 3"/>
            <p:cNvSpPr/>
            <p:nvPr/>
          </p:nvSpPr>
          <p:spPr>
            <a:xfrm>
              <a:off x="931862" y="679513"/>
              <a:ext cx="7611364"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0575" y="1381125"/>
              <a:ext cx="7414259" cy="13970"/>
            </a:xfrm>
            <a:custGeom>
              <a:avLst/>
              <a:gdLst/>
              <a:ahLst/>
              <a:cxnLst/>
              <a:rect l="l" t="t" r="r" b="b"/>
              <a:pathLst>
                <a:path w="7414259" h="13969">
                  <a:moveTo>
                    <a:pt x="0" y="13970"/>
                  </a:moveTo>
                  <a:lnTo>
                    <a:pt x="7414006" y="0"/>
                  </a:lnTo>
                </a:path>
              </a:pathLst>
            </a:custGeom>
            <a:ln w="38099">
              <a:solidFill>
                <a:srgbClr val="000000"/>
              </a:solidFill>
            </a:ln>
          </p:spPr>
          <p:txBody>
            <a:bodyPr wrap="square" lIns="0" tIns="0" rIns="0" bIns="0" rtlCol="0"/>
            <a:lstStyle/>
            <a:p>
              <a:endParaRPr/>
            </a:p>
          </p:txBody>
        </p:sp>
      </p:grpSp>
      <p:sp>
        <p:nvSpPr>
          <p:cNvPr id="5" name="object 5"/>
          <p:cNvSpPr txBox="1"/>
          <p:nvPr/>
        </p:nvSpPr>
        <p:spPr>
          <a:xfrm>
            <a:off x="919162" y="1893624"/>
            <a:ext cx="2085975" cy="864235"/>
          </a:xfrm>
          <a:prstGeom prst="rect">
            <a:avLst/>
          </a:prstGeom>
        </p:spPr>
        <p:txBody>
          <a:bodyPr vert="horz" wrap="square" lIns="0" tIns="66040" rIns="0" bIns="0" rtlCol="0">
            <a:spAutoFit/>
          </a:bodyPr>
          <a:lstStyle/>
          <a:p>
            <a:pPr marL="12700">
              <a:lnSpc>
                <a:spcPct val="100000"/>
              </a:lnSpc>
              <a:spcBef>
                <a:spcPts val="520"/>
              </a:spcBef>
            </a:pPr>
            <a:r>
              <a:rPr sz="2400" b="1" spc="-15" dirty="0">
                <a:latin typeface="Carlito"/>
                <a:cs typeface="Carlito"/>
              </a:rPr>
              <a:t>Valid_Bit</a:t>
            </a:r>
            <a:endParaRPr sz="2400">
              <a:latin typeface="Carlito"/>
              <a:cs typeface="Carlito"/>
            </a:endParaRPr>
          </a:p>
          <a:p>
            <a:pPr marL="12700">
              <a:lnSpc>
                <a:spcPct val="100000"/>
              </a:lnSpc>
              <a:spcBef>
                <a:spcPts val="420"/>
              </a:spcBef>
            </a:pPr>
            <a:r>
              <a:rPr sz="2400" b="1" dirty="0">
                <a:latin typeface="Carlito"/>
                <a:cs typeface="Carlito"/>
              </a:rPr>
              <a:t>(2 </a:t>
            </a:r>
            <a:r>
              <a:rPr sz="2400" b="1" spc="-10" dirty="0">
                <a:latin typeface="Carlito"/>
                <a:cs typeface="Carlito"/>
              </a:rPr>
              <a:t>NAND</a:t>
            </a:r>
            <a:r>
              <a:rPr sz="2400" b="1" spc="-80" dirty="0">
                <a:latin typeface="Carlito"/>
                <a:cs typeface="Carlito"/>
              </a:rPr>
              <a:t> </a:t>
            </a:r>
            <a:r>
              <a:rPr sz="2400" b="1" spc="-30" dirty="0">
                <a:latin typeface="Carlito"/>
                <a:cs typeface="Carlito"/>
              </a:rPr>
              <a:t>GATES)</a:t>
            </a:r>
            <a:endParaRPr sz="2400">
              <a:latin typeface="Carlito"/>
              <a:cs typeface="Carlito"/>
            </a:endParaRPr>
          </a:p>
        </p:txBody>
      </p:sp>
      <p:sp>
        <p:nvSpPr>
          <p:cNvPr id="6" name="object 6"/>
          <p:cNvSpPr txBox="1"/>
          <p:nvPr/>
        </p:nvSpPr>
        <p:spPr>
          <a:xfrm>
            <a:off x="6361764" y="1676400"/>
            <a:ext cx="3193415" cy="864235"/>
          </a:xfrm>
          <a:prstGeom prst="rect">
            <a:avLst/>
          </a:prstGeom>
        </p:spPr>
        <p:txBody>
          <a:bodyPr vert="horz" wrap="square" lIns="0" tIns="66040" rIns="0" bIns="0" rtlCol="0">
            <a:spAutoFit/>
          </a:bodyPr>
          <a:lstStyle/>
          <a:p>
            <a:pPr marL="12700">
              <a:lnSpc>
                <a:spcPct val="100000"/>
              </a:lnSpc>
              <a:spcBef>
                <a:spcPts val="520"/>
              </a:spcBef>
            </a:pPr>
            <a:r>
              <a:rPr sz="2400" b="1" spc="-15" dirty="0">
                <a:latin typeface="Carlito"/>
                <a:cs typeface="Carlito"/>
              </a:rPr>
              <a:t>Tag_Comparison_per_bit</a:t>
            </a:r>
            <a:endParaRPr sz="2400" dirty="0">
              <a:latin typeface="Carlito"/>
              <a:cs typeface="Carlito"/>
            </a:endParaRPr>
          </a:p>
          <a:p>
            <a:pPr marL="12700">
              <a:lnSpc>
                <a:spcPct val="100000"/>
              </a:lnSpc>
              <a:spcBef>
                <a:spcPts val="420"/>
              </a:spcBef>
            </a:pPr>
            <a:r>
              <a:rPr sz="2400" b="1" dirty="0">
                <a:latin typeface="Carlito"/>
                <a:cs typeface="Carlito"/>
              </a:rPr>
              <a:t>(4 </a:t>
            </a:r>
            <a:r>
              <a:rPr sz="2400" b="1" spc="-10" dirty="0">
                <a:latin typeface="Carlito"/>
                <a:cs typeface="Carlito"/>
              </a:rPr>
              <a:t>NAND</a:t>
            </a:r>
            <a:r>
              <a:rPr sz="2400" b="1" dirty="0">
                <a:latin typeface="Carlito"/>
                <a:cs typeface="Carlito"/>
              </a:rPr>
              <a:t> </a:t>
            </a:r>
            <a:r>
              <a:rPr sz="2400" b="1" spc="-30" dirty="0">
                <a:latin typeface="Carlito"/>
                <a:cs typeface="Carlito"/>
              </a:rPr>
              <a:t>GATES)</a:t>
            </a:r>
            <a:endParaRPr sz="2400" dirty="0">
              <a:latin typeface="Carlito"/>
              <a:cs typeface="Carlito"/>
            </a:endParaRPr>
          </a:p>
        </p:txBody>
      </p:sp>
      <p:sp>
        <p:nvSpPr>
          <p:cNvPr id="7" name="object 7"/>
          <p:cNvSpPr/>
          <p:nvPr/>
        </p:nvSpPr>
        <p:spPr>
          <a:xfrm>
            <a:off x="790575" y="3200400"/>
            <a:ext cx="4561840" cy="8890"/>
          </a:xfrm>
          <a:custGeom>
            <a:avLst/>
            <a:gdLst/>
            <a:ahLst/>
            <a:cxnLst/>
            <a:rect l="l" t="t" r="r" b="b"/>
            <a:pathLst>
              <a:path w="4561840" h="8889">
                <a:moveTo>
                  <a:pt x="0" y="8636"/>
                </a:moveTo>
                <a:lnTo>
                  <a:pt x="4561713" y="0"/>
                </a:lnTo>
              </a:path>
            </a:pathLst>
          </a:custGeom>
          <a:ln w="38100">
            <a:solidFill>
              <a:srgbClr val="000000"/>
            </a:solidFill>
          </a:ln>
        </p:spPr>
        <p:txBody>
          <a:bodyPr wrap="square" lIns="0" tIns="0" rIns="0" bIns="0" rtlCol="0"/>
          <a:lstStyle/>
          <a:p>
            <a:endParaRPr/>
          </a:p>
        </p:txBody>
      </p:sp>
      <p:sp>
        <p:nvSpPr>
          <p:cNvPr id="8" name="object 8"/>
          <p:cNvSpPr/>
          <p:nvPr/>
        </p:nvSpPr>
        <p:spPr>
          <a:xfrm>
            <a:off x="6172200" y="2990850"/>
            <a:ext cx="5605145" cy="0"/>
          </a:xfrm>
          <a:custGeom>
            <a:avLst/>
            <a:gdLst/>
            <a:ahLst/>
            <a:cxnLst/>
            <a:rect l="l" t="t" r="r" b="b"/>
            <a:pathLst>
              <a:path w="5605145">
                <a:moveTo>
                  <a:pt x="0" y="0"/>
                </a:moveTo>
                <a:lnTo>
                  <a:pt x="5604636" y="0"/>
                </a:lnTo>
              </a:path>
            </a:pathLst>
          </a:custGeom>
          <a:ln w="38100">
            <a:solidFill>
              <a:srgbClr val="000000"/>
            </a:solidFill>
          </a:ln>
        </p:spPr>
        <p:txBody>
          <a:bodyPr wrap="square" lIns="0" tIns="0" rIns="0" bIns="0" rtlCol="0"/>
          <a:lstStyle/>
          <a:p>
            <a:endParaRPr/>
          </a:p>
        </p:txBody>
      </p:sp>
      <p:sp>
        <p:nvSpPr>
          <p:cNvPr id="9" name="object 9"/>
          <p:cNvSpPr/>
          <p:nvPr/>
        </p:nvSpPr>
        <p:spPr>
          <a:xfrm>
            <a:off x="889789" y="3451101"/>
            <a:ext cx="4591461" cy="155664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382546" y="3380622"/>
            <a:ext cx="5365207" cy="195580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79513"/>
            <a:ext cx="7668895" cy="734695"/>
            <a:chOff x="771525" y="679513"/>
            <a:chExt cx="7668895" cy="734695"/>
          </a:xfrm>
        </p:grpSpPr>
        <p:sp>
          <p:nvSpPr>
            <p:cNvPr id="3" name="object 3"/>
            <p:cNvSpPr/>
            <p:nvPr/>
          </p:nvSpPr>
          <p:spPr>
            <a:xfrm>
              <a:off x="828675" y="679513"/>
              <a:ext cx="7611364"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0575" y="1381125"/>
              <a:ext cx="7414259" cy="13970"/>
            </a:xfrm>
            <a:custGeom>
              <a:avLst/>
              <a:gdLst/>
              <a:ahLst/>
              <a:cxnLst/>
              <a:rect l="l" t="t" r="r" b="b"/>
              <a:pathLst>
                <a:path w="7414259" h="13969">
                  <a:moveTo>
                    <a:pt x="0" y="13970"/>
                  </a:moveTo>
                  <a:lnTo>
                    <a:pt x="7414006" y="0"/>
                  </a:lnTo>
                </a:path>
              </a:pathLst>
            </a:custGeom>
            <a:ln w="38099">
              <a:solidFill>
                <a:srgbClr val="000000"/>
              </a:solidFill>
            </a:ln>
          </p:spPr>
          <p:txBody>
            <a:bodyPr wrap="square" lIns="0" tIns="0" rIns="0" bIns="0" rtlCol="0"/>
            <a:lstStyle/>
            <a:p>
              <a:endParaRPr/>
            </a:p>
          </p:txBody>
        </p:sp>
      </p:grpSp>
      <p:sp>
        <p:nvSpPr>
          <p:cNvPr id="5" name="object 5"/>
          <p:cNvSpPr txBox="1"/>
          <p:nvPr/>
        </p:nvSpPr>
        <p:spPr>
          <a:xfrm>
            <a:off x="865504" y="1666982"/>
            <a:ext cx="10488295" cy="1056640"/>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spc="-10" dirty="0">
                <a:latin typeface="Carlito"/>
                <a:cs typeface="Carlito"/>
              </a:rPr>
              <a:t>Tag_comparison </a:t>
            </a:r>
            <a:r>
              <a:rPr sz="2750" spc="10" dirty="0">
                <a:latin typeface="Carlito"/>
                <a:cs typeface="Carlito"/>
              </a:rPr>
              <a:t>= </a:t>
            </a:r>
            <a:r>
              <a:rPr sz="2750" dirty="0">
                <a:latin typeface="Carlito"/>
                <a:cs typeface="Carlito"/>
              </a:rPr>
              <a:t>cache_bit </a:t>
            </a:r>
            <a:r>
              <a:rPr sz="2750" spc="10" dirty="0">
                <a:latin typeface="Carlito"/>
                <a:cs typeface="Carlito"/>
              </a:rPr>
              <a:t>*</a:t>
            </a:r>
            <a:r>
              <a:rPr sz="2750" spc="-140" dirty="0">
                <a:latin typeface="Carlito"/>
                <a:cs typeface="Carlito"/>
              </a:rPr>
              <a:t> </a:t>
            </a:r>
            <a:r>
              <a:rPr sz="2750" dirty="0">
                <a:latin typeface="Carlito"/>
                <a:cs typeface="Carlito"/>
              </a:rPr>
              <a:t>tag_comparison_per_bit.</a:t>
            </a:r>
          </a:p>
          <a:p>
            <a:pPr marL="241300" indent="-229235">
              <a:lnSpc>
                <a:spcPct val="100000"/>
              </a:lnSpc>
              <a:spcBef>
                <a:spcPts val="755"/>
              </a:spcBef>
              <a:buFont typeface="Arial"/>
              <a:buChar char="•"/>
              <a:tabLst>
                <a:tab pos="241935" algn="l"/>
              </a:tabLst>
            </a:pPr>
            <a:r>
              <a:rPr sz="2750" spc="-5" dirty="0">
                <a:latin typeface="Carlito"/>
                <a:cs typeface="Carlito"/>
              </a:rPr>
              <a:t>Hence, </a:t>
            </a:r>
            <a:r>
              <a:rPr sz="2750" spc="-15" dirty="0">
                <a:latin typeface="Carlito"/>
                <a:cs typeface="Carlito"/>
              </a:rPr>
              <a:t>the </a:t>
            </a:r>
            <a:r>
              <a:rPr sz="2750" spc="5" dirty="0">
                <a:latin typeface="Carlito"/>
                <a:cs typeface="Carlito"/>
              </a:rPr>
              <a:t>costs </a:t>
            </a:r>
            <a:r>
              <a:rPr sz="2750" spc="25" dirty="0">
                <a:latin typeface="Carlito"/>
                <a:cs typeface="Carlito"/>
              </a:rPr>
              <a:t>of </a:t>
            </a:r>
            <a:r>
              <a:rPr sz="2750" spc="10" dirty="0">
                <a:latin typeface="Carlito"/>
                <a:cs typeface="Carlito"/>
              </a:rPr>
              <a:t>each </a:t>
            </a:r>
            <a:r>
              <a:rPr sz="2750" spc="15" dirty="0">
                <a:latin typeface="Carlito"/>
                <a:cs typeface="Carlito"/>
              </a:rPr>
              <a:t>cache </a:t>
            </a:r>
            <a:r>
              <a:rPr sz="2750" spc="20" dirty="0">
                <a:latin typeface="Carlito"/>
                <a:cs typeface="Carlito"/>
              </a:rPr>
              <a:t>can </a:t>
            </a:r>
            <a:r>
              <a:rPr sz="2750" spc="-5" dirty="0">
                <a:latin typeface="Carlito"/>
                <a:cs typeface="Carlito"/>
              </a:rPr>
              <a:t>be </a:t>
            </a:r>
            <a:r>
              <a:rPr sz="2750" dirty="0">
                <a:latin typeface="Carlito"/>
                <a:cs typeface="Carlito"/>
              </a:rPr>
              <a:t>summarised</a:t>
            </a:r>
            <a:r>
              <a:rPr sz="2750" spc="480" dirty="0">
                <a:latin typeface="Carlito"/>
                <a:cs typeface="Carlito"/>
              </a:rPr>
              <a:t> </a:t>
            </a:r>
            <a:r>
              <a:rPr sz="2750" dirty="0">
                <a:latin typeface="Carlito"/>
                <a:cs typeface="Carlito"/>
              </a:rPr>
              <a:t>as:</a:t>
            </a:r>
          </a:p>
        </p:txBody>
      </p:sp>
      <p:sp>
        <p:nvSpPr>
          <p:cNvPr id="6" name="object 6"/>
          <p:cNvSpPr/>
          <p:nvPr/>
        </p:nvSpPr>
        <p:spPr>
          <a:xfrm>
            <a:off x="1219200" y="3733800"/>
            <a:ext cx="10668000" cy="2133600"/>
          </a:xfrm>
          <a:custGeom>
            <a:avLst/>
            <a:gdLst/>
            <a:ahLst/>
            <a:cxnLst/>
            <a:rect l="l" t="t" r="r" b="b"/>
            <a:pathLst>
              <a:path w="9372600" h="1762125">
                <a:moveTo>
                  <a:pt x="0" y="1762125"/>
                </a:moveTo>
                <a:lnTo>
                  <a:pt x="9372600" y="1762125"/>
                </a:lnTo>
                <a:lnTo>
                  <a:pt x="9372600" y="0"/>
                </a:lnTo>
                <a:lnTo>
                  <a:pt x="0" y="0"/>
                </a:lnTo>
                <a:lnTo>
                  <a:pt x="0" y="1762125"/>
                </a:lnTo>
                <a:close/>
              </a:path>
            </a:pathLst>
          </a:custGeom>
          <a:ln w="9534">
            <a:solidFill>
              <a:srgbClr val="000000"/>
            </a:solidFill>
          </a:ln>
        </p:spPr>
        <p:txBody>
          <a:bodyPr wrap="square" lIns="0" tIns="0" rIns="0" bIns="0" rtlCol="0"/>
          <a:lstStyle/>
          <a:p>
            <a:endParaRPr/>
          </a:p>
        </p:txBody>
      </p:sp>
      <p:sp>
        <p:nvSpPr>
          <p:cNvPr id="7" name="object 7"/>
          <p:cNvSpPr txBox="1"/>
          <p:nvPr/>
        </p:nvSpPr>
        <p:spPr>
          <a:xfrm>
            <a:off x="2042160" y="3733800"/>
            <a:ext cx="2662555" cy="1675130"/>
          </a:xfrm>
          <a:prstGeom prst="rect">
            <a:avLst/>
          </a:prstGeom>
        </p:spPr>
        <p:txBody>
          <a:bodyPr vert="horz" wrap="square" lIns="0" tIns="199390" rIns="0" bIns="0" rtlCol="0">
            <a:spAutoFit/>
          </a:bodyPr>
          <a:lstStyle/>
          <a:p>
            <a:pPr>
              <a:lnSpc>
                <a:spcPct val="100000"/>
              </a:lnSpc>
              <a:spcBef>
                <a:spcPts val="1570"/>
              </a:spcBef>
            </a:pPr>
            <a:r>
              <a:rPr sz="2400" dirty="0">
                <a:latin typeface="Carlito"/>
                <a:cs typeface="Carlito"/>
              </a:rPr>
              <a:t>Direct</a:t>
            </a:r>
            <a:r>
              <a:rPr sz="2400" spc="-85" dirty="0">
                <a:latin typeface="Carlito"/>
                <a:cs typeface="Carlito"/>
              </a:rPr>
              <a:t> </a:t>
            </a:r>
            <a:r>
              <a:rPr sz="2400" spc="-10" dirty="0">
                <a:latin typeface="Carlito"/>
                <a:cs typeface="Carlito"/>
              </a:rPr>
              <a:t>Mapped</a:t>
            </a:r>
            <a:endParaRPr sz="2400" dirty="0">
              <a:latin typeface="Carlito"/>
              <a:cs typeface="Carlito"/>
            </a:endParaRPr>
          </a:p>
          <a:p>
            <a:pPr>
              <a:lnSpc>
                <a:spcPct val="100000"/>
              </a:lnSpc>
              <a:spcBef>
                <a:spcPts val="1475"/>
              </a:spcBef>
            </a:pPr>
            <a:r>
              <a:rPr sz="2400" spc="-10" dirty="0">
                <a:latin typeface="Carlito"/>
                <a:cs typeface="Carlito"/>
              </a:rPr>
              <a:t>Fully</a:t>
            </a:r>
            <a:r>
              <a:rPr sz="2400" spc="5" dirty="0">
                <a:latin typeface="Carlito"/>
                <a:cs typeface="Carlito"/>
              </a:rPr>
              <a:t> </a:t>
            </a:r>
            <a:r>
              <a:rPr sz="2400" dirty="0">
                <a:latin typeface="Carlito"/>
                <a:cs typeface="Carlito"/>
              </a:rPr>
              <a:t>Associative</a:t>
            </a:r>
          </a:p>
          <a:p>
            <a:pPr>
              <a:lnSpc>
                <a:spcPct val="100000"/>
              </a:lnSpc>
              <a:spcBef>
                <a:spcPts val="1400"/>
              </a:spcBef>
            </a:pPr>
            <a:r>
              <a:rPr sz="2400" spc="-15" dirty="0">
                <a:latin typeface="Carlito"/>
                <a:cs typeface="Carlito"/>
              </a:rPr>
              <a:t>N-way </a:t>
            </a:r>
            <a:r>
              <a:rPr sz="2400" spc="10" dirty="0">
                <a:latin typeface="Carlito"/>
                <a:cs typeface="Carlito"/>
              </a:rPr>
              <a:t>set</a:t>
            </a:r>
            <a:r>
              <a:rPr sz="2400" spc="-65" dirty="0">
                <a:latin typeface="Carlito"/>
                <a:cs typeface="Carlito"/>
              </a:rPr>
              <a:t> </a:t>
            </a:r>
            <a:r>
              <a:rPr sz="2400" spc="-5" dirty="0">
                <a:latin typeface="Carlito"/>
                <a:cs typeface="Carlito"/>
              </a:rPr>
              <a:t>associative</a:t>
            </a:r>
            <a:endParaRPr sz="2400" dirty="0">
              <a:latin typeface="Carlito"/>
              <a:cs typeface="Carlito"/>
            </a:endParaRPr>
          </a:p>
        </p:txBody>
      </p:sp>
      <p:sp>
        <p:nvSpPr>
          <p:cNvPr id="8" name="object 8"/>
          <p:cNvSpPr txBox="1"/>
          <p:nvPr/>
        </p:nvSpPr>
        <p:spPr>
          <a:xfrm>
            <a:off x="5244846" y="3733800"/>
            <a:ext cx="6642354" cy="1675130"/>
          </a:xfrm>
          <a:prstGeom prst="rect">
            <a:avLst/>
          </a:prstGeom>
        </p:spPr>
        <p:txBody>
          <a:bodyPr vert="horz" wrap="square" lIns="0" tIns="199390" rIns="0" bIns="0" rtlCol="0">
            <a:spAutoFit/>
          </a:bodyPr>
          <a:lstStyle/>
          <a:p>
            <a:pPr>
              <a:lnSpc>
                <a:spcPct val="100000"/>
              </a:lnSpc>
              <a:spcBef>
                <a:spcPts val="1570"/>
              </a:spcBef>
            </a:pPr>
            <a:r>
              <a:rPr sz="2400" dirty="0">
                <a:latin typeface="Carlito"/>
                <a:cs typeface="Carlito"/>
              </a:rPr>
              <a:t>: 1 * 2 + </a:t>
            </a:r>
            <a:r>
              <a:rPr sz="2400" spc="-15" dirty="0">
                <a:latin typeface="Carlito"/>
                <a:cs typeface="Carlito"/>
              </a:rPr>
              <a:t>valid_bit_1* </a:t>
            </a:r>
            <a:r>
              <a:rPr sz="2400" dirty="0">
                <a:latin typeface="Carlito"/>
                <a:cs typeface="Carlito"/>
              </a:rPr>
              <a:t>4 * cache_bit</a:t>
            </a:r>
            <a:r>
              <a:rPr sz="2400" spc="-45" dirty="0">
                <a:latin typeface="Carlito"/>
                <a:cs typeface="Carlito"/>
              </a:rPr>
              <a:t> </a:t>
            </a:r>
            <a:r>
              <a:rPr sz="2400" dirty="0">
                <a:latin typeface="Carlito"/>
                <a:cs typeface="Carlito"/>
              </a:rPr>
              <a:t>.</a:t>
            </a:r>
          </a:p>
          <a:p>
            <a:pPr>
              <a:lnSpc>
                <a:spcPct val="100000"/>
              </a:lnSpc>
              <a:spcBef>
                <a:spcPts val="1475"/>
              </a:spcBef>
            </a:pPr>
            <a:r>
              <a:rPr sz="2400" dirty="0">
                <a:latin typeface="Carlito"/>
                <a:cs typeface="Carlito"/>
              </a:rPr>
              <a:t>: cache_size * 2 + </a:t>
            </a:r>
            <a:r>
              <a:rPr sz="2400" spc="-10" dirty="0">
                <a:latin typeface="Carlito"/>
                <a:cs typeface="Carlito"/>
              </a:rPr>
              <a:t>valid_bit_1 </a:t>
            </a:r>
            <a:r>
              <a:rPr sz="2400" dirty="0">
                <a:latin typeface="Carlito"/>
                <a:cs typeface="Carlito"/>
              </a:rPr>
              <a:t>* 4 *</a:t>
            </a:r>
            <a:r>
              <a:rPr sz="2400" spc="-95" dirty="0">
                <a:latin typeface="Carlito"/>
                <a:cs typeface="Carlito"/>
              </a:rPr>
              <a:t> </a:t>
            </a:r>
            <a:r>
              <a:rPr sz="2400" dirty="0">
                <a:latin typeface="Carlito"/>
                <a:cs typeface="Carlito"/>
              </a:rPr>
              <a:t>cache_bit</a:t>
            </a:r>
          </a:p>
          <a:p>
            <a:pPr>
              <a:lnSpc>
                <a:spcPct val="100000"/>
              </a:lnSpc>
              <a:spcBef>
                <a:spcPts val="1400"/>
              </a:spcBef>
            </a:pPr>
            <a:r>
              <a:rPr sz="2400" dirty="0">
                <a:latin typeface="Carlito"/>
                <a:cs typeface="Carlito"/>
              </a:rPr>
              <a:t>: </a:t>
            </a:r>
            <a:r>
              <a:rPr sz="2400" spc="10" dirty="0">
                <a:latin typeface="Carlito"/>
                <a:cs typeface="Carlito"/>
              </a:rPr>
              <a:t>N* </a:t>
            </a:r>
            <a:r>
              <a:rPr sz="2400" dirty="0">
                <a:latin typeface="Carlito"/>
                <a:cs typeface="Carlito"/>
              </a:rPr>
              <a:t>2 + </a:t>
            </a:r>
            <a:r>
              <a:rPr sz="2400" spc="-10" dirty="0">
                <a:latin typeface="Carlito"/>
                <a:cs typeface="Carlito"/>
              </a:rPr>
              <a:t>valid_bit_1 </a:t>
            </a:r>
            <a:r>
              <a:rPr sz="2400" spc="-5" dirty="0">
                <a:latin typeface="Carlito"/>
                <a:cs typeface="Carlito"/>
              </a:rPr>
              <a:t>*4 </a:t>
            </a:r>
            <a:r>
              <a:rPr sz="2400" dirty="0">
                <a:latin typeface="Carlito"/>
                <a:cs typeface="Carlito"/>
              </a:rPr>
              <a:t>*</a:t>
            </a:r>
            <a:r>
              <a:rPr sz="2400" spc="5" dirty="0">
                <a:latin typeface="Carlito"/>
                <a:cs typeface="Carlito"/>
              </a:rPr>
              <a:t> </a:t>
            </a:r>
            <a:r>
              <a:rPr sz="2400" dirty="0">
                <a:latin typeface="Carlito"/>
                <a:cs typeface="Carlito"/>
              </a:rPr>
              <a:t>cache_bit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1062" y="366649"/>
            <a:ext cx="6362700" cy="1650195"/>
          </a:xfrm>
          <a:prstGeom prst="rect">
            <a:avLst/>
          </a:prstGeom>
          <a:ln w="9534">
            <a:solidFill>
              <a:srgbClr val="000000"/>
            </a:solidFill>
          </a:ln>
        </p:spPr>
        <p:txBody>
          <a:bodyPr vert="horz" wrap="square" lIns="0" tIns="21590" rIns="0" bIns="0" rtlCol="0">
            <a:spAutoFit/>
          </a:bodyPr>
          <a:lstStyle/>
          <a:p>
            <a:pPr marL="90805">
              <a:lnSpc>
                <a:spcPct val="100000"/>
              </a:lnSpc>
              <a:spcBef>
                <a:spcPts val="170"/>
              </a:spcBef>
            </a:pPr>
            <a:r>
              <a:rPr sz="2400" b="1" u="heavy" spc="-10" dirty="0">
                <a:uFill>
                  <a:solidFill>
                    <a:srgbClr val="000000"/>
                  </a:solidFill>
                </a:uFill>
                <a:latin typeface="Carlito"/>
                <a:cs typeface="Carlito"/>
              </a:rPr>
              <a:t>VIRTUAL</a:t>
            </a:r>
            <a:r>
              <a:rPr sz="2400" b="1" u="heavy" spc="-65" dirty="0">
                <a:uFill>
                  <a:solidFill>
                    <a:srgbClr val="000000"/>
                  </a:solidFill>
                </a:uFill>
                <a:latin typeface="Carlito"/>
                <a:cs typeface="Carlito"/>
              </a:rPr>
              <a:t> </a:t>
            </a:r>
            <a:r>
              <a:rPr sz="2400" b="1" u="heavy" spc="-5" dirty="0">
                <a:uFill>
                  <a:solidFill>
                    <a:srgbClr val="000000"/>
                  </a:solidFill>
                </a:uFill>
                <a:latin typeface="Carlito"/>
                <a:cs typeface="Carlito"/>
              </a:rPr>
              <a:t>MEMORY</a:t>
            </a:r>
            <a:endParaRPr sz="2400" dirty="0">
              <a:latin typeface="Carlito"/>
              <a:cs typeface="Carlito"/>
            </a:endParaRPr>
          </a:p>
          <a:p>
            <a:pPr marL="376555" marR="300355" indent="-286385">
              <a:lnSpc>
                <a:spcPct val="100800"/>
              </a:lnSpc>
              <a:spcBef>
                <a:spcPts val="30"/>
              </a:spcBef>
              <a:buFont typeface="Arial"/>
              <a:buChar char="•"/>
              <a:tabLst>
                <a:tab pos="376555" algn="l"/>
                <a:tab pos="377190" algn="l"/>
              </a:tabLst>
            </a:pPr>
            <a:r>
              <a:rPr sz="1600" spc="5" dirty="0">
                <a:latin typeface="Carlito"/>
                <a:cs typeface="Carlito"/>
              </a:rPr>
              <a:t>Extends</a:t>
            </a:r>
            <a:r>
              <a:rPr sz="1600" spc="-65" dirty="0">
                <a:latin typeface="Carlito"/>
                <a:cs typeface="Carlito"/>
              </a:rPr>
              <a:t> </a:t>
            </a:r>
            <a:r>
              <a:rPr sz="1600" spc="5" dirty="0">
                <a:latin typeface="Carlito"/>
                <a:cs typeface="Carlito"/>
              </a:rPr>
              <a:t>the</a:t>
            </a:r>
            <a:r>
              <a:rPr sz="1600" spc="-25" dirty="0">
                <a:latin typeface="Carlito"/>
                <a:cs typeface="Carlito"/>
              </a:rPr>
              <a:t> </a:t>
            </a:r>
            <a:r>
              <a:rPr sz="1600" spc="-10" dirty="0">
                <a:latin typeface="Carlito"/>
                <a:cs typeface="Carlito"/>
              </a:rPr>
              <a:t>memory</a:t>
            </a:r>
            <a:r>
              <a:rPr sz="1600" spc="45" dirty="0">
                <a:latin typeface="Carlito"/>
                <a:cs typeface="Carlito"/>
              </a:rPr>
              <a:t> </a:t>
            </a:r>
            <a:r>
              <a:rPr sz="1600" spc="10" dirty="0">
                <a:latin typeface="Carlito"/>
                <a:cs typeface="Carlito"/>
              </a:rPr>
              <a:t>capacity</a:t>
            </a:r>
            <a:r>
              <a:rPr sz="1600" spc="-100" dirty="0">
                <a:latin typeface="Carlito"/>
                <a:cs typeface="Carlito"/>
              </a:rPr>
              <a:t> </a:t>
            </a:r>
            <a:r>
              <a:rPr sz="1600" spc="10" dirty="0">
                <a:latin typeface="Carlito"/>
                <a:cs typeface="Carlito"/>
              </a:rPr>
              <a:t>of</a:t>
            </a:r>
            <a:r>
              <a:rPr sz="1600" spc="-60" dirty="0">
                <a:latin typeface="Carlito"/>
                <a:cs typeface="Carlito"/>
              </a:rPr>
              <a:t> </a:t>
            </a:r>
            <a:r>
              <a:rPr sz="1600" spc="5" dirty="0">
                <a:latin typeface="Carlito"/>
                <a:cs typeface="Carlito"/>
              </a:rPr>
              <a:t>the</a:t>
            </a:r>
            <a:r>
              <a:rPr sz="1600" spc="-25" dirty="0">
                <a:latin typeface="Carlito"/>
                <a:cs typeface="Carlito"/>
              </a:rPr>
              <a:t> </a:t>
            </a:r>
            <a:r>
              <a:rPr sz="1600" spc="10" dirty="0">
                <a:latin typeface="Carlito"/>
                <a:cs typeface="Carlito"/>
              </a:rPr>
              <a:t>main</a:t>
            </a:r>
            <a:r>
              <a:rPr sz="1600" spc="-10" dirty="0">
                <a:latin typeface="Carlito"/>
                <a:cs typeface="Carlito"/>
              </a:rPr>
              <a:t> memory</a:t>
            </a:r>
            <a:r>
              <a:rPr sz="1600" spc="-20" dirty="0">
                <a:latin typeface="Carlito"/>
                <a:cs typeface="Carlito"/>
              </a:rPr>
              <a:t> </a:t>
            </a:r>
            <a:r>
              <a:rPr sz="1600" spc="10" dirty="0">
                <a:latin typeface="Carlito"/>
                <a:cs typeface="Carlito"/>
              </a:rPr>
              <a:t>by</a:t>
            </a:r>
            <a:r>
              <a:rPr sz="1600" spc="-25" dirty="0">
                <a:latin typeface="Carlito"/>
                <a:cs typeface="Carlito"/>
              </a:rPr>
              <a:t> </a:t>
            </a:r>
            <a:r>
              <a:rPr sz="1600" spc="10" dirty="0">
                <a:latin typeface="Carlito"/>
                <a:cs typeface="Carlito"/>
              </a:rPr>
              <a:t>using</a:t>
            </a:r>
            <a:r>
              <a:rPr sz="1600" spc="-50" dirty="0">
                <a:latin typeface="Carlito"/>
                <a:cs typeface="Carlito"/>
              </a:rPr>
              <a:t> </a:t>
            </a:r>
            <a:r>
              <a:rPr sz="1600" dirty="0">
                <a:latin typeface="Carlito"/>
                <a:cs typeface="Carlito"/>
              </a:rPr>
              <a:t>a  </a:t>
            </a:r>
            <a:r>
              <a:rPr sz="1600" spc="10" dirty="0">
                <a:latin typeface="Carlito"/>
                <a:cs typeface="Carlito"/>
              </a:rPr>
              <a:t>portion of </a:t>
            </a:r>
            <a:r>
              <a:rPr sz="1600" spc="5" dirty="0">
                <a:latin typeface="Carlito"/>
                <a:cs typeface="Carlito"/>
              </a:rPr>
              <a:t>the disk</a:t>
            </a:r>
            <a:r>
              <a:rPr sz="1600" spc="-235" dirty="0">
                <a:latin typeface="Carlito"/>
                <a:cs typeface="Carlito"/>
              </a:rPr>
              <a:t> </a:t>
            </a:r>
            <a:r>
              <a:rPr sz="1600" spc="5" dirty="0">
                <a:latin typeface="Carlito"/>
                <a:cs typeface="Carlito"/>
              </a:rPr>
              <a:t>drive.</a:t>
            </a:r>
            <a:endParaRPr sz="1600" dirty="0">
              <a:latin typeface="Carlito"/>
              <a:cs typeface="Carlito"/>
            </a:endParaRPr>
          </a:p>
          <a:p>
            <a:pPr marL="376555" indent="-286385">
              <a:lnSpc>
                <a:spcPts val="2105"/>
              </a:lnSpc>
              <a:buFont typeface="Arial"/>
              <a:buChar char="•"/>
              <a:tabLst>
                <a:tab pos="376555" algn="l"/>
                <a:tab pos="377190" algn="l"/>
              </a:tabLst>
            </a:pPr>
            <a:r>
              <a:rPr sz="1600" spc="10" dirty="0">
                <a:latin typeface="Carlito"/>
                <a:cs typeface="Carlito"/>
              </a:rPr>
              <a:t>Allows</a:t>
            </a:r>
            <a:r>
              <a:rPr sz="1600" spc="-140" dirty="0">
                <a:latin typeface="Carlito"/>
                <a:cs typeface="Carlito"/>
              </a:rPr>
              <a:t> </a:t>
            </a:r>
            <a:r>
              <a:rPr sz="1600" spc="5" dirty="0">
                <a:latin typeface="Carlito"/>
                <a:cs typeface="Carlito"/>
              </a:rPr>
              <a:t>the</a:t>
            </a:r>
            <a:r>
              <a:rPr sz="1600" spc="-25" dirty="0">
                <a:latin typeface="Carlito"/>
                <a:cs typeface="Carlito"/>
              </a:rPr>
              <a:t> </a:t>
            </a:r>
            <a:r>
              <a:rPr sz="1600" spc="-10" dirty="0">
                <a:latin typeface="Carlito"/>
                <a:cs typeface="Carlito"/>
              </a:rPr>
              <a:t>system</a:t>
            </a:r>
            <a:r>
              <a:rPr sz="1600" spc="-50" dirty="0">
                <a:latin typeface="Carlito"/>
                <a:cs typeface="Carlito"/>
              </a:rPr>
              <a:t> </a:t>
            </a:r>
            <a:r>
              <a:rPr sz="1600" dirty="0">
                <a:latin typeface="Carlito"/>
                <a:cs typeface="Carlito"/>
              </a:rPr>
              <a:t>to</a:t>
            </a:r>
            <a:r>
              <a:rPr sz="1600" spc="-10" dirty="0">
                <a:latin typeface="Carlito"/>
                <a:cs typeface="Carlito"/>
              </a:rPr>
              <a:t> </a:t>
            </a:r>
            <a:r>
              <a:rPr sz="1600" spc="-5" dirty="0">
                <a:latin typeface="Carlito"/>
                <a:cs typeface="Carlito"/>
              </a:rPr>
              <a:t>run programs</a:t>
            </a:r>
            <a:r>
              <a:rPr sz="1600" spc="-65" dirty="0">
                <a:latin typeface="Carlito"/>
                <a:cs typeface="Carlito"/>
              </a:rPr>
              <a:t> </a:t>
            </a:r>
            <a:r>
              <a:rPr sz="1600" spc="10" dirty="0">
                <a:latin typeface="Carlito"/>
                <a:cs typeface="Carlito"/>
              </a:rPr>
              <a:t>that</a:t>
            </a:r>
            <a:r>
              <a:rPr sz="1600" spc="-35" dirty="0">
                <a:latin typeface="Carlito"/>
                <a:cs typeface="Carlito"/>
              </a:rPr>
              <a:t> </a:t>
            </a:r>
            <a:r>
              <a:rPr sz="1600" dirty="0">
                <a:latin typeface="Carlito"/>
                <a:cs typeface="Carlito"/>
              </a:rPr>
              <a:t>are</a:t>
            </a:r>
            <a:r>
              <a:rPr sz="1600" spc="-30" dirty="0">
                <a:latin typeface="Carlito"/>
                <a:cs typeface="Carlito"/>
              </a:rPr>
              <a:t> </a:t>
            </a:r>
            <a:r>
              <a:rPr sz="1600" dirty="0">
                <a:latin typeface="Carlito"/>
                <a:cs typeface="Carlito"/>
              </a:rPr>
              <a:t>bigger</a:t>
            </a:r>
            <a:r>
              <a:rPr sz="1600" spc="20" dirty="0">
                <a:latin typeface="Carlito"/>
                <a:cs typeface="Carlito"/>
              </a:rPr>
              <a:t> </a:t>
            </a:r>
            <a:r>
              <a:rPr sz="1600" spc="10" dirty="0">
                <a:latin typeface="Carlito"/>
                <a:cs typeface="Carlito"/>
              </a:rPr>
              <a:t>than</a:t>
            </a:r>
            <a:r>
              <a:rPr sz="1600" spc="-80" dirty="0">
                <a:latin typeface="Carlito"/>
                <a:cs typeface="Carlito"/>
              </a:rPr>
              <a:t> </a:t>
            </a:r>
            <a:r>
              <a:rPr sz="1600" spc="5" dirty="0">
                <a:latin typeface="Carlito"/>
                <a:cs typeface="Carlito"/>
              </a:rPr>
              <a:t>the</a:t>
            </a:r>
            <a:r>
              <a:rPr sz="1600" spc="-30" dirty="0">
                <a:latin typeface="Carlito"/>
                <a:cs typeface="Carlito"/>
              </a:rPr>
              <a:t> size</a:t>
            </a:r>
            <a:endParaRPr sz="1600" dirty="0">
              <a:latin typeface="Carlito"/>
              <a:cs typeface="Carlito"/>
            </a:endParaRPr>
          </a:p>
          <a:p>
            <a:pPr marL="376555">
              <a:lnSpc>
                <a:spcPct val="100000"/>
              </a:lnSpc>
              <a:spcBef>
                <a:spcPts val="15"/>
              </a:spcBef>
            </a:pPr>
            <a:r>
              <a:rPr sz="1600" spc="10" dirty="0">
                <a:latin typeface="Carlito"/>
                <a:cs typeface="Carlito"/>
              </a:rPr>
              <a:t>of main</a:t>
            </a:r>
            <a:r>
              <a:rPr sz="1600" spc="-85" dirty="0">
                <a:latin typeface="Carlito"/>
                <a:cs typeface="Carlito"/>
              </a:rPr>
              <a:t> </a:t>
            </a:r>
            <a:r>
              <a:rPr sz="1600" spc="-10" dirty="0">
                <a:latin typeface="Carlito"/>
                <a:cs typeface="Carlito"/>
              </a:rPr>
              <a:t>memory</a:t>
            </a:r>
            <a:endParaRPr sz="1600" dirty="0">
              <a:latin typeface="Carlito"/>
              <a:cs typeface="Carlito"/>
            </a:endParaRPr>
          </a:p>
          <a:p>
            <a:pPr marL="376555" indent="-286385">
              <a:lnSpc>
                <a:spcPct val="100000"/>
              </a:lnSpc>
              <a:spcBef>
                <a:spcPts val="20"/>
              </a:spcBef>
              <a:buFont typeface="Arial"/>
              <a:buChar char="•"/>
              <a:tabLst>
                <a:tab pos="376555" algn="l"/>
                <a:tab pos="377190" algn="l"/>
              </a:tabLst>
            </a:pPr>
            <a:r>
              <a:rPr sz="1600" spc="-10" dirty="0">
                <a:latin typeface="Carlito"/>
                <a:cs typeface="Carlito"/>
              </a:rPr>
              <a:t>Paging </a:t>
            </a:r>
            <a:r>
              <a:rPr sz="1600" spc="15" dirty="0">
                <a:latin typeface="Carlito"/>
                <a:cs typeface="Carlito"/>
              </a:rPr>
              <a:t>is </a:t>
            </a:r>
            <a:r>
              <a:rPr sz="1600" spc="5" dirty="0">
                <a:latin typeface="Carlito"/>
                <a:cs typeface="Carlito"/>
              </a:rPr>
              <a:t>implemented </a:t>
            </a:r>
            <a:r>
              <a:rPr sz="1600" spc="15" dirty="0">
                <a:latin typeface="Carlito"/>
                <a:cs typeface="Carlito"/>
              </a:rPr>
              <a:t>in this</a:t>
            </a:r>
            <a:r>
              <a:rPr sz="1600" spc="-305" dirty="0">
                <a:latin typeface="Carlito"/>
                <a:cs typeface="Carlito"/>
              </a:rPr>
              <a:t> </a:t>
            </a:r>
            <a:r>
              <a:rPr sz="1600" spc="-10" dirty="0">
                <a:latin typeface="Carlito"/>
                <a:cs typeface="Carlito"/>
              </a:rPr>
              <a:t>system.</a:t>
            </a:r>
            <a:endParaRPr sz="1600" dirty="0">
              <a:latin typeface="Carlito"/>
              <a:cs typeface="Carlito"/>
            </a:endParaRPr>
          </a:p>
        </p:txBody>
      </p:sp>
      <p:grpSp>
        <p:nvGrpSpPr>
          <p:cNvPr id="3" name="object 3"/>
          <p:cNvGrpSpPr/>
          <p:nvPr/>
        </p:nvGrpSpPr>
        <p:grpSpPr>
          <a:xfrm>
            <a:off x="7734358" y="352420"/>
            <a:ext cx="3791585" cy="6191885"/>
            <a:chOff x="7734358" y="352420"/>
            <a:chExt cx="3791585" cy="6191885"/>
          </a:xfrm>
        </p:grpSpPr>
        <p:sp>
          <p:nvSpPr>
            <p:cNvPr id="4" name="object 4"/>
            <p:cNvSpPr/>
            <p:nvPr/>
          </p:nvSpPr>
          <p:spPr>
            <a:xfrm>
              <a:off x="7849438" y="533834"/>
              <a:ext cx="3455060" cy="587530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739126" y="357187"/>
              <a:ext cx="3781425" cy="6181725"/>
            </a:xfrm>
            <a:custGeom>
              <a:avLst/>
              <a:gdLst/>
              <a:ahLst/>
              <a:cxnLst/>
              <a:rect l="l" t="t" r="r" b="b"/>
              <a:pathLst>
                <a:path w="3781425" h="6181725">
                  <a:moveTo>
                    <a:pt x="0" y="6181725"/>
                  </a:moveTo>
                  <a:lnTo>
                    <a:pt x="3781425" y="6181725"/>
                  </a:lnTo>
                  <a:lnTo>
                    <a:pt x="3781425" y="0"/>
                  </a:lnTo>
                  <a:lnTo>
                    <a:pt x="0" y="0"/>
                  </a:lnTo>
                  <a:lnTo>
                    <a:pt x="0" y="6181725"/>
                  </a:lnTo>
                  <a:close/>
                </a:path>
              </a:pathLst>
            </a:custGeom>
            <a:ln w="9534">
              <a:solidFill>
                <a:srgbClr val="000000"/>
              </a:solidFill>
            </a:ln>
          </p:spPr>
          <p:txBody>
            <a:bodyPr wrap="square" lIns="0" tIns="0" rIns="0" bIns="0" rtlCol="0"/>
            <a:lstStyle/>
            <a:p>
              <a:endParaRPr/>
            </a:p>
          </p:txBody>
        </p:sp>
      </p:grpSp>
      <p:sp>
        <p:nvSpPr>
          <p:cNvPr id="6" name="object 6"/>
          <p:cNvSpPr txBox="1"/>
          <p:nvPr/>
        </p:nvSpPr>
        <p:spPr>
          <a:xfrm>
            <a:off x="881062" y="2290826"/>
            <a:ext cx="6362700" cy="888448"/>
          </a:xfrm>
          <a:prstGeom prst="rect">
            <a:avLst/>
          </a:prstGeom>
          <a:ln w="9534">
            <a:solidFill>
              <a:srgbClr val="000000"/>
            </a:solidFill>
          </a:ln>
        </p:spPr>
        <p:txBody>
          <a:bodyPr vert="horz" wrap="square" lIns="0" tIns="21590" rIns="0" bIns="0" rtlCol="0">
            <a:spAutoFit/>
          </a:bodyPr>
          <a:lstStyle/>
          <a:p>
            <a:pPr marL="90805" algn="just">
              <a:lnSpc>
                <a:spcPct val="100000"/>
              </a:lnSpc>
              <a:spcBef>
                <a:spcPts val="170"/>
              </a:spcBef>
            </a:pPr>
            <a:r>
              <a:rPr sz="2400" b="1" u="heavy" spc="-55" dirty="0">
                <a:uFill>
                  <a:solidFill>
                    <a:srgbClr val="000000"/>
                  </a:solidFill>
                </a:uFill>
                <a:latin typeface="Carlito"/>
                <a:cs typeface="Carlito"/>
              </a:rPr>
              <a:t>PAGE</a:t>
            </a:r>
            <a:r>
              <a:rPr sz="2400" b="1" u="heavy" spc="5" dirty="0">
                <a:uFill>
                  <a:solidFill>
                    <a:srgbClr val="000000"/>
                  </a:solidFill>
                </a:uFill>
                <a:latin typeface="Carlito"/>
                <a:cs typeface="Carlito"/>
              </a:rPr>
              <a:t> </a:t>
            </a:r>
            <a:r>
              <a:rPr sz="2400" b="1" u="heavy" spc="-45" dirty="0">
                <a:uFill>
                  <a:solidFill>
                    <a:srgbClr val="000000"/>
                  </a:solidFill>
                </a:uFill>
                <a:latin typeface="Carlito"/>
                <a:cs typeface="Carlito"/>
              </a:rPr>
              <a:t>TABLE</a:t>
            </a:r>
            <a:endParaRPr sz="2400" dirty="0">
              <a:latin typeface="Carlito"/>
              <a:cs typeface="Carlito"/>
            </a:endParaRPr>
          </a:p>
          <a:p>
            <a:pPr marL="376555" marR="754380" indent="-286385" algn="just">
              <a:lnSpc>
                <a:spcPct val="100800"/>
              </a:lnSpc>
              <a:spcBef>
                <a:spcPts val="35"/>
              </a:spcBef>
              <a:buFont typeface="Arial"/>
              <a:buChar char="•"/>
              <a:tabLst>
                <a:tab pos="376555" algn="l"/>
                <a:tab pos="377190" algn="l"/>
              </a:tabLst>
            </a:pPr>
            <a:r>
              <a:rPr sz="1600" spc="10" dirty="0">
                <a:latin typeface="Carlito"/>
                <a:cs typeface="Carlito"/>
              </a:rPr>
              <a:t>Data</a:t>
            </a:r>
            <a:r>
              <a:rPr sz="1600" spc="-75" dirty="0">
                <a:latin typeface="Carlito"/>
                <a:cs typeface="Carlito"/>
              </a:rPr>
              <a:t> </a:t>
            </a:r>
            <a:r>
              <a:rPr sz="1600" spc="-10" dirty="0">
                <a:latin typeface="Carlito"/>
                <a:cs typeface="Carlito"/>
              </a:rPr>
              <a:t>structure</a:t>
            </a:r>
            <a:r>
              <a:rPr sz="1600" spc="-20" dirty="0">
                <a:latin typeface="Carlito"/>
                <a:cs typeface="Carlito"/>
              </a:rPr>
              <a:t> </a:t>
            </a:r>
            <a:r>
              <a:rPr sz="1600" spc="10" dirty="0">
                <a:latin typeface="Carlito"/>
                <a:cs typeface="Carlito"/>
              </a:rPr>
              <a:t>that</a:t>
            </a:r>
            <a:r>
              <a:rPr sz="1600" spc="-35" dirty="0">
                <a:latin typeface="Carlito"/>
                <a:cs typeface="Carlito"/>
              </a:rPr>
              <a:t> </a:t>
            </a:r>
            <a:r>
              <a:rPr sz="1600" spc="15" dirty="0">
                <a:latin typeface="Carlito"/>
                <a:cs typeface="Carlito"/>
              </a:rPr>
              <a:t>maintain</a:t>
            </a:r>
            <a:r>
              <a:rPr sz="1600" spc="-155" dirty="0">
                <a:latin typeface="Carlito"/>
                <a:cs typeface="Carlito"/>
              </a:rPr>
              <a:t> </a:t>
            </a:r>
            <a:r>
              <a:rPr sz="1600" dirty="0">
                <a:latin typeface="Carlito"/>
                <a:cs typeface="Carlito"/>
              </a:rPr>
              <a:t>information</a:t>
            </a:r>
            <a:r>
              <a:rPr sz="1600" spc="-150" dirty="0">
                <a:latin typeface="Carlito"/>
                <a:cs typeface="Carlito"/>
              </a:rPr>
              <a:t> </a:t>
            </a:r>
            <a:r>
              <a:rPr sz="1600" spc="5" dirty="0">
                <a:latin typeface="Carlito"/>
                <a:cs typeface="Carlito"/>
              </a:rPr>
              <a:t>concerning</a:t>
            </a:r>
            <a:r>
              <a:rPr sz="1600" spc="-130" dirty="0">
                <a:latin typeface="Carlito"/>
                <a:cs typeface="Carlito"/>
              </a:rPr>
              <a:t> </a:t>
            </a:r>
            <a:r>
              <a:rPr sz="1600" spc="5" dirty="0">
                <a:latin typeface="Carlito"/>
                <a:cs typeface="Carlito"/>
              </a:rPr>
              <a:t>the  </a:t>
            </a:r>
            <a:r>
              <a:rPr sz="1600" spc="15" dirty="0">
                <a:latin typeface="Carlito"/>
                <a:cs typeface="Carlito"/>
              </a:rPr>
              <a:t>location</a:t>
            </a:r>
            <a:r>
              <a:rPr sz="1600" spc="-165" dirty="0">
                <a:latin typeface="Carlito"/>
                <a:cs typeface="Carlito"/>
              </a:rPr>
              <a:t> </a:t>
            </a:r>
            <a:r>
              <a:rPr sz="1600" spc="10" dirty="0">
                <a:latin typeface="Carlito"/>
                <a:cs typeface="Carlito"/>
              </a:rPr>
              <a:t>of</a:t>
            </a:r>
            <a:r>
              <a:rPr sz="1600" spc="-60" dirty="0">
                <a:latin typeface="Carlito"/>
                <a:cs typeface="Carlito"/>
              </a:rPr>
              <a:t> </a:t>
            </a:r>
            <a:r>
              <a:rPr sz="1600" spc="5" dirty="0">
                <a:latin typeface="Carlito"/>
                <a:cs typeface="Carlito"/>
              </a:rPr>
              <a:t>each</a:t>
            </a:r>
            <a:r>
              <a:rPr sz="1600" spc="-10" dirty="0">
                <a:latin typeface="Carlito"/>
                <a:cs typeface="Carlito"/>
              </a:rPr>
              <a:t> </a:t>
            </a:r>
            <a:r>
              <a:rPr sz="1600" spc="5" dirty="0">
                <a:latin typeface="Carlito"/>
                <a:cs typeface="Carlito"/>
              </a:rPr>
              <a:t>page,</a:t>
            </a:r>
            <a:r>
              <a:rPr sz="1600" spc="-30" dirty="0">
                <a:latin typeface="Carlito"/>
                <a:cs typeface="Carlito"/>
              </a:rPr>
              <a:t> </a:t>
            </a:r>
            <a:r>
              <a:rPr sz="1600" spc="5" dirty="0">
                <a:latin typeface="Carlito"/>
                <a:cs typeface="Carlito"/>
              </a:rPr>
              <a:t>whether</a:t>
            </a:r>
            <a:r>
              <a:rPr sz="1600" spc="-60" dirty="0">
                <a:latin typeface="Carlito"/>
                <a:cs typeface="Carlito"/>
              </a:rPr>
              <a:t> </a:t>
            </a:r>
            <a:r>
              <a:rPr sz="1600" spc="10" dirty="0">
                <a:latin typeface="Carlito"/>
                <a:cs typeface="Carlito"/>
              </a:rPr>
              <a:t>on</a:t>
            </a:r>
            <a:r>
              <a:rPr sz="1600" spc="-10" dirty="0">
                <a:latin typeface="Carlito"/>
                <a:cs typeface="Carlito"/>
              </a:rPr>
              <a:t> </a:t>
            </a:r>
            <a:r>
              <a:rPr sz="1600" spc="5" dirty="0">
                <a:latin typeface="Carlito"/>
                <a:cs typeface="Carlito"/>
              </a:rPr>
              <a:t>disk</a:t>
            </a:r>
            <a:r>
              <a:rPr sz="1600" spc="-30" dirty="0">
                <a:latin typeface="Carlito"/>
                <a:cs typeface="Carlito"/>
              </a:rPr>
              <a:t> </a:t>
            </a:r>
            <a:r>
              <a:rPr sz="1600" spc="10" dirty="0">
                <a:latin typeface="Carlito"/>
                <a:cs typeface="Carlito"/>
              </a:rPr>
              <a:t>or</a:t>
            </a:r>
            <a:r>
              <a:rPr sz="1600" spc="-70" dirty="0">
                <a:latin typeface="Carlito"/>
                <a:cs typeface="Carlito"/>
              </a:rPr>
              <a:t> </a:t>
            </a:r>
            <a:r>
              <a:rPr sz="1600" spc="15" dirty="0">
                <a:latin typeface="Carlito"/>
                <a:cs typeface="Carlito"/>
              </a:rPr>
              <a:t>in</a:t>
            </a:r>
            <a:r>
              <a:rPr sz="1600" spc="-10" dirty="0">
                <a:latin typeface="Carlito"/>
                <a:cs typeface="Carlito"/>
              </a:rPr>
              <a:t> </a:t>
            </a:r>
            <a:r>
              <a:rPr sz="1600" spc="-30" dirty="0">
                <a:latin typeface="Carlito"/>
                <a:cs typeface="Carlito"/>
              </a:rPr>
              <a:t>memory.</a:t>
            </a:r>
            <a:endParaRPr sz="1600" dirty="0">
              <a:latin typeface="Carlito"/>
              <a:cs typeface="Carlito"/>
            </a:endParaRPr>
          </a:p>
        </p:txBody>
      </p:sp>
      <p:grpSp>
        <p:nvGrpSpPr>
          <p:cNvPr id="7" name="object 7"/>
          <p:cNvGrpSpPr/>
          <p:nvPr/>
        </p:nvGrpSpPr>
        <p:grpSpPr>
          <a:xfrm>
            <a:off x="866770" y="3495670"/>
            <a:ext cx="6382385" cy="3048635"/>
            <a:chOff x="866770" y="3495670"/>
            <a:chExt cx="6382385" cy="3048635"/>
          </a:xfrm>
        </p:grpSpPr>
        <p:sp>
          <p:nvSpPr>
            <p:cNvPr id="8" name="object 8"/>
            <p:cNvSpPr/>
            <p:nvPr/>
          </p:nvSpPr>
          <p:spPr>
            <a:xfrm>
              <a:off x="1486154" y="3505200"/>
              <a:ext cx="5426329" cy="302895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71537" y="3500437"/>
              <a:ext cx="6372225" cy="3038475"/>
            </a:xfrm>
            <a:custGeom>
              <a:avLst/>
              <a:gdLst/>
              <a:ahLst/>
              <a:cxnLst/>
              <a:rect l="l" t="t" r="r" b="b"/>
              <a:pathLst>
                <a:path w="6372225" h="3038475">
                  <a:moveTo>
                    <a:pt x="0" y="3038475"/>
                  </a:moveTo>
                  <a:lnTo>
                    <a:pt x="6372225" y="3038475"/>
                  </a:lnTo>
                  <a:lnTo>
                    <a:pt x="6372225" y="0"/>
                  </a:lnTo>
                  <a:lnTo>
                    <a:pt x="0" y="0"/>
                  </a:lnTo>
                  <a:lnTo>
                    <a:pt x="0" y="3038475"/>
                  </a:lnTo>
                  <a:close/>
                </a:path>
              </a:pathLst>
            </a:custGeom>
            <a:ln w="9534">
              <a:solidFill>
                <a:srgbClr val="000000"/>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8675" y="679513"/>
            <a:ext cx="3165982" cy="677227"/>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790570" y="2105083"/>
            <a:ext cx="5963285" cy="686435"/>
            <a:chOff x="790570" y="2105083"/>
            <a:chExt cx="5963285" cy="686435"/>
          </a:xfrm>
        </p:grpSpPr>
        <p:sp>
          <p:nvSpPr>
            <p:cNvPr id="4" name="object 4"/>
            <p:cNvSpPr/>
            <p:nvPr/>
          </p:nvSpPr>
          <p:spPr>
            <a:xfrm>
              <a:off x="795337" y="2109850"/>
              <a:ext cx="3095625" cy="676275"/>
            </a:xfrm>
            <a:custGeom>
              <a:avLst/>
              <a:gdLst/>
              <a:ahLst/>
              <a:cxnLst/>
              <a:rect l="l" t="t" r="r" b="b"/>
              <a:pathLst>
                <a:path w="3095625" h="676275">
                  <a:moveTo>
                    <a:pt x="3095625" y="0"/>
                  </a:moveTo>
                  <a:lnTo>
                    <a:pt x="0" y="0"/>
                  </a:lnTo>
                  <a:lnTo>
                    <a:pt x="0" y="676275"/>
                  </a:lnTo>
                  <a:lnTo>
                    <a:pt x="3095625" y="676275"/>
                  </a:lnTo>
                  <a:lnTo>
                    <a:pt x="3095625" y="0"/>
                  </a:lnTo>
                  <a:close/>
                </a:path>
              </a:pathLst>
            </a:custGeom>
            <a:solidFill>
              <a:srgbClr val="5B9BD4"/>
            </a:solidFill>
          </p:spPr>
          <p:txBody>
            <a:bodyPr wrap="square" lIns="0" tIns="0" rIns="0" bIns="0" rtlCol="0"/>
            <a:lstStyle/>
            <a:p>
              <a:endParaRPr/>
            </a:p>
          </p:txBody>
        </p:sp>
        <p:sp>
          <p:nvSpPr>
            <p:cNvPr id="5" name="object 5"/>
            <p:cNvSpPr/>
            <p:nvPr/>
          </p:nvSpPr>
          <p:spPr>
            <a:xfrm>
              <a:off x="795337" y="2109850"/>
              <a:ext cx="3095625" cy="676275"/>
            </a:xfrm>
            <a:custGeom>
              <a:avLst/>
              <a:gdLst/>
              <a:ahLst/>
              <a:cxnLst/>
              <a:rect l="l" t="t" r="r" b="b"/>
              <a:pathLst>
                <a:path w="3095625" h="676275">
                  <a:moveTo>
                    <a:pt x="0" y="676275"/>
                  </a:moveTo>
                  <a:lnTo>
                    <a:pt x="3095625" y="676275"/>
                  </a:lnTo>
                  <a:lnTo>
                    <a:pt x="3095625" y="0"/>
                  </a:lnTo>
                  <a:lnTo>
                    <a:pt x="0" y="0"/>
                  </a:lnTo>
                  <a:lnTo>
                    <a:pt x="0" y="676275"/>
                  </a:lnTo>
                  <a:close/>
                </a:path>
              </a:pathLst>
            </a:custGeom>
            <a:ln w="9534">
              <a:solidFill>
                <a:srgbClr val="41709C"/>
              </a:solidFill>
            </a:ln>
          </p:spPr>
          <p:txBody>
            <a:bodyPr wrap="square" lIns="0" tIns="0" rIns="0" bIns="0" rtlCol="0"/>
            <a:lstStyle/>
            <a:p>
              <a:endParaRPr/>
            </a:p>
          </p:txBody>
        </p:sp>
        <p:sp>
          <p:nvSpPr>
            <p:cNvPr id="6" name="object 6"/>
            <p:cNvSpPr/>
            <p:nvPr/>
          </p:nvSpPr>
          <p:spPr>
            <a:xfrm>
              <a:off x="1603375" y="2243708"/>
              <a:ext cx="1601597" cy="41973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891025" y="2109850"/>
              <a:ext cx="2857500" cy="676275"/>
            </a:xfrm>
            <a:custGeom>
              <a:avLst/>
              <a:gdLst/>
              <a:ahLst/>
              <a:cxnLst/>
              <a:rect l="l" t="t" r="r" b="b"/>
              <a:pathLst>
                <a:path w="2857500" h="676275">
                  <a:moveTo>
                    <a:pt x="2857500" y="0"/>
                  </a:moveTo>
                  <a:lnTo>
                    <a:pt x="0" y="0"/>
                  </a:lnTo>
                  <a:lnTo>
                    <a:pt x="0" y="676275"/>
                  </a:lnTo>
                  <a:lnTo>
                    <a:pt x="2857500" y="676275"/>
                  </a:lnTo>
                  <a:lnTo>
                    <a:pt x="2857500" y="0"/>
                  </a:lnTo>
                  <a:close/>
                </a:path>
              </a:pathLst>
            </a:custGeom>
            <a:solidFill>
              <a:srgbClr val="538235"/>
            </a:solidFill>
          </p:spPr>
          <p:txBody>
            <a:bodyPr wrap="square" lIns="0" tIns="0" rIns="0" bIns="0" rtlCol="0"/>
            <a:lstStyle/>
            <a:p>
              <a:endParaRPr/>
            </a:p>
          </p:txBody>
        </p:sp>
        <p:sp>
          <p:nvSpPr>
            <p:cNvPr id="8" name="object 8"/>
            <p:cNvSpPr/>
            <p:nvPr/>
          </p:nvSpPr>
          <p:spPr>
            <a:xfrm>
              <a:off x="3891025" y="2109850"/>
              <a:ext cx="2857500" cy="676275"/>
            </a:xfrm>
            <a:custGeom>
              <a:avLst/>
              <a:gdLst/>
              <a:ahLst/>
              <a:cxnLst/>
              <a:rect l="l" t="t" r="r" b="b"/>
              <a:pathLst>
                <a:path w="2857500" h="676275">
                  <a:moveTo>
                    <a:pt x="0" y="676275"/>
                  </a:moveTo>
                  <a:lnTo>
                    <a:pt x="2857500" y="676275"/>
                  </a:lnTo>
                  <a:lnTo>
                    <a:pt x="2857500" y="0"/>
                  </a:lnTo>
                  <a:lnTo>
                    <a:pt x="0" y="0"/>
                  </a:lnTo>
                  <a:lnTo>
                    <a:pt x="0" y="676275"/>
                  </a:lnTo>
                  <a:close/>
                </a:path>
              </a:pathLst>
            </a:custGeom>
            <a:ln w="9534">
              <a:solidFill>
                <a:srgbClr val="000000"/>
              </a:solidFill>
            </a:ln>
          </p:spPr>
          <p:txBody>
            <a:bodyPr wrap="square" lIns="0" tIns="0" rIns="0" bIns="0" rtlCol="0"/>
            <a:lstStyle/>
            <a:p>
              <a:endParaRPr/>
            </a:p>
          </p:txBody>
        </p:sp>
        <p:sp>
          <p:nvSpPr>
            <p:cNvPr id="9" name="object 9"/>
            <p:cNvSpPr/>
            <p:nvPr/>
          </p:nvSpPr>
          <p:spPr>
            <a:xfrm>
              <a:off x="4928616" y="2243708"/>
              <a:ext cx="911961" cy="419735"/>
            </a:xfrm>
            <a:prstGeom prst="rect">
              <a:avLst/>
            </a:prstGeom>
            <a:blipFill>
              <a:blip r:embed="rId4" cstate="print"/>
              <a:stretch>
                <a:fillRect/>
              </a:stretch>
            </a:blipFill>
          </p:spPr>
          <p:txBody>
            <a:bodyPr wrap="square" lIns="0" tIns="0" rIns="0" bIns="0" rtlCol="0"/>
            <a:lstStyle/>
            <a:p>
              <a:endParaRPr/>
            </a:p>
          </p:txBody>
        </p:sp>
      </p:grpSp>
      <p:grpSp>
        <p:nvGrpSpPr>
          <p:cNvPr id="10" name="object 10"/>
          <p:cNvGrpSpPr/>
          <p:nvPr/>
        </p:nvGrpSpPr>
        <p:grpSpPr>
          <a:xfrm>
            <a:off x="795337" y="1657350"/>
            <a:ext cx="5955030" cy="371475"/>
            <a:chOff x="795337" y="1657350"/>
            <a:chExt cx="5955030" cy="371475"/>
          </a:xfrm>
        </p:grpSpPr>
        <p:sp>
          <p:nvSpPr>
            <p:cNvPr id="11" name="object 11"/>
            <p:cNvSpPr/>
            <p:nvPr/>
          </p:nvSpPr>
          <p:spPr>
            <a:xfrm>
              <a:off x="795337" y="1843278"/>
              <a:ext cx="5955030" cy="90805"/>
            </a:xfrm>
            <a:custGeom>
              <a:avLst/>
              <a:gdLst/>
              <a:ahLst/>
              <a:cxnLst/>
              <a:rect l="l" t="t" r="r" b="b"/>
              <a:pathLst>
                <a:path w="5955030" h="90805">
                  <a:moveTo>
                    <a:pt x="5878311" y="58643"/>
                  </a:moveTo>
                  <a:lnTo>
                    <a:pt x="5878258" y="90297"/>
                  </a:lnTo>
                  <a:lnTo>
                    <a:pt x="5941928" y="58674"/>
                  </a:lnTo>
                  <a:lnTo>
                    <a:pt x="5890958" y="58674"/>
                  </a:lnTo>
                  <a:lnTo>
                    <a:pt x="5878311" y="58643"/>
                  </a:lnTo>
                  <a:close/>
                </a:path>
                <a:path w="5955030" h="90805">
                  <a:moveTo>
                    <a:pt x="76288" y="0"/>
                  </a:moveTo>
                  <a:lnTo>
                    <a:pt x="0" y="37846"/>
                  </a:lnTo>
                  <a:lnTo>
                    <a:pt x="76111" y="76200"/>
                  </a:lnTo>
                  <a:lnTo>
                    <a:pt x="76185" y="44481"/>
                  </a:lnTo>
                  <a:lnTo>
                    <a:pt x="63474" y="44450"/>
                  </a:lnTo>
                  <a:lnTo>
                    <a:pt x="63512" y="31750"/>
                  </a:lnTo>
                  <a:lnTo>
                    <a:pt x="76214" y="31750"/>
                  </a:lnTo>
                  <a:lnTo>
                    <a:pt x="76288" y="0"/>
                  </a:lnTo>
                  <a:close/>
                </a:path>
                <a:path w="5955030" h="90805">
                  <a:moveTo>
                    <a:pt x="5878332" y="45942"/>
                  </a:moveTo>
                  <a:lnTo>
                    <a:pt x="5878311" y="58643"/>
                  </a:lnTo>
                  <a:lnTo>
                    <a:pt x="5890958" y="58674"/>
                  </a:lnTo>
                  <a:lnTo>
                    <a:pt x="5891085" y="45974"/>
                  </a:lnTo>
                  <a:lnTo>
                    <a:pt x="5878332" y="45942"/>
                  </a:lnTo>
                  <a:close/>
                </a:path>
                <a:path w="5955030" h="90805">
                  <a:moveTo>
                    <a:pt x="5878385" y="14097"/>
                  </a:moveTo>
                  <a:lnTo>
                    <a:pt x="5878332" y="45942"/>
                  </a:lnTo>
                  <a:lnTo>
                    <a:pt x="5891085" y="45974"/>
                  </a:lnTo>
                  <a:lnTo>
                    <a:pt x="5890958" y="58674"/>
                  </a:lnTo>
                  <a:lnTo>
                    <a:pt x="5941928" y="58674"/>
                  </a:lnTo>
                  <a:lnTo>
                    <a:pt x="5954458" y="52450"/>
                  </a:lnTo>
                  <a:lnTo>
                    <a:pt x="5878385" y="14097"/>
                  </a:lnTo>
                  <a:close/>
                </a:path>
                <a:path w="5955030" h="90805">
                  <a:moveTo>
                    <a:pt x="76214" y="31781"/>
                  </a:moveTo>
                  <a:lnTo>
                    <a:pt x="76185" y="44481"/>
                  </a:lnTo>
                  <a:lnTo>
                    <a:pt x="5878311" y="58643"/>
                  </a:lnTo>
                  <a:lnTo>
                    <a:pt x="5878332" y="45942"/>
                  </a:lnTo>
                  <a:lnTo>
                    <a:pt x="76214" y="31781"/>
                  </a:lnTo>
                  <a:close/>
                </a:path>
                <a:path w="5955030" h="90805">
                  <a:moveTo>
                    <a:pt x="63512" y="31750"/>
                  </a:moveTo>
                  <a:lnTo>
                    <a:pt x="63474" y="44450"/>
                  </a:lnTo>
                  <a:lnTo>
                    <a:pt x="76185" y="44481"/>
                  </a:lnTo>
                  <a:lnTo>
                    <a:pt x="76214" y="31781"/>
                  </a:lnTo>
                  <a:lnTo>
                    <a:pt x="63512" y="31750"/>
                  </a:lnTo>
                  <a:close/>
                </a:path>
                <a:path w="5955030" h="90805">
                  <a:moveTo>
                    <a:pt x="76214" y="31750"/>
                  </a:moveTo>
                  <a:lnTo>
                    <a:pt x="63512" y="31750"/>
                  </a:lnTo>
                  <a:lnTo>
                    <a:pt x="76214" y="31781"/>
                  </a:lnTo>
                  <a:close/>
                </a:path>
              </a:pathLst>
            </a:custGeom>
            <a:solidFill>
              <a:srgbClr val="5B9BD4"/>
            </a:solidFill>
          </p:spPr>
          <p:txBody>
            <a:bodyPr wrap="square" lIns="0" tIns="0" rIns="0" bIns="0" rtlCol="0"/>
            <a:lstStyle/>
            <a:p>
              <a:endParaRPr/>
            </a:p>
          </p:txBody>
        </p:sp>
        <p:sp>
          <p:nvSpPr>
            <p:cNvPr id="12" name="object 12"/>
            <p:cNvSpPr/>
            <p:nvPr/>
          </p:nvSpPr>
          <p:spPr>
            <a:xfrm>
              <a:off x="2609850" y="1657350"/>
              <a:ext cx="2552700" cy="371475"/>
            </a:xfrm>
            <a:custGeom>
              <a:avLst/>
              <a:gdLst/>
              <a:ahLst/>
              <a:cxnLst/>
              <a:rect l="l" t="t" r="r" b="b"/>
              <a:pathLst>
                <a:path w="2552700" h="371475">
                  <a:moveTo>
                    <a:pt x="2552700" y="0"/>
                  </a:moveTo>
                  <a:lnTo>
                    <a:pt x="0" y="0"/>
                  </a:lnTo>
                  <a:lnTo>
                    <a:pt x="0" y="371475"/>
                  </a:lnTo>
                  <a:lnTo>
                    <a:pt x="2552700" y="371475"/>
                  </a:lnTo>
                  <a:lnTo>
                    <a:pt x="2552700" y="0"/>
                  </a:lnTo>
                  <a:close/>
                </a:path>
              </a:pathLst>
            </a:custGeom>
            <a:solidFill>
              <a:srgbClr val="FFFFFF"/>
            </a:solidFill>
          </p:spPr>
          <p:txBody>
            <a:bodyPr wrap="square" lIns="0" tIns="0" rIns="0" bIns="0" rtlCol="0"/>
            <a:lstStyle/>
            <a:p>
              <a:endParaRPr/>
            </a:p>
          </p:txBody>
        </p:sp>
      </p:grpSp>
      <p:sp>
        <p:nvSpPr>
          <p:cNvPr id="13" name="object 13"/>
          <p:cNvSpPr txBox="1">
            <a:spLocks noGrp="1"/>
          </p:cNvSpPr>
          <p:nvPr>
            <p:ph type="title"/>
          </p:nvPr>
        </p:nvSpPr>
        <p:spPr>
          <a:xfrm>
            <a:off x="2695320" y="1671891"/>
            <a:ext cx="2943480" cy="289823"/>
          </a:xfrm>
          <a:prstGeom prst="rect">
            <a:avLst/>
          </a:prstGeom>
        </p:spPr>
        <p:txBody>
          <a:bodyPr vert="horz" wrap="square" lIns="0" tIns="12700" rIns="0" bIns="0" rtlCol="0">
            <a:spAutoFit/>
          </a:bodyPr>
          <a:lstStyle/>
          <a:p>
            <a:pPr marL="12700">
              <a:lnSpc>
                <a:spcPct val="100000"/>
              </a:lnSpc>
              <a:spcBef>
                <a:spcPts val="100"/>
              </a:spcBef>
            </a:pPr>
            <a:r>
              <a:rPr spc="-5" dirty="0"/>
              <a:t>Length </a:t>
            </a:r>
            <a:r>
              <a:rPr spc="10" dirty="0"/>
              <a:t>of Virtual</a:t>
            </a:r>
            <a:r>
              <a:rPr spc="-185" dirty="0"/>
              <a:t> </a:t>
            </a:r>
            <a:r>
              <a:rPr dirty="0"/>
              <a:t>Address</a:t>
            </a:r>
          </a:p>
        </p:txBody>
      </p:sp>
      <p:sp>
        <p:nvSpPr>
          <p:cNvPr id="14" name="object 14"/>
          <p:cNvSpPr txBox="1"/>
          <p:nvPr/>
        </p:nvSpPr>
        <p:spPr>
          <a:xfrm>
            <a:off x="7139051" y="1462024"/>
            <a:ext cx="4733925" cy="2450414"/>
          </a:xfrm>
          <a:prstGeom prst="rect">
            <a:avLst/>
          </a:prstGeom>
          <a:ln w="9534">
            <a:solidFill>
              <a:srgbClr val="000000"/>
            </a:solidFill>
          </a:ln>
        </p:spPr>
        <p:txBody>
          <a:bodyPr vert="horz" wrap="square" lIns="0" tIns="24130" rIns="0" bIns="0" rtlCol="0">
            <a:spAutoFit/>
          </a:bodyPr>
          <a:lstStyle/>
          <a:p>
            <a:pPr marL="95885">
              <a:lnSpc>
                <a:spcPct val="100000"/>
              </a:lnSpc>
              <a:spcBef>
                <a:spcPts val="190"/>
              </a:spcBef>
            </a:pPr>
            <a:r>
              <a:rPr sz="2400" b="1" u="heavy" spc="10" dirty="0">
                <a:uFill>
                  <a:solidFill>
                    <a:srgbClr val="000000"/>
                  </a:solidFill>
                </a:uFill>
                <a:latin typeface="Carlito"/>
                <a:cs typeface="Carlito"/>
              </a:rPr>
              <a:t>DEFINITIONS</a:t>
            </a:r>
            <a:endParaRPr sz="2400" dirty="0">
              <a:latin typeface="Carlito"/>
              <a:cs typeface="Carlito"/>
            </a:endParaRPr>
          </a:p>
          <a:p>
            <a:pPr marL="382270" marR="306070" indent="-286385">
              <a:lnSpc>
                <a:spcPct val="100800"/>
              </a:lnSpc>
              <a:spcBef>
                <a:spcPts val="30"/>
              </a:spcBef>
              <a:buFont typeface="Arial"/>
              <a:buChar char="•"/>
              <a:tabLst>
                <a:tab pos="381635" algn="l"/>
                <a:tab pos="382270" algn="l"/>
              </a:tabLst>
            </a:pPr>
            <a:r>
              <a:rPr sz="1600" b="1" spc="-5" dirty="0">
                <a:latin typeface="Carlito"/>
                <a:cs typeface="Carlito"/>
              </a:rPr>
              <a:t>Page Frames </a:t>
            </a:r>
            <a:r>
              <a:rPr sz="1600" dirty="0">
                <a:latin typeface="Carlito"/>
                <a:cs typeface="Carlito"/>
              </a:rPr>
              <a:t>– </a:t>
            </a:r>
            <a:r>
              <a:rPr sz="1600" spc="10" dirty="0">
                <a:latin typeface="Carlito"/>
                <a:cs typeface="Carlito"/>
              </a:rPr>
              <a:t>virtual </a:t>
            </a:r>
            <a:r>
              <a:rPr sz="1600" spc="-5" dirty="0">
                <a:latin typeface="Carlito"/>
                <a:cs typeface="Carlito"/>
              </a:rPr>
              <a:t>memory </a:t>
            </a:r>
            <a:r>
              <a:rPr sz="1600" spc="10" dirty="0">
                <a:latin typeface="Carlito"/>
                <a:cs typeface="Carlito"/>
              </a:rPr>
              <a:t>partitions</a:t>
            </a:r>
            <a:r>
              <a:rPr sz="1600" spc="-295" dirty="0">
                <a:latin typeface="Carlito"/>
                <a:cs typeface="Carlito"/>
              </a:rPr>
              <a:t> </a:t>
            </a:r>
            <a:r>
              <a:rPr sz="1600" spc="10" dirty="0">
                <a:latin typeface="Carlito"/>
                <a:cs typeface="Carlito"/>
              </a:rPr>
              <a:t>of  main</a:t>
            </a:r>
            <a:r>
              <a:rPr sz="1600" spc="-90" dirty="0">
                <a:latin typeface="Carlito"/>
                <a:cs typeface="Carlito"/>
              </a:rPr>
              <a:t> </a:t>
            </a:r>
            <a:r>
              <a:rPr sz="1600" spc="-30" dirty="0">
                <a:latin typeface="Carlito"/>
                <a:cs typeface="Carlito"/>
              </a:rPr>
              <a:t>memory.</a:t>
            </a:r>
            <a:endParaRPr sz="1600" dirty="0">
              <a:latin typeface="Carlito"/>
              <a:cs typeface="Carlito"/>
            </a:endParaRPr>
          </a:p>
          <a:p>
            <a:pPr marL="382270" indent="-286385">
              <a:lnSpc>
                <a:spcPts val="2100"/>
              </a:lnSpc>
              <a:buFont typeface="Arial"/>
              <a:buChar char="•"/>
              <a:tabLst>
                <a:tab pos="381635" algn="l"/>
                <a:tab pos="382270" algn="l"/>
              </a:tabLst>
            </a:pPr>
            <a:r>
              <a:rPr sz="1600" b="1" spc="-10" dirty="0">
                <a:latin typeface="Carlito"/>
                <a:cs typeface="Carlito"/>
              </a:rPr>
              <a:t>OFFSET </a:t>
            </a:r>
            <a:r>
              <a:rPr sz="1600" dirty="0">
                <a:latin typeface="Carlito"/>
                <a:cs typeface="Carlito"/>
              </a:rPr>
              <a:t>–</a:t>
            </a:r>
            <a:r>
              <a:rPr sz="1600" spc="45" dirty="0">
                <a:latin typeface="Carlito"/>
                <a:cs typeface="Carlito"/>
              </a:rPr>
              <a:t> </a:t>
            </a:r>
            <a:r>
              <a:rPr sz="1600" spc="15" dirty="0">
                <a:latin typeface="Carlito"/>
                <a:cs typeface="Carlito"/>
              </a:rPr>
              <a:t>points </a:t>
            </a:r>
            <a:r>
              <a:rPr sz="1600" dirty="0">
                <a:latin typeface="Carlito"/>
                <a:cs typeface="Carlito"/>
              </a:rPr>
              <a:t>to desired </a:t>
            </a:r>
            <a:r>
              <a:rPr sz="1600" spc="15" dirty="0">
                <a:latin typeface="Carlito"/>
                <a:cs typeface="Carlito"/>
              </a:rPr>
              <a:t>data in </a:t>
            </a:r>
            <a:r>
              <a:rPr sz="1600" spc="10" dirty="0">
                <a:latin typeface="Carlito"/>
                <a:cs typeface="Carlito"/>
              </a:rPr>
              <a:t>page</a:t>
            </a:r>
            <a:endParaRPr sz="1600" dirty="0">
              <a:latin typeface="Carlito"/>
              <a:cs typeface="Carlito"/>
            </a:endParaRPr>
          </a:p>
          <a:p>
            <a:pPr marL="382270">
              <a:lnSpc>
                <a:spcPct val="100000"/>
              </a:lnSpc>
              <a:spcBef>
                <a:spcPts val="20"/>
              </a:spcBef>
            </a:pPr>
            <a:r>
              <a:rPr sz="1600" spc="-10" dirty="0">
                <a:latin typeface="Carlito"/>
                <a:cs typeface="Carlito"/>
              </a:rPr>
              <a:t>frame</a:t>
            </a:r>
            <a:endParaRPr sz="1600" dirty="0">
              <a:latin typeface="Carlito"/>
              <a:cs typeface="Carlito"/>
            </a:endParaRPr>
          </a:p>
          <a:p>
            <a:pPr marL="382270" indent="-286385">
              <a:lnSpc>
                <a:spcPct val="100000"/>
              </a:lnSpc>
              <a:spcBef>
                <a:spcPts val="15"/>
              </a:spcBef>
              <a:buFont typeface="Arial"/>
              <a:buChar char="•"/>
              <a:tabLst>
                <a:tab pos="381635" algn="l"/>
                <a:tab pos="382270" algn="l"/>
              </a:tabLst>
            </a:pPr>
            <a:r>
              <a:rPr sz="1600" b="1" dirty="0">
                <a:latin typeface="Carlito"/>
                <a:cs typeface="Carlito"/>
              </a:rPr>
              <a:t>Physical </a:t>
            </a:r>
            <a:r>
              <a:rPr sz="1600" b="1" spc="5" dirty="0">
                <a:latin typeface="Carlito"/>
                <a:cs typeface="Carlito"/>
              </a:rPr>
              <a:t>address </a:t>
            </a:r>
            <a:r>
              <a:rPr sz="1600" dirty="0">
                <a:latin typeface="Carlito"/>
                <a:cs typeface="Carlito"/>
              </a:rPr>
              <a:t>– </a:t>
            </a:r>
            <a:r>
              <a:rPr sz="1600" spc="10" dirty="0">
                <a:latin typeface="Carlito"/>
                <a:cs typeface="Carlito"/>
              </a:rPr>
              <a:t>actual </a:t>
            </a:r>
            <a:r>
              <a:rPr sz="1600" spc="-10" dirty="0">
                <a:latin typeface="Carlito"/>
                <a:cs typeface="Carlito"/>
              </a:rPr>
              <a:t>memory</a:t>
            </a:r>
            <a:r>
              <a:rPr sz="1600" spc="125" dirty="0">
                <a:latin typeface="Carlito"/>
                <a:cs typeface="Carlito"/>
              </a:rPr>
              <a:t> </a:t>
            </a:r>
            <a:r>
              <a:rPr sz="1600" dirty="0">
                <a:latin typeface="Carlito"/>
                <a:cs typeface="Carlito"/>
              </a:rPr>
              <a:t>address</a:t>
            </a:r>
          </a:p>
          <a:p>
            <a:pPr marL="382270">
              <a:lnSpc>
                <a:spcPct val="100000"/>
              </a:lnSpc>
              <a:spcBef>
                <a:spcPts val="25"/>
              </a:spcBef>
            </a:pPr>
            <a:r>
              <a:rPr sz="1600" spc="10" dirty="0">
                <a:latin typeface="Carlito"/>
                <a:cs typeface="Carlito"/>
              </a:rPr>
              <a:t>of physical</a:t>
            </a:r>
            <a:r>
              <a:rPr sz="1600" spc="-225" dirty="0">
                <a:latin typeface="Carlito"/>
                <a:cs typeface="Carlito"/>
              </a:rPr>
              <a:t> </a:t>
            </a:r>
            <a:r>
              <a:rPr sz="1600" spc="-10" dirty="0">
                <a:latin typeface="Carlito"/>
                <a:cs typeface="Carlito"/>
              </a:rPr>
              <a:t>memory</a:t>
            </a:r>
            <a:endParaRPr sz="1600" dirty="0">
              <a:latin typeface="Carlito"/>
              <a:cs typeface="Carlito"/>
            </a:endParaRPr>
          </a:p>
          <a:p>
            <a:pPr marL="382270" marR="329565" indent="-286385">
              <a:lnSpc>
                <a:spcPts val="2100"/>
              </a:lnSpc>
              <a:spcBef>
                <a:spcPts val="135"/>
              </a:spcBef>
              <a:buFont typeface="Arial"/>
              <a:buChar char="•"/>
              <a:tabLst>
                <a:tab pos="381635" algn="l"/>
                <a:tab pos="382270" algn="l"/>
              </a:tabLst>
            </a:pPr>
            <a:r>
              <a:rPr sz="1600" b="1" dirty="0">
                <a:latin typeface="Carlito"/>
                <a:cs typeface="Carlito"/>
              </a:rPr>
              <a:t>Virtual </a:t>
            </a:r>
            <a:r>
              <a:rPr sz="1600" b="1" spc="5" dirty="0">
                <a:latin typeface="Carlito"/>
                <a:cs typeface="Carlito"/>
              </a:rPr>
              <a:t>address </a:t>
            </a:r>
            <a:r>
              <a:rPr sz="1600" dirty="0">
                <a:latin typeface="Carlito"/>
                <a:cs typeface="Carlito"/>
              </a:rPr>
              <a:t>– </a:t>
            </a:r>
            <a:r>
              <a:rPr sz="1600" spc="-5" dirty="0">
                <a:latin typeface="Carlito"/>
                <a:cs typeface="Carlito"/>
              </a:rPr>
              <a:t>addresses where</a:t>
            </a:r>
            <a:r>
              <a:rPr sz="1600" spc="-170" dirty="0">
                <a:latin typeface="Carlito"/>
                <a:cs typeface="Carlito"/>
              </a:rPr>
              <a:t> </a:t>
            </a:r>
            <a:r>
              <a:rPr sz="1600" spc="5" dirty="0">
                <a:latin typeface="Carlito"/>
                <a:cs typeface="Carlito"/>
              </a:rPr>
              <a:t>physical  </a:t>
            </a:r>
            <a:r>
              <a:rPr sz="1600" dirty="0">
                <a:latin typeface="Carlito"/>
                <a:cs typeface="Carlito"/>
              </a:rPr>
              <a:t>address </a:t>
            </a:r>
            <a:r>
              <a:rPr sz="1600" spc="10" dirty="0">
                <a:latin typeface="Carlito"/>
                <a:cs typeface="Carlito"/>
              </a:rPr>
              <a:t>mapped</a:t>
            </a:r>
            <a:r>
              <a:rPr sz="1600" spc="-150" dirty="0">
                <a:latin typeface="Carlito"/>
                <a:cs typeface="Carlito"/>
              </a:rPr>
              <a:t> </a:t>
            </a:r>
            <a:r>
              <a:rPr sz="1600" spc="15" dirty="0">
                <a:latin typeface="Carlito"/>
                <a:cs typeface="Carlito"/>
              </a:rPr>
              <a:t>into</a:t>
            </a:r>
            <a:endParaRPr sz="1600" dirty="0">
              <a:latin typeface="Carlito"/>
              <a:cs typeface="Carlito"/>
            </a:endParaRPr>
          </a:p>
        </p:txBody>
      </p:sp>
      <p:sp>
        <p:nvSpPr>
          <p:cNvPr id="15" name="object 15"/>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sp>
        <p:nvSpPr>
          <p:cNvPr id="16" name="object 16"/>
          <p:cNvSpPr txBox="1"/>
          <p:nvPr/>
        </p:nvSpPr>
        <p:spPr>
          <a:xfrm>
            <a:off x="7139051" y="4338637"/>
            <a:ext cx="4733925" cy="1511696"/>
          </a:xfrm>
          <a:prstGeom prst="rect">
            <a:avLst/>
          </a:prstGeom>
          <a:ln w="9534">
            <a:solidFill>
              <a:srgbClr val="000000"/>
            </a:solidFill>
          </a:ln>
        </p:spPr>
        <p:txBody>
          <a:bodyPr vert="horz" wrap="square" lIns="0" tIns="28575" rIns="0" bIns="0" rtlCol="0">
            <a:spAutoFit/>
          </a:bodyPr>
          <a:lstStyle/>
          <a:p>
            <a:pPr marL="95885">
              <a:lnSpc>
                <a:spcPct val="100000"/>
              </a:lnSpc>
              <a:spcBef>
                <a:spcPts val="225"/>
              </a:spcBef>
            </a:pPr>
            <a:r>
              <a:rPr sz="2400" b="1" u="heavy" spc="10" dirty="0">
                <a:uFill>
                  <a:solidFill>
                    <a:srgbClr val="000000"/>
                  </a:solidFill>
                </a:uFill>
                <a:latin typeface="Carlito"/>
                <a:cs typeface="Carlito"/>
              </a:rPr>
              <a:t>TLB </a:t>
            </a:r>
            <a:r>
              <a:rPr sz="2400" b="1" u="heavy" spc="-20" dirty="0">
                <a:uFill>
                  <a:solidFill>
                    <a:srgbClr val="000000"/>
                  </a:solidFill>
                </a:uFill>
                <a:latin typeface="Carlito"/>
                <a:cs typeface="Carlito"/>
              </a:rPr>
              <a:t>(Translation </a:t>
            </a:r>
            <a:r>
              <a:rPr sz="2400" b="1" u="heavy" spc="-5" dirty="0">
                <a:uFill>
                  <a:solidFill>
                    <a:srgbClr val="000000"/>
                  </a:solidFill>
                </a:uFill>
                <a:latin typeface="Carlito"/>
                <a:cs typeface="Carlito"/>
              </a:rPr>
              <a:t>Lookaside</a:t>
            </a:r>
            <a:r>
              <a:rPr sz="2400" b="1" u="heavy" spc="-75" dirty="0">
                <a:uFill>
                  <a:solidFill>
                    <a:srgbClr val="000000"/>
                  </a:solidFill>
                </a:uFill>
                <a:latin typeface="Carlito"/>
                <a:cs typeface="Carlito"/>
              </a:rPr>
              <a:t> </a:t>
            </a:r>
            <a:r>
              <a:rPr sz="2400" b="1" u="heavy" spc="-20" dirty="0">
                <a:uFill>
                  <a:solidFill>
                    <a:srgbClr val="000000"/>
                  </a:solidFill>
                </a:uFill>
                <a:latin typeface="Carlito"/>
                <a:cs typeface="Carlito"/>
              </a:rPr>
              <a:t>Buffer)</a:t>
            </a:r>
            <a:endParaRPr sz="2400" dirty="0">
              <a:latin typeface="Carlito"/>
              <a:cs typeface="Carlito"/>
            </a:endParaRPr>
          </a:p>
          <a:p>
            <a:pPr marL="95885" marR="209550" algn="just">
              <a:lnSpc>
                <a:spcPct val="99100"/>
              </a:lnSpc>
              <a:spcBef>
                <a:spcPts val="70"/>
              </a:spcBef>
            </a:pPr>
            <a:r>
              <a:rPr sz="1600" dirty="0">
                <a:latin typeface="Carlito"/>
                <a:cs typeface="Carlito"/>
              </a:rPr>
              <a:t>A </a:t>
            </a:r>
            <a:r>
              <a:rPr sz="1600" spc="-10" dirty="0">
                <a:latin typeface="Carlito"/>
                <a:cs typeface="Carlito"/>
              </a:rPr>
              <a:t>memory </a:t>
            </a:r>
            <a:r>
              <a:rPr sz="1600" spc="5" dirty="0">
                <a:latin typeface="Carlito"/>
                <a:cs typeface="Carlito"/>
              </a:rPr>
              <a:t>cache </a:t>
            </a:r>
            <a:r>
              <a:rPr sz="1600" spc="10" dirty="0">
                <a:latin typeface="Carlito"/>
                <a:cs typeface="Carlito"/>
              </a:rPr>
              <a:t>that </a:t>
            </a:r>
            <a:r>
              <a:rPr sz="1600" spc="-10" dirty="0">
                <a:latin typeface="Carlito"/>
                <a:cs typeface="Carlito"/>
              </a:rPr>
              <a:t>stores </a:t>
            </a:r>
            <a:r>
              <a:rPr sz="1600" spc="-5" dirty="0">
                <a:latin typeface="Carlito"/>
                <a:cs typeface="Carlito"/>
              </a:rPr>
              <a:t>recent</a:t>
            </a:r>
            <a:r>
              <a:rPr sz="1600" spc="-145" dirty="0">
                <a:latin typeface="Carlito"/>
                <a:cs typeface="Carlito"/>
              </a:rPr>
              <a:t> </a:t>
            </a:r>
            <a:r>
              <a:rPr sz="1600" spc="10" dirty="0">
                <a:latin typeface="Carlito"/>
                <a:cs typeface="Carlito"/>
              </a:rPr>
              <a:t>translations  of virtual </a:t>
            </a:r>
            <a:r>
              <a:rPr sz="1600" spc="-5" dirty="0">
                <a:latin typeface="Carlito"/>
                <a:cs typeface="Carlito"/>
              </a:rPr>
              <a:t>memory </a:t>
            </a:r>
            <a:r>
              <a:rPr sz="1600" dirty="0">
                <a:latin typeface="Carlito"/>
                <a:cs typeface="Carlito"/>
              </a:rPr>
              <a:t>to </a:t>
            </a:r>
            <a:r>
              <a:rPr sz="1600" spc="5" dirty="0">
                <a:latin typeface="Carlito"/>
                <a:cs typeface="Carlito"/>
              </a:rPr>
              <a:t>physical </a:t>
            </a:r>
            <a:r>
              <a:rPr sz="1600" spc="-5" dirty="0">
                <a:latin typeface="Carlito"/>
                <a:cs typeface="Carlito"/>
              </a:rPr>
              <a:t>addresses </a:t>
            </a:r>
            <a:r>
              <a:rPr sz="1600" spc="-30" dirty="0">
                <a:latin typeface="Carlito"/>
                <a:cs typeface="Carlito"/>
              </a:rPr>
              <a:t>for  </a:t>
            </a:r>
            <a:r>
              <a:rPr sz="1600" spc="-5" dirty="0">
                <a:latin typeface="Carlito"/>
                <a:cs typeface="Carlito"/>
              </a:rPr>
              <a:t>faster</a:t>
            </a:r>
            <a:r>
              <a:rPr sz="1600" spc="-70" dirty="0">
                <a:latin typeface="Carlito"/>
                <a:cs typeface="Carlito"/>
              </a:rPr>
              <a:t> </a:t>
            </a:r>
            <a:r>
              <a:rPr sz="1600" dirty="0">
                <a:latin typeface="Carlito"/>
                <a:cs typeface="Carlito"/>
              </a:rPr>
              <a:t>retrieval</a:t>
            </a:r>
          </a:p>
        </p:txBody>
      </p:sp>
      <p:grpSp>
        <p:nvGrpSpPr>
          <p:cNvPr id="17" name="object 17"/>
          <p:cNvGrpSpPr/>
          <p:nvPr/>
        </p:nvGrpSpPr>
        <p:grpSpPr>
          <a:xfrm>
            <a:off x="990600" y="3257550"/>
            <a:ext cx="6148705" cy="2428875"/>
            <a:chOff x="990600" y="3257550"/>
            <a:chExt cx="6148705" cy="2428875"/>
          </a:xfrm>
        </p:grpSpPr>
        <p:sp>
          <p:nvSpPr>
            <p:cNvPr id="18" name="object 18"/>
            <p:cNvSpPr/>
            <p:nvPr/>
          </p:nvSpPr>
          <p:spPr>
            <a:xfrm>
              <a:off x="990600" y="3257550"/>
              <a:ext cx="5495925" cy="2428875"/>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171825" y="4895850"/>
              <a:ext cx="3967479" cy="171450"/>
            </a:xfrm>
            <a:custGeom>
              <a:avLst/>
              <a:gdLst/>
              <a:ahLst/>
              <a:cxnLst/>
              <a:rect l="l" t="t" r="r" b="b"/>
              <a:pathLst>
                <a:path w="3967479" h="171450">
                  <a:moveTo>
                    <a:pt x="171450" y="0"/>
                  </a:moveTo>
                  <a:lnTo>
                    <a:pt x="0" y="85725"/>
                  </a:lnTo>
                  <a:lnTo>
                    <a:pt x="171450" y="171450"/>
                  </a:lnTo>
                  <a:lnTo>
                    <a:pt x="171450" y="114300"/>
                  </a:lnTo>
                  <a:lnTo>
                    <a:pt x="142875" y="114300"/>
                  </a:lnTo>
                  <a:lnTo>
                    <a:pt x="142875" y="57150"/>
                  </a:lnTo>
                  <a:lnTo>
                    <a:pt x="171450" y="57150"/>
                  </a:lnTo>
                  <a:lnTo>
                    <a:pt x="171450" y="0"/>
                  </a:lnTo>
                  <a:close/>
                </a:path>
                <a:path w="3967479" h="171450">
                  <a:moveTo>
                    <a:pt x="3795903" y="0"/>
                  </a:moveTo>
                  <a:lnTo>
                    <a:pt x="3795903" y="171450"/>
                  </a:lnTo>
                  <a:lnTo>
                    <a:pt x="3910203" y="114300"/>
                  </a:lnTo>
                  <a:lnTo>
                    <a:pt x="3824478" y="114300"/>
                  </a:lnTo>
                  <a:lnTo>
                    <a:pt x="3824478" y="57150"/>
                  </a:lnTo>
                  <a:lnTo>
                    <a:pt x="3910203" y="57150"/>
                  </a:lnTo>
                  <a:lnTo>
                    <a:pt x="3795903" y="0"/>
                  </a:lnTo>
                  <a:close/>
                </a:path>
                <a:path w="3967479" h="171450">
                  <a:moveTo>
                    <a:pt x="171450" y="57150"/>
                  </a:moveTo>
                  <a:lnTo>
                    <a:pt x="142875" y="57150"/>
                  </a:lnTo>
                  <a:lnTo>
                    <a:pt x="142875" y="114300"/>
                  </a:lnTo>
                  <a:lnTo>
                    <a:pt x="171450" y="114300"/>
                  </a:lnTo>
                  <a:lnTo>
                    <a:pt x="171450" y="57150"/>
                  </a:lnTo>
                  <a:close/>
                </a:path>
                <a:path w="3967479" h="171450">
                  <a:moveTo>
                    <a:pt x="3795903" y="57150"/>
                  </a:moveTo>
                  <a:lnTo>
                    <a:pt x="171450" y="57150"/>
                  </a:lnTo>
                  <a:lnTo>
                    <a:pt x="171450" y="114300"/>
                  </a:lnTo>
                  <a:lnTo>
                    <a:pt x="3795903" y="114300"/>
                  </a:lnTo>
                  <a:lnTo>
                    <a:pt x="3795903" y="57150"/>
                  </a:lnTo>
                  <a:close/>
                </a:path>
                <a:path w="3967479" h="171450">
                  <a:moveTo>
                    <a:pt x="3910203" y="57150"/>
                  </a:moveTo>
                  <a:lnTo>
                    <a:pt x="3824478" y="57150"/>
                  </a:lnTo>
                  <a:lnTo>
                    <a:pt x="3824478" y="114300"/>
                  </a:lnTo>
                  <a:lnTo>
                    <a:pt x="3910203" y="114300"/>
                  </a:lnTo>
                  <a:lnTo>
                    <a:pt x="3967353" y="85725"/>
                  </a:lnTo>
                  <a:lnTo>
                    <a:pt x="3910203" y="5715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19125"/>
            <a:ext cx="11029950" cy="5724525"/>
            <a:chOff x="771525" y="619125"/>
            <a:chExt cx="11029950" cy="5724525"/>
          </a:xfrm>
        </p:grpSpPr>
        <p:sp>
          <p:nvSpPr>
            <p:cNvPr id="3" name="object 3"/>
            <p:cNvSpPr/>
            <p:nvPr/>
          </p:nvSpPr>
          <p:spPr>
            <a:xfrm>
              <a:off x="828675" y="679513"/>
              <a:ext cx="3165982"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sp>
          <p:nvSpPr>
            <p:cNvPr id="5" name="object 5"/>
            <p:cNvSpPr/>
            <p:nvPr/>
          </p:nvSpPr>
          <p:spPr>
            <a:xfrm>
              <a:off x="6791325" y="619125"/>
              <a:ext cx="5010150" cy="5724525"/>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795337" y="1814512"/>
            <a:ext cx="6181725" cy="4724755"/>
          </a:xfrm>
          <a:prstGeom prst="rect">
            <a:avLst/>
          </a:prstGeom>
          <a:ln w="9534">
            <a:solidFill>
              <a:srgbClr val="000000"/>
            </a:solidFill>
          </a:ln>
        </p:spPr>
        <p:txBody>
          <a:bodyPr vert="horz" wrap="square" lIns="0" tIns="22860" rIns="0" bIns="0" rtlCol="0">
            <a:spAutoFit/>
          </a:bodyPr>
          <a:lstStyle/>
          <a:p>
            <a:pPr marL="82550">
              <a:lnSpc>
                <a:spcPct val="100000"/>
              </a:lnSpc>
              <a:spcBef>
                <a:spcPts val="180"/>
              </a:spcBef>
            </a:pPr>
            <a:r>
              <a:rPr sz="2400" b="1" u="heavy" spc="5" dirty="0">
                <a:uFill>
                  <a:solidFill>
                    <a:srgbClr val="000000"/>
                  </a:solidFill>
                </a:uFill>
                <a:latin typeface="Carlito"/>
                <a:cs typeface="Carlito"/>
              </a:rPr>
              <a:t>HOW </a:t>
            </a:r>
            <a:r>
              <a:rPr sz="2400" b="1" u="heavy" spc="15" dirty="0">
                <a:uFill>
                  <a:solidFill>
                    <a:srgbClr val="000000"/>
                  </a:solidFill>
                </a:uFill>
                <a:latin typeface="Carlito"/>
                <a:cs typeface="Carlito"/>
              </a:rPr>
              <a:t>IT</a:t>
            </a:r>
            <a:r>
              <a:rPr sz="2400" b="1" u="heavy" spc="-120" dirty="0">
                <a:uFill>
                  <a:solidFill>
                    <a:srgbClr val="000000"/>
                  </a:solidFill>
                </a:uFill>
                <a:latin typeface="Carlito"/>
                <a:cs typeface="Carlito"/>
              </a:rPr>
              <a:t> </a:t>
            </a:r>
            <a:r>
              <a:rPr sz="2400" b="1" u="heavy" spc="10" dirty="0">
                <a:uFill>
                  <a:solidFill>
                    <a:srgbClr val="000000"/>
                  </a:solidFill>
                </a:uFill>
                <a:latin typeface="Carlito"/>
                <a:cs typeface="Carlito"/>
              </a:rPr>
              <a:t>WORKS</a:t>
            </a:r>
            <a:endParaRPr sz="2400" dirty="0">
              <a:latin typeface="Carlito"/>
              <a:cs typeface="Carlito"/>
            </a:endParaRPr>
          </a:p>
          <a:p>
            <a:pPr marL="368935" indent="-286385">
              <a:lnSpc>
                <a:spcPct val="100000"/>
              </a:lnSpc>
              <a:spcBef>
                <a:spcPts val="1250"/>
              </a:spcBef>
              <a:buFont typeface="Arial"/>
              <a:buChar char="•"/>
              <a:tabLst>
                <a:tab pos="368300" algn="l"/>
                <a:tab pos="368935" algn="l"/>
              </a:tabLst>
            </a:pPr>
            <a:r>
              <a:rPr spc="10" dirty="0">
                <a:latin typeface="Carlito"/>
                <a:cs typeface="Carlito"/>
              </a:rPr>
              <a:t>The</a:t>
            </a:r>
            <a:r>
              <a:rPr spc="-30" dirty="0">
                <a:latin typeface="Carlito"/>
                <a:cs typeface="Carlito"/>
              </a:rPr>
              <a:t> </a:t>
            </a:r>
            <a:r>
              <a:rPr dirty="0">
                <a:latin typeface="Carlito"/>
                <a:cs typeface="Carlito"/>
              </a:rPr>
              <a:t>requested</a:t>
            </a:r>
            <a:r>
              <a:rPr spc="-85" dirty="0">
                <a:latin typeface="Carlito"/>
                <a:cs typeface="Carlito"/>
              </a:rPr>
              <a:t> </a:t>
            </a:r>
            <a:r>
              <a:rPr dirty="0">
                <a:latin typeface="Carlito"/>
                <a:cs typeface="Carlito"/>
              </a:rPr>
              <a:t>address</a:t>
            </a:r>
            <a:r>
              <a:rPr spc="-65" dirty="0">
                <a:latin typeface="Carlito"/>
                <a:cs typeface="Carlito"/>
              </a:rPr>
              <a:t> </a:t>
            </a:r>
            <a:r>
              <a:rPr spc="15" dirty="0">
                <a:latin typeface="Carlito"/>
                <a:cs typeface="Carlito"/>
              </a:rPr>
              <a:t>is </a:t>
            </a:r>
            <a:r>
              <a:rPr spc="-10" dirty="0">
                <a:latin typeface="Carlito"/>
                <a:cs typeface="Carlito"/>
              </a:rPr>
              <a:t>broken</a:t>
            </a:r>
            <a:r>
              <a:rPr spc="-80" dirty="0">
                <a:latin typeface="Carlito"/>
                <a:cs typeface="Carlito"/>
              </a:rPr>
              <a:t> </a:t>
            </a:r>
            <a:r>
              <a:rPr spc="5" dirty="0">
                <a:latin typeface="Carlito"/>
                <a:cs typeface="Carlito"/>
              </a:rPr>
              <a:t>down</a:t>
            </a:r>
            <a:r>
              <a:rPr spc="-10" dirty="0">
                <a:latin typeface="Carlito"/>
                <a:cs typeface="Carlito"/>
              </a:rPr>
              <a:t> </a:t>
            </a:r>
            <a:r>
              <a:rPr spc="15" dirty="0">
                <a:latin typeface="Carlito"/>
                <a:cs typeface="Carlito"/>
              </a:rPr>
              <a:t>into</a:t>
            </a:r>
            <a:r>
              <a:rPr spc="-105" dirty="0">
                <a:latin typeface="Carlito"/>
                <a:cs typeface="Carlito"/>
              </a:rPr>
              <a:t> </a:t>
            </a:r>
            <a:r>
              <a:rPr b="1" spc="-5" dirty="0">
                <a:latin typeface="Carlito"/>
                <a:cs typeface="Carlito"/>
              </a:rPr>
              <a:t>page</a:t>
            </a:r>
            <a:r>
              <a:rPr b="1" spc="30" dirty="0">
                <a:latin typeface="Carlito"/>
                <a:cs typeface="Carlito"/>
              </a:rPr>
              <a:t> </a:t>
            </a:r>
            <a:r>
              <a:rPr b="1" dirty="0">
                <a:latin typeface="Carlito"/>
                <a:cs typeface="Carlito"/>
              </a:rPr>
              <a:t>and</a:t>
            </a:r>
            <a:r>
              <a:rPr b="1" spc="-30" dirty="0">
                <a:latin typeface="Carlito"/>
                <a:cs typeface="Carlito"/>
              </a:rPr>
              <a:t> </a:t>
            </a:r>
            <a:r>
              <a:rPr b="1" spc="5" dirty="0">
                <a:latin typeface="Carlito"/>
                <a:cs typeface="Carlito"/>
              </a:rPr>
              <a:t>offset.</a:t>
            </a:r>
            <a:endParaRPr dirty="0">
              <a:latin typeface="Carlito"/>
              <a:cs typeface="Carlito"/>
            </a:endParaRPr>
          </a:p>
          <a:p>
            <a:pPr marL="368300" marR="629285" indent="-286385">
              <a:lnSpc>
                <a:spcPts val="2100"/>
              </a:lnSpc>
              <a:spcBef>
                <a:spcPts val="135"/>
              </a:spcBef>
              <a:buFont typeface="Arial"/>
              <a:buChar char="•"/>
              <a:tabLst>
                <a:tab pos="368300" algn="l"/>
                <a:tab pos="368935" algn="l"/>
              </a:tabLst>
            </a:pPr>
            <a:r>
              <a:rPr dirty="0">
                <a:latin typeface="Carlito"/>
                <a:cs typeface="Carlito"/>
              </a:rPr>
              <a:t>Requested</a:t>
            </a:r>
            <a:r>
              <a:rPr spc="-85" dirty="0">
                <a:latin typeface="Carlito"/>
                <a:cs typeface="Carlito"/>
              </a:rPr>
              <a:t> </a:t>
            </a:r>
            <a:r>
              <a:rPr spc="5" dirty="0">
                <a:latin typeface="Carlito"/>
                <a:cs typeface="Carlito"/>
              </a:rPr>
              <a:t>page</a:t>
            </a:r>
            <a:r>
              <a:rPr spc="-25" dirty="0">
                <a:latin typeface="Carlito"/>
                <a:cs typeface="Carlito"/>
              </a:rPr>
              <a:t> </a:t>
            </a:r>
            <a:r>
              <a:rPr spc="15" dirty="0">
                <a:latin typeface="Carlito"/>
                <a:cs typeface="Carlito"/>
              </a:rPr>
              <a:t>is</a:t>
            </a:r>
            <a:r>
              <a:rPr spc="-60" dirty="0">
                <a:latin typeface="Carlito"/>
                <a:cs typeface="Carlito"/>
              </a:rPr>
              <a:t> </a:t>
            </a:r>
            <a:r>
              <a:rPr spc="-5" dirty="0">
                <a:latin typeface="Carlito"/>
                <a:cs typeface="Carlito"/>
              </a:rPr>
              <a:t>searched</a:t>
            </a:r>
            <a:r>
              <a:rPr spc="5" dirty="0">
                <a:latin typeface="Carlito"/>
                <a:cs typeface="Carlito"/>
              </a:rPr>
              <a:t> </a:t>
            </a:r>
            <a:r>
              <a:rPr spc="15" dirty="0">
                <a:latin typeface="Carlito"/>
                <a:cs typeface="Carlito"/>
              </a:rPr>
              <a:t>in</a:t>
            </a:r>
            <a:r>
              <a:rPr spc="-85" dirty="0">
                <a:latin typeface="Carlito"/>
                <a:cs typeface="Carlito"/>
              </a:rPr>
              <a:t> </a:t>
            </a:r>
            <a:r>
              <a:rPr dirty="0">
                <a:latin typeface="Carlito"/>
                <a:cs typeface="Carlito"/>
              </a:rPr>
              <a:t>TLB</a:t>
            </a:r>
            <a:r>
              <a:rPr spc="45" dirty="0">
                <a:latin typeface="Carlito"/>
                <a:cs typeface="Carlito"/>
              </a:rPr>
              <a:t> </a:t>
            </a:r>
            <a:r>
              <a:rPr spc="5" dirty="0">
                <a:latin typeface="Carlito"/>
                <a:cs typeface="Carlito"/>
              </a:rPr>
              <a:t>with</a:t>
            </a:r>
            <a:r>
              <a:rPr spc="-5" dirty="0">
                <a:latin typeface="Carlito"/>
                <a:cs typeface="Carlito"/>
              </a:rPr>
              <a:t> </a:t>
            </a:r>
            <a:r>
              <a:rPr spc="10" dirty="0">
                <a:latin typeface="Carlito"/>
                <a:cs typeface="Carlito"/>
              </a:rPr>
              <a:t>fully</a:t>
            </a:r>
            <a:r>
              <a:rPr spc="-95" dirty="0">
                <a:latin typeface="Carlito"/>
                <a:cs typeface="Carlito"/>
              </a:rPr>
              <a:t> </a:t>
            </a:r>
            <a:r>
              <a:rPr spc="5" dirty="0">
                <a:latin typeface="Carlito"/>
                <a:cs typeface="Carlito"/>
              </a:rPr>
              <a:t>associative  </a:t>
            </a:r>
            <a:r>
              <a:rPr spc="10" dirty="0">
                <a:latin typeface="Carlito"/>
                <a:cs typeface="Carlito"/>
              </a:rPr>
              <a:t>principle.</a:t>
            </a:r>
            <a:endParaRPr dirty="0">
              <a:latin typeface="Carlito"/>
              <a:cs typeface="Carlito"/>
            </a:endParaRPr>
          </a:p>
          <a:p>
            <a:pPr marL="826135" marR="243204" lvl="1" indent="-286385">
              <a:lnSpc>
                <a:spcPts val="2180"/>
              </a:lnSpc>
              <a:spcBef>
                <a:spcPts val="15"/>
              </a:spcBef>
              <a:buFont typeface="Arial"/>
              <a:buChar char="•"/>
              <a:tabLst>
                <a:tab pos="873760" algn="l"/>
                <a:tab pos="874394" algn="l"/>
              </a:tabLst>
            </a:pPr>
            <a:r>
              <a:rPr dirty="0"/>
              <a:t>	</a:t>
            </a:r>
            <a:r>
              <a:rPr dirty="0">
                <a:latin typeface="Carlito"/>
                <a:cs typeface="Carlito"/>
              </a:rPr>
              <a:t>If </a:t>
            </a:r>
            <a:r>
              <a:rPr spc="-5" dirty="0">
                <a:latin typeface="Carlito"/>
                <a:cs typeface="Carlito"/>
              </a:rPr>
              <a:t>there </a:t>
            </a:r>
            <a:r>
              <a:rPr spc="15" dirty="0">
                <a:latin typeface="Carlito"/>
                <a:cs typeface="Carlito"/>
              </a:rPr>
              <a:t>is </a:t>
            </a:r>
            <a:r>
              <a:rPr dirty="0">
                <a:latin typeface="Carlito"/>
                <a:cs typeface="Carlito"/>
              </a:rPr>
              <a:t>a </a:t>
            </a:r>
            <a:r>
              <a:rPr spc="-10" dirty="0">
                <a:latin typeface="Carlito"/>
                <a:cs typeface="Carlito"/>
              </a:rPr>
              <a:t>frame </a:t>
            </a:r>
            <a:r>
              <a:rPr spc="10" dirty="0">
                <a:latin typeface="Carlito"/>
                <a:cs typeface="Carlito"/>
              </a:rPr>
              <a:t>number that </a:t>
            </a:r>
            <a:r>
              <a:rPr dirty="0">
                <a:latin typeface="Carlito"/>
                <a:cs typeface="Carlito"/>
              </a:rPr>
              <a:t>matched </a:t>
            </a:r>
            <a:r>
              <a:rPr spc="5" dirty="0">
                <a:latin typeface="Carlito"/>
                <a:cs typeface="Carlito"/>
              </a:rPr>
              <a:t>the page,</a:t>
            </a:r>
            <a:r>
              <a:rPr spc="-240" dirty="0">
                <a:latin typeface="Carlito"/>
                <a:cs typeface="Carlito"/>
              </a:rPr>
              <a:t> </a:t>
            </a:r>
            <a:r>
              <a:rPr b="1" spc="-5" dirty="0">
                <a:latin typeface="Carlito"/>
                <a:cs typeface="Carlito"/>
              </a:rPr>
              <a:t>TLB  </a:t>
            </a:r>
            <a:r>
              <a:rPr b="1" spc="-15" dirty="0">
                <a:latin typeface="Carlito"/>
                <a:cs typeface="Carlito"/>
              </a:rPr>
              <a:t>HIT</a:t>
            </a:r>
            <a:r>
              <a:rPr b="1" spc="50" dirty="0">
                <a:latin typeface="Carlito"/>
                <a:cs typeface="Carlito"/>
              </a:rPr>
              <a:t> </a:t>
            </a:r>
            <a:r>
              <a:rPr spc="15" dirty="0">
                <a:latin typeface="Carlito"/>
                <a:cs typeface="Carlito"/>
              </a:rPr>
              <a:t>is</a:t>
            </a:r>
            <a:r>
              <a:rPr spc="-60" dirty="0">
                <a:latin typeface="Carlito"/>
                <a:cs typeface="Carlito"/>
              </a:rPr>
              <a:t> </a:t>
            </a:r>
            <a:r>
              <a:rPr spc="15" dirty="0">
                <a:latin typeface="Carlito"/>
                <a:cs typeface="Carlito"/>
              </a:rPr>
              <a:t>obtained,</a:t>
            </a:r>
            <a:r>
              <a:rPr spc="-185" dirty="0">
                <a:latin typeface="Carlito"/>
                <a:cs typeface="Carlito"/>
              </a:rPr>
              <a:t> </a:t>
            </a:r>
            <a:r>
              <a:rPr spc="15" dirty="0">
                <a:latin typeface="Carlito"/>
                <a:cs typeface="Carlito"/>
              </a:rPr>
              <a:t>and</a:t>
            </a:r>
            <a:r>
              <a:rPr spc="-80" dirty="0">
                <a:latin typeface="Carlito"/>
                <a:cs typeface="Carlito"/>
              </a:rPr>
              <a:t> </a:t>
            </a:r>
            <a:r>
              <a:rPr spc="10" dirty="0">
                <a:latin typeface="Carlito"/>
                <a:cs typeface="Carlito"/>
              </a:rPr>
              <a:t>data</a:t>
            </a:r>
            <a:r>
              <a:rPr spc="-80" dirty="0">
                <a:latin typeface="Carlito"/>
                <a:cs typeface="Carlito"/>
              </a:rPr>
              <a:t> </a:t>
            </a:r>
            <a:r>
              <a:rPr spc="10" dirty="0">
                <a:latin typeface="Carlito"/>
                <a:cs typeface="Carlito"/>
              </a:rPr>
              <a:t>will</a:t>
            </a:r>
            <a:r>
              <a:rPr spc="-70" dirty="0">
                <a:latin typeface="Carlito"/>
                <a:cs typeface="Carlito"/>
              </a:rPr>
              <a:t> </a:t>
            </a:r>
            <a:r>
              <a:rPr spc="10" dirty="0">
                <a:latin typeface="Carlito"/>
                <a:cs typeface="Carlito"/>
              </a:rPr>
              <a:t>be</a:t>
            </a:r>
            <a:r>
              <a:rPr spc="-30" dirty="0">
                <a:latin typeface="Carlito"/>
                <a:cs typeface="Carlito"/>
              </a:rPr>
              <a:t> </a:t>
            </a:r>
            <a:r>
              <a:rPr spc="15" dirty="0">
                <a:latin typeface="Carlito"/>
                <a:cs typeface="Carlito"/>
              </a:rPr>
              <a:t>loaded</a:t>
            </a:r>
            <a:r>
              <a:rPr spc="-75" dirty="0">
                <a:latin typeface="Carlito"/>
                <a:cs typeface="Carlito"/>
              </a:rPr>
              <a:t> </a:t>
            </a:r>
            <a:r>
              <a:rPr spc="-10" dirty="0">
                <a:latin typeface="Carlito"/>
                <a:cs typeface="Carlito"/>
              </a:rPr>
              <a:t>from</a:t>
            </a:r>
            <a:r>
              <a:rPr spc="-50" dirty="0">
                <a:latin typeface="Carlito"/>
                <a:cs typeface="Carlito"/>
              </a:rPr>
              <a:t> </a:t>
            </a:r>
            <a:r>
              <a:rPr spc="-5" dirty="0">
                <a:latin typeface="Carlito"/>
                <a:cs typeface="Carlito"/>
              </a:rPr>
              <a:t>TLB.</a:t>
            </a:r>
            <a:endParaRPr dirty="0">
              <a:latin typeface="Carlito"/>
              <a:cs typeface="Carlito"/>
            </a:endParaRPr>
          </a:p>
          <a:p>
            <a:pPr marL="826135" lvl="1" indent="-286385">
              <a:lnSpc>
                <a:spcPts val="2100"/>
              </a:lnSpc>
              <a:buFont typeface="Arial"/>
              <a:buChar char="•"/>
              <a:tabLst>
                <a:tab pos="826135" algn="l"/>
                <a:tab pos="826769" algn="l"/>
              </a:tabLst>
            </a:pPr>
            <a:r>
              <a:rPr dirty="0">
                <a:latin typeface="Carlito"/>
                <a:cs typeface="Carlito"/>
              </a:rPr>
              <a:t>Else, </a:t>
            </a:r>
            <a:r>
              <a:rPr spc="5" dirty="0">
                <a:latin typeface="Carlito"/>
                <a:cs typeface="Carlito"/>
              </a:rPr>
              <a:t>page </a:t>
            </a:r>
            <a:r>
              <a:rPr spc="10" dirty="0">
                <a:latin typeface="Carlito"/>
                <a:cs typeface="Carlito"/>
              </a:rPr>
              <a:t>will be </a:t>
            </a:r>
            <a:r>
              <a:rPr spc="-5" dirty="0">
                <a:latin typeface="Carlito"/>
                <a:cs typeface="Carlito"/>
              </a:rPr>
              <a:t>searched </a:t>
            </a:r>
            <a:r>
              <a:rPr dirty="0">
                <a:latin typeface="Carlito"/>
                <a:cs typeface="Carlito"/>
              </a:rPr>
              <a:t>through </a:t>
            </a:r>
            <a:r>
              <a:rPr spc="5" dirty="0">
                <a:latin typeface="Carlito"/>
                <a:cs typeface="Carlito"/>
              </a:rPr>
              <a:t>page </a:t>
            </a:r>
            <a:r>
              <a:rPr spc="15" dirty="0">
                <a:latin typeface="Carlito"/>
                <a:cs typeface="Carlito"/>
              </a:rPr>
              <a:t>table</a:t>
            </a:r>
            <a:r>
              <a:rPr spc="50" dirty="0">
                <a:latin typeface="Carlito"/>
                <a:cs typeface="Carlito"/>
              </a:rPr>
              <a:t> </a:t>
            </a:r>
            <a:r>
              <a:rPr spc="5" dirty="0">
                <a:latin typeface="Carlito"/>
                <a:cs typeface="Carlito"/>
              </a:rPr>
              <a:t>with</a:t>
            </a:r>
            <a:endParaRPr dirty="0">
              <a:latin typeface="Carlito"/>
              <a:cs typeface="Carlito"/>
            </a:endParaRPr>
          </a:p>
          <a:p>
            <a:pPr marL="826135">
              <a:lnSpc>
                <a:spcPts val="2130"/>
              </a:lnSpc>
              <a:spcBef>
                <a:spcPts val="20"/>
              </a:spcBef>
            </a:pPr>
            <a:r>
              <a:rPr dirty="0">
                <a:latin typeface="Carlito"/>
                <a:cs typeface="Carlito"/>
              </a:rPr>
              <a:t>direct </a:t>
            </a:r>
            <a:r>
              <a:rPr spc="15" dirty="0">
                <a:latin typeface="Carlito"/>
                <a:cs typeface="Carlito"/>
              </a:rPr>
              <a:t>mapping</a:t>
            </a:r>
            <a:r>
              <a:rPr spc="-175" dirty="0">
                <a:latin typeface="Carlito"/>
                <a:cs typeface="Carlito"/>
              </a:rPr>
              <a:t> </a:t>
            </a:r>
            <a:r>
              <a:rPr spc="10" dirty="0">
                <a:latin typeface="Carlito"/>
                <a:cs typeface="Carlito"/>
              </a:rPr>
              <a:t>principle.</a:t>
            </a:r>
            <a:endParaRPr dirty="0">
              <a:latin typeface="Carlito"/>
              <a:cs typeface="Carlito"/>
            </a:endParaRPr>
          </a:p>
          <a:p>
            <a:pPr marL="1283970" marR="262890" lvl="2" indent="-286385">
              <a:lnSpc>
                <a:spcPts val="2180"/>
              </a:lnSpc>
              <a:spcBef>
                <a:spcPts val="25"/>
              </a:spcBef>
              <a:buFont typeface="Arial"/>
              <a:buChar char="•"/>
              <a:tabLst>
                <a:tab pos="1283970" algn="l"/>
                <a:tab pos="1284605" algn="l"/>
              </a:tabLst>
            </a:pPr>
            <a:r>
              <a:rPr dirty="0">
                <a:latin typeface="Carlito"/>
                <a:cs typeface="Carlito"/>
              </a:rPr>
              <a:t>If matched </a:t>
            </a:r>
            <a:r>
              <a:rPr spc="5" dirty="0">
                <a:latin typeface="Carlito"/>
                <a:cs typeface="Carlito"/>
              </a:rPr>
              <a:t>page </a:t>
            </a:r>
            <a:r>
              <a:rPr spc="15" dirty="0">
                <a:latin typeface="Carlito"/>
                <a:cs typeface="Carlito"/>
              </a:rPr>
              <a:t>id is </a:t>
            </a:r>
            <a:r>
              <a:rPr spc="-5" dirty="0">
                <a:latin typeface="Carlito"/>
                <a:cs typeface="Carlito"/>
              </a:rPr>
              <a:t>found </a:t>
            </a:r>
            <a:r>
              <a:rPr spc="15" dirty="0">
                <a:latin typeface="Carlito"/>
                <a:cs typeface="Carlito"/>
              </a:rPr>
              <a:t>in </a:t>
            </a:r>
            <a:r>
              <a:rPr spc="5" dirty="0">
                <a:latin typeface="Carlito"/>
                <a:cs typeface="Carlito"/>
              </a:rPr>
              <a:t>page </a:t>
            </a:r>
            <a:r>
              <a:rPr spc="15" dirty="0">
                <a:latin typeface="Carlito"/>
                <a:cs typeface="Carlito"/>
              </a:rPr>
              <a:t>table, </a:t>
            </a:r>
            <a:r>
              <a:rPr b="1" spc="-5" dirty="0">
                <a:latin typeface="Carlito"/>
                <a:cs typeface="Carlito"/>
              </a:rPr>
              <a:t>Page  </a:t>
            </a:r>
            <a:r>
              <a:rPr b="1" spc="-25" dirty="0">
                <a:latin typeface="Carlito"/>
                <a:cs typeface="Carlito"/>
              </a:rPr>
              <a:t>Table</a:t>
            </a:r>
            <a:r>
              <a:rPr b="1" spc="-40" dirty="0">
                <a:latin typeface="Carlito"/>
                <a:cs typeface="Carlito"/>
              </a:rPr>
              <a:t> </a:t>
            </a:r>
            <a:r>
              <a:rPr b="1" spc="-5" dirty="0">
                <a:latin typeface="Carlito"/>
                <a:cs typeface="Carlito"/>
              </a:rPr>
              <a:t>Hit</a:t>
            </a:r>
            <a:r>
              <a:rPr b="1" spc="30" dirty="0">
                <a:latin typeface="Carlito"/>
                <a:cs typeface="Carlito"/>
              </a:rPr>
              <a:t> </a:t>
            </a:r>
            <a:r>
              <a:rPr spc="15" dirty="0">
                <a:latin typeface="Carlito"/>
                <a:cs typeface="Carlito"/>
              </a:rPr>
              <a:t>is</a:t>
            </a:r>
            <a:r>
              <a:rPr spc="-60" dirty="0">
                <a:latin typeface="Carlito"/>
                <a:cs typeface="Carlito"/>
              </a:rPr>
              <a:t> </a:t>
            </a:r>
            <a:r>
              <a:rPr spc="15" dirty="0">
                <a:latin typeface="Carlito"/>
                <a:cs typeface="Carlito"/>
              </a:rPr>
              <a:t>obtained</a:t>
            </a:r>
            <a:r>
              <a:rPr spc="-155" dirty="0">
                <a:latin typeface="Carlito"/>
                <a:cs typeface="Carlito"/>
              </a:rPr>
              <a:t> </a:t>
            </a:r>
            <a:r>
              <a:rPr spc="15" dirty="0">
                <a:latin typeface="Carlito"/>
                <a:cs typeface="Carlito"/>
              </a:rPr>
              <a:t>and</a:t>
            </a:r>
            <a:r>
              <a:rPr spc="-80" dirty="0">
                <a:latin typeface="Carlito"/>
                <a:cs typeface="Carlito"/>
              </a:rPr>
              <a:t> </a:t>
            </a:r>
            <a:r>
              <a:rPr spc="10" dirty="0">
                <a:latin typeface="Carlito"/>
                <a:cs typeface="Carlito"/>
              </a:rPr>
              <a:t>data</a:t>
            </a:r>
            <a:r>
              <a:rPr spc="-80" dirty="0">
                <a:latin typeface="Carlito"/>
                <a:cs typeface="Carlito"/>
              </a:rPr>
              <a:t> </a:t>
            </a:r>
            <a:r>
              <a:rPr spc="10" dirty="0">
                <a:latin typeface="Carlito"/>
                <a:cs typeface="Carlito"/>
              </a:rPr>
              <a:t>will</a:t>
            </a:r>
            <a:r>
              <a:rPr spc="-70" dirty="0">
                <a:latin typeface="Carlito"/>
                <a:cs typeface="Carlito"/>
              </a:rPr>
              <a:t> </a:t>
            </a:r>
            <a:r>
              <a:rPr spc="10" dirty="0">
                <a:latin typeface="Carlito"/>
                <a:cs typeface="Carlito"/>
              </a:rPr>
              <a:t>be</a:t>
            </a:r>
            <a:r>
              <a:rPr spc="-25" dirty="0">
                <a:latin typeface="Carlito"/>
                <a:cs typeface="Carlito"/>
              </a:rPr>
              <a:t> </a:t>
            </a:r>
            <a:r>
              <a:rPr spc="15" dirty="0">
                <a:latin typeface="Carlito"/>
                <a:cs typeface="Carlito"/>
              </a:rPr>
              <a:t>loaded</a:t>
            </a:r>
            <a:r>
              <a:rPr spc="-80" dirty="0">
                <a:latin typeface="Carlito"/>
                <a:cs typeface="Carlito"/>
              </a:rPr>
              <a:t> </a:t>
            </a:r>
            <a:r>
              <a:rPr spc="-10" dirty="0">
                <a:latin typeface="Carlito"/>
                <a:cs typeface="Carlito"/>
              </a:rPr>
              <a:t>from</a:t>
            </a:r>
            <a:endParaRPr dirty="0">
              <a:latin typeface="Carlito"/>
              <a:cs typeface="Carlito"/>
            </a:endParaRPr>
          </a:p>
          <a:p>
            <a:pPr marL="1283970">
              <a:lnSpc>
                <a:spcPts val="2100"/>
              </a:lnSpc>
            </a:pPr>
            <a:r>
              <a:rPr spc="-25" dirty="0">
                <a:latin typeface="Carlito"/>
                <a:cs typeface="Carlito"/>
              </a:rPr>
              <a:t>Page </a:t>
            </a:r>
            <a:r>
              <a:rPr spc="-10" dirty="0">
                <a:latin typeface="Carlito"/>
                <a:cs typeface="Carlito"/>
              </a:rPr>
              <a:t>Table. </a:t>
            </a:r>
            <a:r>
              <a:rPr dirty="0">
                <a:latin typeface="Carlito"/>
                <a:cs typeface="Carlito"/>
              </a:rPr>
              <a:t>TLB </a:t>
            </a:r>
            <a:r>
              <a:rPr spc="10" dirty="0">
                <a:latin typeface="Carlito"/>
                <a:cs typeface="Carlito"/>
              </a:rPr>
              <a:t>will be </a:t>
            </a:r>
            <a:r>
              <a:rPr spc="15" dirty="0">
                <a:latin typeface="Carlito"/>
                <a:cs typeface="Carlito"/>
              </a:rPr>
              <a:t>updated</a:t>
            </a:r>
            <a:r>
              <a:rPr spc="-285" dirty="0">
                <a:latin typeface="Carlito"/>
                <a:cs typeface="Carlito"/>
              </a:rPr>
              <a:t> </a:t>
            </a:r>
            <a:r>
              <a:rPr spc="-5" dirty="0">
                <a:latin typeface="Carlito"/>
                <a:cs typeface="Carlito"/>
              </a:rPr>
              <a:t>accordingly.</a:t>
            </a:r>
            <a:endParaRPr dirty="0">
              <a:latin typeface="Carlito"/>
              <a:cs typeface="Carlito"/>
            </a:endParaRPr>
          </a:p>
          <a:p>
            <a:pPr marL="1283970" marR="119380" lvl="2" indent="-286385">
              <a:lnSpc>
                <a:spcPct val="100800"/>
              </a:lnSpc>
              <a:spcBef>
                <a:spcPts val="5"/>
              </a:spcBef>
              <a:buFont typeface="Arial"/>
              <a:buChar char="•"/>
              <a:tabLst>
                <a:tab pos="1283970" algn="l"/>
                <a:tab pos="1284605" algn="l"/>
              </a:tabLst>
            </a:pPr>
            <a:r>
              <a:rPr dirty="0">
                <a:latin typeface="Carlito"/>
                <a:cs typeface="Carlito"/>
              </a:rPr>
              <a:t>Else,</a:t>
            </a:r>
            <a:r>
              <a:rPr spc="-30" dirty="0">
                <a:latin typeface="Carlito"/>
                <a:cs typeface="Carlito"/>
              </a:rPr>
              <a:t> </a:t>
            </a:r>
            <a:r>
              <a:rPr b="1" spc="5" dirty="0">
                <a:latin typeface="Carlito"/>
                <a:cs typeface="Carlito"/>
              </a:rPr>
              <a:t>Miss</a:t>
            </a:r>
            <a:r>
              <a:rPr b="1" spc="-75" dirty="0">
                <a:latin typeface="Carlito"/>
                <a:cs typeface="Carlito"/>
              </a:rPr>
              <a:t> </a:t>
            </a:r>
            <a:r>
              <a:rPr spc="15" dirty="0">
                <a:latin typeface="Carlito"/>
                <a:cs typeface="Carlito"/>
              </a:rPr>
              <a:t>is </a:t>
            </a:r>
            <a:r>
              <a:rPr spc="20" dirty="0">
                <a:latin typeface="Carlito"/>
                <a:cs typeface="Carlito"/>
              </a:rPr>
              <a:t>obtained,</a:t>
            </a:r>
            <a:r>
              <a:rPr spc="-180" dirty="0">
                <a:latin typeface="Carlito"/>
                <a:cs typeface="Carlito"/>
              </a:rPr>
              <a:t> </a:t>
            </a:r>
            <a:r>
              <a:rPr spc="20" dirty="0">
                <a:latin typeface="Carlito"/>
                <a:cs typeface="Carlito"/>
              </a:rPr>
              <a:t>and</a:t>
            </a:r>
            <a:r>
              <a:rPr spc="-80" dirty="0">
                <a:latin typeface="Carlito"/>
                <a:cs typeface="Carlito"/>
              </a:rPr>
              <a:t> </a:t>
            </a:r>
            <a:r>
              <a:rPr spc="15" dirty="0">
                <a:latin typeface="Carlito"/>
                <a:cs typeface="Carlito"/>
              </a:rPr>
              <a:t>data</a:t>
            </a:r>
            <a:r>
              <a:rPr spc="-150" dirty="0">
                <a:latin typeface="Carlito"/>
                <a:cs typeface="Carlito"/>
              </a:rPr>
              <a:t> </a:t>
            </a:r>
            <a:r>
              <a:rPr spc="10" dirty="0">
                <a:latin typeface="Carlito"/>
                <a:cs typeface="Carlito"/>
              </a:rPr>
              <a:t>will</a:t>
            </a:r>
            <a:r>
              <a:rPr dirty="0">
                <a:latin typeface="Carlito"/>
                <a:cs typeface="Carlito"/>
              </a:rPr>
              <a:t> </a:t>
            </a:r>
            <a:r>
              <a:rPr spc="10" dirty="0">
                <a:latin typeface="Carlito"/>
                <a:cs typeface="Carlito"/>
              </a:rPr>
              <a:t>be</a:t>
            </a:r>
            <a:r>
              <a:rPr spc="-25" dirty="0">
                <a:latin typeface="Carlito"/>
                <a:cs typeface="Carlito"/>
              </a:rPr>
              <a:t> </a:t>
            </a:r>
            <a:r>
              <a:rPr spc="20" dirty="0">
                <a:latin typeface="Carlito"/>
                <a:cs typeface="Carlito"/>
              </a:rPr>
              <a:t>loaded</a:t>
            </a:r>
            <a:r>
              <a:rPr spc="-150" dirty="0">
                <a:latin typeface="Carlito"/>
                <a:cs typeface="Carlito"/>
              </a:rPr>
              <a:t> </a:t>
            </a:r>
            <a:r>
              <a:rPr spc="-10" dirty="0">
                <a:latin typeface="Carlito"/>
                <a:cs typeface="Carlito"/>
              </a:rPr>
              <a:t>from  </a:t>
            </a:r>
            <a:r>
              <a:rPr dirty="0">
                <a:latin typeface="Carlito"/>
                <a:cs typeface="Carlito"/>
              </a:rPr>
              <a:t>secondary</a:t>
            </a:r>
            <a:r>
              <a:rPr spc="-30" dirty="0">
                <a:latin typeface="Carlito"/>
                <a:cs typeface="Carlito"/>
              </a:rPr>
              <a:t> memory.</a:t>
            </a:r>
            <a:endParaRPr dirty="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49779" y="2112645"/>
              <a:ext cx="7890891" cy="2527554"/>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762000"/>
            <a:ext cx="6801358" cy="369332"/>
          </a:xfrm>
        </p:spPr>
        <p:txBody>
          <a:bodyPr/>
          <a:lstStyle/>
          <a:p>
            <a:pPr algn="ctr"/>
            <a:r>
              <a:rPr lang="en-US" sz="2400" b="1" dirty="0" smtClean="0"/>
              <a:t>Paracache Simulator Links</a:t>
            </a:r>
            <a:endParaRPr lang="en-IN" sz="2400" b="1" dirty="0"/>
          </a:p>
        </p:txBody>
      </p:sp>
      <p:sp>
        <p:nvSpPr>
          <p:cNvPr id="3" name="Text Placeholder 2"/>
          <p:cNvSpPr>
            <a:spLocks noGrp="1"/>
          </p:cNvSpPr>
          <p:nvPr>
            <p:ph type="body" idx="1"/>
          </p:nvPr>
        </p:nvSpPr>
        <p:spPr>
          <a:xfrm>
            <a:off x="762000" y="1676400"/>
            <a:ext cx="10601325" cy="276999"/>
          </a:xfrm>
        </p:spPr>
        <p:txBody>
          <a:bodyPr/>
          <a:lstStyle/>
          <a:p>
            <a:r>
              <a:rPr lang="en-IN" dirty="0"/>
              <a:t>https://www3.ntu.edu.sg/home/smitha/ParaCache/Paracache/dmc.html</a:t>
            </a:r>
          </a:p>
        </p:txBody>
      </p:sp>
      <p:sp>
        <p:nvSpPr>
          <p:cNvPr id="4" name="Title 1"/>
          <p:cNvSpPr txBox="1">
            <a:spLocks/>
          </p:cNvSpPr>
          <p:nvPr/>
        </p:nvSpPr>
        <p:spPr>
          <a:xfrm>
            <a:off x="990600" y="2362200"/>
            <a:ext cx="10134600" cy="369332"/>
          </a:xfrm>
          <a:prstGeom prst="rect">
            <a:avLst/>
          </a:prstGeom>
        </p:spPr>
        <p:txBody>
          <a:bodyPr wrap="square" lIns="0" tIns="0" rIns="0" bIns="0">
            <a:spAutoFit/>
          </a:bodyPr>
          <a:lstStyle>
            <a:lvl1pPr>
              <a:defRPr sz="1800" b="0" i="0">
                <a:solidFill>
                  <a:schemeClr val="tx1"/>
                </a:solidFill>
                <a:latin typeface="Carlito"/>
                <a:ea typeface="+mj-ea"/>
                <a:cs typeface="Carlito"/>
              </a:defRPr>
            </a:lvl1pPr>
          </a:lstStyle>
          <a:p>
            <a:pPr algn="ctr"/>
            <a:r>
              <a:rPr lang="en-US" sz="2400" b="1" dirty="0" smtClean="0"/>
              <a:t>Paracache Tutorial Youtube  Links for Student Reference</a:t>
            </a:r>
            <a:endParaRPr lang="en-IN" sz="2400" b="1" dirty="0"/>
          </a:p>
        </p:txBody>
      </p:sp>
      <p:sp>
        <p:nvSpPr>
          <p:cNvPr id="5" name="Rectangle 4"/>
          <p:cNvSpPr/>
          <p:nvPr/>
        </p:nvSpPr>
        <p:spPr>
          <a:xfrm>
            <a:off x="1905000" y="3244334"/>
            <a:ext cx="5639217" cy="369332"/>
          </a:xfrm>
          <a:prstGeom prst="rect">
            <a:avLst/>
          </a:prstGeom>
        </p:spPr>
        <p:txBody>
          <a:bodyPr wrap="square">
            <a:spAutoFit/>
          </a:bodyPr>
          <a:lstStyle/>
          <a:p>
            <a:r>
              <a:rPr lang="en-IN" dirty="0" smtClean="0"/>
              <a:t>https://youtu.be/PLfLjqzepss</a:t>
            </a:r>
            <a:endParaRPr lang="en-IN" dirty="0"/>
          </a:p>
        </p:txBody>
      </p:sp>
      <p:sp>
        <p:nvSpPr>
          <p:cNvPr id="6" name="Rectangle 5"/>
          <p:cNvSpPr/>
          <p:nvPr/>
        </p:nvSpPr>
        <p:spPr>
          <a:xfrm>
            <a:off x="1905000" y="3810000"/>
            <a:ext cx="3437658" cy="369332"/>
          </a:xfrm>
          <a:prstGeom prst="rect">
            <a:avLst/>
          </a:prstGeom>
        </p:spPr>
        <p:txBody>
          <a:bodyPr wrap="square">
            <a:spAutoFit/>
          </a:bodyPr>
          <a:lstStyle/>
          <a:p>
            <a:r>
              <a:rPr lang="en-IN" dirty="0" smtClean="0"/>
              <a:t>https://youtu.be/QFpSC5HompU</a:t>
            </a:r>
            <a:endParaRPr lang="en-IN" dirty="0"/>
          </a:p>
        </p:txBody>
      </p:sp>
    </p:spTree>
    <p:extLst>
      <p:ext uri="{BB962C8B-B14F-4D97-AF65-F5344CB8AC3E}">
        <p14:creationId xmlns:p14="http://schemas.microsoft.com/office/powerpoint/2010/main" val="11706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04800"/>
            <a:ext cx="6801358" cy="430887"/>
          </a:xfrm>
        </p:spPr>
        <p:txBody>
          <a:bodyPr/>
          <a:lstStyle/>
          <a:p>
            <a:pPr algn="ctr"/>
            <a:r>
              <a:rPr lang="en-US" sz="2800" dirty="0">
                <a:latin typeface="+mn-lt"/>
                <a:ea typeface="+mn-ea"/>
                <a:cs typeface="+mn-cs"/>
              </a:rPr>
              <a:t>Cache Mapping </a:t>
            </a:r>
            <a:r>
              <a:rPr lang="en-US" sz="2800" dirty="0" smtClean="0">
                <a:latin typeface="+mn-lt"/>
                <a:ea typeface="+mn-ea"/>
                <a:cs typeface="+mn-cs"/>
              </a:rPr>
              <a:t>Problems</a:t>
            </a:r>
            <a:endParaRPr lang="en-IN" sz="2800" dirty="0">
              <a:latin typeface="+mn-lt"/>
              <a:ea typeface="+mn-ea"/>
              <a:cs typeface="+mn-cs"/>
            </a:endParaRPr>
          </a:p>
        </p:txBody>
      </p:sp>
      <p:sp>
        <p:nvSpPr>
          <p:cNvPr id="3" name="Text Placeholder 2"/>
          <p:cNvSpPr>
            <a:spLocks noGrp="1"/>
          </p:cNvSpPr>
          <p:nvPr>
            <p:ph type="body" idx="1"/>
          </p:nvPr>
        </p:nvSpPr>
        <p:spPr>
          <a:xfrm>
            <a:off x="685800" y="990600"/>
            <a:ext cx="11353800" cy="2585323"/>
          </a:xfrm>
        </p:spPr>
        <p:txBody>
          <a:bodyPr/>
          <a:lstStyle/>
          <a:p>
            <a:pPr marL="514350" indent="-514350" algn="just">
              <a:buAutoNum type="arabicPeriod"/>
            </a:pPr>
            <a:r>
              <a:rPr lang="en-US" sz="2800" dirty="0" smtClean="0"/>
              <a:t>Consider </a:t>
            </a:r>
            <a:r>
              <a:rPr lang="en-US" sz="2800" dirty="0"/>
              <a:t>a direct mapped cache of size 16 </a:t>
            </a:r>
            <a:r>
              <a:rPr lang="en-US" sz="2800" dirty="0" smtClean="0"/>
              <a:t>bytes with </a:t>
            </a:r>
            <a:r>
              <a:rPr lang="en-US" sz="2800" dirty="0"/>
              <a:t>block size </a:t>
            </a:r>
            <a:r>
              <a:rPr lang="en-US" sz="2800" dirty="0" smtClean="0"/>
              <a:t>4 bytes. </a:t>
            </a:r>
            <a:r>
              <a:rPr lang="en-US" sz="2800" dirty="0"/>
              <a:t>The size of main memory is </a:t>
            </a:r>
            <a:r>
              <a:rPr lang="en-US" sz="2800" dirty="0" smtClean="0"/>
              <a:t>256 bytes. </a:t>
            </a:r>
            <a:r>
              <a:rPr lang="en-US" sz="2800" dirty="0"/>
              <a:t>Find Number of bits in </a:t>
            </a:r>
            <a:r>
              <a:rPr lang="en-US" sz="2800" dirty="0" smtClean="0"/>
              <a:t>tag, index and offset. The processor generates requests  as follows </a:t>
            </a:r>
          </a:p>
          <a:p>
            <a:pPr algn="just"/>
            <a:r>
              <a:rPr lang="en-US" sz="2800" dirty="0"/>
              <a:t> </a:t>
            </a:r>
            <a:r>
              <a:rPr lang="en-US" sz="2800" dirty="0" smtClean="0"/>
              <a:t>     1,4,8,5,14,11,13,38,9,B,4,2B,5,6,9,11.Find </a:t>
            </a:r>
            <a:r>
              <a:rPr lang="en-US" sz="2800" dirty="0"/>
              <a:t>hit rate and miss rate.</a:t>
            </a:r>
          </a:p>
          <a:p>
            <a:pPr lvl="0" algn="just"/>
            <a:endParaRPr lang="en-IN" sz="2800" dirty="0"/>
          </a:p>
          <a:p>
            <a:pPr algn="just"/>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1865142693"/>
              </p:ext>
            </p:extLst>
          </p:nvPr>
        </p:nvGraphicFramePr>
        <p:xfrm>
          <a:off x="838200" y="3200400"/>
          <a:ext cx="4267200" cy="3337560"/>
        </p:xfrm>
        <a:graphic>
          <a:graphicData uri="http://schemas.openxmlformats.org/drawingml/2006/table">
            <a:tbl>
              <a:tblPr firstRow="1" bandRow="1">
                <a:tableStyleId>{5C22544A-7EE6-4342-B048-85BDC9FD1C3A}</a:tableStyleId>
              </a:tblPr>
              <a:tblGrid>
                <a:gridCol w="609600"/>
                <a:gridCol w="685800"/>
                <a:gridCol w="762000"/>
                <a:gridCol w="914400"/>
                <a:gridCol w="1295400"/>
              </a:tblGrid>
              <a:tr h="370840">
                <a:tc>
                  <a:txBody>
                    <a:bodyPr/>
                    <a:lstStyle/>
                    <a:p>
                      <a:r>
                        <a:rPr lang="en-US" dirty="0" smtClean="0"/>
                        <a:t>HEX</a:t>
                      </a:r>
                      <a:endParaRPr lang="en-IN" dirty="0"/>
                    </a:p>
                  </a:txBody>
                  <a:tcPr/>
                </a:tc>
                <a:tc>
                  <a:txBody>
                    <a:bodyPr/>
                    <a:lstStyle/>
                    <a:p>
                      <a:r>
                        <a:rPr lang="en-US" dirty="0" smtClean="0"/>
                        <a:t>DEC</a:t>
                      </a:r>
                      <a:endParaRPr lang="en-IN" dirty="0"/>
                    </a:p>
                  </a:txBody>
                  <a:tcPr/>
                </a:tc>
                <a:tc>
                  <a:txBody>
                    <a:bodyPr/>
                    <a:lstStyle/>
                    <a:p>
                      <a:r>
                        <a:rPr lang="en-US" dirty="0" smtClean="0"/>
                        <a:t>TAG</a:t>
                      </a:r>
                      <a:endParaRPr lang="en-IN" dirty="0"/>
                    </a:p>
                  </a:txBody>
                  <a:tcPr/>
                </a:tc>
                <a:tc>
                  <a:txBody>
                    <a:bodyPr/>
                    <a:lstStyle/>
                    <a:p>
                      <a:r>
                        <a:rPr lang="en-US" dirty="0" smtClean="0"/>
                        <a:t>INDEX</a:t>
                      </a:r>
                      <a:endParaRPr lang="en-IN" dirty="0"/>
                    </a:p>
                  </a:txBody>
                  <a:tcPr/>
                </a:tc>
                <a:tc>
                  <a:txBody>
                    <a:bodyPr/>
                    <a:lstStyle/>
                    <a:p>
                      <a:r>
                        <a:rPr lang="en-US" dirty="0" smtClean="0"/>
                        <a:t>OFFSET</a:t>
                      </a:r>
                      <a:endParaRPr lang="en-IN" dirty="0"/>
                    </a:p>
                  </a:txBody>
                  <a:tcPr/>
                </a:tc>
              </a:tr>
              <a:tr h="370840">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0000</a:t>
                      </a:r>
                      <a:endParaRPr lang="en-IN" dirty="0"/>
                    </a:p>
                  </a:txBody>
                  <a:tcPr/>
                </a:tc>
                <a:tc>
                  <a:txBody>
                    <a:bodyPr/>
                    <a:lstStyle/>
                    <a:p>
                      <a:r>
                        <a:rPr lang="en-US" dirty="0" smtClean="0"/>
                        <a:t>00</a:t>
                      </a:r>
                      <a:endParaRPr lang="en-IN" dirty="0"/>
                    </a:p>
                  </a:txBody>
                  <a:tcPr/>
                </a:tc>
                <a:tc>
                  <a:txBody>
                    <a:bodyPr/>
                    <a:lstStyle/>
                    <a:p>
                      <a:r>
                        <a:rPr lang="en-US" dirty="0" smtClean="0"/>
                        <a:t>01</a:t>
                      </a:r>
                      <a:endParaRPr lang="en-IN" dirty="0"/>
                    </a:p>
                  </a:txBody>
                  <a:tcPr/>
                </a:tc>
              </a:tr>
              <a:tr h="370840">
                <a:tc>
                  <a:txBody>
                    <a:bodyPr/>
                    <a:lstStyle/>
                    <a:p>
                      <a:r>
                        <a:rPr lang="en-US" dirty="0" smtClean="0"/>
                        <a:t>4</a:t>
                      </a:r>
                      <a:endParaRPr lang="en-IN" dirty="0"/>
                    </a:p>
                  </a:txBody>
                  <a:tcPr/>
                </a:tc>
                <a:tc>
                  <a:txBody>
                    <a:bodyPr/>
                    <a:lstStyle/>
                    <a:p>
                      <a:r>
                        <a:rPr lang="en-US" dirty="0" smtClean="0"/>
                        <a:t>4</a:t>
                      </a:r>
                      <a:endParaRPr lang="en-IN" dirty="0"/>
                    </a:p>
                  </a:txBody>
                  <a:tcPr/>
                </a:tc>
                <a:tc>
                  <a:txBody>
                    <a:bodyPr/>
                    <a:lstStyle/>
                    <a:p>
                      <a:r>
                        <a:rPr lang="en-US" dirty="0" smtClean="0"/>
                        <a:t>0000</a:t>
                      </a:r>
                      <a:endParaRPr lang="en-IN" dirty="0"/>
                    </a:p>
                  </a:txBody>
                  <a:tcPr/>
                </a:tc>
                <a:tc>
                  <a:txBody>
                    <a:bodyPr/>
                    <a:lstStyle/>
                    <a:p>
                      <a:r>
                        <a:rPr lang="en-US" dirty="0" smtClean="0"/>
                        <a:t>01</a:t>
                      </a:r>
                      <a:endParaRPr lang="en-IN" dirty="0"/>
                    </a:p>
                  </a:txBody>
                  <a:tcPr/>
                </a:tc>
                <a:tc>
                  <a:txBody>
                    <a:bodyPr/>
                    <a:lstStyle/>
                    <a:p>
                      <a:r>
                        <a:rPr lang="en-US" dirty="0" smtClean="0"/>
                        <a:t>00</a:t>
                      </a:r>
                      <a:endParaRPr lang="en-IN" dirty="0"/>
                    </a:p>
                  </a:txBody>
                  <a:tcPr/>
                </a:tc>
              </a:tr>
              <a:tr h="370840">
                <a:tc>
                  <a:txBody>
                    <a:bodyPr/>
                    <a:lstStyle/>
                    <a:p>
                      <a:r>
                        <a:rPr lang="en-US" dirty="0" smtClean="0"/>
                        <a:t>8</a:t>
                      </a:r>
                      <a:endParaRPr lang="en-IN" dirty="0"/>
                    </a:p>
                  </a:txBody>
                  <a:tcPr/>
                </a:tc>
                <a:tc>
                  <a:txBody>
                    <a:bodyPr/>
                    <a:lstStyle/>
                    <a:p>
                      <a:r>
                        <a:rPr lang="en-US" dirty="0" smtClean="0"/>
                        <a:t>8</a:t>
                      </a:r>
                      <a:endParaRPr lang="en-IN" dirty="0"/>
                    </a:p>
                  </a:txBody>
                  <a:tcPr/>
                </a:tc>
                <a:tc>
                  <a:txBody>
                    <a:bodyPr/>
                    <a:lstStyle/>
                    <a:p>
                      <a:r>
                        <a:rPr lang="en-US" dirty="0" smtClean="0"/>
                        <a:t>0000</a:t>
                      </a:r>
                      <a:endParaRPr lang="en-IN" dirty="0"/>
                    </a:p>
                  </a:txBody>
                  <a:tcPr/>
                </a:tc>
                <a:tc>
                  <a:txBody>
                    <a:bodyPr/>
                    <a:lstStyle/>
                    <a:p>
                      <a:r>
                        <a:rPr lang="en-US" dirty="0" smtClean="0"/>
                        <a:t>10</a:t>
                      </a:r>
                      <a:endParaRPr lang="en-IN" dirty="0"/>
                    </a:p>
                  </a:txBody>
                  <a:tcPr/>
                </a:tc>
                <a:tc>
                  <a:txBody>
                    <a:bodyPr/>
                    <a:lstStyle/>
                    <a:p>
                      <a:r>
                        <a:rPr lang="en-US" dirty="0" smtClean="0"/>
                        <a:t>00</a:t>
                      </a:r>
                      <a:endParaRPr lang="en-IN" dirty="0"/>
                    </a:p>
                  </a:txBody>
                  <a:tcPr/>
                </a:tc>
              </a:tr>
              <a:tr h="370840">
                <a:tc>
                  <a:txBody>
                    <a:bodyPr/>
                    <a:lstStyle/>
                    <a:p>
                      <a:r>
                        <a:rPr lang="en-US" dirty="0" smtClean="0"/>
                        <a:t>5</a:t>
                      </a:r>
                      <a:endParaRPr lang="en-IN" dirty="0"/>
                    </a:p>
                  </a:txBody>
                  <a:tcPr/>
                </a:tc>
                <a:tc>
                  <a:txBody>
                    <a:bodyPr/>
                    <a:lstStyle/>
                    <a:p>
                      <a:r>
                        <a:rPr lang="en-US" dirty="0" smtClean="0"/>
                        <a:t>5</a:t>
                      </a:r>
                      <a:endParaRPr lang="en-IN" dirty="0"/>
                    </a:p>
                  </a:txBody>
                  <a:tcPr/>
                </a:tc>
                <a:tc>
                  <a:txBody>
                    <a:bodyPr/>
                    <a:lstStyle/>
                    <a:p>
                      <a:r>
                        <a:rPr lang="en-US" dirty="0" smtClean="0"/>
                        <a:t>0000</a:t>
                      </a:r>
                      <a:endParaRPr lang="en-IN" dirty="0"/>
                    </a:p>
                  </a:txBody>
                  <a:tcPr/>
                </a:tc>
                <a:tc>
                  <a:txBody>
                    <a:bodyPr/>
                    <a:lstStyle/>
                    <a:p>
                      <a:r>
                        <a:rPr lang="en-US" dirty="0" smtClean="0"/>
                        <a:t>01</a:t>
                      </a:r>
                      <a:endParaRPr lang="en-IN" dirty="0"/>
                    </a:p>
                  </a:txBody>
                  <a:tcPr/>
                </a:tc>
                <a:tc>
                  <a:txBody>
                    <a:bodyPr/>
                    <a:lstStyle/>
                    <a:p>
                      <a:r>
                        <a:rPr lang="en-US" dirty="0" smtClean="0"/>
                        <a:t>01</a:t>
                      </a:r>
                      <a:endParaRPr lang="en-IN" dirty="0"/>
                    </a:p>
                  </a:txBody>
                  <a:tcPr/>
                </a:tc>
              </a:tr>
              <a:tr h="370840">
                <a:tc>
                  <a:txBody>
                    <a:bodyPr/>
                    <a:lstStyle/>
                    <a:p>
                      <a:r>
                        <a:rPr lang="en-US" dirty="0" smtClean="0"/>
                        <a:t>14</a:t>
                      </a:r>
                      <a:endParaRPr lang="en-IN" dirty="0"/>
                    </a:p>
                  </a:txBody>
                  <a:tcPr/>
                </a:tc>
                <a:tc>
                  <a:txBody>
                    <a:bodyPr/>
                    <a:lstStyle/>
                    <a:p>
                      <a:r>
                        <a:rPr lang="en-US" dirty="0" smtClean="0"/>
                        <a:t>20</a:t>
                      </a:r>
                      <a:endParaRPr lang="en-IN" dirty="0"/>
                    </a:p>
                  </a:txBody>
                  <a:tcPr/>
                </a:tc>
                <a:tc>
                  <a:txBody>
                    <a:bodyPr/>
                    <a:lstStyle/>
                    <a:p>
                      <a:r>
                        <a:rPr lang="en-US" dirty="0" smtClean="0"/>
                        <a:t>0001</a:t>
                      </a:r>
                      <a:endParaRPr lang="en-IN" dirty="0"/>
                    </a:p>
                  </a:txBody>
                  <a:tcPr/>
                </a:tc>
                <a:tc>
                  <a:txBody>
                    <a:bodyPr/>
                    <a:lstStyle/>
                    <a:p>
                      <a:r>
                        <a:rPr lang="en-US" dirty="0" smtClean="0"/>
                        <a:t>01</a:t>
                      </a:r>
                      <a:endParaRPr lang="en-IN" dirty="0"/>
                    </a:p>
                  </a:txBody>
                  <a:tcPr/>
                </a:tc>
                <a:tc>
                  <a:txBody>
                    <a:bodyPr/>
                    <a:lstStyle/>
                    <a:p>
                      <a:r>
                        <a:rPr lang="en-US" dirty="0" smtClean="0"/>
                        <a:t>00</a:t>
                      </a:r>
                      <a:endParaRPr lang="en-IN" dirty="0"/>
                    </a:p>
                  </a:txBody>
                  <a:tcPr/>
                </a:tc>
              </a:tr>
              <a:tr h="370840">
                <a:tc>
                  <a:txBody>
                    <a:bodyPr/>
                    <a:lstStyle/>
                    <a:p>
                      <a:r>
                        <a:rPr lang="en-US" dirty="0" smtClean="0"/>
                        <a:t>11</a:t>
                      </a:r>
                      <a:endParaRPr lang="en-IN" dirty="0"/>
                    </a:p>
                  </a:txBody>
                  <a:tcPr/>
                </a:tc>
                <a:tc>
                  <a:txBody>
                    <a:bodyPr/>
                    <a:lstStyle/>
                    <a:p>
                      <a:r>
                        <a:rPr lang="en-US" dirty="0" smtClean="0"/>
                        <a:t>17</a:t>
                      </a:r>
                      <a:endParaRPr lang="en-IN" dirty="0"/>
                    </a:p>
                  </a:txBody>
                  <a:tcPr/>
                </a:tc>
                <a:tc>
                  <a:txBody>
                    <a:bodyPr/>
                    <a:lstStyle/>
                    <a:p>
                      <a:r>
                        <a:rPr lang="en-US" dirty="0" smtClean="0"/>
                        <a:t>0001</a:t>
                      </a:r>
                      <a:endParaRPr lang="en-IN" dirty="0"/>
                    </a:p>
                  </a:txBody>
                  <a:tcPr/>
                </a:tc>
                <a:tc>
                  <a:txBody>
                    <a:bodyPr/>
                    <a:lstStyle/>
                    <a:p>
                      <a:r>
                        <a:rPr lang="en-US" dirty="0" smtClean="0"/>
                        <a:t>00</a:t>
                      </a:r>
                      <a:endParaRPr lang="en-IN" dirty="0"/>
                    </a:p>
                  </a:txBody>
                  <a:tcPr/>
                </a:tc>
                <a:tc>
                  <a:txBody>
                    <a:bodyPr/>
                    <a:lstStyle/>
                    <a:p>
                      <a:r>
                        <a:rPr lang="en-US" dirty="0" smtClean="0"/>
                        <a:t>01</a:t>
                      </a:r>
                      <a:endParaRPr lang="en-IN" dirty="0"/>
                    </a:p>
                  </a:txBody>
                  <a:tcPr/>
                </a:tc>
              </a:tr>
              <a:tr h="370840">
                <a:tc>
                  <a:txBody>
                    <a:bodyPr/>
                    <a:lstStyle/>
                    <a:p>
                      <a:r>
                        <a:rPr lang="en-US" dirty="0" smtClean="0"/>
                        <a:t>13</a:t>
                      </a:r>
                      <a:endParaRPr lang="en-IN" dirty="0"/>
                    </a:p>
                  </a:txBody>
                  <a:tcPr/>
                </a:tc>
                <a:tc>
                  <a:txBody>
                    <a:bodyPr/>
                    <a:lstStyle/>
                    <a:p>
                      <a:r>
                        <a:rPr lang="en-US" dirty="0" smtClean="0"/>
                        <a:t>19</a:t>
                      </a:r>
                      <a:endParaRPr lang="en-IN" dirty="0"/>
                    </a:p>
                  </a:txBody>
                  <a:tcPr/>
                </a:tc>
                <a:tc>
                  <a:txBody>
                    <a:bodyPr/>
                    <a:lstStyle/>
                    <a:p>
                      <a:r>
                        <a:rPr lang="en-US" dirty="0" smtClean="0"/>
                        <a:t>0001</a:t>
                      </a:r>
                      <a:endParaRPr lang="en-IN" dirty="0"/>
                    </a:p>
                  </a:txBody>
                  <a:tcPr/>
                </a:tc>
                <a:tc>
                  <a:txBody>
                    <a:bodyPr/>
                    <a:lstStyle/>
                    <a:p>
                      <a:r>
                        <a:rPr lang="en-US" dirty="0" smtClean="0"/>
                        <a:t>00</a:t>
                      </a:r>
                      <a:endParaRPr lang="en-IN" dirty="0"/>
                    </a:p>
                  </a:txBody>
                  <a:tcPr/>
                </a:tc>
                <a:tc>
                  <a:txBody>
                    <a:bodyPr/>
                    <a:lstStyle/>
                    <a:p>
                      <a:r>
                        <a:rPr lang="en-US" dirty="0" smtClean="0"/>
                        <a:t>11</a:t>
                      </a:r>
                      <a:endParaRPr lang="en-IN" dirty="0"/>
                    </a:p>
                  </a:txBody>
                  <a:tcPr/>
                </a:tc>
              </a:tr>
              <a:tr h="370840">
                <a:tc>
                  <a:txBody>
                    <a:bodyPr/>
                    <a:lstStyle/>
                    <a:p>
                      <a:r>
                        <a:rPr lang="en-US" dirty="0" smtClean="0"/>
                        <a:t>38</a:t>
                      </a:r>
                      <a:endParaRPr lang="en-IN" dirty="0"/>
                    </a:p>
                  </a:txBody>
                  <a:tcPr/>
                </a:tc>
                <a:tc>
                  <a:txBody>
                    <a:bodyPr/>
                    <a:lstStyle/>
                    <a:p>
                      <a:r>
                        <a:rPr lang="en-US" dirty="0" smtClean="0"/>
                        <a:t>56</a:t>
                      </a:r>
                      <a:endParaRPr lang="en-IN" dirty="0"/>
                    </a:p>
                  </a:txBody>
                  <a:tcPr/>
                </a:tc>
                <a:tc>
                  <a:txBody>
                    <a:bodyPr/>
                    <a:lstStyle/>
                    <a:p>
                      <a:r>
                        <a:rPr lang="en-US" dirty="0" smtClean="0"/>
                        <a:t>0011</a:t>
                      </a:r>
                      <a:endParaRPr lang="en-IN" dirty="0"/>
                    </a:p>
                  </a:txBody>
                  <a:tcPr/>
                </a:tc>
                <a:tc>
                  <a:txBody>
                    <a:bodyPr/>
                    <a:lstStyle/>
                    <a:p>
                      <a:r>
                        <a:rPr lang="en-US" dirty="0" smtClean="0"/>
                        <a:t>10</a:t>
                      </a:r>
                      <a:endParaRPr lang="en-IN" dirty="0"/>
                    </a:p>
                  </a:txBody>
                  <a:tcPr/>
                </a:tc>
                <a:tc>
                  <a:txBody>
                    <a:bodyPr/>
                    <a:lstStyle/>
                    <a:p>
                      <a:r>
                        <a:rPr lang="en-US" dirty="0" smtClean="0"/>
                        <a:t>00</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70438430"/>
              </p:ext>
            </p:extLst>
          </p:nvPr>
        </p:nvGraphicFramePr>
        <p:xfrm>
          <a:off x="6400800" y="3124200"/>
          <a:ext cx="4267200" cy="3606800"/>
        </p:xfrm>
        <a:graphic>
          <a:graphicData uri="http://schemas.openxmlformats.org/drawingml/2006/table">
            <a:tbl>
              <a:tblPr firstRow="1" bandRow="1">
                <a:tableStyleId>{5C22544A-7EE6-4342-B048-85BDC9FD1C3A}</a:tableStyleId>
              </a:tblPr>
              <a:tblGrid>
                <a:gridCol w="609600"/>
                <a:gridCol w="685800"/>
                <a:gridCol w="838200"/>
                <a:gridCol w="609600"/>
                <a:gridCol w="1524000"/>
              </a:tblGrid>
              <a:tr h="370840">
                <a:tc>
                  <a:txBody>
                    <a:bodyPr/>
                    <a:lstStyle/>
                    <a:p>
                      <a:r>
                        <a:rPr lang="en-US" dirty="0" smtClean="0"/>
                        <a:t>HEX</a:t>
                      </a:r>
                      <a:endParaRPr lang="en-IN" dirty="0"/>
                    </a:p>
                  </a:txBody>
                  <a:tcPr/>
                </a:tc>
                <a:tc>
                  <a:txBody>
                    <a:bodyPr/>
                    <a:lstStyle/>
                    <a:p>
                      <a:r>
                        <a:rPr lang="en-US" dirty="0" smtClean="0"/>
                        <a:t>DEC</a:t>
                      </a:r>
                      <a:endParaRPr lang="en-IN" dirty="0"/>
                    </a:p>
                  </a:txBody>
                  <a:tcPr/>
                </a:tc>
                <a:tc>
                  <a:txBody>
                    <a:bodyPr/>
                    <a:lstStyle/>
                    <a:p>
                      <a:r>
                        <a:rPr lang="en-US" dirty="0" smtClean="0"/>
                        <a:t>TAG</a:t>
                      </a:r>
                      <a:endParaRPr lang="en-IN" dirty="0"/>
                    </a:p>
                  </a:txBody>
                  <a:tcPr/>
                </a:tc>
                <a:tc>
                  <a:txBody>
                    <a:bodyPr/>
                    <a:lstStyle/>
                    <a:p>
                      <a:r>
                        <a:rPr lang="en-US" dirty="0" smtClean="0"/>
                        <a:t>INDEX</a:t>
                      </a:r>
                      <a:endParaRPr lang="en-IN" dirty="0"/>
                    </a:p>
                  </a:txBody>
                  <a:tcPr/>
                </a:tc>
                <a:tc>
                  <a:txBody>
                    <a:bodyPr/>
                    <a:lstStyle/>
                    <a:p>
                      <a:r>
                        <a:rPr lang="en-US" dirty="0" smtClean="0"/>
                        <a:t>OFFSET</a:t>
                      </a:r>
                      <a:endParaRPr lang="en-IN" dirty="0"/>
                    </a:p>
                  </a:txBody>
                  <a:tcPr/>
                </a:tc>
              </a:tr>
              <a:tr h="370840">
                <a:tc>
                  <a:txBody>
                    <a:bodyPr/>
                    <a:lstStyle/>
                    <a:p>
                      <a:r>
                        <a:rPr lang="en-US" dirty="0" smtClean="0"/>
                        <a:t>9</a:t>
                      </a:r>
                      <a:endParaRPr lang="en-IN" dirty="0"/>
                    </a:p>
                  </a:txBody>
                  <a:tcPr/>
                </a:tc>
                <a:tc>
                  <a:txBody>
                    <a:bodyPr/>
                    <a:lstStyle/>
                    <a:p>
                      <a:r>
                        <a:rPr lang="en-US" dirty="0" smtClean="0"/>
                        <a:t>9</a:t>
                      </a:r>
                      <a:endParaRPr lang="en-IN" dirty="0"/>
                    </a:p>
                  </a:txBody>
                  <a:tcPr/>
                </a:tc>
                <a:tc>
                  <a:txBody>
                    <a:bodyPr/>
                    <a:lstStyle/>
                    <a:p>
                      <a:r>
                        <a:rPr lang="en-US" dirty="0" smtClean="0"/>
                        <a:t>0000</a:t>
                      </a:r>
                      <a:endParaRPr lang="en-IN" dirty="0"/>
                    </a:p>
                  </a:txBody>
                  <a:tcPr/>
                </a:tc>
                <a:tc>
                  <a:txBody>
                    <a:bodyPr/>
                    <a:lstStyle/>
                    <a:p>
                      <a:r>
                        <a:rPr lang="en-US" dirty="0" smtClean="0"/>
                        <a:t>10</a:t>
                      </a:r>
                      <a:endParaRPr lang="en-IN" dirty="0"/>
                    </a:p>
                  </a:txBody>
                  <a:tcPr/>
                </a:tc>
                <a:tc>
                  <a:txBody>
                    <a:bodyPr/>
                    <a:lstStyle/>
                    <a:p>
                      <a:r>
                        <a:rPr lang="en-US" dirty="0" smtClean="0"/>
                        <a:t>01</a:t>
                      </a:r>
                      <a:endParaRPr lang="en-IN" dirty="0"/>
                    </a:p>
                  </a:txBody>
                  <a:tcPr/>
                </a:tc>
              </a:tr>
              <a:tr h="370840">
                <a:tc>
                  <a:txBody>
                    <a:bodyPr/>
                    <a:lstStyle/>
                    <a:p>
                      <a:r>
                        <a:rPr lang="en-US" dirty="0" smtClean="0"/>
                        <a:t>B</a:t>
                      </a:r>
                      <a:endParaRPr lang="en-IN" dirty="0"/>
                    </a:p>
                  </a:txBody>
                  <a:tcPr/>
                </a:tc>
                <a:tc>
                  <a:txBody>
                    <a:bodyPr/>
                    <a:lstStyle/>
                    <a:p>
                      <a:r>
                        <a:rPr lang="en-US" dirty="0" smtClean="0"/>
                        <a:t>11</a:t>
                      </a:r>
                      <a:endParaRPr lang="en-IN" dirty="0"/>
                    </a:p>
                  </a:txBody>
                  <a:tcPr/>
                </a:tc>
                <a:tc>
                  <a:txBody>
                    <a:bodyPr/>
                    <a:lstStyle/>
                    <a:p>
                      <a:r>
                        <a:rPr lang="en-US" dirty="0" smtClean="0"/>
                        <a:t>0000</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r>
              <a:tr h="370840">
                <a:tc>
                  <a:txBody>
                    <a:bodyPr/>
                    <a:lstStyle/>
                    <a:p>
                      <a:r>
                        <a:rPr lang="en-US" dirty="0" smtClean="0"/>
                        <a:t>4</a:t>
                      </a:r>
                      <a:endParaRPr lang="en-IN" dirty="0"/>
                    </a:p>
                  </a:txBody>
                  <a:tcPr/>
                </a:tc>
                <a:tc>
                  <a:txBody>
                    <a:bodyPr/>
                    <a:lstStyle/>
                    <a:p>
                      <a:r>
                        <a:rPr lang="en-US" dirty="0" smtClean="0"/>
                        <a:t>4</a:t>
                      </a:r>
                      <a:endParaRPr lang="en-IN" dirty="0"/>
                    </a:p>
                  </a:txBody>
                  <a:tcPr/>
                </a:tc>
                <a:tc>
                  <a:txBody>
                    <a:bodyPr/>
                    <a:lstStyle/>
                    <a:p>
                      <a:r>
                        <a:rPr lang="en-US" dirty="0" smtClean="0"/>
                        <a:t>0000</a:t>
                      </a:r>
                      <a:endParaRPr lang="en-IN" dirty="0"/>
                    </a:p>
                  </a:txBody>
                  <a:tcPr/>
                </a:tc>
                <a:tc>
                  <a:txBody>
                    <a:bodyPr/>
                    <a:lstStyle/>
                    <a:p>
                      <a:r>
                        <a:rPr lang="en-US" dirty="0" smtClean="0"/>
                        <a:t>01</a:t>
                      </a:r>
                      <a:endParaRPr lang="en-IN" dirty="0"/>
                    </a:p>
                  </a:txBody>
                  <a:tcPr/>
                </a:tc>
                <a:tc>
                  <a:txBody>
                    <a:bodyPr/>
                    <a:lstStyle/>
                    <a:p>
                      <a:r>
                        <a:rPr lang="en-US" dirty="0" smtClean="0"/>
                        <a:t>00</a:t>
                      </a:r>
                      <a:endParaRPr lang="en-IN" dirty="0"/>
                    </a:p>
                  </a:txBody>
                  <a:tcPr/>
                </a:tc>
              </a:tr>
              <a:tr h="370840">
                <a:tc>
                  <a:txBody>
                    <a:bodyPr/>
                    <a:lstStyle/>
                    <a:p>
                      <a:r>
                        <a:rPr lang="en-US" dirty="0" smtClean="0"/>
                        <a:t>2B</a:t>
                      </a:r>
                      <a:endParaRPr lang="en-IN" dirty="0"/>
                    </a:p>
                  </a:txBody>
                  <a:tcPr/>
                </a:tc>
                <a:tc>
                  <a:txBody>
                    <a:bodyPr/>
                    <a:lstStyle/>
                    <a:p>
                      <a:r>
                        <a:rPr lang="en-US" dirty="0" smtClean="0"/>
                        <a:t>43</a:t>
                      </a:r>
                      <a:endParaRPr lang="en-IN" dirty="0"/>
                    </a:p>
                  </a:txBody>
                  <a:tcPr/>
                </a:tc>
                <a:tc>
                  <a:txBody>
                    <a:bodyPr/>
                    <a:lstStyle/>
                    <a:p>
                      <a:r>
                        <a:rPr lang="en-US" dirty="0" smtClean="0"/>
                        <a:t>0010</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r>
              <a:tr h="370840">
                <a:tc>
                  <a:txBody>
                    <a:bodyPr/>
                    <a:lstStyle/>
                    <a:p>
                      <a:r>
                        <a:rPr lang="en-US" dirty="0" smtClean="0"/>
                        <a:t>5</a:t>
                      </a:r>
                      <a:endParaRPr lang="en-IN" dirty="0"/>
                    </a:p>
                  </a:txBody>
                  <a:tcPr/>
                </a:tc>
                <a:tc>
                  <a:txBody>
                    <a:bodyPr/>
                    <a:lstStyle/>
                    <a:p>
                      <a:r>
                        <a:rPr lang="en-US" dirty="0" smtClean="0"/>
                        <a:t>5</a:t>
                      </a:r>
                      <a:endParaRPr lang="en-IN" dirty="0"/>
                    </a:p>
                  </a:txBody>
                  <a:tcPr/>
                </a:tc>
                <a:tc>
                  <a:txBody>
                    <a:bodyPr/>
                    <a:lstStyle/>
                    <a:p>
                      <a:r>
                        <a:rPr lang="en-US" dirty="0" smtClean="0"/>
                        <a:t>0000</a:t>
                      </a:r>
                      <a:endParaRPr lang="en-IN" dirty="0"/>
                    </a:p>
                  </a:txBody>
                  <a:tcPr/>
                </a:tc>
                <a:tc>
                  <a:txBody>
                    <a:bodyPr/>
                    <a:lstStyle/>
                    <a:p>
                      <a:r>
                        <a:rPr lang="en-US" dirty="0" smtClean="0"/>
                        <a:t>01</a:t>
                      </a:r>
                      <a:endParaRPr lang="en-IN" dirty="0"/>
                    </a:p>
                  </a:txBody>
                  <a:tcPr/>
                </a:tc>
                <a:tc>
                  <a:txBody>
                    <a:bodyPr/>
                    <a:lstStyle/>
                    <a:p>
                      <a:r>
                        <a:rPr lang="en-US" dirty="0" smtClean="0"/>
                        <a:t>01</a:t>
                      </a:r>
                      <a:endParaRPr lang="en-IN" dirty="0"/>
                    </a:p>
                  </a:txBody>
                  <a:tcPr/>
                </a:tc>
              </a:tr>
              <a:tr h="370840">
                <a:tc>
                  <a:txBody>
                    <a:bodyPr/>
                    <a:lstStyle/>
                    <a:p>
                      <a:r>
                        <a:rPr lang="en-US" dirty="0" smtClean="0"/>
                        <a:t>6</a:t>
                      </a:r>
                      <a:endParaRPr lang="en-IN" dirty="0"/>
                    </a:p>
                  </a:txBody>
                  <a:tcPr/>
                </a:tc>
                <a:tc>
                  <a:txBody>
                    <a:bodyPr/>
                    <a:lstStyle/>
                    <a:p>
                      <a:r>
                        <a:rPr lang="en-US" dirty="0" smtClean="0"/>
                        <a:t>6</a:t>
                      </a:r>
                      <a:endParaRPr lang="en-IN" dirty="0"/>
                    </a:p>
                  </a:txBody>
                  <a:tcPr/>
                </a:tc>
                <a:tc>
                  <a:txBody>
                    <a:bodyPr/>
                    <a:lstStyle/>
                    <a:p>
                      <a:r>
                        <a:rPr lang="en-US" dirty="0" smtClean="0"/>
                        <a:t>0000</a:t>
                      </a:r>
                      <a:endParaRPr lang="en-IN" dirty="0"/>
                    </a:p>
                  </a:txBody>
                  <a:tcPr/>
                </a:tc>
                <a:tc>
                  <a:txBody>
                    <a:bodyPr/>
                    <a:lstStyle/>
                    <a:p>
                      <a:r>
                        <a:rPr lang="en-US" dirty="0" smtClean="0"/>
                        <a:t>01</a:t>
                      </a:r>
                      <a:endParaRPr lang="en-IN" dirty="0"/>
                    </a:p>
                  </a:txBody>
                  <a:tcPr/>
                </a:tc>
                <a:tc>
                  <a:txBody>
                    <a:bodyPr/>
                    <a:lstStyle/>
                    <a:p>
                      <a:r>
                        <a:rPr lang="en-US" dirty="0" smtClean="0"/>
                        <a:t>10</a:t>
                      </a:r>
                      <a:endParaRPr lang="en-IN" dirty="0"/>
                    </a:p>
                  </a:txBody>
                  <a:tcPr/>
                </a:tc>
              </a:tr>
              <a:tr h="370840">
                <a:tc>
                  <a:txBody>
                    <a:bodyPr/>
                    <a:lstStyle/>
                    <a:p>
                      <a:r>
                        <a:rPr lang="en-US" dirty="0" smtClean="0"/>
                        <a:t>9</a:t>
                      </a:r>
                      <a:endParaRPr lang="en-IN" dirty="0"/>
                    </a:p>
                  </a:txBody>
                  <a:tcPr/>
                </a:tc>
                <a:tc>
                  <a:txBody>
                    <a:bodyPr/>
                    <a:lstStyle/>
                    <a:p>
                      <a:r>
                        <a:rPr lang="en-US" dirty="0" smtClean="0"/>
                        <a:t>9</a:t>
                      </a:r>
                      <a:endParaRPr lang="en-IN" dirty="0"/>
                    </a:p>
                  </a:txBody>
                  <a:tcPr/>
                </a:tc>
                <a:tc>
                  <a:txBody>
                    <a:bodyPr/>
                    <a:lstStyle/>
                    <a:p>
                      <a:r>
                        <a:rPr lang="en-US" dirty="0" smtClean="0"/>
                        <a:t>0000</a:t>
                      </a:r>
                      <a:endParaRPr lang="en-IN" dirty="0"/>
                    </a:p>
                  </a:txBody>
                  <a:tcPr/>
                </a:tc>
                <a:tc>
                  <a:txBody>
                    <a:bodyPr/>
                    <a:lstStyle/>
                    <a:p>
                      <a:r>
                        <a:rPr lang="en-US" dirty="0" smtClean="0"/>
                        <a:t>10</a:t>
                      </a:r>
                      <a:endParaRPr lang="en-IN" dirty="0"/>
                    </a:p>
                  </a:txBody>
                  <a:tcPr/>
                </a:tc>
                <a:tc>
                  <a:txBody>
                    <a:bodyPr/>
                    <a:lstStyle/>
                    <a:p>
                      <a:r>
                        <a:rPr lang="en-US" dirty="0" smtClean="0"/>
                        <a:t>01</a:t>
                      </a:r>
                      <a:endParaRPr lang="en-IN" dirty="0"/>
                    </a:p>
                  </a:txBody>
                  <a:tcPr/>
                </a:tc>
              </a:tr>
              <a:tr h="370840">
                <a:tc>
                  <a:txBody>
                    <a:bodyPr/>
                    <a:lstStyle/>
                    <a:p>
                      <a:r>
                        <a:rPr lang="en-US" dirty="0" smtClean="0"/>
                        <a:t>11</a:t>
                      </a:r>
                      <a:endParaRPr lang="en-IN" dirty="0"/>
                    </a:p>
                  </a:txBody>
                  <a:tcPr/>
                </a:tc>
                <a:tc>
                  <a:txBody>
                    <a:bodyPr/>
                    <a:lstStyle/>
                    <a:p>
                      <a:r>
                        <a:rPr lang="en-US" dirty="0" smtClean="0"/>
                        <a:t>17</a:t>
                      </a:r>
                      <a:endParaRPr lang="en-IN" dirty="0"/>
                    </a:p>
                  </a:txBody>
                  <a:tcPr/>
                </a:tc>
                <a:tc>
                  <a:txBody>
                    <a:bodyPr/>
                    <a:lstStyle/>
                    <a:p>
                      <a:r>
                        <a:rPr lang="en-US" dirty="0" smtClean="0"/>
                        <a:t>0001</a:t>
                      </a:r>
                      <a:endParaRPr lang="en-IN" dirty="0"/>
                    </a:p>
                  </a:txBody>
                  <a:tcPr/>
                </a:tc>
                <a:tc>
                  <a:txBody>
                    <a:bodyPr/>
                    <a:lstStyle/>
                    <a:p>
                      <a:r>
                        <a:rPr lang="en-US" dirty="0" smtClean="0"/>
                        <a:t>00</a:t>
                      </a:r>
                      <a:endParaRPr lang="en-IN" dirty="0"/>
                    </a:p>
                  </a:txBody>
                  <a:tcPr/>
                </a:tc>
                <a:tc>
                  <a:txBody>
                    <a:bodyPr/>
                    <a:lstStyle/>
                    <a:p>
                      <a:r>
                        <a:rPr lang="en-US" dirty="0" smtClean="0"/>
                        <a:t>01</a:t>
                      </a:r>
                      <a:endParaRPr lang="en-IN" dirty="0"/>
                    </a:p>
                  </a:txBody>
                  <a:tcPr/>
                </a:tc>
              </a:tr>
            </a:tbl>
          </a:graphicData>
        </a:graphic>
      </p:graphicFrame>
    </p:spTree>
    <p:extLst>
      <p:ext uri="{BB962C8B-B14F-4D97-AF65-F5344CB8AC3E}">
        <p14:creationId xmlns:p14="http://schemas.microsoft.com/office/powerpoint/2010/main" val="193056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04800"/>
            <a:ext cx="6801358" cy="430887"/>
          </a:xfrm>
        </p:spPr>
        <p:txBody>
          <a:bodyPr/>
          <a:lstStyle/>
          <a:p>
            <a:pPr algn="ctr"/>
            <a:r>
              <a:rPr lang="en-US" sz="2800" dirty="0">
                <a:latin typeface="+mn-lt"/>
                <a:ea typeface="+mn-ea"/>
                <a:cs typeface="+mn-cs"/>
              </a:rPr>
              <a:t>Cache Mapping </a:t>
            </a:r>
            <a:r>
              <a:rPr lang="en-US" sz="2800" dirty="0" smtClean="0">
                <a:latin typeface="+mn-lt"/>
                <a:ea typeface="+mn-ea"/>
                <a:cs typeface="+mn-cs"/>
              </a:rPr>
              <a:t>Problems</a:t>
            </a:r>
            <a:endParaRPr lang="en-IN" sz="2800" dirty="0">
              <a:latin typeface="+mn-lt"/>
              <a:ea typeface="+mn-ea"/>
              <a:cs typeface="+mn-cs"/>
            </a:endParaRPr>
          </a:p>
        </p:txBody>
      </p:sp>
      <p:sp>
        <p:nvSpPr>
          <p:cNvPr id="3" name="Text Placeholder 2"/>
          <p:cNvSpPr>
            <a:spLocks noGrp="1"/>
          </p:cNvSpPr>
          <p:nvPr>
            <p:ph type="body" idx="1"/>
          </p:nvPr>
        </p:nvSpPr>
        <p:spPr>
          <a:xfrm>
            <a:off x="762000" y="685800"/>
            <a:ext cx="11049000" cy="7325082"/>
          </a:xfrm>
        </p:spPr>
        <p:txBody>
          <a:bodyPr/>
          <a:lstStyle/>
          <a:p>
            <a:pPr algn="just"/>
            <a:r>
              <a:rPr lang="en-US" sz="2800" dirty="0" smtClean="0"/>
              <a:t>2.Consider </a:t>
            </a:r>
            <a:r>
              <a:rPr lang="en-US" sz="2800" dirty="0"/>
              <a:t>a direct mapped cache of size 16 KB with block size 256 bytes. The size of main memory is 128 KB. Find Number of bits in tag. </a:t>
            </a:r>
            <a:r>
              <a:rPr lang="en-US" sz="2800" dirty="0" smtClean="0"/>
              <a:t>Find hit </a:t>
            </a:r>
            <a:r>
              <a:rPr lang="en-US" sz="2800" dirty="0"/>
              <a:t>rate and miss rate</a:t>
            </a:r>
            <a:r>
              <a:rPr lang="en-US" sz="2800" dirty="0" smtClean="0"/>
              <a:t>.</a:t>
            </a:r>
          </a:p>
          <a:p>
            <a:pPr lvl="0" algn="just"/>
            <a:r>
              <a:rPr lang="en-US" sz="2800" dirty="0" smtClean="0"/>
              <a:t>3.</a:t>
            </a:r>
            <a:r>
              <a:rPr lang="en-US" sz="2800" dirty="0"/>
              <a:t> Consider a 2-way set associative cache of size 16 KB with block size 256 bytes. The size of main memory is 128 KB. Find Number of bits in </a:t>
            </a:r>
            <a:r>
              <a:rPr lang="en-US" sz="2800" dirty="0" smtClean="0"/>
              <a:t>tag. Randomly </a:t>
            </a:r>
            <a:r>
              <a:rPr lang="en-US" sz="2800" dirty="0"/>
              <a:t>generate 10 addresses and find hit rate and miss rate</a:t>
            </a:r>
            <a:r>
              <a:rPr lang="en-US" sz="2800" dirty="0" smtClean="0"/>
              <a:t>.</a:t>
            </a:r>
          </a:p>
          <a:p>
            <a:pPr algn="just"/>
            <a:r>
              <a:rPr lang="en-US" sz="2800" dirty="0" smtClean="0"/>
              <a:t>4. Consider </a:t>
            </a:r>
            <a:r>
              <a:rPr lang="en-US" sz="2800" dirty="0"/>
              <a:t>a main memory having 64 byte capacity and cache memory of 8 bytes initially empty .The following addresses are generated by the CPU. All values in hexadecimal. Clearly label data that is replaced in cache lines. Show the cache memory table and filled data in the cache lines of block size 1 </a:t>
            </a:r>
            <a:r>
              <a:rPr lang="en-US" sz="2800" dirty="0" smtClean="0"/>
              <a:t>byte. LRU </a:t>
            </a:r>
            <a:r>
              <a:rPr lang="en-US" sz="2800" dirty="0"/>
              <a:t>Policy is </a:t>
            </a:r>
            <a:r>
              <a:rPr lang="en-US" sz="2800" dirty="0" smtClean="0"/>
              <a:t>used. The </a:t>
            </a:r>
            <a:r>
              <a:rPr lang="en-US" sz="2800" dirty="0"/>
              <a:t>cache is mapped as</a:t>
            </a:r>
            <a:endParaRPr lang="en-IN" sz="2800" dirty="0"/>
          </a:p>
          <a:p>
            <a:r>
              <a:rPr lang="en-US" sz="2800" dirty="0"/>
              <a:t>a)Direct </a:t>
            </a:r>
            <a:r>
              <a:rPr lang="en-US" sz="2800" dirty="0" smtClean="0"/>
              <a:t>Mapped             b)Two </a:t>
            </a:r>
            <a:r>
              <a:rPr lang="en-US" sz="2800" dirty="0"/>
              <a:t>way set Associative</a:t>
            </a:r>
            <a:endParaRPr lang="en-IN" sz="2800" dirty="0"/>
          </a:p>
          <a:p>
            <a:r>
              <a:rPr lang="en-US" sz="2800" dirty="0"/>
              <a:t>c)Four Way Set </a:t>
            </a:r>
            <a:r>
              <a:rPr lang="en-US" sz="2800" dirty="0" smtClean="0"/>
              <a:t>associative      d)Fully </a:t>
            </a:r>
            <a:r>
              <a:rPr lang="en-US" sz="2800" dirty="0"/>
              <a:t>Associative</a:t>
            </a:r>
            <a:endParaRPr lang="en-IN" sz="2800" dirty="0"/>
          </a:p>
          <a:p>
            <a:pPr lvl="0" algn="just"/>
            <a:endParaRPr lang="en-US" sz="2800" dirty="0" smtClean="0"/>
          </a:p>
          <a:p>
            <a:pPr lvl="0" algn="just"/>
            <a:endParaRPr lang="en-IN" sz="2800" dirty="0"/>
          </a:p>
          <a:p>
            <a:pPr lvl="0" algn="just"/>
            <a:endParaRPr lang="en-IN" sz="2800" dirty="0"/>
          </a:p>
          <a:p>
            <a:pPr algn="just"/>
            <a:endParaRPr lang="en-IN" sz="2800" dirty="0"/>
          </a:p>
        </p:txBody>
      </p:sp>
    </p:spTree>
    <p:extLst>
      <p:ext uri="{BB962C8B-B14F-4D97-AF65-F5344CB8AC3E}">
        <p14:creationId xmlns:p14="http://schemas.microsoft.com/office/powerpoint/2010/main" val="238597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04800"/>
            <a:ext cx="6801358" cy="430887"/>
          </a:xfrm>
        </p:spPr>
        <p:txBody>
          <a:bodyPr/>
          <a:lstStyle/>
          <a:p>
            <a:pPr algn="ctr"/>
            <a:r>
              <a:rPr lang="en-US" sz="2800" dirty="0">
                <a:latin typeface="+mn-lt"/>
                <a:ea typeface="+mn-ea"/>
                <a:cs typeface="+mn-cs"/>
              </a:rPr>
              <a:t>Cache Mapping </a:t>
            </a:r>
            <a:r>
              <a:rPr lang="en-US" sz="2800" dirty="0" smtClean="0">
                <a:latin typeface="+mn-lt"/>
                <a:ea typeface="+mn-ea"/>
                <a:cs typeface="+mn-cs"/>
              </a:rPr>
              <a:t>Problems</a:t>
            </a:r>
            <a:endParaRPr lang="en-IN" sz="2800" dirty="0">
              <a:latin typeface="+mn-lt"/>
              <a:ea typeface="+mn-ea"/>
              <a:cs typeface="+mn-cs"/>
            </a:endParaRPr>
          </a:p>
        </p:txBody>
      </p:sp>
      <p:sp>
        <p:nvSpPr>
          <p:cNvPr id="3" name="Text Placeholder 2"/>
          <p:cNvSpPr>
            <a:spLocks noGrp="1"/>
          </p:cNvSpPr>
          <p:nvPr>
            <p:ph type="body" idx="1"/>
          </p:nvPr>
        </p:nvSpPr>
        <p:spPr>
          <a:xfrm>
            <a:off x="685800" y="990600"/>
            <a:ext cx="10601325" cy="4739759"/>
          </a:xfrm>
        </p:spPr>
        <p:txBody>
          <a:bodyPr/>
          <a:lstStyle/>
          <a:p>
            <a:pPr lvl="0" algn="just"/>
            <a:r>
              <a:rPr lang="en-US" sz="2800" dirty="0"/>
              <a:t>5</a:t>
            </a:r>
            <a:r>
              <a:rPr lang="en-US" sz="2800" dirty="0" smtClean="0"/>
              <a:t>. </a:t>
            </a:r>
            <a:r>
              <a:rPr lang="en-US" sz="2800" dirty="0"/>
              <a:t>A computer system uses 16-bit memory addresses. It has a 2K-byte cache organized in a direct-mapped manner with 64 bytes per cache block. Assume that the size of each memory word is 1 byte.</a:t>
            </a:r>
            <a:endParaRPr lang="en-IN" sz="2800" dirty="0"/>
          </a:p>
          <a:p>
            <a:pPr algn="just"/>
            <a:r>
              <a:rPr lang="en-US" sz="2800" dirty="0"/>
              <a:t>a) Calculate the number of bits in each of the Tag, Block, and Word fields of the memory address.</a:t>
            </a:r>
            <a:endParaRPr lang="en-IN" sz="2800" dirty="0"/>
          </a:p>
          <a:p>
            <a:pPr algn="just"/>
            <a:r>
              <a:rPr lang="en-US" sz="2800" dirty="0"/>
              <a:t>(b) When a program is executed, the processor reads data sequentially from the following word addresses: </a:t>
            </a:r>
            <a:r>
              <a:rPr lang="en-US" sz="2800" b="1" dirty="0"/>
              <a:t>128, 144, 2176, 2180, 128, 2176</a:t>
            </a:r>
            <a:endParaRPr lang="en-IN" sz="2800" dirty="0"/>
          </a:p>
          <a:p>
            <a:pPr algn="just"/>
            <a:r>
              <a:rPr lang="en-US" sz="2800" dirty="0"/>
              <a:t>All the above addresses are shown in decimal values. Assume that the cache is initially empty. For each of the above addresses, indicate whether the cache access will result in a hit or a miss.</a:t>
            </a:r>
            <a:endParaRPr lang="en-IN" sz="2800" dirty="0"/>
          </a:p>
          <a:p>
            <a:pPr algn="just"/>
            <a:endParaRPr lang="en-IN" sz="2800" dirty="0"/>
          </a:p>
        </p:txBody>
      </p:sp>
    </p:spTree>
    <p:extLst>
      <p:ext uri="{BB962C8B-B14F-4D97-AF65-F5344CB8AC3E}">
        <p14:creationId xmlns:p14="http://schemas.microsoft.com/office/powerpoint/2010/main" val="301788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90587" y="581025"/>
            <a:ext cx="10511155" cy="686435"/>
            <a:chOff x="890587" y="581025"/>
            <a:chExt cx="10511155" cy="686435"/>
          </a:xfrm>
        </p:grpSpPr>
        <p:sp>
          <p:nvSpPr>
            <p:cNvPr id="3" name="object 3"/>
            <p:cNvSpPr/>
            <p:nvPr/>
          </p:nvSpPr>
          <p:spPr>
            <a:xfrm>
              <a:off x="890587" y="585850"/>
              <a:ext cx="2467610" cy="676275"/>
            </a:xfrm>
            <a:custGeom>
              <a:avLst/>
              <a:gdLst/>
              <a:ahLst/>
              <a:cxnLst/>
              <a:rect l="l" t="t" r="r" b="b"/>
              <a:pathLst>
                <a:path w="2467610" h="676275">
                  <a:moveTo>
                    <a:pt x="2399347" y="0"/>
                  </a:moveTo>
                  <a:lnTo>
                    <a:pt x="67627" y="0"/>
                  </a:lnTo>
                  <a:lnTo>
                    <a:pt x="41303" y="5306"/>
                  </a:lnTo>
                  <a:lnTo>
                    <a:pt x="19807" y="19780"/>
                  </a:lnTo>
                  <a:lnTo>
                    <a:pt x="5314" y="41255"/>
                  </a:lnTo>
                  <a:lnTo>
                    <a:pt x="0" y="67563"/>
                  </a:lnTo>
                  <a:lnTo>
                    <a:pt x="0" y="608584"/>
                  </a:lnTo>
                  <a:lnTo>
                    <a:pt x="5314" y="634912"/>
                  </a:lnTo>
                  <a:lnTo>
                    <a:pt x="19807" y="656431"/>
                  </a:lnTo>
                  <a:lnTo>
                    <a:pt x="41303" y="670948"/>
                  </a:lnTo>
                  <a:lnTo>
                    <a:pt x="67627" y="676275"/>
                  </a:lnTo>
                  <a:lnTo>
                    <a:pt x="2399347" y="676275"/>
                  </a:lnTo>
                  <a:lnTo>
                    <a:pt x="2425676" y="670948"/>
                  </a:lnTo>
                  <a:lnTo>
                    <a:pt x="2447194" y="656431"/>
                  </a:lnTo>
                  <a:lnTo>
                    <a:pt x="2461712" y="634912"/>
                  </a:lnTo>
                  <a:lnTo>
                    <a:pt x="2467038" y="608584"/>
                  </a:lnTo>
                  <a:lnTo>
                    <a:pt x="2467038" y="67563"/>
                  </a:lnTo>
                  <a:lnTo>
                    <a:pt x="2461712" y="41255"/>
                  </a:lnTo>
                  <a:lnTo>
                    <a:pt x="2447194" y="19780"/>
                  </a:lnTo>
                  <a:lnTo>
                    <a:pt x="2425676" y="5306"/>
                  </a:lnTo>
                  <a:lnTo>
                    <a:pt x="2399347" y="0"/>
                  </a:lnTo>
                  <a:close/>
                </a:path>
              </a:pathLst>
            </a:custGeom>
            <a:solidFill>
              <a:srgbClr val="5B9BD4"/>
            </a:solidFill>
          </p:spPr>
          <p:txBody>
            <a:bodyPr wrap="square" lIns="0" tIns="0" rIns="0" bIns="0" rtlCol="0"/>
            <a:lstStyle/>
            <a:p>
              <a:endParaRPr/>
            </a:p>
          </p:txBody>
        </p:sp>
        <p:sp>
          <p:nvSpPr>
            <p:cNvPr id="4" name="object 4"/>
            <p:cNvSpPr/>
            <p:nvPr/>
          </p:nvSpPr>
          <p:spPr>
            <a:xfrm>
              <a:off x="1901444" y="685419"/>
              <a:ext cx="584619" cy="44831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352800" y="581025"/>
              <a:ext cx="1533525" cy="676275"/>
            </a:xfrm>
            <a:custGeom>
              <a:avLst/>
              <a:gdLst/>
              <a:ahLst/>
              <a:cxnLst/>
              <a:rect l="l" t="t" r="r" b="b"/>
              <a:pathLst>
                <a:path w="1533525" h="676275">
                  <a:moveTo>
                    <a:pt x="1195451" y="0"/>
                  </a:moveTo>
                  <a:lnTo>
                    <a:pt x="1195451" y="169037"/>
                  </a:lnTo>
                  <a:lnTo>
                    <a:pt x="338074" y="169037"/>
                  </a:lnTo>
                  <a:lnTo>
                    <a:pt x="338074" y="0"/>
                  </a:lnTo>
                  <a:lnTo>
                    <a:pt x="0" y="338074"/>
                  </a:lnTo>
                  <a:lnTo>
                    <a:pt x="338074" y="676275"/>
                  </a:lnTo>
                  <a:lnTo>
                    <a:pt x="338074" y="507238"/>
                  </a:lnTo>
                  <a:lnTo>
                    <a:pt x="1195451" y="507238"/>
                  </a:lnTo>
                  <a:lnTo>
                    <a:pt x="1195451" y="676275"/>
                  </a:lnTo>
                  <a:lnTo>
                    <a:pt x="1533525" y="338074"/>
                  </a:lnTo>
                  <a:lnTo>
                    <a:pt x="1195451" y="0"/>
                  </a:lnTo>
                  <a:close/>
                </a:path>
              </a:pathLst>
            </a:custGeom>
            <a:solidFill>
              <a:srgbClr val="B5CAE7"/>
            </a:solidFill>
          </p:spPr>
          <p:txBody>
            <a:bodyPr wrap="square" lIns="0" tIns="0" rIns="0" bIns="0" rtlCol="0"/>
            <a:lstStyle/>
            <a:p>
              <a:endParaRPr/>
            </a:p>
          </p:txBody>
        </p:sp>
        <p:sp>
          <p:nvSpPr>
            <p:cNvPr id="6" name="object 6"/>
            <p:cNvSpPr/>
            <p:nvPr/>
          </p:nvSpPr>
          <p:spPr>
            <a:xfrm>
              <a:off x="4843526" y="585850"/>
              <a:ext cx="2543175" cy="676275"/>
            </a:xfrm>
            <a:custGeom>
              <a:avLst/>
              <a:gdLst/>
              <a:ahLst/>
              <a:cxnLst/>
              <a:rect l="l" t="t" r="r" b="b"/>
              <a:pathLst>
                <a:path w="2543175" h="676275">
                  <a:moveTo>
                    <a:pt x="2475483" y="0"/>
                  </a:moveTo>
                  <a:lnTo>
                    <a:pt x="67563" y="0"/>
                  </a:lnTo>
                  <a:lnTo>
                    <a:pt x="41255" y="5306"/>
                  </a:lnTo>
                  <a:lnTo>
                    <a:pt x="19780" y="19780"/>
                  </a:lnTo>
                  <a:lnTo>
                    <a:pt x="5306" y="41255"/>
                  </a:lnTo>
                  <a:lnTo>
                    <a:pt x="0" y="67563"/>
                  </a:lnTo>
                  <a:lnTo>
                    <a:pt x="0" y="608584"/>
                  </a:lnTo>
                  <a:lnTo>
                    <a:pt x="5306" y="634912"/>
                  </a:lnTo>
                  <a:lnTo>
                    <a:pt x="19780" y="656431"/>
                  </a:lnTo>
                  <a:lnTo>
                    <a:pt x="41255" y="670948"/>
                  </a:lnTo>
                  <a:lnTo>
                    <a:pt x="67563" y="676275"/>
                  </a:lnTo>
                  <a:lnTo>
                    <a:pt x="2475483" y="676275"/>
                  </a:lnTo>
                  <a:lnTo>
                    <a:pt x="2501812" y="670948"/>
                  </a:lnTo>
                  <a:lnTo>
                    <a:pt x="2523331" y="656431"/>
                  </a:lnTo>
                  <a:lnTo>
                    <a:pt x="2537848" y="634912"/>
                  </a:lnTo>
                  <a:lnTo>
                    <a:pt x="2543175" y="608584"/>
                  </a:lnTo>
                  <a:lnTo>
                    <a:pt x="2543175" y="67563"/>
                  </a:lnTo>
                  <a:lnTo>
                    <a:pt x="2537848" y="41255"/>
                  </a:lnTo>
                  <a:lnTo>
                    <a:pt x="2523331" y="19780"/>
                  </a:lnTo>
                  <a:lnTo>
                    <a:pt x="2501812" y="5306"/>
                  </a:lnTo>
                  <a:lnTo>
                    <a:pt x="2475483" y="0"/>
                  </a:lnTo>
                  <a:close/>
                </a:path>
              </a:pathLst>
            </a:custGeom>
            <a:solidFill>
              <a:srgbClr val="843B0C"/>
            </a:solidFill>
          </p:spPr>
          <p:txBody>
            <a:bodyPr wrap="square" lIns="0" tIns="0" rIns="0" bIns="0" rtlCol="0"/>
            <a:lstStyle/>
            <a:p>
              <a:endParaRPr/>
            </a:p>
          </p:txBody>
        </p:sp>
        <p:sp>
          <p:nvSpPr>
            <p:cNvPr id="7" name="object 7"/>
            <p:cNvSpPr/>
            <p:nvPr/>
          </p:nvSpPr>
          <p:spPr>
            <a:xfrm>
              <a:off x="4843526" y="585850"/>
              <a:ext cx="2543175" cy="676275"/>
            </a:xfrm>
            <a:custGeom>
              <a:avLst/>
              <a:gdLst/>
              <a:ahLst/>
              <a:cxnLst/>
              <a:rect l="l" t="t" r="r" b="b"/>
              <a:pathLst>
                <a:path w="2543175" h="676275">
                  <a:moveTo>
                    <a:pt x="0" y="67563"/>
                  </a:moveTo>
                  <a:lnTo>
                    <a:pt x="5306" y="41255"/>
                  </a:lnTo>
                  <a:lnTo>
                    <a:pt x="19780" y="19780"/>
                  </a:lnTo>
                  <a:lnTo>
                    <a:pt x="41255" y="5306"/>
                  </a:lnTo>
                  <a:lnTo>
                    <a:pt x="67563" y="0"/>
                  </a:lnTo>
                  <a:lnTo>
                    <a:pt x="2475483" y="0"/>
                  </a:lnTo>
                  <a:lnTo>
                    <a:pt x="2501812" y="5306"/>
                  </a:lnTo>
                  <a:lnTo>
                    <a:pt x="2523331" y="19780"/>
                  </a:lnTo>
                  <a:lnTo>
                    <a:pt x="2537848" y="41255"/>
                  </a:lnTo>
                  <a:lnTo>
                    <a:pt x="2543175" y="67563"/>
                  </a:lnTo>
                  <a:lnTo>
                    <a:pt x="2543175" y="608584"/>
                  </a:lnTo>
                  <a:lnTo>
                    <a:pt x="2537848" y="634912"/>
                  </a:lnTo>
                  <a:lnTo>
                    <a:pt x="2523331" y="656431"/>
                  </a:lnTo>
                  <a:lnTo>
                    <a:pt x="2501812" y="670948"/>
                  </a:lnTo>
                  <a:lnTo>
                    <a:pt x="2475483" y="676275"/>
                  </a:lnTo>
                  <a:lnTo>
                    <a:pt x="67563" y="676275"/>
                  </a:lnTo>
                  <a:lnTo>
                    <a:pt x="41255" y="670948"/>
                  </a:lnTo>
                  <a:lnTo>
                    <a:pt x="19780" y="656431"/>
                  </a:lnTo>
                  <a:lnTo>
                    <a:pt x="5306" y="634912"/>
                  </a:lnTo>
                  <a:lnTo>
                    <a:pt x="0" y="608584"/>
                  </a:lnTo>
                  <a:lnTo>
                    <a:pt x="0" y="67563"/>
                  </a:lnTo>
                  <a:close/>
                </a:path>
              </a:pathLst>
            </a:custGeom>
            <a:ln w="9534">
              <a:solidFill>
                <a:srgbClr val="FFFFFF"/>
              </a:solidFill>
            </a:ln>
          </p:spPr>
          <p:txBody>
            <a:bodyPr wrap="square" lIns="0" tIns="0" rIns="0" bIns="0" rtlCol="0"/>
            <a:lstStyle/>
            <a:p>
              <a:endParaRPr/>
            </a:p>
          </p:txBody>
        </p:sp>
        <p:sp>
          <p:nvSpPr>
            <p:cNvPr id="8" name="object 8"/>
            <p:cNvSpPr/>
            <p:nvPr/>
          </p:nvSpPr>
          <p:spPr>
            <a:xfrm>
              <a:off x="5742304" y="685419"/>
              <a:ext cx="880491" cy="44831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381875" y="581025"/>
              <a:ext cx="1524000" cy="676275"/>
            </a:xfrm>
            <a:custGeom>
              <a:avLst/>
              <a:gdLst/>
              <a:ahLst/>
              <a:cxnLst/>
              <a:rect l="l" t="t" r="r" b="b"/>
              <a:pathLst>
                <a:path w="1524000" h="676275">
                  <a:moveTo>
                    <a:pt x="1185926" y="0"/>
                  </a:moveTo>
                  <a:lnTo>
                    <a:pt x="1185926" y="169037"/>
                  </a:lnTo>
                  <a:lnTo>
                    <a:pt x="338200" y="169037"/>
                  </a:lnTo>
                  <a:lnTo>
                    <a:pt x="338200" y="0"/>
                  </a:lnTo>
                  <a:lnTo>
                    <a:pt x="0" y="338200"/>
                  </a:lnTo>
                  <a:lnTo>
                    <a:pt x="338200" y="676275"/>
                  </a:lnTo>
                  <a:lnTo>
                    <a:pt x="338200" y="507238"/>
                  </a:lnTo>
                  <a:lnTo>
                    <a:pt x="1185926" y="507238"/>
                  </a:lnTo>
                  <a:lnTo>
                    <a:pt x="1185926" y="676275"/>
                  </a:lnTo>
                  <a:lnTo>
                    <a:pt x="1524000" y="338200"/>
                  </a:lnTo>
                  <a:lnTo>
                    <a:pt x="1185926" y="0"/>
                  </a:lnTo>
                  <a:close/>
                </a:path>
              </a:pathLst>
            </a:custGeom>
            <a:solidFill>
              <a:srgbClr val="B5CAE7"/>
            </a:solidFill>
          </p:spPr>
          <p:txBody>
            <a:bodyPr wrap="square" lIns="0" tIns="0" rIns="0" bIns="0" rtlCol="0"/>
            <a:lstStyle/>
            <a:p>
              <a:endParaRPr/>
            </a:p>
          </p:txBody>
        </p:sp>
        <p:sp>
          <p:nvSpPr>
            <p:cNvPr id="10" name="object 10"/>
            <p:cNvSpPr/>
            <p:nvPr/>
          </p:nvSpPr>
          <p:spPr>
            <a:xfrm>
              <a:off x="8872601" y="585850"/>
              <a:ext cx="2524125" cy="676275"/>
            </a:xfrm>
            <a:custGeom>
              <a:avLst/>
              <a:gdLst/>
              <a:ahLst/>
              <a:cxnLst/>
              <a:rect l="l" t="t" r="r" b="b"/>
              <a:pathLst>
                <a:path w="2524125" h="676275">
                  <a:moveTo>
                    <a:pt x="2456433" y="0"/>
                  </a:moveTo>
                  <a:lnTo>
                    <a:pt x="67564" y="0"/>
                  </a:lnTo>
                  <a:lnTo>
                    <a:pt x="41255" y="5306"/>
                  </a:lnTo>
                  <a:lnTo>
                    <a:pt x="19780" y="19780"/>
                  </a:lnTo>
                  <a:lnTo>
                    <a:pt x="5306" y="41255"/>
                  </a:lnTo>
                  <a:lnTo>
                    <a:pt x="0" y="67563"/>
                  </a:lnTo>
                  <a:lnTo>
                    <a:pt x="0" y="608584"/>
                  </a:lnTo>
                  <a:lnTo>
                    <a:pt x="5306" y="634912"/>
                  </a:lnTo>
                  <a:lnTo>
                    <a:pt x="19780" y="656431"/>
                  </a:lnTo>
                  <a:lnTo>
                    <a:pt x="41255" y="670948"/>
                  </a:lnTo>
                  <a:lnTo>
                    <a:pt x="67564" y="676275"/>
                  </a:lnTo>
                  <a:lnTo>
                    <a:pt x="2456433" y="676275"/>
                  </a:lnTo>
                  <a:lnTo>
                    <a:pt x="2482762" y="670948"/>
                  </a:lnTo>
                  <a:lnTo>
                    <a:pt x="2504281" y="656431"/>
                  </a:lnTo>
                  <a:lnTo>
                    <a:pt x="2518798" y="634912"/>
                  </a:lnTo>
                  <a:lnTo>
                    <a:pt x="2524125" y="608584"/>
                  </a:lnTo>
                  <a:lnTo>
                    <a:pt x="2524125" y="67563"/>
                  </a:lnTo>
                  <a:lnTo>
                    <a:pt x="2518798" y="41255"/>
                  </a:lnTo>
                  <a:lnTo>
                    <a:pt x="2504281" y="19780"/>
                  </a:lnTo>
                  <a:lnTo>
                    <a:pt x="2482762" y="5306"/>
                  </a:lnTo>
                  <a:lnTo>
                    <a:pt x="2456433" y="0"/>
                  </a:lnTo>
                  <a:close/>
                </a:path>
              </a:pathLst>
            </a:custGeom>
            <a:solidFill>
              <a:srgbClr val="5B9BD4"/>
            </a:solidFill>
          </p:spPr>
          <p:txBody>
            <a:bodyPr wrap="square" lIns="0" tIns="0" rIns="0" bIns="0" rtlCol="0"/>
            <a:lstStyle/>
            <a:p>
              <a:endParaRPr/>
            </a:p>
          </p:txBody>
        </p:sp>
        <p:sp>
          <p:nvSpPr>
            <p:cNvPr id="11" name="object 11"/>
            <p:cNvSpPr/>
            <p:nvPr/>
          </p:nvSpPr>
          <p:spPr>
            <a:xfrm>
              <a:off x="8872601" y="585850"/>
              <a:ext cx="2524125" cy="676275"/>
            </a:xfrm>
            <a:custGeom>
              <a:avLst/>
              <a:gdLst/>
              <a:ahLst/>
              <a:cxnLst/>
              <a:rect l="l" t="t" r="r" b="b"/>
              <a:pathLst>
                <a:path w="2524125" h="676275">
                  <a:moveTo>
                    <a:pt x="0" y="67563"/>
                  </a:moveTo>
                  <a:lnTo>
                    <a:pt x="5306" y="41255"/>
                  </a:lnTo>
                  <a:lnTo>
                    <a:pt x="19780" y="19780"/>
                  </a:lnTo>
                  <a:lnTo>
                    <a:pt x="41255" y="5306"/>
                  </a:lnTo>
                  <a:lnTo>
                    <a:pt x="67564" y="0"/>
                  </a:lnTo>
                  <a:lnTo>
                    <a:pt x="2456433" y="0"/>
                  </a:lnTo>
                  <a:lnTo>
                    <a:pt x="2482762" y="5306"/>
                  </a:lnTo>
                  <a:lnTo>
                    <a:pt x="2504281" y="19780"/>
                  </a:lnTo>
                  <a:lnTo>
                    <a:pt x="2518798" y="41255"/>
                  </a:lnTo>
                  <a:lnTo>
                    <a:pt x="2524125" y="67563"/>
                  </a:lnTo>
                  <a:lnTo>
                    <a:pt x="2524125" y="608584"/>
                  </a:lnTo>
                  <a:lnTo>
                    <a:pt x="2518798" y="634912"/>
                  </a:lnTo>
                  <a:lnTo>
                    <a:pt x="2504281" y="656431"/>
                  </a:lnTo>
                  <a:lnTo>
                    <a:pt x="2482762" y="670948"/>
                  </a:lnTo>
                  <a:lnTo>
                    <a:pt x="2456433" y="676275"/>
                  </a:lnTo>
                  <a:lnTo>
                    <a:pt x="67564" y="676275"/>
                  </a:lnTo>
                  <a:lnTo>
                    <a:pt x="41255" y="670948"/>
                  </a:lnTo>
                  <a:lnTo>
                    <a:pt x="19780" y="656431"/>
                  </a:lnTo>
                  <a:lnTo>
                    <a:pt x="5306" y="634912"/>
                  </a:lnTo>
                  <a:lnTo>
                    <a:pt x="0" y="608584"/>
                  </a:lnTo>
                  <a:lnTo>
                    <a:pt x="0" y="67563"/>
                  </a:lnTo>
                  <a:close/>
                </a:path>
              </a:pathLst>
            </a:custGeom>
            <a:ln w="9534">
              <a:solidFill>
                <a:srgbClr val="FFFFFF"/>
              </a:solidFill>
            </a:ln>
          </p:spPr>
          <p:txBody>
            <a:bodyPr wrap="square" lIns="0" tIns="0" rIns="0" bIns="0" rtlCol="0"/>
            <a:lstStyle/>
            <a:p>
              <a:endParaRPr/>
            </a:p>
          </p:txBody>
        </p:sp>
        <p:sp>
          <p:nvSpPr>
            <p:cNvPr id="12" name="object 12"/>
            <p:cNvSpPr/>
            <p:nvPr/>
          </p:nvSpPr>
          <p:spPr>
            <a:xfrm>
              <a:off x="9325609" y="685419"/>
              <a:ext cx="1757426" cy="448310"/>
            </a:xfrm>
            <a:prstGeom prst="rect">
              <a:avLst/>
            </a:prstGeom>
            <a:blipFill>
              <a:blip r:embed="rId4" cstate="print"/>
              <a:stretch>
                <a:fillRect/>
              </a:stretch>
            </a:blipFill>
          </p:spPr>
          <p:txBody>
            <a:bodyPr wrap="square" lIns="0" tIns="0" rIns="0" bIns="0" rtlCol="0"/>
            <a:lstStyle/>
            <a:p>
              <a:endParaRPr/>
            </a:p>
          </p:txBody>
        </p:sp>
      </p:grpSp>
      <p:sp>
        <p:nvSpPr>
          <p:cNvPr id="13" name="object 13"/>
          <p:cNvSpPr txBox="1"/>
          <p:nvPr/>
        </p:nvSpPr>
        <p:spPr>
          <a:xfrm>
            <a:off x="881062" y="1585849"/>
            <a:ext cx="6362700" cy="1571625"/>
          </a:xfrm>
          <a:prstGeom prst="rect">
            <a:avLst/>
          </a:prstGeom>
          <a:ln w="9534">
            <a:solidFill>
              <a:srgbClr val="000000"/>
            </a:solidFill>
          </a:ln>
        </p:spPr>
        <p:txBody>
          <a:bodyPr vert="horz" wrap="square" lIns="0" tIns="27940" rIns="0" bIns="0" rtlCol="0">
            <a:spAutoFit/>
          </a:bodyPr>
          <a:lstStyle/>
          <a:p>
            <a:pPr marL="90805">
              <a:lnSpc>
                <a:spcPct val="100000"/>
              </a:lnSpc>
              <a:spcBef>
                <a:spcPts val="220"/>
              </a:spcBef>
            </a:pPr>
            <a:r>
              <a:rPr sz="2400" b="1" u="heavy" spc="-10" dirty="0">
                <a:uFill>
                  <a:solidFill>
                    <a:srgbClr val="000000"/>
                  </a:solidFill>
                </a:uFill>
                <a:latin typeface="Carlito"/>
                <a:cs typeface="Carlito"/>
              </a:rPr>
              <a:t>CACHE</a:t>
            </a:r>
            <a:endParaRPr sz="2400">
              <a:latin typeface="Carlito"/>
              <a:cs typeface="Carlito"/>
            </a:endParaRPr>
          </a:p>
          <a:p>
            <a:pPr marL="376555" marR="422275" indent="-286385">
              <a:lnSpc>
                <a:spcPct val="100800"/>
              </a:lnSpc>
              <a:spcBef>
                <a:spcPts val="30"/>
              </a:spcBef>
              <a:buFont typeface="Arial"/>
              <a:buChar char="•"/>
              <a:tabLst>
                <a:tab pos="376555" algn="l"/>
                <a:tab pos="377190" algn="l"/>
              </a:tabLst>
            </a:pPr>
            <a:r>
              <a:rPr sz="1800" spc="-65" dirty="0">
                <a:latin typeface="Carlito"/>
                <a:cs typeface="Carlito"/>
              </a:rPr>
              <a:t>To </a:t>
            </a:r>
            <a:r>
              <a:rPr sz="1800" spc="-5" dirty="0">
                <a:latin typeface="Carlito"/>
                <a:cs typeface="Carlito"/>
              </a:rPr>
              <a:t>speed </a:t>
            </a:r>
            <a:r>
              <a:rPr sz="1800" spc="10" dirty="0">
                <a:latin typeface="Carlito"/>
                <a:cs typeface="Carlito"/>
              </a:rPr>
              <a:t>up </a:t>
            </a:r>
            <a:r>
              <a:rPr sz="1800" spc="-10" dirty="0">
                <a:latin typeface="Carlito"/>
                <a:cs typeface="Carlito"/>
              </a:rPr>
              <a:t>accesses </a:t>
            </a:r>
            <a:r>
              <a:rPr sz="1800" spc="10" dirty="0">
                <a:latin typeface="Carlito"/>
                <a:cs typeface="Carlito"/>
              </a:rPr>
              <a:t>by </a:t>
            </a:r>
            <a:r>
              <a:rPr sz="1800" dirty="0">
                <a:latin typeface="Carlito"/>
                <a:cs typeface="Carlito"/>
              </a:rPr>
              <a:t>storing recently </a:t>
            </a:r>
            <a:r>
              <a:rPr sz="1800" spc="-5" dirty="0">
                <a:latin typeface="Carlito"/>
                <a:cs typeface="Carlito"/>
              </a:rPr>
              <a:t>used </a:t>
            </a:r>
            <a:r>
              <a:rPr sz="1800" spc="10" dirty="0">
                <a:latin typeface="Carlito"/>
                <a:cs typeface="Carlito"/>
              </a:rPr>
              <a:t>data </a:t>
            </a:r>
            <a:r>
              <a:rPr sz="1800" dirty="0">
                <a:latin typeface="Carlito"/>
                <a:cs typeface="Carlito"/>
              </a:rPr>
              <a:t>closer</a:t>
            </a:r>
            <a:r>
              <a:rPr sz="1800" spc="-155" dirty="0">
                <a:latin typeface="Carlito"/>
                <a:cs typeface="Carlito"/>
              </a:rPr>
              <a:t> </a:t>
            </a:r>
            <a:r>
              <a:rPr sz="1800" dirty="0">
                <a:latin typeface="Carlito"/>
                <a:cs typeface="Carlito"/>
              </a:rPr>
              <a:t>to  </a:t>
            </a:r>
            <a:r>
              <a:rPr sz="1800" spc="-10" dirty="0">
                <a:latin typeface="Carlito"/>
                <a:cs typeface="Carlito"/>
              </a:rPr>
              <a:t>CPU </a:t>
            </a:r>
            <a:r>
              <a:rPr sz="1800" spc="5" dirty="0">
                <a:latin typeface="Carlito"/>
                <a:cs typeface="Carlito"/>
              </a:rPr>
              <a:t>instead </a:t>
            </a:r>
            <a:r>
              <a:rPr sz="1800" spc="10" dirty="0">
                <a:latin typeface="Carlito"/>
                <a:cs typeface="Carlito"/>
              </a:rPr>
              <a:t>of main</a:t>
            </a:r>
            <a:r>
              <a:rPr sz="1800" spc="-229" dirty="0">
                <a:latin typeface="Carlito"/>
                <a:cs typeface="Carlito"/>
              </a:rPr>
              <a:t> </a:t>
            </a:r>
            <a:r>
              <a:rPr sz="1800" spc="-10" dirty="0">
                <a:latin typeface="Carlito"/>
                <a:cs typeface="Carlito"/>
              </a:rPr>
              <a:t>memory</a:t>
            </a:r>
            <a:endParaRPr sz="1800">
              <a:latin typeface="Carlito"/>
              <a:cs typeface="Carlito"/>
            </a:endParaRPr>
          </a:p>
          <a:p>
            <a:pPr marL="376555" indent="-286385">
              <a:lnSpc>
                <a:spcPct val="100000"/>
              </a:lnSpc>
              <a:spcBef>
                <a:spcPts val="20"/>
              </a:spcBef>
              <a:buFont typeface="Arial"/>
              <a:buChar char="•"/>
              <a:tabLst>
                <a:tab pos="376555" algn="l"/>
                <a:tab pos="377190" algn="l"/>
              </a:tabLst>
            </a:pPr>
            <a:r>
              <a:rPr sz="1800" spc="-15" dirty="0">
                <a:latin typeface="Carlito"/>
                <a:cs typeface="Carlito"/>
              </a:rPr>
              <a:t>Accessed</a:t>
            </a:r>
            <a:r>
              <a:rPr sz="1800" spc="70" dirty="0">
                <a:latin typeface="Carlito"/>
                <a:cs typeface="Carlito"/>
              </a:rPr>
              <a:t> </a:t>
            </a:r>
            <a:r>
              <a:rPr sz="1800" spc="10" dirty="0">
                <a:latin typeface="Carlito"/>
                <a:cs typeface="Carlito"/>
              </a:rPr>
              <a:t>by</a:t>
            </a:r>
            <a:r>
              <a:rPr sz="1800" spc="-25" dirty="0">
                <a:latin typeface="Carlito"/>
                <a:cs typeface="Carlito"/>
              </a:rPr>
              <a:t> </a:t>
            </a:r>
            <a:r>
              <a:rPr sz="1800" spc="5" dirty="0">
                <a:latin typeface="Carlito"/>
                <a:cs typeface="Carlito"/>
              </a:rPr>
              <a:t>content</a:t>
            </a:r>
            <a:r>
              <a:rPr sz="1800" spc="-85" dirty="0">
                <a:latin typeface="Carlito"/>
                <a:cs typeface="Carlito"/>
              </a:rPr>
              <a:t> </a:t>
            </a:r>
            <a:r>
              <a:rPr sz="1800" dirty="0">
                <a:latin typeface="Wingdings"/>
                <a:cs typeface="Wingdings"/>
              </a:rPr>
              <a:t></a:t>
            </a:r>
            <a:r>
              <a:rPr sz="1800" spc="-45" dirty="0">
                <a:latin typeface="Times New Roman"/>
                <a:cs typeface="Times New Roman"/>
              </a:rPr>
              <a:t> </a:t>
            </a:r>
            <a:r>
              <a:rPr sz="1800" b="1" dirty="0">
                <a:latin typeface="Carlito"/>
                <a:cs typeface="Carlito"/>
              </a:rPr>
              <a:t>Content</a:t>
            </a:r>
            <a:r>
              <a:rPr sz="1800" b="1" spc="-125" dirty="0">
                <a:latin typeface="Carlito"/>
                <a:cs typeface="Carlito"/>
              </a:rPr>
              <a:t> </a:t>
            </a:r>
            <a:r>
              <a:rPr sz="1800" b="1" spc="10" dirty="0">
                <a:latin typeface="Carlito"/>
                <a:cs typeface="Carlito"/>
              </a:rPr>
              <a:t>Addressable</a:t>
            </a:r>
            <a:r>
              <a:rPr sz="1800" b="1" spc="-180" dirty="0">
                <a:latin typeface="Carlito"/>
                <a:cs typeface="Carlito"/>
              </a:rPr>
              <a:t> </a:t>
            </a:r>
            <a:r>
              <a:rPr sz="1800" b="1" spc="10" dirty="0">
                <a:latin typeface="Carlito"/>
                <a:cs typeface="Carlito"/>
              </a:rPr>
              <a:t>Memory</a:t>
            </a:r>
            <a:endParaRPr sz="1800">
              <a:latin typeface="Carlito"/>
              <a:cs typeface="Carlito"/>
            </a:endParaRPr>
          </a:p>
        </p:txBody>
      </p:sp>
      <p:grpSp>
        <p:nvGrpSpPr>
          <p:cNvPr id="14" name="object 14"/>
          <p:cNvGrpSpPr/>
          <p:nvPr/>
        </p:nvGrpSpPr>
        <p:grpSpPr>
          <a:xfrm>
            <a:off x="7429558" y="1571620"/>
            <a:ext cx="3972560" cy="4725035"/>
            <a:chOff x="7429558" y="1571620"/>
            <a:chExt cx="3972560" cy="4725035"/>
          </a:xfrm>
        </p:grpSpPr>
        <p:sp>
          <p:nvSpPr>
            <p:cNvPr id="15" name="object 15"/>
            <p:cNvSpPr/>
            <p:nvPr/>
          </p:nvSpPr>
          <p:spPr>
            <a:xfrm>
              <a:off x="7439025" y="1581150"/>
              <a:ext cx="3952875" cy="4705350"/>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7434326" y="1576387"/>
              <a:ext cx="3962400" cy="4714875"/>
            </a:xfrm>
            <a:custGeom>
              <a:avLst/>
              <a:gdLst/>
              <a:ahLst/>
              <a:cxnLst/>
              <a:rect l="l" t="t" r="r" b="b"/>
              <a:pathLst>
                <a:path w="3962400" h="4714875">
                  <a:moveTo>
                    <a:pt x="0" y="4714875"/>
                  </a:moveTo>
                  <a:lnTo>
                    <a:pt x="3962400" y="4714875"/>
                  </a:lnTo>
                  <a:lnTo>
                    <a:pt x="3962400" y="0"/>
                  </a:lnTo>
                  <a:lnTo>
                    <a:pt x="0" y="0"/>
                  </a:lnTo>
                  <a:lnTo>
                    <a:pt x="0" y="4714875"/>
                  </a:lnTo>
                  <a:close/>
                </a:path>
              </a:pathLst>
            </a:custGeom>
            <a:ln w="9534">
              <a:solidFill>
                <a:srgbClr val="000000"/>
              </a:solidFill>
            </a:ln>
          </p:spPr>
          <p:txBody>
            <a:bodyPr wrap="square" lIns="0" tIns="0" rIns="0" bIns="0" rtlCol="0"/>
            <a:lstStyle/>
            <a:p>
              <a:endParaRPr/>
            </a:p>
          </p:txBody>
        </p:sp>
      </p:grpSp>
      <p:sp>
        <p:nvSpPr>
          <p:cNvPr id="17" name="object 17"/>
          <p:cNvSpPr txBox="1"/>
          <p:nvPr/>
        </p:nvSpPr>
        <p:spPr>
          <a:xfrm>
            <a:off x="881062" y="3290951"/>
            <a:ext cx="6362700" cy="1295400"/>
          </a:xfrm>
          <a:prstGeom prst="rect">
            <a:avLst/>
          </a:prstGeom>
          <a:ln w="9534">
            <a:solidFill>
              <a:srgbClr val="000000"/>
            </a:solidFill>
          </a:ln>
        </p:spPr>
        <p:txBody>
          <a:bodyPr vert="horz" wrap="square" lIns="0" tIns="30480" rIns="0" bIns="0" rtlCol="0">
            <a:spAutoFit/>
          </a:bodyPr>
          <a:lstStyle/>
          <a:p>
            <a:pPr marL="90805">
              <a:lnSpc>
                <a:spcPct val="100000"/>
              </a:lnSpc>
              <a:spcBef>
                <a:spcPts val="240"/>
              </a:spcBef>
            </a:pPr>
            <a:r>
              <a:rPr sz="2400" b="1" u="heavy" spc="5" dirty="0">
                <a:uFill>
                  <a:solidFill>
                    <a:srgbClr val="000000"/>
                  </a:solidFill>
                </a:uFill>
                <a:latin typeface="Carlito"/>
                <a:cs typeface="Carlito"/>
              </a:rPr>
              <a:t>HIT </a:t>
            </a:r>
            <a:r>
              <a:rPr sz="2400" b="1" u="heavy" dirty="0">
                <a:uFill>
                  <a:solidFill>
                    <a:srgbClr val="000000"/>
                  </a:solidFill>
                </a:uFill>
                <a:latin typeface="Carlito"/>
                <a:cs typeface="Carlito"/>
              </a:rPr>
              <a:t>/</a:t>
            </a:r>
            <a:r>
              <a:rPr sz="2400" b="1" u="heavy" spc="-15" dirty="0">
                <a:uFill>
                  <a:solidFill>
                    <a:srgbClr val="000000"/>
                  </a:solidFill>
                </a:uFill>
                <a:latin typeface="Carlito"/>
                <a:cs typeface="Carlito"/>
              </a:rPr>
              <a:t> </a:t>
            </a:r>
            <a:r>
              <a:rPr sz="2400" b="1" u="heavy" spc="5" dirty="0">
                <a:uFill>
                  <a:solidFill>
                    <a:srgbClr val="000000"/>
                  </a:solidFill>
                </a:uFill>
                <a:latin typeface="Carlito"/>
                <a:cs typeface="Carlito"/>
              </a:rPr>
              <a:t>MISS</a:t>
            </a:r>
            <a:endParaRPr sz="2400">
              <a:latin typeface="Carlito"/>
              <a:cs typeface="Carlito"/>
            </a:endParaRPr>
          </a:p>
          <a:p>
            <a:pPr marL="376555" indent="-286385">
              <a:lnSpc>
                <a:spcPct val="100000"/>
              </a:lnSpc>
              <a:spcBef>
                <a:spcPts val="50"/>
              </a:spcBef>
              <a:buFont typeface="Arial"/>
              <a:buChar char="•"/>
              <a:tabLst>
                <a:tab pos="376555" algn="l"/>
                <a:tab pos="377190" algn="l"/>
              </a:tabLst>
            </a:pPr>
            <a:r>
              <a:rPr sz="1800" b="1" dirty="0">
                <a:latin typeface="Carlito"/>
                <a:cs typeface="Carlito"/>
              </a:rPr>
              <a:t>Cache </a:t>
            </a:r>
            <a:r>
              <a:rPr sz="1800" b="1" spc="-5" dirty="0">
                <a:latin typeface="Carlito"/>
                <a:cs typeface="Carlito"/>
              </a:rPr>
              <a:t>Hit </a:t>
            </a:r>
            <a:r>
              <a:rPr sz="1800" dirty="0">
                <a:latin typeface="Carlito"/>
                <a:cs typeface="Carlito"/>
              </a:rPr>
              <a:t>- When requested </a:t>
            </a:r>
            <a:r>
              <a:rPr sz="1800" spc="10" dirty="0">
                <a:latin typeface="Carlito"/>
                <a:cs typeface="Carlito"/>
              </a:rPr>
              <a:t>data </a:t>
            </a:r>
            <a:r>
              <a:rPr sz="1800" spc="15" dirty="0">
                <a:latin typeface="Carlito"/>
                <a:cs typeface="Carlito"/>
              </a:rPr>
              <a:t>is</a:t>
            </a:r>
            <a:r>
              <a:rPr sz="1800" spc="-300" dirty="0">
                <a:latin typeface="Carlito"/>
                <a:cs typeface="Carlito"/>
              </a:rPr>
              <a:t> </a:t>
            </a:r>
            <a:r>
              <a:rPr sz="1800" spc="-5" dirty="0">
                <a:latin typeface="Carlito"/>
                <a:cs typeface="Carlito"/>
              </a:rPr>
              <a:t>found </a:t>
            </a:r>
            <a:r>
              <a:rPr sz="1800" spc="15" dirty="0">
                <a:latin typeface="Carlito"/>
                <a:cs typeface="Carlito"/>
              </a:rPr>
              <a:t>in </a:t>
            </a:r>
            <a:r>
              <a:rPr sz="1800" spc="5" dirty="0">
                <a:latin typeface="Carlito"/>
                <a:cs typeface="Carlito"/>
              </a:rPr>
              <a:t>cache</a:t>
            </a:r>
            <a:endParaRPr sz="1800">
              <a:latin typeface="Carlito"/>
              <a:cs typeface="Carlito"/>
            </a:endParaRPr>
          </a:p>
          <a:p>
            <a:pPr marL="376555" indent="-286385">
              <a:lnSpc>
                <a:spcPct val="100000"/>
              </a:lnSpc>
              <a:spcBef>
                <a:spcPts val="15"/>
              </a:spcBef>
              <a:buFont typeface="Arial"/>
              <a:buChar char="•"/>
              <a:tabLst>
                <a:tab pos="376555" algn="l"/>
                <a:tab pos="377190" algn="l"/>
              </a:tabLst>
            </a:pPr>
            <a:r>
              <a:rPr sz="1800" b="1" dirty="0">
                <a:latin typeface="Carlito"/>
                <a:cs typeface="Carlito"/>
              </a:rPr>
              <a:t>Cache</a:t>
            </a:r>
            <a:r>
              <a:rPr sz="1800" b="1" spc="-45" dirty="0">
                <a:latin typeface="Carlito"/>
                <a:cs typeface="Carlito"/>
              </a:rPr>
              <a:t> </a:t>
            </a:r>
            <a:r>
              <a:rPr sz="1800" b="1" spc="5" dirty="0">
                <a:latin typeface="Carlito"/>
                <a:cs typeface="Carlito"/>
              </a:rPr>
              <a:t>Miss</a:t>
            </a:r>
            <a:r>
              <a:rPr sz="1800" b="1" spc="-60" dirty="0">
                <a:latin typeface="Carlito"/>
                <a:cs typeface="Carlito"/>
              </a:rPr>
              <a:t> </a:t>
            </a:r>
            <a:r>
              <a:rPr sz="1800" dirty="0">
                <a:latin typeface="Carlito"/>
                <a:cs typeface="Carlito"/>
              </a:rPr>
              <a:t>–</a:t>
            </a:r>
            <a:r>
              <a:rPr sz="1800" spc="45" dirty="0">
                <a:latin typeface="Carlito"/>
                <a:cs typeface="Carlito"/>
              </a:rPr>
              <a:t> </a:t>
            </a:r>
            <a:r>
              <a:rPr sz="1800" dirty="0">
                <a:latin typeface="Carlito"/>
                <a:cs typeface="Carlito"/>
              </a:rPr>
              <a:t>When requested</a:t>
            </a:r>
            <a:r>
              <a:rPr sz="1800" spc="-85" dirty="0">
                <a:latin typeface="Carlito"/>
                <a:cs typeface="Carlito"/>
              </a:rPr>
              <a:t> </a:t>
            </a:r>
            <a:r>
              <a:rPr sz="1800" spc="15" dirty="0">
                <a:latin typeface="Carlito"/>
                <a:cs typeface="Carlito"/>
              </a:rPr>
              <a:t>data</a:t>
            </a:r>
            <a:r>
              <a:rPr sz="1800" spc="-75" dirty="0">
                <a:latin typeface="Carlito"/>
                <a:cs typeface="Carlito"/>
              </a:rPr>
              <a:t> </a:t>
            </a:r>
            <a:r>
              <a:rPr sz="1800" spc="15" dirty="0">
                <a:latin typeface="Carlito"/>
                <a:cs typeface="Carlito"/>
              </a:rPr>
              <a:t>is</a:t>
            </a:r>
            <a:r>
              <a:rPr sz="1800" spc="-65" dirty="0">
                <a:latin typeface="Carlito"/>
                <a:cs typeface="Carlito"/>
              </a:rPr>
              <a:t> </a:t>
            </a:r>
            <a:r>
              <a:rPr sz="1800" spc="15" dirty="0">
                <a:latin typeface="Carlito"/>
                <a:cs typeface="Carlito"/>
              </a:rPr>
              <a:t>not</a:t>
            </a:r>
            <a:r>
              <a:rPr sz="1800" spc="-35" dirty="0">
                <a:latin typeface="Carlito"/>
                <a:cs typeface="Carlito"/>
              </a:rPr>
              <a:t> </a:t>
            </a:r>
            <a:r>
              <a:rPr sz="1800" spc="-10" dirty="0">
                <a:latin typeface="Carlito"/>
                <a:cs typeface="Carlito"/>
              </a:rPr>
              <a:t>found</a:t>
            </a:r>
            <a:r>
              <a:rPr sz="1800" spc="-5" dirty="0">
                <a:latin typeface="Carlito"/>
                <a:cs typeface="Carlito"/>
              </a:rPr>
              <a:t> </a:t>
            </a:r>
            <a:r>
              <a:rPr sz="1800" spc="15" dirty="0">
                <a:latin typeface="Carlito"/>
                <a:cs typeface="Carlito"/>
              </a:rPr>
              <a:t>in</a:t>
            </a:r>
            <a:r>
              <a:rPr sz="1800" spc="-10" dirty="0">
                <a:latin typeface="Carlito"/>
                <a:cs typeface="Carlito"/>
              </a:rPr>
              <a:t> </a:t>
            </a:r>
            <a:r>
              <a:rPr sz="1800" spc="5" dirty="0">
                <a:latin typeface="Carlito"/>
                <a:cs typeface="Carlito"/>
              </a:rPr>
              <a:t>the</a:t>
            </a:r>
            <a:r>
              <a:rPr sz="1800" spc="-30" dirty="0">
                <a:latin typeface="Carlito"/>
                <a:cs typeface="Carlito"/>
              </a:rPr>
              <a:t> </a:t>
            </a:r>
            <a:r>
              <a:rPr sz="1800" spc="5" dirty="0">
                <a:latin typeface="Carlito"/>
                <a:cs typeface="Carlito"/>
              </a:rPr>
              <a:t>cache</a:t>
            </a:r>
            <a:endParaRPr sz="1800">
              <a:latin typeface="Carlito"/>
              <a:cs typeface="Carlito"/>
            </a:endParaRPr>
          </a:p>
        </p:txBody>
      </p:sp>
      <p:sp>
        <p:nvSpPr>
          <p:cNvPr id="18" name="object 18"/>
          <p:cNvSpPr txBox="1"/>
          <p:nvPr/>
        </p:nvSpPr>
        <p:spPr>
          <a:xfrm>
            <a:off x="881062" y="4729162"/>
            <a:ext cx="6362700" cy="1562100"/>
          </a:xfrm>
          <a:prstGeom prst="rect">
            <a:avLst/>
          </a:prstGeom>
          <a:ln w="9534">
            <a:solidFill>
              <a:srgbClr val="000000"/>
            </a:solidFill>
          </a:ln>
        </p:spPr>
        <p:txBody>
          <a:bodyPr vert="horz" wrap="square" lIns="0" tIns="25400" rIns="0" bIns="0" rtlCol="0">
            <a:spAutoFit/>
          </a:bodyPr>
          <a:lstStyle/>
          <a:p>
            <a:pPr marL="90805">
              <a:lnSpc>
                <a:spcPct val="100000"/>
              </a:lnSpc>
              <a:spcBef>
                <a:spcPts val="200"/>
              </a:spcBef>
            </a:pPr>
            <a:r>
              <a:rPr sz="2400" b="1" u="heavy" spc="5" dirty="0">
                <a:uFill>
                  <a:solidFill>
                    <a:srgbClr val="000000"/>
                  </a:solidFill>
                </a:uFill>
                <a:latin typeface="Carlito"/>
                <a:cs typeface="Carlito"/>
              </a:rPr>
              <a:t>REPLACEMENT</a:t>
            </a:r>
            <a:r>
              <a:rPr sz="2400" b="1" u="heavy" spc="-165" dirty="0">
                <a:uFill>
                  <a:solidFill>
                    <a:srgbClr val="000000"/>
                  </a:solidFill>
                </a:uFill>
                <a:latin typeface="Carlito"/>
                <a:cs typeface="Carlito"/>
              </a:rPr>
              <a:t> </a:t>
            </a:r>
            <a:r>
              <a:rPr sz="2400" b="1" u="heavy" spc="10" dirty="0">
                <a:uFill>
                  <a:solidFill>
                    <a:srgbClr val="000000"/>
                  </a:solidFill>
                </a:uFill>
                <a:latin typeface="Carlito"/>
                <a:cs typeface="Carlito"/>
              </a:rPr>
              <a:t>POLICY</a:t>
            </a:r>
            <a:endParaRPr sz="2400">
              <a:latin typeface="Carlito"/>
              <a:cs typeface="Carlito"/>
            </a:endParaRPr>
          </a:p>
          <a:p>
            <a:pPr marL="90805">
              <a:lnSpc>
                <a:spcPct val="100000"/>
              </a:lnSpc>
              <a:spcBef>
                <a:spcPts val="50"/>
              </a:spcBef>
            </a:pPr>
            <a:r>
              <a:rPr sz="1800" i="1" spc="-10" dirty="0">
                <a:solidFill>
                  <a:srgbClr val="1F4E79"/>
                </a:solidFill>
                <a:latin typeface="Carlito"/>
                <a:cs typeface="Carlito"/>
              </a:rPr>
              <a:t>How </a:t>
            </a:r>
            <a:r>
              <a:rPr sz="1800" i="1" spc="-15" dirty="0">
                <a:solidFill>
                  <a:srgbClr val="1F4E79"/>
                </a:solidFill>
                <a:latin typeface="Carlito"/>
                <a:cs typeface="Carlito"/>
              </a:rPr>
              <a:t>do </a:t>
            </a:r>
            <a:r>
              <a:rPr sz="1800" i="1" spc="-10" dirty="0">
                <a:solidFill>
                  <a:srgbClr val="1F4E79"/>
                </a:solidFill>
                <a:latin typeface="Carlito"/>
                <a:cs typeface="Carlito"/>
              </a:rPr>
              <a:t>we </a:t>
            </a:r>
            <a:r>
              <a:rPr sz="1800" i="1" spc="-20" dirty="0">
                <a:solidFill>
                  <a:srgbClr val="1F4E79"/>
                </a:solidFill>
                <a:latin typeface="Carlito"/>
                <a:cs typeface="Carlito"/>
              </a:rPr>
              <a:t>choose </a:t>
            </a:r>
            <a:r>
              <a:rPr sz="1800" i="1" spc="15" dirty="0">
                <a:solidFill>
                  <a:srgbClr val="1F4E79"/>
                </a:solidFill>
                <a:latin typeface="Carlito"/>
                <a:cs typeface="Carlito"/>
              </a:rPr>
              <a:t>victim </a:t>
            </a:r>
            <a:r>
              <a:rPr sz="1800" i="1" spc="-10" dirty="0">
                <a:solidFill>
                  <a:srgbClr val="1F4E79"/>
                </a:solidFill>
                <a:latin typeface="Carlito"/>
                <a:cs typeface="Carlito"/>
              </a:rPr>
              <a:t>cache</a:t>
            </a:r>
            <a:r>
              <a:rPr sz="1800" i="1" spc="-250" dirty="0">
                <a:solidFill>
                  <a:srgbClr val="1F4E79"/>
                </a:solidFill>
                <a:latin typeface="Carlito"/>
                <a:cs typeface="Carlito"/>
              </a:rPr>
              <a:t> </a:t>
            </a:r>
            <a:r>
              <a:rPr sz="1800" i="1" dirty="0">
                <a:solidFill>
                  <a:srgbClr val="1F4E79"/>
                </a:solidFill>
                <a:latin typeface="Carlito"/>
                <a:cs typeface="Carlito"/>
              </a:rPr>
              <a:t>line?</a:t>
            </a:r>
            <a:endParaRPr sz="1800">
              <a:latin typeface="Carlito"/>
              <a:cs typeface="Carlito"/>
            </a:endParaRPr>
          </a:p>
          <a:p>
            <a:pPr marL="376555" indent="-286385">
              <a:lnSpc>
                <a:spcPts val="2130"/>
              </a:lnSpc>
              <a:spcBef>
                <a:spcPts val="20"/>
              </a:spcBef>
              <a:buFont typeface="Arial"/>
              <a:buChar char="•"/>
              <a:tabLst>
                <a:tab pos="376555" algn="l"/>
                <a:tab pos="377190" algn="l"/>
              </a:tabLst>
            </a:pPr>
            <a:r>
              <a:rPr sz="1800" b="1" spc="-10" dirty="0">
                <a:latin typeface="Carlito"/>
                <a:cs typeface="Carlito"/>
              </a:rPr>
              <a:t>FIFO </a:t>
            </a:r>
            <a:r>
              <a:rPr sz="1800" spc="-15" dirty="0">
                <a:latin typeface="Carlito"/>
                <a:cs typeface="Carlito"/>
              </a:rPr>
              <a:t>(First </a:t>
            </a:r>
            <a:r>
              <a:rPr sz="1800" dirty="0">
                <a:latin typeface="Carlito"/>
                <a:cs typeface="Carlito"/>
              </a:rPr>
              <a:t>In </a:t>
            </a:r>
            <a:r>
              <a:rPr sz="1800" spc="-10" dirty="0">
                <a:latin typeface="Carlito"/>
                <a:cs typeface="Carlito"/>
              </a:rPr>
              <a:t>First</a:t>
            </a:r>
            <a:r>
              <a:rPr sz="1800" spc="-45" dirty="0">
                <a:latin typeface="Carlito"/>
                <a:cs typeface="Carlito"/>
              </a:rPr>
              <a:t> </a:t>
            </a:r>
            <a:r>
              <a:rPr sz="1800" spc="5" dirty="0">
                <a:latin typeface="Carlito"/>
                <a:cs typeface="Carlito"/>
              </a:rPr>
              <a:t>Out)</a:t>
            </a:r>
            <a:endParaRPr sz="1800">
              <a:latin typeface="Carlito"/>
              <a:cs typeface="Carlito"/>
            </a:endParaRPr>
          </a:p>
          <a:p>
            <a:pPr marL="376555" indent="-286385">
              <a:lnSpc>
                <a:spcPts val="2130"/>
              </a:lnSpc>
              <a:buFont typeface="Arial"/>
              <a:buChar char="•"/>
              <a:tabLst>
                <a:tab pos="376555" algn="l"/>
                <a:tab pos="377190" algn="l"/>
              </a:tabLst>
            </a:pPr>
            <a:r>
              <a:rPr sz="1800" b="1" spc="5" dirty="0">
                <a:latin typeface="Carlito"/>
                <a:cs typeface="Carlito"/>
              </a:rPr>
              <a:t>LRU </a:t>
            </a:r>
            <a:r>
              <a:rPr sz="1800" spc="-5" dirty="0">
                <a:latin typeface="Carlito"/>
                <a:cs typeface="Carlito"/>
              </a:rPr>
              <a:t>(Least </a:t>
            </a:r>
            <a:r>
              <a:rPr sz="1800" spc="5" dirty="0">
                <a:latin typeface="Carlito"/>
                <a:cs typeface="Carlito"/>
              </a:rPr>
              <a:t>Recently</a:t>
            </a:r>
            <a:r>
              <a:rPr sz="1800" spc="-150" dirty="0">
                <a:latin typeface="Carlito"/>
                <a:cs typeface="Carlito"/>
              </a:rPr>
              <a:t> </a:t>
            </a:r>
            <a:r>
              <a:rPr sz="1800" spc="-10" dirty="0">
                <a:latin typeface="Carlito"/>
                <a:cs typeface="Carlito"/>
              </a:rPr>
              <a:t>Used)</a:t>
            </a:r>
            <a:endParaRPr sz="1800">
              <a:latin typeface="Carlito"/>
              <a:cs typeface="Carlito"/>
            </a:endParaRPr>
          </a:p>
          <a:p>
            <a:pPr marL="376555" indent="-286385">
              <a:lnSpc>
                <a:spcPct val="100000"/>
              </a:lnSpc>
              <a:spcBef>
                <a:spcPts val="15"/>
              </a:spcBef>
              <a:buFont typeface="Arial"/>
              <a:buChar char="•"/>
              <a:tabLst>
                <a:tab pos="376555" algn="l"/>
                <a:tab pos="377190" algn="l"/>
              </a:tabLst>
            </a:pPr>
            <a:r>
              <a:rPr sz="1800" b="1" spc="5" dirty="0">
                <a:latin typeface="Carlito"/>
                <a:cs typeface="Carlito"/>
              </a:rPr>
              <a:t>Random</a:t>
            </a:r>
            <a:endParaRPr sz="180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8675" y="679513"/>
            <a:ext cx="4064000" cy="67722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116877" y="876300"/>
            <a:ext cx="4415090" cy="3543300"/>
          </a:xfrm>
          <a:prstGeom prst="rect">
            <a:avLst/>
          </a:prstGeom>
          <a:blipFill>
            <a:blip r:embed="rId3" cstate="print"/>
            <a:stretch>
              <a:fillRect/>
            </a:stretch>
          </a:blipFill>
        </p:spPr>
        <p:txBody>
          <a:bodyPr wrap="square" lIns="0" tIns="0" rIns="0" bIns="0" rtlCol="0"/>
          <a:lstStyle/>
          <a:p>
            <a:endParaRPr/>
          </a:p>
        </p:txBody>
      </p:sp>
      <p:grpSp>
        <p:nvGrpSpPr>
          <p:cNvPr id="4" name="object 4"/>
          <p:cNvGrpSpPr/>
          <p:nvPr/>
        </p:nvGrpSpPr>
        <p:grpSpPr>
          <a:xfrm>
            <a:off x="790570" y="2057458"/>
            <a:ext cx="5963285" cy="695960"/>
            <a:chOff x="790570" y="2057458"/>
            <a:chExt cx="5963285" cy="695960"/>
          </a:xfrm>
        </p:grpSpPr>
        <p:sp>
          <p:nvSpPr>
            <p:cNvPr id="5" name="object 5"/>
            <p:cNvSpPr/>
            <p:nvPr/>
          </p:nvSpPr>
          <p:spPr>
            <a:xfrm>
              <a:off x="795337" y="2062225"/>
              <a:ext cx="1981200" cy="685800"/>
            </a:xfrm>
            <a:custGeom>
              <a:avLst/>
              <a:gdLst/>
              <a:ahLst/>
              <a:cxnLst/>
              <a:rect l="l" t="t" r="r" b="b"/>
              <a:pathLst>
                <a:path w="1981200" h="685800">
                  <a:moveTo>
                    <a:pt x="1981200" y="0"/>
                  </a:moveTo>
                  <a:lnTo>
                    <a:pt x="0" y="0"/>
                  </a:lnTo>
                  <a:lnTo>
                    <a:pt x="0" y="685800"/>
                  </a:lnTo>
                  <a:lnTo>
                    <a:pt x="1981200" y="685800"/>
                  </a:lnTo>
                  <a:lnTo>
                    <a:pt x="1981200" y="0"/>
                  </a:lnTo>
                  <a:close/>
                </a:path>
              </a:pathLst>
            </a:custGeom>
            <a:solidFill>
              <a:srgbClr val="5B9BD4"/>
            </a:solidFill>
          </p:spPr>
          <p:txBody>
            <a:bodyPr wrap="square" lIns="0" tIns="0" rIns="0" bIns="0" rtlCol="0"/>
            <a:lstStyle/>
            <a:p>
              <a:endParaRPr/>
            </a:p>
          </p:txBody>
        </p:sp>
        <p:sp>
          <p:nvSpPr>
            <p:cNvPr id="6" name="object 6"/>
            <p:cNvSpPr/>
            <p:nvPr/>
          </p:nvSpPr>
          <p:spPr>
            <a:xfrm>
              <a:off x="795337" y="2062225"/>
              <a:ext cx="1981200" cy="685800"/>
            </a:xfrm>
            <a:custGeom>
              <a:avLst/>
              <a:gdLst/>
              <a:ahLst/>
              <a:cxnLst/>
              <a:rect l="l" t="t" r="r" b="b"/>
              <a:pathLst>
                <a:path w="1981200" h="685800">
                  <a:moveTo>
                    <a:pt x="0" y="685800"/>
                  </a:moveTo>
                  <a:lnTo>
                    <a:pt x="1981200" y="685800"/>
                  </a:lnTo>
                  <a:lnTo>
                    <a:pt x="1981200" y="0"/>
                  </a:lnTo>
                  <a:lnTo>
                    <a:pt x="0" y="0"/>
                  </a:lnTo>
                  <a:lnTo>
                    <a:pt x="0" y="685800"/>
                  </a:lnTo>
                  <a:close/>
                </a:path>
              </a:pathLst>
            </a:custGeom>
            <a:ln w="9534">
              <a:solidFill>
                <a:srgbClr val="41709C"/>
              </a:solidFill>
            </a:ln>
          </p:spPr>
          <p:txBody>
            <a:bodyPr wrap="square" lIns="0" tIns="0" rIns="0" bIns="0" rtlCol="0"/>
            <a:lstStyle/>
            <a:p>
              <a:endParaRPr/>
            </a:p>
          </p:txBody>
        </p:sp>
        <p:sp>
          <p:nvSpPr>
            <p:cNvPr id="7" name="object 7"/>
            <p:cNvSpPr/>
            <p:nvPr/>
          </p:nvSpPr>
          <p:spPr>
            <a:xfrm>
              <a:off x="1583690" y="2200211"/>
              <a:ext cx="521119" cy="41941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776600" y="2062225"/>
              <a:ext cx="1981200" cy="685800"/>
            </a:xfrm>
            <a:custGeom>
              <a:avLst/>
              <a:gdLst/>
              <a:ahLst/>
              <a:cxnLst/>
              <a:rect l="l" t="t" r="r" b="b"/>
              <a:pathLst>
                <a:path w="1981200" h="685800">
                  <a:moveTo>
                    <a:pt x="1981200" y="0"/>
                  </a:moveTo>
                  <a:lnTo>
                    <a:pt x="0" y="0"/>
                  </a:lnTo>
                  <a:lnTo>
                    <a:pt x="0" y="685800"/>
                  </a:lnTo>
                  <a:lnTo>
                    <a:pt x="1981200" y="685800"/>
                  </a:lnTo>
                  <a:lnTo>
                    <a:pt x="1981200" y="0"/>
                  </a:lnTo>
                  <a:close/>
                </a:path>
              </a:pathLst>
            </a:custGeom>
            <a:solidFill>
              <a:srgbClr val="843B0C"/>
            </a:solidFill>
          </p:spPr>
          <p:txBody>
            <a:bodyPr wrap="square" lIns="0" tIns="0" rIns="0" bIns="0" rtlCol="0"/>
            <a:lstStyle/>
            <a:p>
              <a:endParaRPr/>
            </a:p>
          </p:txBody>
        </p:sp>
        <p:sp>
          <p:nvSpPr>
            <p:cNvPr id="9" name="object 9"/>
            <p:cNvSpPr/>
            <p:nvPr/>
          </p:nvSpPr>
          <p:spPr>
            <a:xfrm>
              <a:off x="2776600" y="2062225"/>
              <a:ext cx="1981200" cy="685800"/>
            </a:xfrm>
            <a:custGeom>
              <a:avLst/>
              <a:gdLst/>
              <a:ahLst/>
              <a:cxnLst/>
              <a:rect l="l" t="t" r="r" b="b"/>
              <a:pathLst>
                <a:path w="1981200" h="685800">
                  <a:moveTo>
                    <a:pt x="0" y="685800"/>
                  </a:moveTo>
                  <a:lnTo>
                    <a:pt x="1981200" y="685800"/>
                  </a:lnTo>
                  <a:lnTo>
                    <a:pt x="1981200" y="0"/>
                  </a:lnTo>
                  <a:lnTo>
                    <a:pt x="0" y="0"/>
                  </a:lnTo>
                  <a:lnTo>
                    <a:pt x="0" y="685800"/>
                  </a:lnTo>
                  <a:close/>
                </a:path>
              </a:pathLst>
            </a:custGeom>
            <a:ln w="9534">
              <a:solidFill>
                <a:srgbClr val="000000"/>
              </a:solidFill>
            </a:ln>
          </p:spPr>
          <p:txBody>
            <a:bodyPr wrap="square" lIns="0" tIns="0" rIns="0" bIns="0" rtlCol="0"/>
            <a:lstStyle/>
            <a:p>
              <a:endParaRPr/>
            </a:p>
          </p:txBody>
        </p:sp>
        <p:sp>
          <p:nvSpPr>
            <p:cNvPr id="10" name="object 10"/>
            <p:cNvSpPr/>
            <p:nvPr/>
          </p:nvSpPr>
          <p:spPr>
            <a:xfrm>
              <a:off x="3436619" y="2200211"/>
              <a:ext cx="778001" cy="41941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757800" y="2062225"/>
              <a:ext cx="1990725" cy="685800"/>
            </a:xfrm>
            <a:custGeom>
              <a:avLst/>
              <a:gdLst/>
              <a:ahLst/>
              <a:cxnLst/>
              <a:rect l="l" t="t" r="r" b="b"/>
              <a:pathLst>
                <a:path w="1990725" h="685800">
                  <a:moveTo>
                    <a:pt x="1990725" y="0"/>
                  </a:moveTo>
                  <a:lnTo>
                    <a:pt x="0" y="0"/>
                  </a:lnTo>
                  <a:lnTo>
                    <a:pt x="0" y="685800"/>
                  </a:lnTo>
                  <a:lnTo>
                    <a:pt x="1990725" y="685800"/>
                  </a:lnTo>
                  <a:lnTo>
                    <a:pt x="1990725" y="0"/>
                  </a:lnTo>
                  <a:close/>
                </a:path>
              </a:pathLst>
            </a:custGeom>
            <a:solidFill>
              <a:srgbClr val="538235"/>
            </a:solidFill>
          </p:spPr>
          <p:txBody>
            <a:bodyPr wrap="square" lIns="0" tIns="0" rIns="0" bIns="0" rtlCol="0"/>
            <a:lstStyle/>
            <a:p>
              <a:endParaRPr/>
            </a:p>
          </p:txBody>
        </p:sp>
        <p:sp>
          <p:nvSpPr>
            <p:cNvPr id="12" name="object 12"/>
            <p:cNvSpPr/>
            <p:nvPr/>
          </p:nvSpPr>
          <p:spPr>
            <a:xfrm>
              <a:off x="4757800" y="2062225"/>
              <a:ext cx="1990725" cy="685800"/>
            </a:xfrm>
            <a:custGeom>
              <a:avLst/>
              <a:gdLst/>
              <a:ahLst/>
              <a:cxnLst/>
              <a:rect l="l" t="t" r="r" b="b"/>
              <a:pathLst>
                <a:path w="1990725" h="685800">
                  <a:moveTo>
                    <a:pt x="0" y="685800"/>
                  </a:moveTo>
                  <a:lnTo>
                    <a:pt x="1990725" y="685800"/>
                  </a:lnTo>
                  <a:lnTo>
                    <a:pt x="1990725" y="0"/>
                  </a:lnTo>
                  <a:lnTo>
                    <a:pt x="0" y="0"/>
                  </a:lnTo>
                  <a:lnTo>
                    <a:pt x="0" y="685800"/>
                  </a:lnTo>
                  <a:close/>
                </a:path>
              </a:pathLst>
            </a:custGeom>
            <a:ln w="9534">
              <a:solidFill>
                <a:srgbClr val="000000"/>
              </a:solidFill>
            </a:ln>
          </p:spPr>
          <p:txBody>
            <a:bodyPr wrap="square" lIns="0" tIns="0" rIns="0" bIns="0" rtlCol="0"/>
            <a:lstStyle/>
            <a:p>
              <a:endParaRPr/>
            </a:p>
          </p:txBody>
        </p:sp>
        <p:sp>
          <p:nvSpPr>
            <p:cNvPr id="13" name="object 13"/>
            <p:cNvSpPr/>
            <p:nvPr/>
          </p:nvSpPr>
          <p:spPr>
            <a:xfrm>
              <a:off x="5356224" y="2200211"/>
              <a:ext cx="911961" cy="419417"/>
            </a:xfrm>
            <a:prstGeom prst="rect">
              <a:avLst/>
            </a:prstGeom>
            <a:blipFill>
              <a:blip r:embed="rId6" cstate="print"/>
              <a:stretch>
                <a:fillRect/>
              </a:stretch>
            </a:blipFill>
          </p:spPr>
          <p:txBody>
            <a:bodyPr wrap="square" lIns="0" tIns="0" rIns="0" bIns="0" rtlCol="0"/>
            <a:lstStyle/>
            <a:p>
              <a:endParaRPr/>
            </a:p>
          </p:txBody>
        </p:sp>
      </p:grpSp>
      <p:grpSp>
        <p:nvGrpSpPr>
          <p:cNvPr id="14" name="object 14"/>
          <p:cNvGrpSpPr/>
          <p:nvPr/>
        </p:nvGrpSpPr>
        <p:grpSpPr>
          <a:xfrm>
            <a:off x="795337" y="1647825"/>
            <a:ext cx="5955030" cy="371475"/>
            <a:chOff x="795337" y="1647825"/>
            <a:chExt cx="5955030" cy="371475"/>
          </a:xfrm>
        </p:grpSpPr>
        <p:sp>
          <p:nvSpPr>
            <p:cNvPr id="15" name="object 15"/>
            <p:cNvSpPr/>
            <p:nvPr/>
          </p:nvSpPr>
          <p:spPr>
            <a:xfrm>
              <a:off x="795337" y="1795653"/>
              <a:ext cx="5955030" cy="90805"/>
            </a:xfrm>
            <a:custGeom>
              <a:avLst/>
              <a:gdLst/>
              <a:ahLst/>
              <a:cxnLst/>
              <a:rect l="l" t="t" r="r" b="b"/>
              <a:pathLst>
                <a:path w="5955030" h="90805">
                  <a:moveTo>
                    <a:pt x="5878311" y="58643"/>
                  </a:moveTo>
                  <a:lnTo>
                    <a:pt x="5878258" y="90297"/>
                  </a:lnTo>
                  <a:lnTo>
                    <a:pt x="5941928" y="58674"/>
                  </a:lnTo>
                  <a:lnTo>
                    <a:pt x="5890958" y="58674"/>
                  </a:lnTo>
                  <a:lnTo>
                    <a:pt x="5878311" y="58643"/>
                  </a:lnTo>
                  <a:close/>
                </a:path>
                <a:path w="5955030" h="90805">
                  <a:moveTo>
                    <a:pt x="76288" y="0"/>
                  </a:moveTo>
                  <a:lnTo>
                    <a:pt x="0" y="37846"/>
                  </a:lnTo>
                  <a:lnTo>
                    <a:pt x="76111" y="76200"/>
                  </a:lnTo>
                  <a:lnTo>
                    <a:pt x="76185" y="44481"/>
                  </a:lnTo>
                  <a:lnTo>
                    <a:pt x="63474" y="44450"/>
                  </a:lnTo>
                  <a:lnTo>
                    <a:pt x="63512" y="31750"/>
                  </a:lnTo>
                  <a:lnTo>
                    <a:pt x="76214" y="31750"/>
                  </a:lnTo>
                  <a:lnTo>
                    <a:pt x="76288" y="0"/>
                  </a:lnTo>
                  <a:close/>
                </a:path>
                <a:path w="5955030" h="90805">
                  <a:moveTo>
                    <a:pt x="5878332" y="45942"/>
                  </a:moveTo>
                  <a:lnTo>
                    <a:pt x="5878311" y="58643"/>
                  </a:lnTo>
                  <a:lnTo>
                    <a:pt x="5890958" y="58674"/>
                  </a:lnTo>
                  <a:lnTo>
                    <a:pt x="5891085" y="45974"/>
                  </a:lnTo>
                  <a:lnTo>
                    <a:pt x="5878332" y="45942"/>
                  </a:lnTo>
                  <a:close/>
                </a:path>
                <a:path w="5955030" h="90805">
                  <a:moveTo>
                    <a:pt x="5878385" y="14097"/>
                  </a:moveTo>
                  <a:lnTo>
                    <a:pt x="5878332" y="45942"/>
                  </a:lnTo>
                  <a:lnTo>
                    <a:pt x="5891085" y="45974"/>
                  </a:lnTo>
                  <a:lnTo>
                    <a:pt x="5890958" y="58674"/>
                  </a:lnTo>
                  <a:lnTo>
                    <a:pt x="5941928" y="58674"/>
                  </a:lnTo>
                  <a:lnTo>
                    <a:pt x="5954458" y="52450"/>
                  </a:lnTo>
                  <a:lnTo>
                    <a:pt x="5878385" y="14097"/>
                  </a:lnTo>
                  <a:close/>
                </a:path>
                <a:path w="5955030" h="90805">
                  <a:moveTo>
                    <a:pt x="76214" y="31781"/>
                  </a:moveTo>
                  <a:lnTo>
                    <a:pt x="76185" y="44481"/>
                  </a:lnTo>
                  <a:lnTo>
                    <a:pt x="5878311" y="58643"/>
                  </a:lnTo>
                  <a:lnTo>
                    <a:pt x="5878332" y="45942"/>
                  </a:lnTo>
                  <a:lnTo>
                    <a:pt x="76214" y="31781"/>
                  </a:lnTo>
                  <a:close/>
                </a:path>
                <a:path w="5955030" h="90805">
                  <a:moveTo>
                    <a:pt x="63512" y="31750"/>
                  </a:moveTo>
                  <a:lnTo>
                    <a:pt x="63474" y="44450"/>
                  </a:lnTo>
                  <a:lnTo>
                    <a:pt x="76185" y="44481"/>
                  </a:lnTo>
                  <a:lnTo>
                    <a:pt x="76214" y="31781"/>
                  </a:lnTo>
                  <a:lnTo>
                    <a:pt x="63512" y="31750"/>
                  </a:lnTo>
                  <a:close/>
                </a:path>
                <a:path w="5955030" h="90805">
                  <a:moveTo>
                    <a:pt x="76214" y="31750"/>
                  </a:moveTo>
                  <a:lnTo>
                    <a:pt x="63512" y="31750"/>
                  </a:lnTo>
                  <a:lnTo>
                    <a:pt x="76214" y="31781"/>
                  </a:lnTo>
                  <a:close/>
                </a:path>
              </a:pathLst>
            </a:custGeom>
            <a:solidFill>
              <a:srgbClr val="5B9BD4"/>
            </a:solidFill>
          </p:spPr>
          <p:txBody>
            <a:bodyPr wrap="square" lIns="0" tIns="0" rIns="0" bIns="0" rtlCol="0"/>
            <a:lstStyle/>
            <a:p>
              <a:endParaRPr/>
            </a:p>
          </p:txBody>
        </p:sp>
        <p:sp>
          <p:nvSpPr>
            <p:cNvPr id="16" name="object 16"/>
            <p:cNvSpPr/>
            <p:nvPr/>
          </p:nvSpPr>
          <p:spPr>
            <a:xfrm>
              <a:off x="2105025" y="1647825"/>
              <a:ext cx="3743325" cy="371475"/>
            </a:xfrm>
            <a:custGeom>
              <a:avLst/>
              <a:gdLst/>
              <a:ahLst/>
              <a:cxnLst/>
              <a:rect l="l" t="t" r="r" b="b"/>
              <a:pathLst>
                <a:path w="3743325" h="371475">
                  <a:moveTo>
                    <a:pt x="3743325" y="0"/>
                  </a:moveTo>
                  <a:lnTo>
                    <a:pt x="0" y="0"/>
                  </a:lnTo>
                  <a:lnTo>
                    <a:pt x="0" y="371475"/>
                  </a:lnTo>
                  <a:lnTo>
                    <a:pt x="3743325" y="371475"/>
                  </a:lnTo>
                  <a:lnTo>
                    <a:pt x="3743325" y="0"/>
                  </a:lnTo>
                  <a:close/>
                </a:path>
              </a:pathLst>
            </a:custGeom>
            <a:solidFill>
              <a:srgbClr val="FFFFFF"/>
            </a:solidFill>
          </p:spPr>
          <p:txBody>
            <a:bodyPr wrap="square" lIns="0" tIns="0" rIns="0" bIns="0" rtlCol="0"/>
            <a:lstStyle/>
            <a:p>
              <a:endParaRPr/>
            </a:p>
          </p:txBody>
        </p:sp>
      </p:grpSp>
      <p:sp>
        <p:nvSpPr>
          <p:cNvPr id="17" name="object 17"/>
          <p:cNvSpPr txBox="1">
            <a:spLocks noGrp="1"/>
          </p:cNvSpPr>
          <p:nvPr>
            <p:ph type="title"/>
          </p:nvPr>
        </p:nvSpPr>
        <p:spPr>
          <a:xfrm>
            <a:off x="2184780" y="1663382"/>
            <a:ext cx="3280410" cy="259045"/>
          </a:xfrm>
          <a:prstGeom prst="rect">
            <a:avLst/>
          </a:prstGeom>
        </p:spPr>
        <p:txBody>
          <a:bodyPr vert="horz" wrap="square" lIns="0" tIns="12700" rIns="0" bIns="0" rtlCol="0">
            <a:spAutoFit/>
          </a:bodyPr>
          <a:lstStyle/>
          <a:p>
            <a:pPr marL="12700">
              <a:lnSpc>
                <a:spcPct val="100000"/>
              </a:lnSpc>
              <a:spcBef>
                <a:spcPts val="100"/>
              </a:spcBef>
            </a:pPr>
            <a:r>
              <a:rPr sz="1600" spc="-5" dirty="0"/>
              <a:t>Length </a:t>
            </a:r>
            <a:r>
              <a:rPr sz="1600" spc="10" dirty="0"/>
              <a:t>of </a:t>
            </a:r>
            <a:r>
              <a:rPr sz="1600" dirty="0"/>
              <a:t>address </a:t>
            </a:r>
            <a:r>
              <a:rPr sz="1600" spc="15" dirty="0"/>
              <a:t>in </a:t>
            </a:r>
            <a:r>
              <a:rPr sz="1600" spc="25" dirty="0"/>
              <a:t>Main</a:t>
            </a:r>
            <a:r>
              <a:rPr sz="1600" spc="-270" dirty="0"/>
              <a:t> </a:t>
            </a:r>
            <a:r>
              <a:rPr sz="1600" dirty="0"/>
              <a:t>Memory</a:t>
            </a:r>
          </a:p>
        </p:txBody>
      </p:sp>
      <p:sp>
        <p:nvSpPr>
          <p:cNvPr id="18" name="object 18"/>
          <p:cNvSpPr txBox="1"/>
          <p:nvPr/>
        </p:nvSpPr>
        <p:spPr>
          <a:xfrm>
            <a:off x="795337" y="2976626"/>
            <a:ext cx="5953125" cy="1327158"/>
          </a:xfrm>
          <a:prstGeom prst="rect">
            <a:avLst/>
          </a:prstGeom>
          <a:ln w="9534">
            <a:solidFill>
              <a:srgbClr val="000000"/>
            </a:solidFill>
          </a:ln>
        </p:spPr>
        <p:txBody>
          <a:bodyPr vert="horz" wrap="square" lIns="0" tIns="26670" rIns="0" bIns="0" rtlCol="0">
            <a:spAutoFit/>
          </a:bodyPr>
          <a:lstStyle/>
          <a:p>
            <a:pPr marL="82550">
              <a:lnSpc>
                <a:spcPct val="100000"/>
              </a:lnSpc>
              <a:spcBef>
                <a:spcPts val="210"/>
              </a:spcBef>
            </a:pPr>
            <a:r>
              <a:rPr sz="2400" b="1" u="heavy" spc="10" dirty="0">
                <a:uFill>
                  <a:solidFill>
                    <a:srgbClr val="000000"/>
                  </a:solidFill>
                </a:uFill>
                <a:latin typeface="Carlito"/>
                <a:cs typeface="Carlito"/>
              </a:rPr>
              <a:t>DEFINITIONS</a:t>
            </a:r>
            <a:endParaRPr sz="2400" dirty="0">
              <a:latin typeface="Carlito"/>
              <a:cs typeface="Carlito"/>
            </a:endParaRPr>
          </a:p>
          <a:p>
            <a:pPr marL="368935" indent="-286385">
              <a:lnSpc>
                <a:spcPct val="100000"/>
              </a:lnSpc>
              <a:spcBef>
                <a:spcPts val="1255"/>
              </a:spcBef>
              <a:buFont typeface="Arial"/>
              <a:buChar char="•"/>
              <a:tabLst>
                <a:tab pos="368300" algn="l"/>
                <a:tab pos="368935" algn="l"/>
              </a:tabLst>
            </a:pPr>
            <a:r>
              <a:rPr sz="1600" b="1" spc="-40" dirty="0">
                <a:latin typeface="Carlito"/>
                <a:cs typeface="Carlito"/>
              </a:rPr>
              <a:t>TAG</a:t>
            </a:r>
            <a:r>
              <a:rPr sz="1600" b="1" spc="-55" dirty="0">
                <a:latin typeface="Carlito"/>
                <a:cs typeface="Carlito"/>
              </a:rPr>
              <a:t> </a:t>
            </a:r>
            <a:r>
              <a:rPr sz="1600" dirty="0">
                <a:latin typeface="Carlito"/>
                <a:cs typeface="Carlito"/>
              </a:rPr>
              <a:t>–</a:t>
            </a:r>
            <a:r>
              <a:rPr sz="1600" spc="-30" dirty="0">
                <a:latin typeface="Carlito"/>
                <a:cs typeface="Carlito"/>
              </a:rPr>
              <a:t> </a:t>
            </a:r>
            <a:r>
              <a:rPr sz="1600" spc="5" dirty="0">
                <a:latin typeface="Carlito"/>
                <a:cs typeface="Carlito"/>
              </a:rPr>
              <a:t>distinguished</a:t>
            </a:r>
            <a:r>
              <a:rPr sz="1600" spc="-75" dirty="0">
                <a:latin typeface="Carlito"/>
                <a:cs typeface="Carlito"/>
              </a:rPr>
              <a:t> </a:t>
            </a:r>
            <a:r>
              <a:rPr sz="1600" spc="15" dirty="0">
                <a:latin typeface="Carlito"/>
                <a:cs typeface="Carlito"/>
              </a:rPr>
              <a:t>one</a:t>
            </a:r>
            <a:r>
              <a:rPr sz="1600" spc="-100" dirty="0">
                <a:latin typeface="Carlito"/>
                <a:cs typeface="Carlito"/>
              </a:rPr>
              <a:t> </a:t>
            </a:r>
            <a:r>
              <a:rPr sz="1600" spc="5" dirty="0">
                <a:latin typeface="Carlito"/>
                <a:cs typeface="Carlito"/>
              </a:rPr>
              <a:t>cache</a:t>
            </a:r>
            <a:r>
              <a:rPr sz="1600" spc="-25" dirty="0">
                <a:latin typeface="Carlito"/>
                <a:cs typeface="Carlito"/>
              </a:rPr>
              <a:t> </a:t>
            </a:r>
            <a:r>
              <a:rPr sz="1600" spc="-5" dirty="0">
                <a:latin typeface="Carlito"/>
                <a:cs typeface="Carlito"/>
              </a:rPr>
              <a:t>memory</a:t>
            </a:r>
            <a:r>
              <a:rPr sz="1600" spc="50" dirty="0">
                <a:latin typeface="Carlito"/>
                <a:cs typeface="Carlito"/>
              </a:rPr>
              <a:t> </a:t>
            </a:r>
            <a:r>
              <a:rPr sz="1600" spc="10" dirty="0">
                <a:latin typeface="Carlito"/>
                <a:cs typeface="Carlito"/>
              </a:rPr>
              <a:t>block</a:t>
            </a:r>
            <a:r>
              <a:rPr sz="1600" spc="-100" dirty="0">
                <a:latin typeface="Carlito"/>
                <a:cs typeface="Carlito"/>
              </a:rPr>
              <a:t> </a:t>
            </a:r>
            <a:r>
              <a:rPr sz="1600" spc="5" dirty="0">
                <a:latin typeface="Carlito"/>
                <a:cs typeface="Carlito"/>
              </a:rPr>
              <a:t>with</a:t>
            </a:r>
            <a:r>
              <a:rPr sz="1600" spc="-10" dirty="0">
                <a:latin typeface="Carlito"/>
                <a:cs typeface="Carlito"/>
              </a:rPr>
              <a:t> </a:t>
            </a:r>
            <a:r>
              <a:rPr sz="1600" spc="15" dirty="0">
                <a:latin typeface="Carlito"/>
                <a:cs typeface="Carlito"/>
              </a:rPr>
              <a:t>another</a:t>
            </a:r>
            <a:endParaRPr sz="1600" dirty="0">
              <a:latin typeface="Carlito"/>
              <a:cs typeface="Carlito"/>
            </a:endParaRPr>
          </a:p>
          <a:p>
            <a:pPr marL="368935" indent="-286385">
              <a:lnSpc>
                <a:spcPts val="2130"/>
              </a:lnSpc>
              <a:spcBef>
                <a:spcPts val="15"/>
              </a:spcBef>
              <a:buFont typeface="Arial"/>
              <a:buChar char="•"/>
              <a:tabLst>
                <a:tab pos="368300" algn="l"/>
                <a:tab pos="368935" algn="l"/>
              </a:tabLst>
            </a:pPr>
            <a:r>
              <a:rPr sz="1600" b="1" spc="-5" dirty="0">
                <a:latin typeface="Carlito"/>
                <a:cs typeface="Carlito"/>
              </a:rPr>
              <a:t>INDEX </a:t>
            </a:r>
            <a:r>
              <a:rPr sz="1600" dirty="0">
                <a:latin typeface="Carlito"/>
                <a:cs typeface="Carlito"/>
              </a:rPr>
              <a:t>– </a:t>
            </a:r>
            <a:r>
              <a:rPr sz="1600" spc="10" dirty="0">
                <a:latin typeface="Carlito"/>
                <a:cs typeface="Carlito"/>
              </a:rPr>
              <a:t>identifies </a:t>
            </a:r>
            <a:r>
              <a:rPr sz="1600" spc="5" dirty="0">
                <a:latin typeface="Carlito"/>
                <a:cs typeface="Carlito"/>
              </a:rPr>
              <a:t>the cache</a:t>
            </a:r>
            <a:r>
              <a:rPr sz="1600" spc="-210" dirty="0">
                <a:latin typeface="Carlito"/>
                <a:cs typeface="Carlito"/>
              </a:rPr>
              <a:t> </a:t>
            </a:r>
            <a:r>
              <a:rPr sz="1600" spc="10" dirty="0">
                <a:latin typeface="Carlito"/>
                <a:cs typeface="Carlito"/>
              </a:rPr>
              <a:t>block</a:t>
            </a:r>
            <a:endParaRPr sz="1600" dirty="0">
              <a:latin typeface="Carlito"/>
              <a:cs typeface="Carlito"/>
            </a:endParaRPr>
          </a:p>
          <a:p>
            <a:pPr marL="368935" indent="-286385">
              <a:lnSpc>
                <a:spcPts val="2130"/>
              </a:lnSpc>
              <a:buFont typeface="Arial"/>
              <a:buChar char="•"/>
              <a:tabLst>
                <a:tab pos="368300" algn="l"/>
                <a:tab pos="368935" algn="l"/>
              </a:tabLst>
            </a:pPr>
            <a:r>
              <a:rPr sz="1600" b="1" spc="-10" dirty="0">
                <a:latin typeface="Carlito"/>
                <a:cs typeface="Carlito"/>
              </a:rPr>
              <a:t>OFFSET</a:t>
            </a:r>
            <a:r>
              <a:rPr sz="1600" b="1" spc="-20" dirty="0">
                <a:latin typeface="Carlito"/>
                <a:cs typeface="Carlito"/>
              </a:rPr>
              <a:t> </a:t>
            </a:r>
            <a:r>
              <a:rPr sz="1600" dirty="0">
                <a:latin typeface="Carlito"/>
                <a:cs typeface="Carlito"/>
              </a:rPr>
              <a:t>–</a:t>
            </a:r>
            <a:r>
              <a:rPr sz="1600" spc="45" dirty="0">
                <a:latin typeface="Carlito"/>
                <a:cs typeface="Carlito"/>
              </a:rPr>
              <a:t> </a:t>
            </a:r>
            <a:r>
              <a:rPr sz="1600" spc="15" dirty="0">
                <a:latin typeface="Carlito"/>
                <a:cs typeface="Carlito"/>
              </a:rPr>
              <a:t>points</a:t>
            </a:r>
            <a:r>
              <a:rPr sz="1600" spc="-145" dirty="0">
                <a:latin typeface="Carlito"/>
                <a:cs typeface="Carlito"/>
              </a:rPr>
              <a:t> </a:t>
            </a:r>
            <a:r>
              <a:rPr sz="1600" dirty="0">
                <a:latin typeface="Carlito"/>
                <a:cs typeface="Carlito"/>
              </a:rPr>
              <a:t>to</a:t>
            </a:r>
            <a:r>
              <a:rPr sz="1600" spc="-15" dirty="0">
                <a:latin typeface="Carlito"/>
                <a:cs typeface="Carlito"/>
              </a:rPr>
              <a:t> </a:t>
            </a:r>
            <a:r>
              <a:rPr sz="1600" dirty="0">
                <a:latin typeface="Carlito"/>
                <a:cs typeface="Carlito"/>
              </a:rPr>
              <a:t>desired</a:t>
            </a:r>
            <a:r>
              <a:rPr sz="1600" spc="-80" dirty="0">
                <a:latin typeface="Carlito"/>
                <a:cs typeface="Carlito"/>
              </a:rPr>
              <a:t> </a:t>
            </a:r>
            <a:r>
              <a:rPr sz="1600" spc="10" dirty="0">
                <a:latin typeface="Carlito"/>
                <a:cs typeface="Carlito"/>
              </a:rPr>
              <a:t>data</a:t>
            </a:r>
            <a:r>
              <a:rPr sz="1600" spc="-80" dirty="0">
                <a:latin typeface="Carlito"/>
                <a:cs typeface="Carlito"/>
              </a:rPr>
              <a:t> </a:t>
            </a:r>
            <a:r>
              <a:rPr sz="1600" spc="15" dirty="0">
                <a:latin typeface="Carlito"/>
                <a:cs typeface="Carlito"/>
              </a:rPr>
              <a:t>in</a:t>
            </a:r>
            <a:r>
              <a:rPr sz="1600" spc="-10" dirty="0">
                <a:latin typeface="Carlito"/>
                <a:cs typeface="Carlito"/>
              </a:rPr>
              <a:t> </a:t>
            </a:r>
            <a:r>
              <a:rPr sz="1600" spc="5" dirty="0">
                <a:latin typeface="Carlito"/>
                <a:cs typeface="Carlito"/>
              </a:rPr>
              <a:t>cache</a:t>
            </a:r>
            <a:r>
              <a:rPr sz="1600" spc="-30" dirty="0">
                <a:latin typeface="Carlito"/>
                <a:cs typeface="Carlito"/>
              </a:rPr>
              <a:t> </a:t>
            </a:r>
            <a:r>
              <a:rPr sz="1600" spc="10" dirty="0">
                <a:latin typeface="Carlito"/>
                <a:cs typeface="Carlito"/>
              </a:rPr>
              <a:t>block</a:t>
            </a:r>
            <a:endParaRPr sz="1600" dirty="0">
              <a:latin typeface="Carlito"/>
              <a:cs typeface="Carlito"/>
            </a:endParaRPr>
          </a:p>
        </p:txBody>
      </p:sp>
      <p:sp>
        <p:nvSpPr>
          <p:cNvPr id="19" name="object 19"/>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sp>
        <p:nvSpPr>
          <p:cNvPr id="20" name="object 20"/>
          <p:cNvSpPr txBox="1"/>
          <p:nvPr/>
        </p:nvSpPr>
        <p:spPr>
          <a:xfrm>
            <a:off x="795337" y="4624387"/>
            <a:ext cx="4743450" cy="1562350"/>
          </a:xfrm>
          <a:prstGeom prst="rect">
            <a:avLst/>
          </a:prstGeom>
          <a:ln w="9534">
            <a:solidFill>
              <a:srgbClr val="000000"/>
            </a:solidFill>
          </a:ln>
        </p:spPr>
        <p:txBody>
          <a:bodyPr vert="horz" wrap="square" lIns="0" tIns="26034" rIns="0" bIns="0" rtlCol="0">
            <a:spAutoFit/>
          </a:bodyPr>
          <a:lstStyle/>
          <a:p>
            <a:pPr marL="82550">
              <a:lnSpc>
                <a:spcPct val="100000"/>
              </a:lnSpc>
              <a:spcBef>
                <a:spcPts val="204"/>
              </a:spcBef>
            </a:pPr>
            <a:r>
              <a:rPr sz="2400" b="1" u="heavy" spc="5" dirty="0">
                <a:uFill>
                  <a:solidFill>
                    <a:srgbClr val="000000"/>
                  </a:solidFill>
                </a:uFill>
                <a:latin typeface="Carlito"/>
                <a:cs typeface="Carlito"/>
              </a:rPr>
              <a:t>INSTRUCTION</a:t>
            </a:r>
            <a:r>
              <a:rPr sz="2400" b="1" u="heavy" spc="-200" dirty="0">
                <a:uFill>
                  <a:solidFill>
                    <a:srgbClr val="000000"/>
                  </a:solidFill>
                </a:uFill>
                <a:latin typeface="Carlito"/>
                <a:cs typeface="Carlito"/>
              </a:rPr>
              <a:t> </a:t>
            </a:r>
            <a:r>
              <a:rPr sz="2400" b="1" u="heavy" dirty="0">
                <a:uFill>
                  <a:solidFill>
                    <a:srgbClr val="000000"/>
                  </a:solidFill>
                </a:uFill>
                <a:latin typeface="Carlito"/>
                <a:cs typeface="Carlito"/>
              </a:rPr>
              <a:t>BREAKDOWN</a:t>
            </a:r>
            <a:endParaRPr sz="2400" dirty="0">
              <a:latin typeface="Carlito"/>
              <a:cs typeface="Carlito"/>
            </a:endParaRPr>
          </a:p>
          <a:p>
            <a:pPr marL="82550" marR="91440">
              <a:lnSpc>
                <a:spcPct val="100800"/>
              </a:lnSpc>
              <a:spcBef>
                <a:spcPts val="1230"/>
              </a:spcBef>
            </a:pPr>
            <a:r>
              <a:rPr sz="1600" spc="5" dirty="0">
                <a:latin typeface="Carlito"/>
                <a:cs typeface="Carlito"/>
              </a:rPr>
              <a:t>Each </a:t>
            </a:r>
            <a:r>
              <a:rPr sz="1600" spc="10" dirty="0">
                <a:latin typeface="Carlito"/>
                <a:cs typeface="Carlito"/>
              </a:rPr>
              <a:t>of </a:t>
            </a:r>
            <a:r>
              <a:rPr sz="1600" spc="5" dirty="0">
                <a:latin typeface="Carlito"/>
                <a:cs typeface="Carlito"/>
              </a:rPr>
              <a:t>the </a:t>
            </a:r>
            <a:r>
              <a:rPr sz="1600" dirty="0">
                <a:latin typeface="Carlito"/>
                <a:cs typeface="Carlito"/>
              </a:rPr>
              <a:t>address </a:t>
            </a:r>
            <a:r>
              <a:rPr sz="1600" spc="10" dirty="0">
                <a:latin typeface="Carlito"/>
                <a:cs typeface="Carlito"/>
              </a:rPr>
              <a:t>of </a:t>
            </a:r>
            <a:r>
              <a:rPr sz="1600" spc="20" dirty="0">
                <a:latin typeface="Carlito"/>
                <a:cs typeface="Carlito"/>
              </a:rPr>
              <a:t>load </a:t>
            </a:r>
            <a:r>
              <a:rPr sz="1600" spc="-5" dirty="0">
                <a:latin typeface="Carlito"/>
                <a:cs typeface="Carlito"/>
              </a:rPr>
              <a:t>instruction </a:t>
            </a:r>
            <a:r>
              <a:rPr sz="1600" spc="15" dirty="0">
                <a:latin typeface="Carlito"/>
                <a:cs typeface="Carlito"/>
              </a:rPr>
              <a:t>is </a:t>
            </a:r>
            <a:r>
              <a:rPr sz="1600" spc="-10" dirty="0">
                <a:latin typeface="Carlito"/>
                <a:cs typeface="Carlito"/>
              </a:rPr>
              <a:t>broken  </a:t>
            </a:r>
            <a:r>
              <a:rPr sz="1600" spc="15" dirty="0">
                <a:latin typeface="Carlito"/>
                <a:cs typeface="Carlito"/>
              </a:rPr>
              <a:t>into </a:t>
            </a:r>
            <a:r>
              <a:rPr sz="1600" spc="-5" dirty="0">
                <a:latin typeface="Carlito"/>
                <a:cs typeface="Carlito"/>
              </a:rPr>
              <a:t>three </a:t>
            </a:r>
            <a:r>
              <a:rPr sz="1600" dirty="0">
                <a:latin typeface="Carlito"/>
                <a:cs typeface="Carlito"/>
              </a:rPr>
              <a:t>parts: tag, </a:t>
            </a:r>
            <a:r>
              <a:rPr sz="1600" spc="15" dirty="0">
                <a:latin typeface="Carlito"/>
                <a:cs typeface="Carlito"/>
              </a:rPr>
              <a:t>index </a:t>
            </a:r>
            <a:r>
              <a:rPr sz="1600" spc="20" dirty="0">
                <a:latin typeface="Carlito"/>
                <a:cs typeface="Carlito"/>
              </a:rPr>
              <a:t>and</a:t>
            </a:r>
            <a:r>
              <a:rPr sz="1600" spc="-300" dirty="0">
                <a:latin typeface="Carlito"/>
                <a:cs typeface="Carlito"/>
              </a:rPr>
              <a:t> </a:t>
            </a:r>
            <a:r>
              <a:rPr sz="1600" spc="-10" dirty="0">
                <a:latin typeface="Carlito"/>
                <a:cs typeface="Carlito"/>
              </a:rPr>
              <a:t>offset.</a:t>
            </a:r>
            <a:endParaRPr sz="1600" dirty="0">
              <a:latin typeface="Carlito"/>
              <a:cs typeface="Carlito"/>
            </a:endParaRPr>
          </a:p>
          <a:p>
            <a:pPr marL="82550">
              <a:lnSpc>
                <a:spcPts val="2105"/>
              </a:lnSpc>
            </a:pPr>
            <a:r>
              <a:rPr sz="1600" spc="5" dirty="0">
                <a:latin typeface="Carlito"/>
                <a:cs typeface="Carlito"/>
              </a:rPr>
              <a:t>Main </a:t>
            </a:r>
            <a:r>
              <a:rPr sz="1600" spc="-5" dirty="0">
                <a:latin typeface="Carlito"/>
                <a:cs typeface="Carlito"/>
              </a:rPr>
              <a:t>memory </a:t>
            </a:r>
            <a:r>
              <a:rPr sz="1600" spc="-10" dirty="0">
                <a:latin typeface="Carlito"/>
                <a:cs typeface="Carlito"/>
              </a:rPr>
              <a:t>size </a:t>
            </a:r>
            <a:r>
              <a:rPr sz="1600" dirty="0">
                <a:latin typeface="Carlito"/>
                <a:cs typeface="Carlito"/>
              </a:rPr>
              <a:t>= M , </a:t>
            </a:r>
            <a:r>
              <a:rPr sz="1600" spc="5" dirty="0">
                <a:latin typeface="Carlito"/>
                <a:cs typeface="Carlito"/>
              </a:rPr>
              <a:t>cache </a:t>
            </a:r>
            <a:r>
              <a:rPr sz="1600" spc="-15" dirty="0">
                <a:latin typeface="Carlito"/>
                <a:cs typeface="Carlito"/>
              </a:rPr>
              <a:t>size </a:t>
            </a:r>
            <a:r>
              <a:rPr sz="1600" dirty="0">
                <a:latin typeface="Carlito"/>
                <a:cs typeface="Carlito"/>
              </a:rPr>
              <a:t>= C </a:t>
            </a:r>
            <a:r>
              <a:rPr sz="1600" spc="15" dirty="0">
                <a:latin typeface="Carlito"/>
                <a:cs typeface="Carlito"/>
              </a:rPr>
              <a:t>and</a:t>
            </a:r>
            <a:r>
              <a:rPr sz="1600" spc="5" dirty="0">
                <a:latin typeface="Carlito"/>
                <a:cs typeface="Carlito"/>
              </a:rPr>
              <a:t> </a:t>
            </a:r>
            <a:r>
              <a:rPr sz="1600" spc="-15" dirty="0">
                <a:latin typeface="Carlito"/>
                <a:cs typeface="Carlito"/>
              </a:rPr>
              <a:t>offset</a:t>
            </a:r>
            <a:endParaRPr sz="1600" dirty="0">
              <a:latin typeface="Carlito"/>
              <a:cs typeface="Carlito"/>
            </a:endParaRPr>
          </a:p>
          <a:p>
            <a:pPr marL="82550">
              <a:lnSpc>
                <a:spcPct val="100000"/>
              </a:lnSpc>
              <a:spcBef>
                <a:spcPts val="20"/>
              </a:spcBef>
            </a:pPr>
            <a:r>
              <a:rPr sz="1600" spc="15" dirty="0">
                <a:latin typeface="Carlito"/>
                <a:cs typeface="Carlito"/>
              </a:rPr>
              <a:t>bits </a:t>
            </a:r>
            <a:r>
              <a:rPr sz="1600" dirty="0">
                <a:latin typeface="Carlito"/>
                <a:cs typeface="Carlito"/>
              </a:rPr>
              <a:t>= Z results </a:t>
            </a:r>
            <a:r>
              <a:rPr sz="1600" spc="15" dirty="0">
                <a:latin typeface="Carlito"/>
                <a:cs typeface="Carlito"/>
              </a:rPr>
              <a:t>in </a:t>
            </a:r>
            <a:r>
              <a:rPr sz="1600" spc="5" dirty="0">
                <a:latin typeface="Carlito"/>
                <a:cs typeface="Carlito"/>
              </a:rPr>
              <a:t>the following </a:t>
            </a:r>
            <a:r>
              <a:rPr sz="1600" spc="-5" dirty="0">
                <a:latin typeface="Carlito"/>
                <a:cs typeface="Carlito"/>
              </a:rPr>
              <a:t>(right</a:t>
            </a:r>
            <a:r>
              <a:rPr sz="1600" spc="-295" dirty="0">
                <a:latin typeface="Carlito"/>
                <a:cs typeface="Carlito"/>
              </a:rPr>
              <a:t> </a:t>
            </a:r>
            <a:r>
              <a:rPr sz="1600" spc="-5" dirty="0">
                <a:latin typeface="Carlito"/>
                <a:cs typeface="Carlito"/>
              </a:rPr>
              <a:t>figure).</a:t>
            </a:r>
            <a:endParaRPr sz="1600" dirty="0">
              <a:latin typeface="Carlito"/>
              <a:cs typeface="Carlito"/>
            </a:endParaRPr>
          </a:p>
        </p:txBody>
      </p:sp>
      <p:graphicFrame>
        <p:nvGraphicFramePr>
          <p:cNvPr id="21" name="object 21"/>
          <p:cNvGraphicFramePr>
            <a:graphicFrameLocks noGrp="1"/>
          </p:cNvGraphicFramePr>
          <p:nvPr>
            <p:extLst>
              <p:ext uri="{D42A27DB-BD31-4B8C-83A1-F6EECF244321}">
                <p14:modId xmlns:p14="http://schemas.microsoft.com/office/powerpoint/2010/main" val="3371888795"/>
              </p:ext>
            </p:extLst>
          </p:nvPr>
        </p:nvGraphicFramePr>
        <p:xfrm>
          <a:off x="6400858" y="4748212"/>
          <a:ext cx="5401308" cy="1657030"/>
        </p:xfrm>
        <a:graphic>
          <a:graphicData uri="http://schemas.openxmlformats.org/drawingml/2006/table">
            <a:tbl>
              <a:tblPr firstRow="1" bandRow="1">
                <a:tableStyleId>{2D5ABB26-0587-4C30-8999-92F81FD0307C}</a:tableStyleId>
              </a:tblPr>
              <a:tblGrid>
                <a:gridCol w="2663825"/>
                <a:gridCol w="1916429"/>
                <a:gridCol w="821054"/>
              </a:tblGrid>
              <a:tr h="352813">
                <a:tc>
                  <a:txBody>
                    <a:bodyPr/>
                    <a:lstStyle/>
                    <a:p>
                      <a:pPr marL="93345">
                        <a:lnSpc>
                          <a:spcPct val="100000"/>
                        </a:lnSpc>
                        <a:spcBef>
                          <a:spcPts val="225"/>
                        </a:spcBef>
                      </a:pPr>
                      <a:r>
                        <a:rPr sz="1800" spc="-5" dirty="0">
                          <a:latin typeface="Carlito"/>
                          <a:cs typeface="Carlito"/>
                        </a:rPr>
                        <a:t>Length </a:t>
                      </a:r>
                      <a:r>
                        <a:rPr sz="1800" spc="10" dirty="0">
                          <a:latin typeface="Carlito"/>
                          <a:cs typeface="Carlito"/>
                        </a:rPr>
                        <a:t>of </a:t>
                      </a:r>
                      <a:r>
                        <a:rPr sz="1800" spc="20" dirty="0">
                          <a:latin typeface="Carlito"/>
                          <a:cs typeface="Carlito"/>
                        </a:rPr>
                        <a:t>load</a:t>
                      </a:r>
                      <a:r>
                        <a:rPr sz="1800" spc="-185" dirty="0">
                          <a:latin typeface="Carlito"/>
                          <a:cs typeface="Carlito"/>
                        </a:rPr>
                        <a:t> </a:t>
                      </a:r>
                      <a:r>
                        <a:rPr sz="1800" spc="5" dirty="0">
                          <a:latin typeface="Carlito"/>
                          <a:cs typeface="Carlito"/>
                        </a:rPr>
                        <a:t>instruction</a:t>
                      </a:r>
                      <a:endParaRPr sz="1800" dirty="0">
                        <a:latin typeface="Carlito"/>
                        <a:cs typeface="Carlito"/>
                      </a:endParaRPr>
                    </a:p>
                  </a:txBody>
                  <a:tcPr marL="0" marR="0" marT="28575" marB="0">
                    <a:lnL w="12700">
                      <a:solidFill>
                        <a:srgbClr val="000000"/>
                      </a:solidFill>
                      <a:prstDash val="solid"/>
                    </a:lnL>
                    <a:lnT w="12700">
                      <a:solidFill>
                        <a:srgbClr val="000000"/>
                      </a:solidFill>
                      <a:prstDash val="solid"/>
                    </a:lnT>
                  </a:tcPr>
                </a:tc>
                <a:tc>
                  <a:txBody>
                    <a:bodyPr/>
                    <a:lstStyle/>
                    <a:p>
                      <a:pPr marL="175260">
                        <a:lnSpc>
                          <a:spcPct val="100000"/>
                        </a:lnSpc>
                        <a:spcBef>
                          <a:spcPts val="225"/>
                        </a:spcBef>
                      </a:pPr>
                      <a:r>
                        <a:rPr sz="1800" dirty="0">
                          <a:latin typeface="Carlito"/>
                          <a:cs typeface="Carlito"/>
                        </a:rPr>
                        <a:t>: </a:t>
                      </a:r>
                      <a:r>
                        <a:rPr sz="1800" spc="5" dirty="0">
                          <a:latin typeface="Carlito"/>
                          <a:cs typeface="Carlito"/>
                        </a:rPr>
                        <a:t>log</a:t>
                      </a:r>
                      <a:r>
                        <a:rPr sz="1800" spc="7" baseline="-18518" dirty="0">
                          <a:latin typeface="Carlito"/>
                          <a:cs typeface="Carlito"/>
                        </a:rPr>
                        <a:t>2</a:t>
                      </a:r>
                      <a:r>
                        <a:rPr sz="1800" spc="5" dirty="0">
                          <a:latin typeface="Carlito"/>
                          <a:cs typeface="Carlito"/>
                        </a:rPr>
                        <a:t>(M)</a:t>
                      </a:r>
                      <a:endParaRPr sz="1800">
                        <a:latin typeface="Carlito"/>
                        <a:cs typeface="Carlito"/>
                      </a:endParaRPr>
                    </a:p>
                  </a:txBody>
                  <a:tcPr marL="0" marR="0" marT="28575" marB="0">
                    <a:lnT w="12700">
                      <a:solidFill>
                        <a:srgbClr val="000000"/>
                      </a:solidFill>
                      <a:prstDash val="solid"/>
                    </a:lnT>
                  </a:tcPr>
                </a:tc>
                <a:tc>
                  <a:txBody>
                    <a:bodyPr/>
                    <a:lstStyle/>
                    <a:p>
                      <a:pPr marL="88900">
                        <a:lnSpc>
                          <a:spcPct val="100000"/>
                        </a:lnSpc>
                        <a:spcBef>
                          <a:spcPts val="225"/>
                        </a:spcBef>
                      </a:pPr>
                      <a:r>
                        <a:rPr sz="1800" b="1" spc="-5" dirty="0">
                          <a:latin typeface="Carlito"/>
                          <a:cs typeface="Carlito"/>
                        </a:rPr>
                        <a:t>bits</a:t>
                      </a:r>
                      <a:endParaRPr sz="1800">
                        <a:latin typeface="Carlito"/>
                        <a:cs typeface="Carlito"/>
                      </a:endParaRPr>
                    </a:p>
                  </a:txBody>
                  <a:tcPr marL="0" marR="0" marT="28575" marB="0">
                    <a:lnR w="12700">
                      <a:solidFill>
                        <a:srgbClr val="000000"/>
                      </a:solidFill>
                      <a:prstDash val="solid"/>
                    </a:lnR>
                    <a:lnT w="12700">
                      <a:solidFill>
                        <a:srgbClr val="000000"/>
                      </a:solidFill>
                      <a:prstDash val="solid"/>
                    </a:lnT>
                  </a:tcPr>
                </a:tc>
              </a:tr>
              <a:tr h="262294">
                <a:tc>
                  <a:txBody>
                    <a:bodyPr/>
                    <a:lstStyle/>
                    <a:p>
                      <a:pPr marL="93345">
                        <a:lnSpc>
                          <a:spcPts val="1785"/>
                        </a:lnSpc>
                      </a:pPr>
                      <a:r>
                        <a:rPr sz="1800" dirty="0">
                          <a:latin typeface="Carlito"/>
                          <a:cs typeface="Carlito"/>
                        </a:rPr>
                        <a:t>OFFSET</a:t>
                      </a:r>
                      <a:endParaRPr sz="1800">
                        <a:latin typeface="Carlito"/>
                        <a:cs typeface="Carlito"/>
                      </a:endParaRPr>
                    </a:p>
                  </a:txBody>
                  <a:tcPr marL="0" marR="0" marT="0" marB="0">
                    <a:lnL w="12700">
                      <a:solidFill>
                        <a:srgbClr val="000000"/>
                      </a:solidFill>
                      <a:prstDash val="solid"/>
                    </a:lnL>
                  </a:tcPr>
                </a:tc>
                <a:tc>
                  <a:txBody>
                    <a:bodyPr/>
                    <a:lstStyle/>
                    <a:p>
                      <a:pPr marL="175260">
                        <a:lnSpc>
                          <a:spcPts val="1785"/>
                        </a:lnSpc>
                      </a:pPr>
                      <a:r>
                        <a:rPr sz="1800" dirty="0">
                          <a:latin typeface="Carlito"/>
                          <a:cs typeface="Carlito"/>
                        </a:rPr>
                        <a:t>:</a:t>
                      </a:r>
                      <a:r>
                        <a:rPr sz="1800" spc="5" dirty="0">
                          <a:latin typeface="Carlito"/>
                          <a:cs typeface="Carlito"/>
                        </a:rPr>
                        <a:t> </a:t>
                      </a:r>
                      <a:r>
                        <a:rPr sz="1800" dirty="0">
                          <a:latin typeface="Carlito"/>
                          <a:cs typeface="Carlito"/>
                        </a:rPr>
                        <a:t>z</a:t>
                      </a:r>
                      <a:endParaRPr sz="1800">
                        <a:latin typeface="Carlito"/>
                        <a:cs typeface="Carlito"/>
                      </a:endParaRPr>
                    </a:p>
                  </a:txBody>
                  <a:tcPr marL="0" marR="0" marT="0" marB="0"/>
                </a:tc>
                <a:tc>
                  <a:txBody>
                    <a:bodyPr/>
                    <a:lstStyle/>
                    <a:p>
                      <a:pPr marL="88900">
                        <a:lnSpc>
                          <a:spcPts val="1785"/>
                        </a:lnSpc>
                      </a:pPr>
                      <a:r>
                        <a:rPr sz="1800" b="1" spc="-5" dirty="0">
                          <a:latin typeface="Carlito"/>
                          <a:cs typeface="Carlito"/>
                        </a:rPr>
                        <a:t>bits</a:t>
                      </a:r>
                      <a:endParaRPr sz="1800">
                        <a:latin typeface="Carlito"/>
                        <a:cs typeface="Carlito"/>
                      </a:endParaRPr>
                    </a:p>
                  </a:txBody>
                  <a:tcPr marL="0" marR="0" marT="0" marB="0">
                    <a:lnR w="12700">
                      <a:solidFill>
                        <a:srgbClr val="000000"/>
                      </a:solidFill>
                      <a:prstDash val="solid"/>
                    </a:lnR>
                  </a:tcPr>
                </a:tc>
              </a:tr>
              <a:tr h="290798">
                <a:tc>
                  <a:txBody>
                    <a:bodyPr/>
                    <a:lstStyle/>
                    <a:p>
                      <a:pPr marL="93345">
                        <a:lnSpc>
                          <a:spcPts val="1900"/>
                        </a:lnSpc>
                      </a:pPr>
                      <a:r>
                        <a:rPr sz="1800" spc="10" dirty="0">
                          <a:latin typeface="Carlito"/>
                          <a:cs typeface="Carlito"/>
                        </a:rPr>
                        <a:t>INDEX</a:t>
                      </a:r>
                      <a:endParaRPr sz="1800" dirty="0">
                        <a:latin typeface="Carlito"/>
                        <a:cs typeface="Carlito"/>
                      </a:endParaRPr>
                    </a:p>
                  </a:txBody>
                  <a:tcPr marL="0" marR="0" marT="0" marB="0">
                    <a:lnL w="12700">
                      <a:solidFill>
                        <a:srgbClr val="000000"/>
                      </a:solidFill>
                      <a:prstDash val="solid"/>
                    </a:lnL>
                  </a:tcPr>
                </a:tc>
                <a:tc>
                  <a:txBody>
                    <a:bodyPr/>
                    <a:lstStyle/>
                    <a:p>
                      <a:pPr marL="175260">
                        <a:lnSpc>
                          <a:spcPts val="1900"/>
                        </a:lnSpc>
                      </a:pPr>
                      <a:r>
                        <a:rPr sz="1800" dirty="0">
                          <a:latin typeface="Carlito"/>
                          <a:cs typeface="Carlito"/>
                        </a:rPr>
                        <a:t>: log</a:t>
                      </a:r>
                      <a:r>
                        <a:rPr sz="1800" baseline="-18518" dirty="0">
                          <a:latin typeface="Carlito"/>
                          <a:cs typeface="Carlito"/>
                        </a:rPr>
                        <a:t>2</a:t>
                      </a:r>
                      <a:r>
                        <a:rPr sz="1800" dirty="0">
                          <a:latin typeface="Carlito"/>
                          <a:cs typeface="Carlito"/>
                        </a:rPr>
                        <a:t>(C) –</a:t>
                      </a:r>
                      <a:r>
                        <a:rPr sz="1800" spc="-10" dirty="0">
                          <a:latin typeface="Carlito"/>
                          <a:cs typeface="Carlito"/>
                        </a:rPr>
                        <a:t> </a:t>
                      </a:r>
                      <a:r>
                        <a:rPr sz="1800" dirty="0">
                          <a:latin typeface="Carlito"/>
                          <a:cs typeface="Carlito"/>
                        </a:rPr>
                        <a:t>z</a:t>
                      </a:r>
                      <a:endParaRPr sz="1800">
                        <a:latin typeface="Carlito"/>
                        <a:cs typeface="Carlito"/>
                      </a:endParaRPr>
                    </a:p>
                  </a:txBody>
                  <a:tcPr marL="0" marR="0" marT="0" marB="0"/>
                </a:tc>
                <a:tc>
                  <a:txBody>
                    <a:bodyPr/>
                    <a:lstStyle/>
                    <a:p>
                      <a:pPr marL="88900">
                        <a:lnSpc>
                          <a:spcPts val="1900"/>
                        </a:lnSpc>
                      </a:pPr>
                      <a:r>
                        <a:rPr sz="1800" b="1" spc="-5" dirty="0">
                          <a:latin typeface="Carlito"/>
                          <a:cs typeface="Carlito"/>
                        </a:rPr>
                        <a:t>bits</a:t>
                      </a:r>
                      <a:endParaRPr sz="1800">
                        <a:latin typeface="Carlito"/>
                        <a:cs typeface="Carlito"/>
                      </a:endParaRPr>
                    </a:p>
                  </a:txBody>
                  <a:tcPr marL="0" marR="0" marT="0" marB="0">
                    <a:lnR w="12700">
                      <a:solidFill>
                        <a:srgbClr val="000000"/>
                      </a:solidFill>
                      <a:prstDash val="solid"/>
                    </a:lnR>
                  </a:tcPr>
                </a:tc>
              </a:tr>
              <a:tr h="276542">
                <a:tc>
                  <a:txBody>
                    <a:bodyPr/>
                    <a:lstStyle/>
                    <a:p>
                      <a:pPr marL="93345">
                        <a:lnSpc>
                          <a:spcPts val="1785"/>
                        </a:lnSpc>
                      </a:pPr>
                      <a:r>
                        <a:rPr sz="1800" spc="-45" dirty="0">
                          <a:latin typeface="Carlito"/>
                          <a:cs typeface="Carlito"/>
                        </a:rPr>
                        <a:t>TAG</a:t>
                      </a:r>
                      <a:endParaRPr sz="1800" dirty="0">
                        <a:latin typeface="Carlito"/>
                        <a:cs typeface="Carlito"/>
                      </a:endParaRPr>
                    </a:p>
                  </a:txBody>
                  <a:tcPr marL="0" marR="0" marT="0" marB="0">
                    <a:lnL w="12700">
                      <a:solidFill>
                        <a:srgbClr val="000000"/>
                      </a:solidFill>
                      <a:prstDash val="solid"/>
                    </a:lnL>
                  </a:tcPr>
                </a:tc>
                <a:tc>
                  <a:txBody>
                    <a:bodyPr/>
                    <a:lstStyle/>
                    <a:p>
                      <a:pPr marL="175260">
                        <a:lnSpc>
                          <a:spcPts val="1785"/>
                        </a:lnSpc>
                      </a:pPr>
                      <a:r>
                        <a:rPr sz="1800" dirty="0">
                          <a:latin typeface="Carlito"/>
                          <a:cs typeface="Carlito"/>
                        </a:rPr>
                        <a:t>: </a:t>
                      </a:r>
                      <a:r>
                        <a:rPr sz="1800" spc="5" dirty="0">
                          <a:latin typeface="Carlito"/>
                          <a:cs typeface="Carlito"/>
                        </a:rPr>
                        <a:t>log</a:t>
                      </a:r>
                      <a:r>
                        <a:rPr sz="1800" spc="7" baseline="-18518" dirty="0">
                          <a:latin typeface="Carlito"/>
                          <a:cs typeface="Carlito"/>
                        </a:rPr>
                        <a:t>2</a:t>
                      </a:r>
                      <a:r>
                        <a:rPr sz="1800" spc="5" dirty="0">
                          <a:latin typeface="Carlito"/>
                          <a:cs typeface="Carlito"/>
                        </a:rPr>
                        <a:t>(M) </a:t>
                      </a:r>
                      <a:r>
                        <a:rPr sz="1800" dirty="0">
                          <a:latin typeface="Carlito"/>
                          <a:cs typeface="Carlito"/>
                        </a:rPr>
                        <a:t>–</a:t>
                      </a:r>
                      <a:r>
                        <a:rPr sz="1800" spc="-50" dirty="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(C)</a:t>
                      </a:r>
                      <a:endParaRPr sz="1800">
                        <a:latin typeface="Carlito"/>
                        <a:cs typeface="Carlito"/>
                      </a:endParaRPr>
                    </a:p>
                  </a:txBody>
                  <a:tcPr marL="0" marR="0" marT="0" marB="0"/>
                </a:tc>
                <a:tc>
                  <a:txBody>
                    <a:bodyPr/>
                    <a:lstStyle/>
                    <a:p>
                      <a:pPr marL="88900">
                        <a:lnSpc>
                          <a:spcPts val="1785"/>
                        </a:lnSpc>
                      </a:pPr>
                      <a:r>
                        <a:rPr sz="1800" b="1" spc="-5" dirty="0">
                          <a:latin typeface="Carlito"/>
                          <a:cs typeface="Carlito"/>
                        </a:rPr>
                        <a:t>bits</a:t>
                      </a:r>
                      <a:endParaRPr sz="1800">
                        <a:latin typeface="Carlito"/>
                        <a:cs typeface="Carlito"/>
                      </a:endParaRPr>
                    </a:p>
                  </a:txBody>
                  <a:tcPr marL="0" marR="0" marT="0" marB="0">
                    <a:lnR w="12700">
                      <a:solidFill>
                        <a:srgbClr val="000000"/>
                      </a:solidFill>
                      <a:prstDash val="solid"/>
                    </a:lnR>
                  </a:tcPr>
                </a:tc>
              </a:tr>
              <a:tr h="293925">
                <a:tc>
                  <a:txBody>
                    <a:bodyPr/>
                    <a:lstStyle/>
                    <a:p>
                      <a:pPr marL="93345">
                        <a:lnSpc>
                          <a:spcPts val="1785"/>
                        </a:lnSpc>
                      </a:pPr>
                      <a:r>
                        <a:rPr sz="1800" spc="5" dirty="0">
                          <a:latin typeface="Carlito"/>
                          <a:cs typeface="Carlito"/>
                        </a:rPr>
                        <a:t>CACHE</a:t>
                      </a:r>
                      <a:r>
                        <a:rPr sz="1800" spc="-95" dirty="0">
                          <a:latin typeface="Carlito"/>
                          <a:cs typeface="Carlito"/>
                        </a:rPr>
                        <a:t> </a:t>
                      </a:r>
                      <a:r>
                        <a:rPr sz="1800" spc="-20" dirty="0">
                          <a:latin typeface="Carlito"/>
                          <a:cs typeface="Carlito"/>
                        </a:rPr>
                        <a:t>BLOCKS</a:t>
                      </a:r>
                      <a:endParaRPr sz="1800">
                        <a:latin typeface="Carlito"/>
                        <a:cs typeface="Carlito"/>
                      </a:endParaRPr>
                    </a:p>
                  </a:txBody>
                  <a:tcPr marL="0" marR="0" marT="0" marB="0">
                    <a:lnL w="12700">
                      <a:solidFill>
                        <a:srgbClr val="000000"/>
                      </a:solidFill>
                      <a:prstDash val="solid"/>
                    </a:lnL>
                    <a:lnB w="12700">
                      <a:solidFill>
                        <a:srgbClr val="000000"/>
                      </a:solidFill>
                      <a:prstDash val="solid"/>
                    </a:lnB>
                  </a:tcPr>
                </a:tc>
                <a:tc>
                  <a:txBody>
                    <a:bodyPr/>
                    <a:lstStyle/>
                    <a:p>
                      <a:pPr marL="175260">
                        <a:lnSpc>
                          <a:spcPts val="1785"/>
                        </a:lnSpc>
                      </a:pPr>
                      <a:r>
                        <a:rPr sz="1800" dirty="0">
                          <a:latin typeface="Carlito"/>
                          <a:cs typeface="Carlito"/>
                        </a:rPr>
                        <a:t>:</a:t>
                      </a:r>
                      <a:r>
                        <a:rPr sz="1800" spc="5" dirty="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(C)</a:t>
                      </a:r>
                      <a:endParaRPr sz="1800">
                        <a:latin typeface="Carlito"/>
                        <a:cs typeface="Carlito"/>
                      </a:endParaRPr>
                    </a:p>
                  </a:txBody>
                  <a:tcPr marL="0" marR="0" marT="0" marB="0">
                    <a:lnB w="12700">
                      <a:solidFill>
                        <a:srgbClr val="000000"/>
                      </a:solidFill>
                      <a:prstDash val="solid"/>
                    </a:lnB>
                  </a:tcPr>
                </a:tc>
                <a:tc>
                  <a:txBody>
                    <a:bodyPr/>
                    <a:lstStyle/>
                    <a:p>
                      <a:pPr marL="88900">
                        <a:lnSpc>
                          <a:spcPts val="1785"/>
                        </a:lnSpc>
                      </a:pPr>
                      <a:r>
                        <a:rPr sz="1800" b="1" spc="5" dirty="0">
                          <a:latin typeface="Carlito"/>
                          <a:cs typeface="Carlito"/>
                        </a:rPr>
                        <a:t>blocks</a:t>
                      </a:r>
                      <a:endParaRPr sz="1800" dirty="0">
                        <a:latin typeface="Carlito"/>
                        <a:cs typeface="Carlito"/>
                      </a:endParaRPr>
                    </a:p>
                  </a:txBody>
                  <a:tcPr marL="0" marR="0" marT="0" marB="0">
                    <a:lnR w="12700">
                      <a:solidFill>
                        <a:srgbClr val="000000"/>
                      </a:solidFill>
                      <a:prstDash val="solid"/>
                    </a:lnR>
                    <a:lnB w="12700">
                      <a:solidFill>
                        <a:srgbClr val="000000"/>
                      </a:solidFill>
                      <a:prstDash val="solid"/>
                    </a:lnB>
                  </a:tcPr>
                </a:tc>
              </a:tr>
            </a:tbl>
          </a:graphicData>
        </a:graphic>
      </p:graphicFrame>
      <p:sp>
        <p:nvSpPr>
          <p:cNvPr id="22" name="object 22"/>
          <p:cNvSpPr/>
          <p:nvPr/>
        </p:nvSpPr>
        <p:spPr>
          <a:xfrm>
            <a:off x="5533897" y="5365115"/>
            <a:ext cx="873760" cy="229235"/>
          </a:xfrm>
          <a:custGeom>
            <a:avLst/>
            <a:gdLst/>
            <a:ahLst/>
            <a:cxnLst/>
            <a:rect l="l" t="t" r="r" b="b"/>
            <a:pathLst>
              <a:path w="873760" h="229235">
                <a:moveTo>
                  <a:pt x="645032" y="0"/>
                </a:moveTo>
                <a:lnTo>
                  <a:pt x="644736" y="76297"/>
                </a:lnTo>
                <a:lnTo>
                  <a:pt x="682878" y="76454"/>
                </a:lnTo>
                <a:lnTo>
                  <a:pt x="682625" y="152654"/>
                </a:lnTo>
                <a:lnTo>
                  <a:pt x="644439" y="152654"/>
                </a:lnTo>
                <a:lnTo>
                  <a:pt x="644143" y="228638"/>
                </a:lnTo>
                <a:lnTo>
                  <a:pt x="797764" y="152654"/>
                </a:lnTo>
                <a:lnTo>
                  <a:pt x="682625" y="152654"/>
                </a:lnTo>
                <a:lnTo>
                  <a:pt x="798080" y="152497"/>
                </a:lnTo>
                <a:lnTo>
                  <a:pt x="873251" y="115316"/>
                </a:lnTo>
                <a:lnTo>
                  <a:pt x="645032" y="0"/>
                </a:lnTo>
                <a:close/>
              </a:path>
              <a:path w="873760" h="229235">
                <a:moveTo>
                  <a:pt x="644736" y="76297"/>
                </a:moveTo>
                <a:lnTo>
                  <a:pt x="644440" y="152497"/>
                </a:lnTo>
                <a:lnTo>
                  <a:pt x="682625" y="152654"/>
                </a:lnTo>
                <a:lnTo>
                  <a:pt x="682878" y="76454"/>
                </a:lnTo>
                <a:lnTo>
                  <a:pt x="644736" y="76297"/>
                </a:lnTo>
                <a:close/>
              </a:path>
              <a:path w="873760" h="229235">
                <a:moveTo>
                  <a:pt x="253" y="73660"/>
                </a:moveTo>
                <a:lnTo>
                  <a:pt x="0" y="149860"/>
                </a:lnTo>
                <a:lnTo>
                  <a:pt x="644440" y="152497"/>
                </a:lnTo>
                <a:lnTo>
                  <a:pt x="644736" y="76297"/>
                </a:lnTo>
                <a:lnTo>
                  <a:pt x="253" y="7366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79513"/>
            <a:ext cx="5993130" cy="732155"/>
            <a:chOff x="771525" y="679513"/>
            <a:chExt cx="5993130" cy="732155"/>
          </a:xfrm>
        </p:grpSpPr>
        <p:sp>
          <p:nvSpPr>
            <p:cNvPr id="3" name="object 3"/>
            <p:cNvSpPr/>
            <p:nvPr/>
          </p:nvSpPr>
          <p:spPr>
            <a:xfrm>
              <a:off x="828675" y="679513"/>
              <a:ext cx="4064000"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grpSp>
      <p:sp>
        <p:nvSpPr>
          <p:cNvPr id="5" name="object 5"/>
          <p:cNvSpPr/>
          <p:nvPr/>
        </p:nvSpPr>
        <p:spPr>
          <a:xfrm>
            <a:off x="7079039" y="512556"/>
            <a:ext cx="4745265" cy="468234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95337" y="1547749"/>
            <a:ext cx="6000750" cy="3502241"/>
          </a:xfrm>
          <a:prstGeom prst="rect">
            <a:avLst/>
          </a:prstGeom>
          <a:ln w="9534">
            <a:solidFill>
              <a:srgbClr val="000000"/>
            </a:solidFill>
          </a:ln>
        </p:spPr>
        <p:txBody>
          <a:bodyPr vert="horz" wrap="square" lIns="0" tIns="26670" rIns="0" bIns="0" rtlCol="0">
            <a:spAutoFit/>
          </a:bodyPr>
          <a:lstStyle/>
          <a:p>
            <a:pPr marL="82550">
              <a:lnSpc>
                <a:spcPct val="100000"/>
              </a:lnSpc>
              <a:spcBef>
                <a:spcPts val="210"/>
              </a:spcBef>
            </a:pPr>
            <a:r>
              <a:rPr sz="2400" b="1" u="heavy" spc="5" dirty="0">
                <a:uFill>
                  <a:solidFill>
                    <a:srgbClr val="000000"/>
                  </a:solidFill>
                </a:uFill>
                <a:latin typeface="Carlito"/>
                <a:cs typeface="Carlito"/>
              </a:rPr>
              <a:t>HOW </a:t>
            </a:r>
            <a:r>
              <a:rPr sz="2400" b="1" u="heavy" spc="15" dirty="0">
                <a:uFill>
                  <a:solidFill>
                    <a:srgbClr val="000000"/>
                  </a:solidFill>
                </a:uFill>
                <a:latin typeface="Carlito"/>
                <a:cs typeface="Carlito"/>
              </a:rPr>
              <a:t>IT</a:t>
            </a:r>
            <a:r>
              <a:rPr sz="2400" b="1" u="heavy" spc="-120" dirty="0">
                <a:uFill>
                  <a:solidFill>
                    <a:srgbClr val="000000"/>
                  </a:solidFill>
                </a:uFill>
                <a:latin typeface="Carlito"/>
                <a:cs typeface="Carlito"/>
              </a:rPr>
              <a:t> </a:t>
            </a:r>
            <a:r>
              <a:rPr sz="2400" b="1" u="heavy" spc="10" dirty="0">
                <a:uFill>
                  <a:solidFill>
                    <a:srgbClr val="000000"/>
                  </a:solidFill>
                </a:uFill>
                <a:latin typeface="Carlito"/>
                <a:cs typeface="Carlito"/>
              </a:rPr>
              <a:t>WORKS</a:t>
            </a:r>
            <a:endParaRPr sz="2400" dirty="0">
              <a:latin typeface="Carlito"/>
              <a:cs typeface="Carlito"/>
            </a:endParaRPr>
          </a:p>
          <a:p>
            <a:pPr marL="368935" indent="-286385">
              <a:lnSpc>
                <a:spcPct val="100000"/>
              </a:lnSpc>
              <a:spcBef>
                <a:spcPts val="1250"/>
              </a:spcBef>
              <a:buFont typeface="Arial"/>
              <a:buChar char="•"/>
              <a:tabLst>
                <a:tab pos="368300" algn="l"/>
                <a:tab pos="368935" algn="l"/>
              </a:tabLst>
            </a:pPr>
            <a:r>
              <a:rPr sz="1600" spc="10" dirty="0">
                <a:latin typeface="Carlito"/>
                <a:cs typeface="Carlito"/>
              </a:rPr>
              <a:t>The </a:t>
            </a:r>
            <a:r>
              <a:rPr sz="1600" dirty="0">
                <a:latin typeface="Carlito"/>
                <a:cs typeface="Carlito"/>
              </a:rPr>
              <a:t>requested address </a:t>
            </a:r>
            <a:r>
              <a:rPr sz="1600" spc="15" dirty="0">
                <a:latin typeface="Carlito"/>
                <a:cs typeface="Carlito"/>
              </a:rPr>
              <a:t>is </a:t>
            </a:r>
            <a:r>
              <a:rPr sz="1600" spc="-10" dirty="0">
                <a:latin typeface="Carlito"/>
                <a:cs typeface="Carlito"/>
              </a:rPr>
              <a:t>broken </a:t>
            </a:r>
            <a:r>
              <a:rPr sz="1600" spc="5" dirty="0">
                <a:latin typeface="Carlito"/>
                <a:cs typeface="Carlito"/>
              </a:rPr>
              <a:t>down </a:t>
            </a:r>
            <a:r>
              <a:rPr sz="1600" spc="15" dirty="0">
                <a:latin typeface="Carlito"/>
                <a:cs typeface="Carlito"/>
              </a:rPr>
              <a:t>into</a:t>
            </a:r>
            <a:r>
              <a:rPr sz="1600" spc="-315" dirty="0">
                <a:latin typeface="Carlito"/>
                <a:cs typeface="Carlito"/>
              </a:rPr>
              <a:t> </a:t>
            </a:r>
            <a:r>
              <a:rPr sz="1600" b="1" spc="-15" dirty="0">
                <a:latin typeface="Carlito"/>
                <a:cs typeface="Carlito"/>
              </a:rPr>
              <a:t>tag, </a:t>
            </a:r>
            <a:r>
              <a:rPr sz="1600" b="1" dirty="0">
                <a:latin typeface="Carlito"/>
                <a:cs typeface="Carlito"/>
              </a:rPr>
              <a:t>index, </a:t>
            </a:r>
            <a:r>
              <a:rPr sz="1600" spc="20" dirty="0">
                <a:latin typeface="Carlito"/>
                <a:cs typeface="Carlito"/>
              </a:rPr>
              <a:t>and</a:t>
            </a:r>
            <a:endParaRPr sz="1600" dirty="0">
              <a:latin typeface="Carlito"/>
              <a:cs typeface="Carlito"/>
            </a:endParaRPr>
          </a:p>
          <a:p>
            <a:pPr marL="368300">
              <a:lnSpc>
                <a:spcPts val="2130"/>
              </a:lnSpc>
              <a:spcBef>
                <a:spcPts val="20"/>
              </a:spcBef>
            </a:pPr>
            <a:r>
              <a:rPr sz="1600" b="1" spc="5" dirty="0">
                <a:latin typeface="Carlito"/>
                <a:cs typeface="Carlito"/>
              </a:rPr>
              <a:t>offset.</a:t>
            </a:r>
            <a:endParaRPr sz="1600" dirty="0">
              <a:latin typeface="Carlito"/>
              <a:cs typeface="Carlito"/>
            </a:endParaRPr>
          </a:p>
          <a:p>
            <a:pPr marL="368935" indent="-286385">
              <a:lnSpc>
                <a:spcPts val="2130"/>
              </a:lnSpc>
              <a:buFont typeface="Arial"/>
              <a:buChar char="•"/>
              <a:tabLst>
                <a:tab pos="368300" algn="l"/>
                <a:tab pos="368935" algn="l"/>
              </a:tabLst>
            </a:pPr>
            <a:r>
              <a:rPr sz="1600" dirty="0">
                <a:latin typeface="Carlito"/>
                <a:cs typeface="Carlito"/>
              </a:rPr>
              <a:t>Cache table with corresponding index will be examined.</a:t>
            </a:r>
          </a:p>
          <a:p>
            <a:pPr marL="826135" marR="492125" lvl="1" indent="-286385">
              <a:lnSpc>
                <a:spcPts val="2180"/>
              </a:lnSpc>
              <a:spcBef>
                <a:spcPts val="70"/>
              </a:spcBef>
              <a:buFont typeface="Arial"/>
              <a:buChar char="•"/>
              <a:tabLst>
                <a:tab pos="826135" algn="l"/>
                <a:tab pos="826769" algn="l"/>
              </a:tabLst>
            </a:pPr>
            <a:r>
              <a:rPr sz="1600" dirty="0">
                <a:latin typeface="Carlito"/>
                <a:cs typeface="Carlito"/>
              </a:rPr>
              <a:t>If valid bit of the index is equals to 0, cache miss is  obtained</a:t>
            </a:r>
          </a:p>
          <a:p>
            <a:pPr marL="826135" lvl="1" indent="-286385">
              <a:lnSpc>
                <a:spcPts val="2100"/>
              </a:lnSpc>
              <a:buFont typeface="Arial"/>
              <a:buChar char="•"/>
              <a:tabLst>
                <a:tab pos="826135" algn="l"/>
                <a:tab pos="826769" algn="l"/>
              </a:tabLst>
            </a:pPr>
            <a:r>
              <a:rPr sz="1600" dirty="0">
                <a:latin typeface="Carlito"/>
                <a:cs typeface="Carlito"/>
              </a:rPr>
              <a:t>Else tag bit of the requested address will be compared</a:t>
            </a:r>
          </a:p>
          <a:p>
            <a:pPr marL="826135">
              <a:lnSpc>
                <a:spcPts val="2130"/>
              </a:lnSpc>
              <a:spcBef>
                <a:spcPts val="20"/>
              </a:spcBef>
            </a:pPr>
            <a:r>
              <a:rPr sz="1600" dirty="0">
                <a:latin typeface="Carlito"/>
                <a:cs typeface="Carlito"/>
              </a:rPr>
              <a:t>with tag bit in cache table</a:t>
            </a:r>
          </a:p>
          <a:p>
            <a:pPr marL="1283970" lvl="2" indent="-287020">
              <a:lnSpc>
                <a:spcPts val="2130"/>
              </a:lnSpc>
              <a:buFont typeface="Arial"/>
              <a:buChar char="•"/>
              <a:tabLst>
                <a:tab pos="1283970" algn="l"/>
                <a:tab pos="1284605" algn="l"/>
              </a:tabLst>
            </a:pPr>
            <a:r>
              <a:rPr sz="1600" dirty="0">
                <a:latin typeface="Carlito"/>
                <a:cs typeface="Carlito"/>
              </a:rPr>
              <a:t>If tag is matched, cache hit is obtained</a:t>
            </a:r>
          </a:p>
          <a:p>
            <a:pPr marL="1283970" lvl="2" indent="-287020">
              <a:lnSpc>
                <a:spcPct val="100000"/>
              </a:lnSpc>
              <a:spcBef>
                <a:spcPts val="15"/>
              </a:spcBef>
              <a:buFont typeface="Arial"/>
              <a:buChar char="•"/>
              <a:tabLst>
                <a:tab pos="1283970" algn="l"/>
                <a:tab pos="1284605" algn="l"/>
              </a:tabLst>
            </a:pPr>
            <a:r>
              <a:rPr sz="1600" dirty="0">
                <a:latin typeface="Carlito"/>
                <a:cs typeface="Carlito"/>
              </a:rPr>
              <a:t>Else cache miss is obtained</a:t>
            </a:r>
          </a:p>
          <a:p>
            <a:pPr marL="368935" indent="-286385">
              <a:lnSpc>
                <a:spcPct val="100000"/>
              </a:lnSpc>
              <a:spcBef>
                <a:spcPts val="20"/>
              </a:spcBef>
              <a:buFont typeface="Arial"/>
              <a:buChar char="•"/>
              <a:tabLst>
                <a:tab pos="368300" algn="l"/>
                <a:tab pos="368935" algn="l"/>
              </a:tabLst>
            </a:pPr>
            <a:r>
              <a:rPr sz="1600" dirty="0">
                <a:latin typeface="Carlito"/>
                <a:cs typeface="Carlito"/>
              </a:rPr>
              <a:t>When cache hit is obtained, data from cache table will be</a:t>
            </a:r>
          </a:p>
          <a:p>
            <a:pPr marL="368300">
              <a:lnSpc>
                <a:spcPct val="100000"/>
              </a:lnSpc>
              <a:spcBef>
                <a:spcPts val="20"/>
              </a:spcBef>
            </a:pPr>
            <a:r>
              <a:rPr sz="1600" dirty="0">
                <a:latin typeface="Carlito"/>
                <a:cs typeface="Carlito"/>
              </a:rPr>
              <a:t>returned. Else, data will be retrieved from main memory</a:t>
            </a:r>
            <a:r>
              <a:rPr sz="1800" spc="-30" dirty="0">
                <a:latin typeface="Carlito"/>
                <a:cs typeface="Carlito"/>
              </a:rPr>
              <a:t>.</a:t>
            </a:r>
            <a:endParaRPr sz="1800" dirty="0">
              <a:latin typeface="Carlito"/>
              <a:cs typeface="Carlito"/>
            </a:endParaRPr>
          </a:p>
        </p:txBody>
      </p:sp>
      <p:sp>
        <p:nvSpPr>
          <p:cNvPr id="7" name="object 7"/>
          <p:cNvSpPr txBox="1"/>
          <p:nvPr/>
        </p:nvSpPr>
        <p:spPr>
          <a:xfrm>
            <a:off x="747712" y="5357812"/>
            <a:ext cx="11087100" cy="891910"/>
          </a:xfrm>
          <a:prstGeom prst="rect">
            <a:avLst/>
          </a:prstGeom>
          <a:ln w="9534">
            <a:solidFill>
              <a:srgbClr val="000000"/>
            </a:solidFill>
          </a:ln>
        </p:spPr>
        <p:txBody>
          <a:bodyPr vert="horz" wrap="square" lIns="0" tIns="29844" rIns="0" bIns="0" rtlCol="0">
            <a:spAutoFit/>
          </a:bodyPr>
          <a:lstStyle/>
          <a:p>
            <a:pPr marL="92075">
              <a:lnSpc>
                <a:spcPct val="100000"/>
              </a:lnSpc>
              <a:spcBef>
                <a:spcPts val="234"/>
              </a:spcBef>
            </a:pPr>
            <a:r>
              <a:rPr sz="2400" b="1" u="heavy" spc="-5" dirty="0">
                <a:uFill>
                  <a:solidFill>
                    <a:srgbClr val="000000"/>
                  </a:solidFill>
                </a:uFill>
                <a:latin typeface="Carlito"/>
                <a:cs typeface="Carlito"/>
              </a:rPr>
              <a:t>PRO </a:t>
            </a:r>
            <a:r>
              <a:rPr sz="2400" b="1" u="heavy" dirty="0">
                <a:uFill>
                  <a:solidFill>
                    <a:srgbClr val="000000"/>
                  </a:solidFill>
                </a:uFill>
                <a:latin typeface="Carlito"/>
                <a:cs typeface="Carlito"/>
              </a:rPr>
              <a:t>/</a:t>
            </a:r>
            <a:r>
              <a:rPr sz="2400" b="1" u="heavy" spc="-5" dirty="0">
                <a:uFill>
                  <a:solidFill>
                    <a:srgbClr val="000000"/>
                  </a:solidFill>
                </a:uFill>
                <a:latin typeface="Carlito"/>
                <a:cs typeface="Carlito"/>
              </a:rPr>
              <a:t> </a:t>
            </a:r>
            <a:r>
              <a:rPr sz="2400" b="1" u="heavy" dirty="0" smtClean="0">
                <a:uFill>
                  <a:solidFill>
                    <a:srgbClr val="000000"/>
                  </a:solidFill>
                </a:uFill>
                <a:latin typeface="Carlito"/>
                <a:cs typeface="Carlito"/>
              </a:rPr>
              <a:t>CONS</a:t>
            </a:r>
            <a:r>
              <a:rPr lang="en-US" sz="2400" b="1" u="heavy" dirty="0" smtClean="0">
                <a:uFill>
                  <a:solidFill>
                    <a:srgbClr val="000000"/>
                  </a:solidFill>
                </a:uFill>
                <a:latin typeface="Carlito"/>
                <a:cs typeface="Carlito"/>
              </a:rPr>
              <a:t> </a:t>
            </a:r>
            <a:r>
              <a:rPr sz="1600" dirty="0" smtClean="0">
                <a:latin typeface="Carlito"/>
                <a:cs typeface="Carlito"/>
              </a:rPr>
              <a:t>Direct </a:t>
            </a:r>
            <a:r>
              <a:rPr sz="1600" dirty="0">
                <a:latin typeface="Carlito"/>
                <a:cs typeface="Carlito"/>
              </a:rPr>
              <a:t>mapping is simple and inexpensive to implement, but if a program accesses 2 blocks that map to the same line  repeatedly, the cache begins to thrash back and forth reloadingthe line over and over again leads to high miss rate.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8675" y="679513"/>
            <a:ext cx="4595495" cy="67722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543800" y="361950"/>
            <a:ext cx="3981450" cy="3581400"/>
          </a:xfrm>
          <a:prstGeom prst="rect">
            <a:avLst/>
          </a:prstGeom>
          <a:blipFill>
            <a:blip r:embed="rId3" cstate="print"/>
            <a:stretch>
              <a:fillRect/>
            </a:stretch>
          </a:blipFill>
        </p:spPr>
        <p:txBody>
          <a:bodyPr wrap="square" lIns="0" tIns="0" rIns="0" bIns="0" rtlCol="0"/>
          <a:lstStyle/>
          <a:p>
            <a:endParaRPr/>
          </a:p>
        </p:txBody>
      </p:sp>
      <p:grpSp>
        <p:nvGrpSpPr>
          <p:cNvPr id="4" name="object 4"/>
          <p:cNvGrpSpPr/>
          <p:nvPr/>
        </p:nvGrpSpPr>
        <p:grpSpPr>
          <a:xfrm>
            <a:off x="790570" y="2105083"/>
            <a:ext cx="5963285" cy="686435"/>
            <a:chOff x="790570" y="2105083"/>
            <a:chExt cx="5963285" cy="686435"/>
          </a:xfrm>
        </p:grpSpPr>
        <p:sp>
          <p:nvSpPr>
            <p:cNvPr id="5" name="object 5"/>
            <p:cNvSpPr/>
            <p:nvPr/>
          </p:nvSpPr>
          <p:spPr>
            <a:xfrm>
              <a:off x="795337" y="2109850"/>
              <a:ext cx="3962400" cy="676275"/>
            </a:xfrm>
            <a:custGeom>
              <a:avLst/>
              <a:gdLst/>
              <a:ahLst/>
              <a:cxnLst/>
              <a:rect l="l" t="t" r="r" b="b"/>
              <a:pathLst>
                <a:path w="3962400" h="676275">
                  <a:moveTo>
                    <a:pt x="3962400" y="0"/>
                  </a:moveTo>
                  <a:lnTo>
                    <a:pt x="0" y="0"/>
                  </a:lnTo>
                  <a:lnTo>
                    <a:pt x="0" y="676275"/>
                  </a:lnTo>
                  <a:lnTo>
                    <a:pt x="3962400" y="676275"/>
                  </a:lnTo>
                  <a:lnTo>
                    <a:pt x="3962400" y="0"/>
                  </a:lnTo>
                  <a:close/>
                </a:path>
              </a:pathLst>
            </a:custGeom>
            <a:solidFill>
              <a:srgbClr val="5B9BD4"/>
            </a:solidFill>
          </p:spPr>
          <p:txBody>
            <a:bodyPr wrap="square" lIns="0" tIns="0" rIns="0" bIns="0" rtlCol="0"/>
            <a:lstStyle/>
            <a:p>
              <a:endParaRPr/>
            </a:p>
          </p:txBody>
        </p:sp>
        <p:sp>
          <p:nvSpPr>
            <p:cNvPr id="6" name="object 6"/>
            <p:cNvSpPr/>
            <p:nvPr/>
          </p:nvSpPr>
          <p:spPr>
            <a:xfrm>
              <a:off x="795337" y="2109850"/>
              <a:ext cx="3962400" cy="676275"/>
            </a:xfrm>
            <a:custGeom>
              <a:avLst/>
              <a:gdLst/>
              <a:ahLst/>
              <a:cxnLst/>
              <a:rect l="l" t="t" r="r" b="b"/>
              <a:pathLst>
                <a:path w="3962400" h="676275">
                  <a:moveTo>
                    <a:pt x="0" y="676275"/>
                  </a:moveTo>
                  <a:lnTo>
                    <a:pt x="3962400" y="676275"/>
                  </a:lnTo>
                  <a:lnTo>
                    <a:pt x="3962400" y="0"/>
                  </a:lnTo>
                  <a:lnTo>
                    <a:pt x="0" y="0"/>
                  </a:lnTo>
                  <a:lnTo>
                    <a:pt x="0" y="676275"/>
                  </a:lnTo>
                  <a:close/>
                </a:path>
              </a:pathLst>
            </a:custGeom>
            <a:ln w="9534">
              <a:solidFill>
                <a:srgbClr val="41709C"/>
              </a:solidFill>
            </a:ln>
          </p:spPr>
          <p:txBody>
            <a:bodyPr wrap="square" lIns="0" tIns="0" rIns="0" bIns="0" rtlCol="0"/>
            <a:lstStyle/>
            <a:p>
              <a:endParaRPr/>
            </a:p>
          </p:txBody>
        </p:sp>
        <p:sp>
          <p:nvSpPr>
            <p:cNvPr id="7" name="object 7"/>
            <p:cNvSpPr/>
            <p:nvPr/>
          </p:nvSpPr>
          <p:spPr>
            <a:xfrm>
              <a:off x="2575178" y="2243708"/>
              <a:ext cx="521119" cy="41973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757800" y="2109850"/>
              <a:ext cx="1990725" cy="676275"/>
            </a:xfrm>
            <a:custGeom>
              <a:avLst/>
              <a:gdLst/>
              <a:ahLst/>
              <a:cxnLst/>
              <a:rect l="l" t="t" r="r" b="b"/>
              <a:pathLst>
                <a:path w="1990725" h="676275">
                  <a:moveTo>
                    <a:pt x="1990725" y="0"/>
                  </a:moveTo>
                  <a:lnTo>
                    <a:pt x="0" y="0"/>
                  </a:lnTo>
                  <a:lnTo>
                    <a:pt x="0" y="676275"/>
                  </a:lnTo>
                  <a:lnTo>
                    <a:pt x="1990725" y="676275"/>
                  </a:lnTo>
                  <a:lnTo>
                    <a:pt x="1990725" y="0"/>
                  </a:lnTo>
                  <a:close/>
                </a:path>
              </a:pathLst>
            </a:custGeom>
            <a:solidFill>
              <a:srgbClr val="538235"/>
            </a:solidFill>
          </p:spPr>
          <p:txBody>
            <a:bodyPr wrap="square" lIns="0" tIns="0" rIns="0" bIns="0" rtlCol="0"/>
            <a:lstStyle/>
            <a:p>
              <a:endParaRPr/>
            </a:p>
          </p:txBody>
        </p:sp>
        <p:sp>
          <p:nvSpPr>
            <p:cNvPr id="9" name="object 9"/>
            <p:cNvSpPr/>
            <p:nvPr/>
          </p:nvSpPr>
          <p:spPr>
            <a:xfrm>
              <a:off x="4757800" y="2109850"/>
              <a:ext cx="1990725" cy="676275"/>
            </a:xfrm>
            <a:custGeom>
              <a:avLst/>
              <a:gdLst/>
              <a:ahLst/>
              <a:cxnLst/>
              <a:rect l="l" t="t" r="r" b="b"/>
              <a:pathLst>
                <a:path w="1990725" h="676275">
                  <a:moveTo>
                    <a:pt x="0" y="676275"/>
                  </a:moveTo>
                  <a:lnTo>
                    <a:pt x="1990725" y="676275"/>
                  </a:lnTo>
                  <a:lnTo>
                    <a:pt x="1990725" y="0"/>
                  </a:lnTo>
                  <a:lnTo>
                    <a:pt x="0" y="0"/>
                  </a:lnTo>
                  <a:lnTo>
                    <a:pt x="0" y="676275"/>
                  </a:lnTo>
                  <a:close/>
                </a:path>
              </a:pathLst>
            </a:custGeom>
            <a:ln w="9534">
              <a:solidFill>
                <a:srgbClr val="000000"/>
              </a:solidFill>
            </a:ln>
          </p:spPr>
          <p:txBody>
            <a:bodyPr wrap="square" lIns="0" tIns="0" rIns="0" bIns="0" rtlCol="0"/>
            <a:lstStyle/>
            <a:p>
              <a:endParaRPr/>
            </a:p>
          </p:txBody>
        </p:sp>
        <p:sp>
          <p:nvSpPr>
            <p:cNvPr id="10" name="object 10"/>
            <p:cNvSpPr/>
            <p:nvPr/>
          </p:nvSpPr>
          <p:spPr>
            <a:xfrm>
              <a:off x="5356224" y="2243708"/>
              <a:ext cx="911961" cy="419735"/>
            </a:xfrm>
            <a:prstGeom prst="rect">
              <a:avLst/>
            </a:prstGeom>
            <a:blipFill>
              <a:blip r:embed="rId5" cstate="print"/>
              <a:stretch>
                <a:fillRect/>
              </a:stretch>
            </a:blipFill>
          </p:spPr>
          <p:txBody>
            <a:bodyPr wrap="square" lIns="0" tIns="0" rIns="0" bIns="0" rtlCol="0"/>
            <a:lstStyle/>
            <a:p>
              <a:endParaRPr/>
            </a:p>
          </p:txBody>
        </p:sp>
      </p:grpSp>
      <p:grpSp>
        <p:nvGrpSpPr>
          <p:cNvPr id="11" name="object 11"/>
          <p:cNvGrpSpPr/>
          <p:nvPr/>
        </p:nvGrpSpPr>
        <p:grpSpPr>
          <a:xfrm>
            <a:off x="795337" y="1695450"/>
            <a:ext cx="5955030" cy="361950"/>
            <a:chOff x="795337" y="1695450"/>
            <a:chExt cx="5955030" cy="361950"/>
          </a:xfrm>
        </p:grpSpPr>
        <p:sp>
          <p:nvSpPr>
            <p:cNvPr id="12" name="object 12"/>
            <p:cNvSpPr/>
            <p:nvPr/>
          </p:nvSpPr>
          <p:spPr>
            <a:xfrm>
              <a:off x="795337" y="1843278"/>
              <a:ext cx="5955030" cy="90805"/>
            </a:xfrm>
            <a:custGeom>
              <a:avLst/>
              <a:gdLst/>
              <a:ahLst/>
              <a:cxnLst/>
              <a:rect l="l" t="t" r="r" b="b"/>
              <a:pathLst>
                <a:path w="5955030" h="90805">
                  <a:moveTo>
                    <a:pt x="5878311" y="58643"/>
                  </a:moveTo>
                  <a:lnTo>
                    <a:pt x="5878258" y="90297"/>
                  </a:lnTo>
                  <a:lnTo>
                    <a:pt x="5941928" y="58674"/>
                  </a:lnTo>
                  <a:lnTo>
                    <a:pt x="5890958" y="58674"/>
                  </a:lnTo>
                  <a:lnTo>
                    <a:pt x="5878311" y="58643"/>
                  </a:lnTo>
                  <a:close/>
                </a:path>
                <a:path w="5955030" h="90805">
                  <a:moveTo>
                    <a:pt x="76288" y="0"/>
                  </a:moveTo>
                  <a:lnTo>
                    <a:pt x="0" y="37846"/>
                  </a:lnTo>
                  <a:lnTo>
                    <a:pt x="76111" y="76200"/>
                  </a:lnTo>
                  <a:lnTo>
                    <a:pt x="76185" y="44481"/>
                  </a:lnTo>
                  <a:lnTo>
                    <a:pt x="63474" y="44450"/>
                  </a:lnTo>
                  <a:lnTo>
                    <a:pt x="63512" y="31750"/>
                  </a:lnTo>
                  <a:lnTo>
                    <a:pt x="76214" y="31750"/>
                  </a:lnTo>
                  <a:lnTo>
                    <a:pt x="76288" y="0"/>
                  </a:lnTo>
                  <a:close/>
                </a:path>
                <a:path w="5955030" h="90805">
                  <a:moveTo>
                    <a:pt x="5878332" y="45942"/>
                  </a:moveTo>
                  <a:lnTo>
                    <a:pt x="5878311" y="58643"/>
                  </a:lnTo>
                  <a:lnTo>
                    <a:pt x="5890958" y="58674"/>
                  </a:lnTo>
                  <a:lnTo>
                    <a:pt x="5891085" y="45974"/>
                  </a:lnTo>
                  <a:lnTo>
                    <a:pt x="5878332" y="45942"/>
                  </a:lnTo>
                  <a:close/>
                </a:path>
                <a:path w="5955030" h="90805">
                  <a:moveTo>
                    <a:pt x="5878385" y="14097"/>
                  </a:moveTo>
                  <a:lnTo>
                    <a:pt x="5878332" y="45942"/>
                  </a:lnTo>
                  <a:lnTo>
                    <a:pt x="5891085" y="45974"/>
                  </a:lnTo>
                  <a:lnTo>
                    <a:pt x="5890958" y="58674"/>
                  </a:lnTo>
                  <a:lnTo>
                    <a:pt x="5941928" y="58674"/>
                  </a:lnTo>
                  <a:lnTo>
                    <a:pt x="5954458" y="52450"/>
                  </a:lnTo>
                  <a:lnTo>
                    <a:pt x="5878385" y="14097"/>
                  </a:lnTo>
                  <a:close/>
                </a:path>
                <a:path w="5955030" h="90805">
                  <a:moveTo>
                    <a:pt x="76214" y="31781"/>
                  </a:moveTo>
                  <a:lnTo>
                    <a:pt x="76185" y="44481"/>
                  </a:lnTo>
                  <a:lnTo>
                    <a:pt x="5878311" y="58643"/>
                  </a:lnTo>
                  <a:lnTo>
                    <a:pt x="5878332" y="45942"/>
                  </a:lnTo>
                  <a:lnTo>
                    <a:pt x="76214" y="31781"/>
                  </a:lnTo>
                  <a:close/>
                </a:path>
                <a:path w="5955030" h="90805">
                  <a:moveTo>
                    <a:pt x="63512" y="31750"/>
                  </a:moveTo>
                  <a:lnTo>
                    <a:pt x="63474" y="44450"/>
                  </a:lnTo>
                  <a:lnTo>
                    <a:pt x="76185" y="44481"/>
                  </a:lnTo>
                  <a:lnTo>
                    <a:pt x="76214" y="31781"/>
                  </a:lnTo>
                  <a:lnTo>
                    <a:pt x="63512" y="31750"/>
                  </a:lnTo>
                  <a:close/>
                </a:path>
                <a:path w="5955030" h="90805">
                  <a:moveTo>
                    <a:pt x="76214" y="31750"/>
                  </a:moveTo>
                  <a:lnTo>
                    <a:pt x="63512" y="31750"/>
                  </a:lnTo>
                  <a:lnTo>
                    <a:pt x="76214" y="31781"/>
                  </a:lnTo>
                  <a:close/>
                </a:path>
              </a:pathLst>
            </a:custGeom>
            <a:solidFill>
              <a:srgbClr val="5B9BD4"/>
            </a:solidFill>
          </p:spPr>
          <p:txBody>
            <a:bodyPr wrap="square" lIns="0" tIns="0" rIns="0" bIns="0" rtlCol="0"/>
            <a:lstStyle/>
            <a:p>
              <a:endParaRPr/>
            </a:p>
          </p:txBody>
        </p:sp>
        <p:sp>
          <p:nvSpPr>
            <p:cNvPr id="13" name="object 13"/>
            <p:cNvSpPr/>
            <p:nvPr/>
          </p:nvSpPr>
          <p:spPr>
            <a:xfrm>
              <a:off x="2105025" y="1695450"/>
              <a:ext cx="3743325" cy="361950"/>
            </a:xfrm>
            <a:custGeom>
              <a:avLst/>
              <a:gdLst/>
              <a:ahLst/>
              <a:cxnLst/>
              <a:rect l="l" t="t" r="r" b="b"/>
              <a:pathLst>
                <a:path w="3743325" h="361950">
                  <a:moveTo>
                    <a:pt x="3743325" y="0"/>
                  </a:moveTo>
                  <a:lnTo>
                    <a:pt x="0" y="0"/>
                  </a:lnTo>
                  <a:lnTo>
                    <a:pt x="0" y="361950"/>
                  </a:lnTo>
                  <a:lnTo>
                    <a:pt x="3743325" y="361950"/>
                  </a:lnTo>
                  <a:lnTo>
                    <a:pt x="3743325" y="0"/>
                  </a:lnTo>
                  <a:close/>
                </a:path>
              </a:pathLst>
            </a:custGeom>
            <a:solidFill>
              <a:srgbClr val="FFFFFF"/>
            </a:solidFill>
          </p:spPr>
          <p:txBody>
            <a:bodyPr wrap="square" lIns="0" tIns="0" rIns="0" bIns="0" rtlCol="0"/>
            <a:lstStyle/>
            <a:p>
              <a:endParaRPr/>
            </a:p>
          </p:txBody>
        </p:sp>
      </p:grpSp>
      <p:sp>
        <p:nvSpPr>
          <p:cNvPr id="14" name="object 14"/>
          <p:cNvSpPr txBox="1">
            <a:spLocks noGrp="1"/>
          </p:cNvSpPr>
          <p:nvPr>
            <p:ph type="title"/>
          </p:nvPr>
        </p:nvSpPr>
        <p:spPr>
          <a:xfrm>
            <a:off x="2184780" y="1706816"/>
            <a:ext cx="3280410" cy="300355"/>
          </a:xfrm>
          <a:prstGeom prst="rect">
            <a:avLst/>
          </a:prstGeom>
        </p:spPr>
        <p:txBody>
          <a:bodyPr vert="horz" wrap="square" lIns="0" tIns="12700" rIns="0" bIns="0" rtlCol="0">
            <a:spAutoFit/>
          </a:bodyPr>
          <a:lstStyle/>
          <a:p>
            <a:pPr marL="12700">
              <a:lnSpc>
                <a:spcPct val="100000"/>
              </a:lnSpc>
              <a:spcBef>
                <a:spcPts val="100"/>
              </a:spcBef>
            </a:pPr>
            <a:r>
              <a:rPr spc="-5" dirty="0"/>
              <a:t>Length </a:t>
            </a:r>
            <a:r>
              <a:rPr spc="10" dirty="0"/>
              <a:t>of </a:t>
            </a:r>
            <a:r>
              <a:rPr dirty="0"/>
              <a:t>address </a:t>
            </a:r>
            <a:r>
              <a:rPr spc="15" dirty="0"/>
              <a:t>in </a:t>
            </a:r>
            <a:r>
              <a:rPr spc="25" dirty="0"/>
              <a:t>Main</a:t>
            </a:r>
            <a:r>
              <a:rPr spc="-270" dirty="0"/>
              <a:t> </a:t>
            </a:r>
            <a:r>
              <a:rPr dirty="0"/>
              <a:t>Memory</a:t>
            </a:r>
          </a:p>
        </p:txBody>
      </p:sp>
      <p:sp>
        <p:nvSpPr>
          <p:cNvPr id="15" name="object 15"/>
          <p:cNvSpPr txBox="1"/>
          <p:nvPr/>
        </p:nvSpPr>
        <p:spPr>
          <a:xfrm>
            <a:off x="795337" y="3024251"/>
            <a:ext cx="5953125" cy="897682"/>
          </a:xfrm>
          <a:prstGeom prst="rect">
            <a:avLst/>
          </a:prstGeom>
          <a:ln w="9534">
            <a:solidFill>
              <a:srgbClr val="000000"/>
            </a:solidFill>
          </a:ln>
        </p:spPr>
        <p:txBody>
          <a:bodyPr vert="horz" wrap="square" lIns="0" tIns="22860" rIns="0" bIns="0" rtlCol="0">
            <a:spAutoFit/>
          </a:bodyPr>
          <a:lstStyle/>
          <a:p>
            <a:pPr marL="82550">
              <a:lnSpc>
                <a:spcPct val="100000"/>
              </a:lnSpc>
              <a:spcBef>
                <a:spcPts val="180"/>
              </a:spcBef>
            </a:pPr>
            <a:r>
              <a:rPr sz="2400" b="1" u="heavy" spc="10" dirty="0">
                <a:uFill>
                  <a:solidFill>
                    <a:srgbClr val="000000"/>
                  </a:solidFill>
                </a:uFill>
                <a:latin typeface="Carlito"/>
                <a:cs typeface="Carlito"/>
              </a:rPr>
              <a:t>DEFINITIONS</a:t>
            </a:r>
            <a:endParaRPr sz="2400" dirty="0">
              <a:latin typeface="Carlito"/>
              <a:cs typeface="Carlito"/>
            </a:endParaRPr>
          </a:p>
          <a:p>
            <a:pPr marL="368935" indent="-286385">
              <a:lnSpc>
                <a:spcPct val="100000"/>
              </a:lnSpc>
              <a:spcBef>
                <a:spcPts val="50"/>
              </a:spcBef>
              <a:buFont typeface="Arial"/>
              <a:buChar char="•"/>
              <a:tabLst>
                <a:tab pos="368300" algn="l"/>
                <a:tab pos="368935" algn="l"/>
              </a:tabLst>
            </a:pPr>
            <a:r>
              <a:rPr sz="1600" b="1" spc="-40" dirty="0">
                <a:latin typeface="Carlito"/>
                <a:cs typeface="Carlito"/>
              </a:rPr>
              <a:t>TAG</a:t>
            </a:r>
            <a:r>
              <a:rPr sz="1600" b="1" spc="-55" dirty="0">
                <a:latin typeface="Carlito"/>
                <a:cs typeface="Carlito"/>
              </a:rPr>
              <a:t> </a:t>
            </a:r>
            <a:r>
              <a:rPr sz="1600" dirty="0">
                <a:latin typeface="Carlito"/>
                <a:cs typeface="Carlito"/>
              </a:rPr>
              <a:t>–</a:t>
            </a:r>
            <a:r>
              <a:rPr sz="1600" spc="-30" dirty="0">
                <a:latin typeface="Carlito"/>
                <a:cs typeface="Carlito"/>
              </a:rPr>
              <a:t> </a:t>
            </a:r>
            <a:r>
              <a:rPr sz="1600" spc="5" dirty="0">
                <a:latin typeface="Carlito"/>
                <a:cs typeface="Carlito"/>
              </a:rPr>
              <a:t>distinguished</a:t>
            </a:r>
            <a:r>
              <a:rPr sz="1600" spc="-75" dirty="0">
                <a:latin typeface="Carlito"/>
                <a:cs typeface="Carlito"/>
              </a:rPr>
              <a:t> </a:t>
            </a:r>
            <a:r>
              <a:rPr sz="1600" spc="15" dirty="0">
                <a:latin typeface="Carlito"/>
                <a:cs typeface="Carlito"/>
              </a:rPr>
              <a:t>one</a:t>
            </a:r>
            <a:r>
              <a:rPr sz="1600" spc="-100" dirty="0">
                <a:latin typeface="Carlito"/>
                <a:cs typeface="Carlito"/>
              </a:rPr>
              <a:t> </a:t>
            </a:r>
            <a:r>
              <a:rPr sz="1600" spc="5" dirty="0">
                <a:latin typeface="Carlito"/>
                <a:cs typeface="Carlito"/>
              </a:rPr>
              <a:t>cache</a:t>
            </a:r>
            <a:r>
              <a:rPr sz="1600" spc="-25" dirty="0">
                <a:latin typeface="Carlito"/>
                <a:cs typeface="Carlito"/>
              </a:rPr>
              <a:t> </a:t>
            </a:r>
            <a:r>
              <a:rPr sz="1600" spc="-5" dirty="0">
                <a:latin typeface="Carlito"/>
                <a:cs typeface="Carlito"/>
              </a:rPr>
              <a:t>memory</a:t>
            </a:r>
            <a:r>
              <a:rPr sz="1600" spc="50" dirty="0">
                <a:latin typeface="Carlito"/>
                <a:cs typeface="Carlito"/>
              </a:rPr>
              <a:t> </a:t>
            </a:r>
            <a:r>
              <a:rPr sz="1600" spc="10" dirty="0">
                <a:latin typeface="Carlito"/>
                <a:cs typeface="Carlito"/>
              </a:rPr>
              <a:t>block</a:t>
            </a:r>
            <a:r>
              <a:rPr sz="1600" spc="-100" dirty="0">
                <a:latin typeface="Carlito"/>
                <a:cs typeface="Carlito"/>
              </a:rPr>
              <a:t> </a:t>
            </a:r>
            <a:r>
              <a:rPr sz="1600" spc="5" dirty="0">
                <a:latin typeface="Carlito"/>
                <a:cs typeface="Carlito"/>
              </a:rPr>
              <a:t>with</a:t>
            </a:r>
            <a:r>
              <a:rPr sz="1600" spc="-10" dirty="0">
                <a:latin typeface="Carlito"/>
                <a:cs typeface="Carlito"/>
              </a:rPr>
              <a:t> </a:t>
            </a:r>
            <a:r>
              <a:rPr sz="1600" spc="15" dirty="0">
                <a:latin typeface="Carlito"/>
                <a:cs typeface="Carlito"/>
              </a:rPr>
              <a:t>another</a:t>
            </a:r>
            <a:endParaRPr sz="1600" dirty="0">
              <a:latin typeface="Carlito"/>
              <a:cs typeface="Carlito"/>
            </a:endParaRPr>
          </a:p>
          <a:p>
            <a:pPr marL="368935" indent="-286385">
              <a:lnSpc>
                <a:spcPct val="100000"/>
              </a:lnSpc>
              <a:spcBef>
                <a:spcPts val="20"/>
              </a:spcBef>
              <a:buFont typeface="Arial"/>
              <a:buChar char="•"/>
              <a:tabLst>
                <a:tab pos="368300" algn="l"/>
                <a:tab pos="368935" algn="l"/>
              </a:tabLst>
            </a:pPr>
            <a:r>
              <a:rPr sz="1600" b="1" spc="-10" dirty="0">
                <a:latin typeface="Carlito"/>
                <a:cs typeface="Carlito"/>
              </a:rPr>
              <a:t>OFFSET</a:t>
            </a:r>
            <a:r>
              <a:rPr sz="1600" b="1" spc="-20" dirty="0">
                <a:latin typeface="Carlito"/>
                <a:cs typeface="Carlito"/>
              </a:rPr>
              <a:t> </a:t>
            </a:r>
            <a:r>
              <a:rPr sz="1600" dirty="0">
                <a:latin typeface="Carlito"/>
                <a:cs typeface="Carlito"/>
              </a:rPr>
              <a:t>–</a:t>
            </a:r>
            <a:r>
              <a:rPr sz="1600" spc="45" dirty="0">
                <a:latin typeface="Carlito"/>
                <a:cs typeface="Carlito"/>
              </a:rPr>
              <a:t> </a:t>
            </a:r>
            <a:r>
              <a:rPr sz="1600" spc="15" dirty="0">
                <a:latin typeface="Carlito"/>
                <a:cs typeface="Carlito"/>
              </a:rPr>
              <a:t>points</a:t>
            </a:r>
            <a:r>
              <a:rPr sz="1600" spc="-145" dirty="0">
                <a:latin typeface="Carlito"/>
                <a:cs typeface="Carlito"/>
              </a:rPr>
              <a:t> </a:t>
            </a:r>
            <a:r>
              <a:rPr sz="1600" dirty="0">
                <a:latin typeface="Carlito"/>
                <a:cs typeface="Carlito"/>
              </a:rPr>
              <a:t>to</a:t>
            </a:r>
            <a:r>
              <a:rPr sz="1600" spc="-15" dirty="0">
                <a:latin typeface="Carlito"/>
                <a:cs typeface="Carlito"/>
              </a:rPr>
              <a:t> </a:t>
            </a:r>
            <a:r>
              <a:rPr sz="1600" dirty="0">
                <a:latin typeface="Carlito"/>
                <a:cs typeface="Carlito"/>
              </a:rPr>
              <a:t>desired</a:t>
            </a:r>
            <a:r>
              <a:rPr sz="1600" spc="-80" dirty="0">
                <a:latin typeface="Carlito"/>
                <a:cs typeface="Carlito"/>
              </a:rPr>
              <a:t> </a:t>
            </a:r>
            <a:r>
              <a:rPr sz="1600" spc="10" dirty="0">
                <a:latin typeface="Carlito"/>
                <a:cs typeface="Carlito"/>
              </a:rPr>
              <a:t>data</a:t>
            </a:r>
            <a:r>
              <a:rPr sz="1600" spc="-80" dirty="0">
                <a:latin typeface="Carlito"/>
                <a:cs typeface="Carlito"/>
              </a:rPr>
              <a:t> </a:t>
            </a:r>
            <a:r>
              <a:rPr sz="1600" spc="15" dirty="0">
                <a:latin typeface="Carlito"/>
                <a:cs typeface="Carlito"/>
              </a:rPr>
              <a:t>in</a:t>
            </a:r>
            <a:r>
              <a:rPr sz="1600" spc="-10" dirty="0">
                <a:latin typeface="Carlito"/>
                <a:cs typeface="Carlito"/>
              </a:rPr>
              <a:t> </a:t>
            </a:r>
            <a:r>
              <a:rPr sz="1600" spc="5" dirty="0">
                <a:latin typeface="Carlito"/>
                <a:cs typeface="Carlito"/>
              </a:rPr>
              <a:t>cache</a:t>
            </a:r>
            <a:r>
              <a:rPr sz="1600" spc="-30" dirty="0">
                <a:latin typeface="Carlito"/>
                <a:cs typeface="Carlito"/>
              </a:rPr>
              <a:t> </a:t>
            </a:r>
            <a:r>
              <a:rPr sz="1600" spc="10" dirty="0">
                <a:latin typeface="Carlito"/>
                <a:cs typeface="Carlito"/>
              </a:rPr>
              <a:t>block</a:t>
            </a:r>
            <a:endParaRPr sz="1600" dirty="0">
              <a:latin typeface="Carlito"/>
              <a:cs typeface="Carlito"/>
            </a:endParaRPr>
          </a:p>
        </p:txBody>
      </p:sp>
      <p:sp>
        <p:nvSpPr>
          <p:cNvPr id="16" name="object 16"/>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sp>
        <p:nvSpPr>
          <p:cNvPr id="17" name="object 17"/>
          <p:cNvSpPr txBox="1"/>
          <p:nvPr/>
        </p:nvSpPr>
        <p:spPr>
          <a:xfrm>
            <a:off x="795337" y="4367212"/>
            <a:ext cx="4743450" cy="1612364"/>
          </a:xfrm>
          <a:prstGeom prst="rect">
            <a:avLst/>
          </a:prstGeom>
          <a:ln w="9534">
            <a:solidFill>
              <a:srgbClr val="000000"/>
            </a:solidFill>
          </a:ln>
        </p:spPr>
        <p:txBody>
          <a:bodyPr vert="horz" wrap="square" lIns="0" tIns="27305" rIns="0" bIns="0" rtlCol="0">
            <a:spAutoFit/>
          </a:bodyPr>
          <a:lstStyle/>
          <a:p>
            <a:pPr marL="82550">
              <a:lnSpc>
                <a:spcPct val="100000"/>
              </a:lnSpc>
              <a:spcBef>
                <a:spcPts val="215"/>
              </a:spcBef>
            </a:pPr>
            <a:r>
              <a:rPr sz="2400" b="1" u="heavy" spc="5" dirty="0">
                <a:uFill>
                  <a:solidFill>
                    <a:srgbClr val="000000"/>
                  </a:solidFill>
                </a:uFill>
                <a:latin typeface="Carlito"/>
                <a:cs typeface="Carlito"/>
              </a:rPr>
              <a:t>INSTRUCTION</a:t>
            </a:r>
            <a:r>
              <a:rPr sz="2400" b="1" u="heavy" spc="-180" dirty="0">
                <a:uFill>
                  <a:solidFill>
                    <a:srgbClr val="000000"/>
                  </a:solidFill>
                </a:uFill>
                <a:latin typeface="Carlito"/>
                <a:cs typeface="Carlito"/>
              </a:rPr>
              <a:t> </a:t>
            </a:r>
            <a:r>
              <a:rPr sz="2400" b="1" u="heavy" dirty="0">
                <a:uFill>
                  <a:solidFill>
                    <a:srgbClr val="000000"/>
                  </a:solidFill>
                </a:uFill>
                <a:latin typeface="Carlito"/>
                <a:cs typeface="Carlito"/>
              </a:rPr>
              <a:t>BREAKDOWN</a:t>
            </a:r>
            <a:endParaRPr sz="2400" dirty="0">
              <a:latin typeface="Carlito"/>
              <a:cs typeface="Carlito"/>
            </a:endParaRPr>
          </a:p>
          <a:p>
            <a:pPr marL="82550" marR="91440">
              <a:lnSpc>
                <a:spcPct val="100800"/>
              </a:lnSpc>
              <a:spcBef>
                <a:spcPts val="1235"/>
              </a:spcBef>
            </a:pPr>
            <a:r>
              <a:rPr sz="1600" spc="5" dirty="0">
                <a:latin typeface="Carlito"/>
                <a:cs typeface="Carlito"/>
              </a:rPr>
              <a:t>Each </a:t>
            </a:r>
            <a:r>
              <a:rPr sz="1600" spc="10" dirty="0">
                <a:latin typeface="Carlito"/>
                <a:cs typeface="Carlito"/>
              </a:rPr>
              <a:t>of </a:t>
            </a:r>
            <a:r>
              <a:rPr sz="1600" spc="5" dirty="0">
                <a:latin typeface="Carlito"/>
                <a:cs typeface="Carlito"/>
              </a:rPr>
              <a:t>the </a:t>
            </a:r>
            <a:r>
              <a:rPr sz="1600" dirty="0">
                <a:latin typeface="Carlito"/>
                <a:cs typeface="Carlito"/>
              </a:rPr>
              <a:t>address </a:t>
            </a:r>
            <a:r>
              <a:rPr sz="1600" spc="10" dirty="0">
                <a:latin typeface="Carlito"/>
                <a:cs typeface="Carlito"/>
              </a:rPr>
              <a:t>of </a:t>
            </a:r>
            <a:r>
              <a:rPr sz="1600" spc="20" dirty="0">
                <a:latin typeface="Carlito"/>
                <a:cs typeface="Carlito"/>
              </a:rPr>
              <a:t>load </a:t>
            </a:r>
            <a:r>
              <a:rPr sz="1600" spc="-5" dirty="0">
                <a:latin typeface="Carlito"/>
                <a:cs typeface="Carlito"/>
              </a:rPr>
              <a:t>instruction </a:t>
            </a:r>
            <a:r>
              <a:rPr sz="1600" spc="15" dirty="0">
                <a:latin typeface="Carlito"/>
                <a:cs typeface="Carlito"/>
              </a:rPr>
              <a:t>is </a:t>
            </a:r>
            <a:r>
              <a:rPr sz="1600" spc="-10" dirty="0">
                <a:latin typeface="Carlito"/>
                <a:cs typeface="Carlito"/>
              </a:rPr>
              <a:t>broken  </a:t>
            </a:r>
            <a:r>
              <a:rPr sz="1600" spc="15" dirty="0">
                <a:latin typeface="Carlito"/>
                <a:cs typeface="Carlito"/>
              </a:rPr>
              <a:t>into </a:t>
            </a:r>
            <a:r>
              <a:rPr sz="1600" spc="-5" dirty="0">
                <a:latin typeface="Carlito"/>
                <a:cs typeface="Carlito"/>
              </a:rPr>
              <a:t>three </a:t>
            </a:r>
            <a:r>
              <a:rPr sz="1600" dirty="0">
                <a:latin typeface="Carlito"/>
                <a:cs typeface="Carlito"/>
              </a:rPr>
              <a:t>parts: </a:t>
            </a:r>
            <a:r>
              <a:rPr sz="1600" spc="10" dirty="0">
                <a:latin typeface="Carlito"/>
                <a:cs typeface="Carlito"/>
              </a:rPr>
              <a:t>tag </a:t>
            </a:r>
            <a:r>
              <a:rPr sz="1600" spc="15" dirty="0">
                <a:latin typeface="Carlito"/>
                <a:cs typeface="Carlito"/>
              </a:rPr>
              <a:t>and</a:t>
            </a:r>
            <a:r>
              <a:rPr sz="1600" spc="-260" dirty="0">
                <a:latin typeface="Carlito"/>
                <a:cs typeface="Carlito"/>
              </a:rPr>
              <a:t> </a:t>
            </a:r>
            <a:r>
              <a:rPr sz="1600" spc="-10" dirty="0">
                <a:latin typeface="Carlito"/>
                <a:cs typeface="Carlito"/>
              </a:rPr>
              <a:t>offset.</a:t>
            </a:r>
            <a:endParaRPr sz="1600" dirty="0">
              <a:latin typeface="Carlito"/>
              <a:cs typeface="Carlito"/>
            </a:endParaRPr>
          </a:p>
          <a:p>
            <a:pPr marL="82550" marR="96520">
              <a:lnSpc>
                <a:spcPts val="2180"/>
              </a:lnSpc>
            </a:pPr>
            <a:r>
              <a:rPr sz="1600" spc="5" dirty="0">
                <a:latin typeface="Carlito"/>
                <a:cs typeface="Carlito"/>
              </a:rPr>
              <a:t>Main </a:t>
            </a:r>
            <a:r>
              <a:rPr sz="1600" spc="-5" dirty="0">
                <a:latin typeface="Carlito"/>
                <a:cs typeface="Carlito"/>
              </a:rPr>
              <a:t>memory </a:t>
            </a:r>
            <a:r>
              <a:rPr sz="1600" spc="-10" dirty="0">
                <a:latin typeface="Carlito"/>
                <a:cs typeface="Carlito"/>
              </a:rPr>
              <a:t>size </a:t>
            </a:r>
            <a:r>
              <a:rPr sz="1600" dirty="0">
                <a:latin typeface="Carlito"/>
                <a:cs typeface="Carlito"/>
              </a:rPr>
              <a:t>= M , </a:t>
            </a:r>
            <a:r>
              <a:rPr sz="1600" spc="5" dirty="0">
                <a:latin typeface="Carlito"/>
                <a:cs typeface="Carlito"/>
              </a:rPr>
              <a:t>cache </a:t>
            </a:r>
            <a:r>
              <a:rPr sz="1600" spc="-15" dirty="0">
                <a:latin typeface="Carlito"/>
                <a:cs typeface="Carlito"/>
              </a:rPr>
              <a:t>size </a:t>
            </a:r>
            <a:r>
              <a:rPr sz="1600" dirty="0">
                <a:latin typeface="Carlito"/>
                <a:cs typeface="Carlito"/>
              </a:rPr>
              <a:t>= C </a:t>
            </a:r>
            <a:r>
              <a:rPr sz="1600" spc="15" dirty="0">
                <a:latin typeface="Carlito"/>
                <a:cs typeface="Carlito"/>
              </a:rPr>
              <a:t>and </a:t>
            </a:r>
            <a:r>
              <a:rPr sz="1600" spc="-15" dirty="0">
                <a:latin typeface="Carlito"/>
                <a:cs typeface="Carlito"/>
              </a:rPr>
              <a:t>offset  </a:t>
            </a:r>
            <a:r>
              <a:rPr sz="1600" spc="15" dirty="0">
                <a:latin typeface="Carlito"/>
                <a:cs typeface="Carlito"/>
              </a:rPr>
              <a:t>bits </a:t>
            </a:r>
            <a:r>
              <a:rPr sz="1600" dirty="0">
                <a:latin typeface="Carlito"/>
                <a:cs typeface="Carlito"/>
              </a:rPr>
              <a:t>= Z results </a:t>
            </a:r>
            <a:r>
              <a:rPr sz="1600" spc="15" dirty="0">
                <a:latin typeface="Carlito"/>
                <a:cs typeface="Carlito"/>
              </a:rPr>
              <a:t>in </a:t>
            </a:r>
            <a:r>
              <a:rPr sz="1600" spc="5" dirty="0">
                <a:latin typeface="Carlito"/>
                <a:cs typeface="Carlito"/>
              </a:rPr>
              <a:t>the following </a:t>
            </a:r>
            <a:r>
              <a:rPr sz="1600" spc="-5" dirty="0">
                <a:latin typeface="Carlito"/>
                <a:cs typeface="Carlito"/>
              </a:rPr>
              <a:t>(right</a:t>
            </a:r>
            <a:r>
              <a:rPr sz="1600" spc="-295" dirty="0">
                <a:latin typeface="Carlito"/>
                <a:cs typeface="Carlito"/>
              </a:rPr>
              <a:t> </a:t>
            </a:r>
            <a:r>
              <a:rPr sz="1600" spc="-5" dirty="0">
                <a:latin typeface="Carlito"/>
                <a:cs typeface="Carlito"/>
              </a:rPr>
              <a:t>figure).</a:t>
            </a:r>
            <a:endParaRPr sz="1600" dirty="0">
              <a:latin typeface="Carlito"/>
              <a:cs typeface="Carlito"/>
            </a:endParaRPr>
          </a:p>
        </p:txBody>
      </p:sp>
      <p:sp>
        <p:nvSpPr>
          <p:cNvPr id="18" name="object 18"/>
          <p:cNvSpPr/>
          <p:nvPr/>
        </p:nvSpPr>
        <p:spPr>
          <a:xfrm>
            <a:off x="6405626" y="4624387"/>
            <a:ext cx="5400675" cy="1200150"/>
          </a:xfrm>
          <a:custGeom>
            <a:avLst/>
            <a:gdLst/>
            <a:ahLst/>
            <a:cxnLst/>
            <a:rect l="l" t="t" r="r" b="b"/>
            <a:pathLst>
              <a:path w="5400675" h="1200150">
                <a:moveTo>
                  <a:pt x="0" y="1200150"/>
                </a:moveTo>
                <a:lnTo>
                  <a:pt x="5400675" y="1200150"/>
                </a:lnTo>
                <a:lnTo>
                  <a:pt x="5400675" y="0"/>
                </a:lnTo>
                <a:lnTo>
                  <a:pt x="0" y="0"/>
                </a:lnTo>
                <a:lnTo>
                  <a:pt x="0" y="1200150"/>
                </a:lnTo>
                <a:close/>
              </a:path>
            </a:pathLst>
          </a:custGeom>
          <a:ln w="9534">
            <a:solidFill>
              <a:srgbClr val="000000"/>
            </a:solidFill>
          </a:ln>
        </p:spPr>
        <p:txBody>
          <a:bodyPr wrap="square" lIns="0" tIns="0" rIns="0" bIns="0" rtlCol="0"/>
          <a:lstStyle/>
          <a:p>
            <a:endParaRPr/>
          </a:p>
        </p:txBody>
      </p:sp>
      <p:sp>
        <p:nvSpPr>
          <p:cNvPr id="19" name="object 19"/>
          <p:cNvSpPr txBox="1"/>
          <p:nvPr/>
        </p:nvSpPr>
        <p:spPr>
          <a:xfrm>
            <a:off x="6499478" y="4639373"/>
            <a:ext cx="2407285" cy="1130300"/>
          </a:xfrm>
          <a:prstGeom prst="rect">
            <a:avLst/>
          </a:prstGeom>
        </p:spPr>
        <p:txBody>
          <a:bodyPr vert="horz" wrap="square" lIns="0" tIns="10795" rIns="0" bIns="0" rtlCol="0">
            <a:spAutoFit/>
          </a:bodyPr>
          <a:lstStyle/>
          <a:p>
            <a:pPr marR="5080">
              <a:lnSpc>
                <a:spcPct val="100800"/>
              </a:lnSpc>
              <a:spcBef>
                <a:spcPts val="85"/>
              </a:spcBef>
            </a:pPr>
            <a:r>
              <a:rPr sz="1800" spc="-5" dirty="0">
                <a:latin typeface="Carlito"/>
                <a:cs typeface="Carlito"/>
              </a:rPr>
              <a:t>Length </a:t>
            </a:r>
            <a:r>
              <a:rPr sz="1800" spc="10" dirty="0">
                <a:latin typeface="Carlito"/>
                <a:cs typeface="Carlito"/>
              </a:rPr>
              <a:t>of </a:t>
            </a:r>
            <a:r>
              <a:rPr sz="1800" spc="20" dirty="0">
                <a:latin typeface="Carlito"/>
                <a:cs typeface="Carlito"/>
              </a:rPr>
              <a:t>load</a:t>
            </a:r>
            <a:r>
              <a:rPr sz="1800" spc="-215" dirty="0">
                <a:latin typeface="Carlito"/>
                <a:cs typeface="Carlito"/>
              </a:rPr>
              <a:t> </a:t>
            </a:r>
            <a:r>
              <a:rPr sz="1800" spc="5" dirty="0">
                <a:latin typeface="Carlito"/>
                <a:cs typeface="Carlito"/>
              </a:rPr>
              <a:t>instruction  </a:t>
            </a:r>
            <a:r>
              <a:rPr sz="1800" dirty="0">
                <a:latin typeface="Carlito"/>
                <a:cs typeface="Carlito"/>
              </a:rPr>
              <a:t>OFFSET</a:t>
            </a:r>
            <a:endParaRPr sz="1800">
              <a:latin typeface="Carlito"/>
              <a:cs typeface="Carlito"/>
            </a:endParaRPr>
          </a:p>
          <a:p>
            <a:pPr>
              <a:lnSpc>
                <a:spcPct val="100000"/>
              </a:lnSpc>
              <a:spcBef>
                <a:spcPts val="20"/>
              </a:spcBef>
            </a:pPr>
            <a:r>
              <a:rPr sz="1800" spc="-45" dirty="0">
                <a:latin typeface="Carlito"/>
                <a:cs typeface="Carlito"/>
              </a:rPr>
              <a:t>TAG</a:t>
            </a:r>
            <a:endParaRPr sz="1800">
              <a:latin typeface="Carlito"/>
              <a:cs typeface="Carlito"/>
            </a:endParaRPr>
          </a:p>
          <a:p>
            <a:pPr>
              <a:lnSpc>
                <a:spcPct val="100000"/>
              </a:lnSpc>
              <a:spcBef>
                <a:spcPts val="15"/>
              </a:spcBef>
            </a:pPr>
            <a:r>
              <a:rPr sz="1800" spc="5" dirty="0">
                <a:latin typeface="Carlito"/>
                <a:cs typeface="Carlito"/>
              </a:rPr>
              <a:t>CACHE</a:t>
            </a:r>
            <a:r>
              <a:rPr sz="1800" spc="-95" dirty="0">
                <a:latin typeface="Carlito"/>
                <a:cs typeface="Carlito"/>
              </a:rPr>
              <a:t> </a:t>
            </a:r>
            <a:r>
              <a:rPr sz="1800" spc="-20" dirty="0">
                <a:latin typeface="Carlito"/>
                <a:cs typeface="Carlito"/>
              </a:rPr>
              <a:t>BLOCKS</a:t>
            </a:r>
            <a:endParaRPr sz="1800">
              <a:latin typeface="Carlito"/>
              <a:cs typeface="Carlito"/>
            </a:endParaRPr>
          </a:p>
        </p:txBody>
      </p:sp>
      <p:sp>
        <p:nvSpPr>
          <p:cNvPr id="20" name="object 20"/>
          <p:cNvSpPr txBox="1"/>
          <p:nvPr/>
        </p:nvSpPr>
        <p:spPr>
          <a:xfrm>
            <a:off x="9219565" y="4639373"/>
            <a:ext cx="2499360" cy="1130300"/>
          </a:xfrm>
          <a:prstGeom prst="rect">
            <a:avLst/>
          </a:prstGeom>
        </p:spPr>
        <p:txBody>
          <a:bodyPr vert="horz" wrap="square" lIns="0" tIns="12700" rIns="0" bIns="0" rtlCol="0">
            <a:spAutoFit/>
          </a:bodyPr>
          <a:lstStyle/>
          <a:p>
            <a:pPr marL="25400">
              <a:lnSpc>
                <a:spcPct val="100000"/>
              </a:lnSpc>
              <a:spcBef>
                <a:spcPts val="100"/>
              </a:spcBef>
              <a:tabLst>
                <a:tab pos="1854835" algn="l"/>
              </a:tabLst>
            </a:pPr>
            <a:r>
              <a:rPr sz="1800" dirty="0">
                <a:latin typeface="Carlito"/>
                <a:cs typeface="Carlito"/>
              </a:rPr>
              <a:t>:</a:t>
            </a:r>
            <a:r>
              <a:rPr sz="1800" spc="10" dirty="0">
                <a:latin typeface="Carlito"/>
                <a:cs typeface="Carlito"/>
              </a:rPr>
              <a:t> </a:t>
            </a:r>
            <a:r>
              <a:rPr sz="1800" spc="5" dirty="0">
                <a:latin typeface="Carlito"/>
                <a:cs typeface="Carlito"/>
              </a:rPr>
              <a:t>log</a:t>
            </a:r>
            <a:r>
              <a:rPr sz="1800" spc="7" baseline="-18518" dirty="0">
                <a:latin typeface="Carlito"/>
                <a:cs typeface="Carlito"/>
              </a:rPr>
              <a:t>2</a:t>
            </a:r>
            <a:r>
              <a:rPr sz="1800" spc="5" dirty="0">
                <a:latin typeface="Carlito"/>
                <a:cs typeface="Carlito"/>
              </a:rPr>
              <a:t>(M)	</a:t>
            </a:r>
            <a:r>
              <a:rPr sz="1800" b="1" spc="-5" dirty="0">
                <a:latin typeface="Carlito"/>
                <a:cs typeface="Carlito"/>
              </a:rPr>
              <a:t>bits</a:t>
            </a:r>
            <a:endParaRPr sz="1800">
              <a:latin typeface="Carlito"/>
              <a:cs typeface="Carlito"/>
            </a:endParaRPr>
          </a:p>
          <a:p>
            <a:pPr marL="25400">
              <a:lnSpc>
                <a:spcPct val="100000"/>
              </a:lnSpc>
              <a:spcBef>
                <a:spcPts val="20"/>
              </a:spcBef>
              <a:tabLst>
                <a:tab pos="1854835" algn="l"/>
              </a:tabLst>
            </a:pPr>
            <a:r>
              <a:rPr sz="1800" dirty="0">
                <a:latin typeface="Carlito"/>
                <a:cs typeface="Carlito"/>
              </a:rPr>
              <a:t>:</a:t>
            </a:r>
            <a:r>
              <a:rPr sz="1800" spc="10" dirty="0">
                <a:latin typeface="Carlito"/>
                <a:cs typeface="Carlito"/>
              </a:rPr>
              <a:t> </a:t>
            </a:r>
            <a:r>
              <a:rPr sz="1800" dirty="0">
                <a:latin typeface="Carlito"/>
                <a:cs typeface="Carlito"/>
              </a:rPr>
              <a:t>z	</a:t>
            </a:r>
            <a:r>
              <a:rPr sz="1800" b="1" spc="-5" dirty="0">
                <a:latin typeface="Carlito"/>
                <a:cs typeface="Carlito"/>
              </a:rPr>
              <a:t>bits</a:t>
            </a:r>
            <a:endParaRPr sz="1800">
              <a:latin typeface="Carlito"/>
              <a:cs typeface="Carlito"/>
            </a:endParaRPr>
          </a:p>
          <a:p>
            <a:pPr marL="25400">
              <a:lnSpc>
                <a:spcPct val="100000"/>
              </a:lnSpc>
              <a:spcBef>
                <a:spcPts val="20"/>
              </a:spcBef>
              <a:tabLst>
                <a:tab pos="1854835" algn="l"/>
              </a:tabLst>
            </a:pPr>
            <a:r>
              <a:rPr sz="1800" dirty="0">
                <a:latin typeface="Carlito"/>
                <a:cs typeface="Carlito"/>
              </a:rPr>
              <a:t>: </a:t>
            </a:r>
            <a:r>
              <a:rPr sz="1800" spc="5" dirty="0">
                <a:latin typeface="Carlito"/>
                <a:cs typeface="Carlito"/>
              </a:rPr>
              <a:t>log</a:t>
            </a:r>
            <a:r>
              <a:rPr sz="1800" spc="7" baseline="-18518" dirty="0">
                <a:latin typeface="Carlito"/>
                <a:cs typeface="Carlito"/>
              </a:rPr>
              <a:t>2</a:t>
            </a:r>
            <a:r>
              <a:rPr sz="1800" spc="5" dirty="0">
                <a:latin typeface="Carlito"/>
                <a:cs typeface="Carlito"/>
              </a:rPr>
              <a:t>(M)</a:t>
            </a:r>
            <a:r>
              <a:rPr sz="1800" spc="-35" dirty="0">
                <a:latin typeface="Carlito"/>
                <a:cs typeface="Carlito"/>
              </a:rPr>
              <a:t> </a:t>
            </a:r>
            <a:r>
              <a:rPr sz="1800" dirty="0">
                <a:latin typeface="Carlito"/>
                <a:cs typeface="Carlito"/>
              </a:rPr>
              <a:t>–</a:t>
            </a:r>
            <a:r>
              <a:rPr sz="1800" spc="45" dirty="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(C)	</a:t>
            </a:r>
            <a:r>
              <a:rPr sz="1800" b="1" spc="-5" dirty="0">
                <a:latin typeface="Carlito"/>
                <a:cs typeface="Carlito"/>
              </a:rPr>
              <a:t>bits</a:t>
            </a:r>
            <a:endParaRPr sz="1800">
              <a:latin typeface="Carlito"/>
              <a:cs typeface="Carlito"/>
            </a:endParaRPr>
          </a:p>
          <a:p>
            <a:pPr marL="25400">
              <a:lnSpc>
                <a:spcPct val="100000"/>
              </a:lnSpc>
              <a:spcBef>
                <a:spcPts val="15"/>
              </a:spcBef>
              <a:tabLst>
                <a:tab pos="1854835" algn="l"/>
              </a:tabLst>
            </a:pPr>
            <a:r>
              <a:rPr sz="1800" dirty="0">
                <a:latin typeface="Carlito"/>
                <a:cs typeface="Carlito"/>
              </a:rPr>
              <a:t>:</a:t>
            </a:r>
            <a:r>
              <a:rPr sz="1800" spc="10" dirty="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(C)	</a:t>
            </a:r>
            <a:r>
              <a:rPr sz="1800" b="1" spc="5" dirty="0">
                <a:latin typeface="Carlito"/>
                <a:cs typeface="Carlito"/>
              </a:rPr>
              <a:t>blocks</a:t>
            </a:r>
            <a:endParaRPr sz="1800">
              <a:latin typeface="Carlito"/>
              <a:cs typeface="Carlito"/>
            </a:endParaRPr>
          </a:p>
        </p:txBody>
      </p:sp>
      <p:sp>
        <p:nvSpPr>
          <p:cNvPr id="21" name="object 21"/>
          <p:cNvSpPr/>
          <p:nvPr/>
        </p:nvSpPr>
        <p:spPr>
          <a:xfrm>
            <a:off x="5533771" y="5106542"/>
            <a:ext cx="873760" cy="228600"/>
          </a:xfrm>
          <a:custGeom>
            <a:avLst/>
            <a:gdLst/>
            <a:ahLst/>
            <a:cxnLst/>
            <a:rect l="l" t="t" r="r" b="b"/>
            <a:pathLst>
              <a:path w="873760" h="228600">
                <a:moveTo>
                  <a:pt x="798253" y="76072"/>
                </a:moveTo>
                <a:lnTo>
                  <a:pt x="682625" y="76072"/>
                </a:lnTo>
                <a:lnTo>
                  <a:pt x="683005" y="152272"/>
                </a:lnTo>
                <a:lnTo>
                  <a:pt x="644906" y="152457"/>
                </a:lnTo>
                <a:lnTo>
                  <a:pt x="645287" y="228599"/>
                </a:lnTo>
                <a:lnTo>
                  <a:pt x="873378" y="113156"/>
                </a:lnTo>
                <a:lnTo>
                  <a:pt x="798253" y="76072"/>
                </a:lnTo>
                <a:close/>
              </a:path>
              <a:path w="873760" h="228600">
                <a:moveTo>
                  <a:pt x="644525" y="76257"/>
                </a:moveTo>
                <a:lnTo>
                  <a:pt x="0" y="79374"/>
                </a:lnTo>
                <a:lnTo>
                  <a:pt x="380" y="155574"/>
                </a:lnTo>
                <a:lnTo>
                  <a:pt x="644906" y="152457"/>
                </a:lnTo>
                <a:lnTo>
                  <a:pt x="644525" y="76257"/>
                </a:lnTo>
                <a:close/>
              </a:path>
              <a:path w="873760" h="228600">
                <a:moveTo>
                  <a:pt x="682625" y="76072"/>
                </a:moveTo>
                <a:lnTo>
                  <a:pt x="644525" y="76257"/>
                </a:lnTo>
                <a:lnTo>
                  <a:pt x="644906" y="152457"/>
                </a:lnTo>
                <a:lnTo>
                  <a:pt x="683005" y="152272"/>
                </a:lnTo>
                <a:lnTo>
                  <a:pt x="682625" y="76072"/>
                </a:lnTo>
                <a:close/>
              </a:path>
              <a:path w="873760" h="228600">
                <a:moveTo>
                  <a:pt x="644143" y="0"/>
                </a:moveTo>
                <a:lnTo>
                  <a:pt x="644525" y="76257"/>
                </a:lnTo>
                <a:lnTo>
                  <a:pt x="798253" y="76072"/>
                </a:lnTo>
                <a:lnTo>
                  <a:pt x="644143" y="0"/>
                </a:lnTo>
                <a:close/>
              </a:path>
            </a:pathLst>
          </a:custGeom>
          <a:solidFill>
            <a:srgbClr val="00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TotalTime>
  <Words>1523</Words>
  <Application>Microsoft Office PowerPoint</Application>
  <PresentationFormat>Custom</PresentationFormat>
  <Paragraphs>253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Paracache Simulator Links</vt:lpstr>
      <vt:lpstr>Cache Mapping Problems</vt:lpstr>
      <vt:lpstr>Cache Mapping Problems</vt:lpstr>
      <vt:lpstr>Cache Mapping Problems</vt:lpstr>
      <vt:lpstr>PowerPoint Presentation</vt:lpstr>
      <vt:lpstr>Length of address in Main Memory</vt:lpstr>
      <vt:lpstr>PowerPoint Presentation</vt:lpstr>
      <vt:lpstr>Length of address in Main Memory</vt:lpstr>
      <vt:lpstr>PowerPoint Presentation</vt:lpstr>
      <vt:lpstr>Length of address in Main Memory</vt:lpstr>
      <vt:lpstr>PowerPoint Presentation</vt:lpstr>
      <vt:lpstr>PowerPoint Presentation</vt:lpstr>
      <vt:lpstr>PowerPoint Presentation</vt:lpstr>
      <vt:lpstr>PowerPoint Presentation</vt:lpstr>
      <vt:lpstr>PowerPoint Presentation</vt:lpstr>
      <vt:lpstr>Length of Virtual Address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ParaCache Knowledge Base</dc:title>
  <dc:creator>Paramita</dc:creator>
  <cp:lastModifiedBy>Deepti C</cp:lastModifiedBy>
  <cp:revision>6</cp:revision>
  <dcterms:created xsi:type="dcterms:W3CDTF">2021-03-28T10:03:10Z</dcterms:created>
  <dcterms:modified xsi:type="dcterms:W3CDTF">2021-03-28T14:54:29Z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2016-10-06T00:00:00Z</vt:filetime>
  </property>
  <property fmtid="{D5CDD505-2E9C-101B-9397-08002B2CF9AE}" pid="3" name="Creator">
    <vt:lpwstr>Microsoft® PowerPoint® 2016</vt:lpwstr>
  </property>
  <property fmtid="{D5CDD505-2E9C-101B-9397-08002B2CF9AE}" pid="4" name="LastSaved">
    <vt:filetime>2021-03-28T00:00:00Z</vt:filetime>
  </property>
</Properties>
</file>