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6" r:id="rId4"/>
    <p:sldId id="267" r:id="rId5"/>
    <p:sldId id="26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Database Management  Class </a:t>
            </a:r>
            <a:r>
              <a:rPr lang="en-US" sz="4800" dirty="0" smtClean="0"/>
              <a:t>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Wilson Rey, Ben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Our “Retail Management System” is designed to help an owner of a retail business keep track of their business’s customers, employees, vendors.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kern="1200" dirty="0" smtClean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The system allows</a:t>
            </a:r>
            <a:r>
              <a:rPr lang="en-US" sz="280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employees to determine which items are selling the best, how often customers shop, and know what inventory is available across all locations.</a:t>
            </a:r>
          </a:p>
        </p:txBody>
      </p:sp>
    </p:spTree>
    <p:extLst>
      <p:ext uri="{BB962C8B-B14F-4D97-AF65-F5344CB8AC3E}">
        <p14:creationId xmlns:p14="http://schemas.microsoft.com/office/powerpoint/2010/main" val="16312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r>
              <a:rPr lang="en-US" baseline="0" dirty="0" smtClean="0"/>
              <a:t>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US" sz="5900" b="0" baseline="0" dirty="0" smtClean="0"/>
              <a:t>Seven </a:t>
            </a:r>
            <a:r>
              <a:rPr lang="en-US" sz="5900" baseline="0" dirty="0" smtClean="0"/>
              <a:t>tables in total: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EMPLOYEE</a:t>
            </a:r>
            <a:r>
              <a:rPr lang="en-US" sz="4000" b="0" baseline="0" dirty="0" smtClean="0"/>
              <a:t> – Information about an employee.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ORDER</a:t>
            </a:r>
            <a:r>
              <a:rPr lang="en-US" sz="4000" b="0" baseline="0" dirty="0" smtClean="0"/>
              <a:t> – Orders placed by a customer.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CUSTOMER</a:t>
            </a:r>
            <a:r>
              <a:rPr lang="en-US" sz="4000" b="0" baseline="0" dirty="0" smtClean="0"/>
              <a:t> – Information about a customer.</a:t>
            </a:r>
            <a:endParaRPr lang="en-US" sz="4000" b="1" baseline="0" dirty="0" smtClean="0"/>
          </a:p>
          <a:p>
            <a:pPr marL="742950" marR="0" lvl="0" indent="-742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ITEM</a:t>
            </a:r>
            <a:r>
              <a:rPr lang="en-US" sz="4000" b="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– An item that has been sold at one point.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INVENTORY</a:t>
            </a:r>
            <a:r>
              <a:rPr lang="en-US" sz="4000" b="0" baseline="0" dirty="0" smtClean="0"/>
              <a:t> – The amount of stock available for sale.</a:t>
            </a:r>
            <a:endParaRPr lang="en-US" sz="4000" b="1" baseline="0" dirty="0" smtClean="0"/>
          </a:p>
          <a:p>
            <a:pPr marL="742950" marR="0" lvl="0" indent="-742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b="1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VENDOR</a:t>
            </a:r>
            <a:r>
              <a:rPr lang="en-US" sz="4000" b="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 – A company through which more inventory is acquired.</a:t>
            </a:r>
            <a:endParaRPr lang="en-US" sz="4000" b="1" baseline="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sz="4000" b="1" baseline="0" dirty="0" smtClean="0"/>
              <a:t>PURCHASE</a:t>
            </a:r>
            <a:r>
              <a:rPr lang="en-US" sz="4000" b="0" baseline="0" dirty="0" smtClean="0"/>
              <a:t> – A purchase made to a vendor for more inventory.</a:t>
            </a:r>
            <a:endParaRPr lang="en-US" sz="4000" baseline="0" dirty="0" smtClean="0"/>
          </a:p>
        </p:txBody>
      </p:sp>
      <p:pic>
        <p:nvPicPr>
          <p:cNvPr id="5" name="Picture 6" descr="https://documents.lucidchart.com/documents/9d96691c-18d3-461e-9a74-a20b306afd31/pages/0_0?a=2422&amp;x=161&amp;y=217&amp;w=858&amp;h=944&amp;store=1&amp;accept=image%2F*&amp;auth=LCA%206b2d4db8d5c2c10950f6c5f352d88e9134795d9e-ts%3D147018939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" t="73" r="12" b="-73"/>
          <a:stretch/>
        </p:blipFill>
        <p:spPr bwMode="auto">
          <a:xfrm>
            <a:off x="1655064" y="1828800"/>
            <a:ext cx="3954923" cy="4351338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3048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1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lang="en-US" baseline="0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Several</a:t>
            </a:r>
            <a:r>
              <a:rPr lang="en-US" baseline="0" dirty="0" smtClean="0"/>
              <a:t> foreign keys.</a:t>
            </a:r>
          </a:p>
          <a:p>
            <a:pPr lvl="1"/>
            <a:r>
              <a:rPr lang="en-US" dirty="0" smtClean="0"/>
              <a:t>The order table wins for</a:t>
            </a:r>
            <a:r>
              <a:rPr lang="en-US" baseline="0" dirty="0" smtClean="0"/>
              <a:t> most foreign keys needed. It drew from customer, employee, and item.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Purchase only had two foreign keys.</a:t>
            </a:r>
          </a:p>
          <a:p>
            <a:pPr lvl="1"/>
            <a:endParaRPr lang="en-US" baseline="0" dirty="0" smtClean="0"/>
          </a:p>
          <a:p>
            <a:pPr lvl="1"/>
            <a:r>
              <a:rPr lang="en-US" baseline="0" dirty="0" smtClean="0"/>
              <a:t>Inventory only had one foreign key.</a:t>
            </a:r>
          </a:p>
          <a:p>
            <a:pPr lvl="1"/>
            <a:endParaRPr lang="en-US" dirty="0"/>
          </a:p>
        </p:txBody>
      </p:sp>
      <p:pic>
        <p:nvPicPr>
          <p:cNvPr id="6" name="Picture 2" descr="https://documents.lucidchart.com/documents/9d96691c-18d3-461e-9a74-a20b306afd31/pages/wGxxCK1w1N1p?a=2422&amp;x=43&amp;y=58&amp;w=1258&amp;h=1369&amp;store=1&amp;accept=image%2F*&amp;auth=LCA%20f7284e737ffbc3ad6b775195e3069f71101d0f4c-ts%3D1470189394"/>
          <p:cNvPicPr preferRelativeResize="0">
            <a:picLocks noGrp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7556" y="1825625"/>
            <a:ext cx="3998526" cy="4351338"/>
          </a:xfrm>
          <a:prstGeom prst="rect">
            <a:avLst/>
          </a:prstGeom>
          <a:noFill/>
          <a:effectLst>
            <a:glow rad="228600">
              <a:schemeClr val="tx2">
                <a:alpha val="40000"/>
              </a:schemeClr>
            </a:glow>
            <a:reflection blurRad="25400" stA="50000" endA="275" endPos="40000" dist="304800" dir="5400000" sy="-100000" algn="bl" rotWithShape="0"/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Scripts/Physical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  <a:effectLst>
            <a:glow rad="228600">
              <a:schemeClr val="tx2">
                <a:alpha val="40000"/>
              </a:schemeClr>
            </a:glow>
            <a:reflection blurRad="25400" stA="50000" endA="275" endPos="40000" dist="304800" dir="5400000" sy="-100000" algn="bl" rotWithShape="0"/>
            <a:softEdge rad="31750"/>
          </a:effectLst>
        </p:spPr>
        <p:txBody>
          <a:bodyPr anchor="ctr" anchorCtr="1">
            <a:normAutofit fontScale="55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 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EmployeeID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number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 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"SSN"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11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 </a:t>
            </a:r>
          </a:p>
          <a:p>
            <a:pPr marL="0" indent="0">
              <a:buNone/>
            </a:pPr>
            <a:endParaRPr lang="en-US" b="0" i="0" dirty="0" smtClean="0">
              <a:solidFill>
                <a:srgbClr val="333333"/>
              </a:solidFill>
              <a:effectLst/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CREATE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TABLE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"</a:t>
            </a:r>
            <a:r>
              <a:rPr lang="en-US" b="0" i="0" dirty="0" smtClean="0">
                <a:solidFill>
                  <a:srgbClr val="795DA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 (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CustomerID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6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primary key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FirstName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LastName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b="0" i="0" baseline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"Address"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err="1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40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"City"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25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ZipCode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9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),</a:t>
            </a:r>
          </a:p>
          <a:p>
            <a:pPr marL="0" indent="0">
              <a:buNone/>
            </a:pPr>
            <a:r>
              <a:rPr lang="en-US" sz="2800" b="0" i="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 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err="1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TelephoneNumber</a:t>
            </a:r>
            <a:r>
              <a:rPr lang="en-US" b="0" i="0" dirty="0" smtClean="0">
                <a:solidFill>
                  <a:srgbClr val="183691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"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 </a:t>
            </a:r>
            <a:r>
              <a:rPr lang="en-US" b="0" i="0" dirty="0" smtClean="0">
                <a:solidFill>
                  <a:srgbClr val="A71D5D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varchar2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(</a:t>
            </a:r>
            <a:r>
              <a:rPr lang="en-US" b="0" i="0" dirty="0" smtClean="0">
                <a:solidFill>
                  <a:srgbClr val="0086B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13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Code Pro for Powerline Medium" charset="0"/>
                <a:ea typeface="Source Code Pro for Powerline Medium" charset="0"/>
                <a:cs typeface="Source Code Pro for Powerline Medium" charset="0"/>
              </a:rPr>
              <a:t>));</a:t>
            </a:r>
            <a:endParaRPr lang="en-US" b="0" i="0" dirty="0">
              <a:latin typeface="Source Code Pro for Powerline Medium" charset="0"/>
              <a:ea typeface="Source Code Pro for Powerline Medium" charset="0"/>
              <a:cs typeface="Source Code Pro for Powerline Medium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Lessons Learned</a:t>
            </a:r>
          </a:p>
          <a:p>
            <a:r>
              <a:rPr lang="en-US" sz="1800" dirty="0" err="1" smtClean="0"/>
              <a:t>CamelCase</a:t>
            </a:r>
            <a:r>
              <a:rPr lang="en-US" sz="1800" dirty="0" smtClean="0"/>
              <a:t> on columns is a bad idea.</a:t>
            </a:r>
          </a:p>
          <a:p>
            <a:pPr lvl="1"/>
            <a:r>
              <a:rPr lang="en-US" sz="1800" dirty="0" smtClean="0"/>
              <a:t>Not a show stopper, just</a:t>
            </a:r>
            <a:r>
              <a:rPr lang="en-US" sz="1800" baseline="0" dirty="0" smtClean="0"/>
              <a:t> made queries picky about escaping them in “double quotes”.</a:t>
            </a:r>
          </a:p>
          <a:p>
            <a:pPr lvl="0"/>
            <a:r>
              <a:rPr lang="en-US" sz="1800" baseline="0" dirty="0" smtClean="0"/>
              <a:t>ORDER is a reserved word.</a:t>
            </a:r>
          </a:p>
          <a:p>
            <a:pPr lvl="1"/>
            <a:r>
              <a:rPr lang="en-US" sz="1800" baseline="0" dirty="0" smtClean="0"/>
              <a:t>Don’t name your tables after reserved words like “SELECT” unless you want to escape it in every instance.</a:t>
            </a:r>
          </a:p>
          <a:p>
            <a:pPr lvl="0"/>
            <a:r>
              <a:rPr lang="en-US" sz="1800" baseline="0" dirty="0" smtClean="0"/>
              <a:t>Create simple tables first.</a:t>
            </a:r>
          </a:p>
          <a:p>
            <a:pPr lvl="1"/>
            <a:r>
              <a:rPr lang="en-US" sz="1800" baseline="0" dirty="0" smtClean="0"/>
              <a:t>You can’t make references if the originating table does not exist.</a:t>
            </a:r>
          </a:p>
          <a:p>
            <a:pPr lvl="0"/>
            <a:r>
              <a:rPr lang="en-US" sz="1800" kern="120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Hyphens take up space</a:t>
            </a:r>
            <a:r>
              <a:rPr lang="en-US" sz="1800" kern="1200" baseline="0" dirty="0" smtClean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baseline="0" dirty="0" smtClean="0"/>
              <a:t>We made assumptions about the data before looking at it.</a:t>
            </a:r>
          </a:p>
          <a:p>
            <a:pPr lvl="1"/>
            <a:r>
              <a:rPr lang="en-US" sz="1800" baseline="0" dirty="0" smtClean="0"/>
              <a:t>Try importing mock data early.</a:t>
            </a:r>
          </a:p>
        </p:txBody>
      </p:sp>
    </p:spTree>
    <p:extLst>
      <p:ext uri="{BB962C8B-B14F-4D97-AF65-F5344CB8AC3E}">
        <p14:creationId xmlns:p14="http://schemas.microsoft.com/office/powerpoint/2010/main" val="6598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effectLst>
            <a:glow rad="228600">
              <a:schemeClr val="tx2">
                <a:alpha val="40000"/>
              </a:schemeClr>
            </a:glow>
            <a:reflection blurRad="25400" stA="50000" endA="275" endPos="40000" dist="304800" dir="5400000" sy="-100000" algn="bl" rotWithShape="0"/>
            <a:softEdge rad="31750"/>
          </a:effectLst>
        </p:spPr>
        <p:txBody>
          <a:bodyPr anchor="ctr" anchorCtr="1"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SQL&gt; execute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</a:rPr>
              <a:t>top_items</a:t>
            </a: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();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The item "ipsum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</a:rPr>
              <a:t>aliquam</a:t>
            </a:r>
            <a:r>
              <a:rPr lang="en-US" sz="800" dirty="0">
                <a:solidFill>
                  <a:schemeClr val="tx1"/>
                </a:solidFill>
                <a:latin typeface="Consolas" charset="0"/>
              </a:rPr>
              <a:t> non" has been purchased 476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"sit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amet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442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quis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tortor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415 times</a:t>
            </a:r>
            <a:r>
              <a:rPr lang="en-US" sz="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duis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has been purchased 410 times.</a:t>
            </a: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indent="0">
              <a:buNone/>
            </a:pPr>
            <a:r>
              <a:rPr lang="en-US" sz="8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kern="1200" dirty="0" err="1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arcu</a:t>
            </a:r>
            <a:r>
              <a:rPr lang="en-US" sz="800" kern="1200" dirty="0" smtClean="0">
                <a:solidFill>
                  <a:schemeClr val="tx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" has been purchased 206 times.</a:t>
            </a: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aenean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fermentum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donec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ut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199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vestibulum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sagittis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197 times.</a:t>
            </a: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The item "at lorem integer </a:t>
            </a:r>
            <a:r>
              <a:rPr lang="en-US" sz="800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tincidunt</a:t>
            </a: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" has been purchased 174 times.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PL/SQL procedure successfully completed.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SQL&gt;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effectLst>
            <a:glow rad="228600">
              <a:schemeClr val="tx2">
                <a:alpha val="40000"/>
              </a:schemeClr>
            </a:glow>
            <a:reflection blurRad="25400" stA="50000" endA="275" endPos="40000" dist="304800" dir="5400000" sy="-100000" algn="bl" rotWithShape="0"/>
            <a:softEdge rad="31750"/>
          </a:effectLst>
        </p:spPr>
        <p:txBody>
          <a:bodyPr anchor="ctr" anchorCtr="1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charset="0"/>
              </a:rPr>
              <a:t>CREATE 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OR REPLACE PROCEDURE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top_items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CURSOR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SELECT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AS "Name",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AS "SKU", SUM("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ORDER"."Quantity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") AS "Quantity"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FROM "ORDER" INNER JOIN "ITEM" ON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=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WHERE 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ORDER"."Date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&gt; SYSDATE - 365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GROUP BY "ORDER"."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ItemSKU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", "ITEM"."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ItemName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ORDER BY "Quantity" DESC;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top_item%ROWTYPE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BEGIN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OPEN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LOOP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FETCH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 INTO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EXIT WHEN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top_item%NOTFOUND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DBMS_OUTPUT.PUT_LINE('The item "'||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top_item_row."Name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"||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    '" has been purchased '||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top_item_row."Quantity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" ||' times.');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END LOOP;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  CLOSE </a:t>
            </a:r>
            <a:r>
              <a:rPr lang="en-US" dirty="0" err="1">
                <a:solidFill>
                  <a:schemeClr val="bg1"/>
                </a:solidFill>
                <a:latin typeface="Consolas" charset="0"/>
              </a:rPr>
              <a:t>top_item</a:t>
            </a:r>
            <a:r>
              <a:rPr lang="en-US" dirty="0">
                <a:solidFill>
                  <a:schemeClr val="bg1"/>
                </a:solidFill>
                <a:latin typeface="Consolas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charset="0"/>
              </a:rPr>
              <a:t>END</a:t>
            </a:r>
            <a:r>
              <a:rPr lang="en-US" dirty="0" smtClean="0">
                <a:solidFill>
                  <a:schemeClr val="bg1"/>
                </a:solidFill>
                <a:latin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3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1911</TotalTime>
  <Words>624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Consolas</vt:lpstr>
      <vt:lpstr>Corbel</vt:lpstr>
      <vt:lpstr>Source Code Pro for Powerline Medium</vt:lpstr>
      <vt:lpstr>Arial</vt:lpstr>
      <vt:lpstr>Depth</vt:lpstr>
      <vt:lpstr>Database Management  Class Project</vt:lpstr>
      <vt:lpstr>Description</vt:lpstr>
      <vt:lpstr>ERD Diagram</vt:lpstr>
      <vt:lpstr>Logical Design</vt:lpstr>
      <vt:lpstr>SQL Scripts/Physical Design</vt:lpstr>
      <vt:lpstr>Stored Procedure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 Class Project </dc:title>
  <dc:creator>Microsoft Office User</dc:creator>
  <cp:lastModifiedBy>Microsoft Office User</cp:lastModifiedBy>
  <cp:revision>35</cp:revision>
  <dcterms:created xsi:type="dcterms:W3CDTF">2016-08-03T01:59:35Z</dcterms:created>
  <dcterms:modified xsi:type="dcterms:W3CDTF">2016-08-08T23:03:51Z</dcterms:modified>
</cp:coreProperties>
</file>