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86" r:id="rId3"/>
    <p:sldId id="263" r:id="rId4"/>
    <p:sldId id="280" r:id="rId5"/>
    <p:sldId id="278" r:id="rId6"/>
    <p:sldId id="291" r:id="rId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DFD99"/>
    <a:srgbClr val="FFCF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3813" autoAdjust="0"/>
  </p:normalViewPr>
  <p:slideViewPr>
    <p:cSldViewPr>
      <p:cViewPr>
        <p:scale>
          <a:sx n="93" d="100"/>
          <a:sy n="93" d="100"/>
        </p:scale>
        <p:origin x="-1302" y="-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72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069A9D-631F-4F9F-AE47-41D8E30B06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3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F2D034-FA81-4B47-87A3-D93EBE68C4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30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“breathing lung, beating heart, metabolic liver, flowing kidney, </a:t>
            </a:r>
            <a:r>
              <a:rPr lang="en-US" dirty="0" err="1" smtClean="0"/>
              <a:t>peristalsing</a:t>
            </a:r>
            <a:r>
              <a:rPr lang="en-US" dirty="0" smtClean="0"/>
              <a:t> gut, reactive airway, contracting skeletal muscle, skin barrier, blood-brain barrier, reproductive/endocrine testis and self-renewing bone marrow.”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D034-FA81-4B47-87A3-D93EBE68C4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rPr>
              <a:t>the piezoelectric effect can be described as the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rPr>
              <a:t>the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rPr>
              <a:t> link between electrostatics and mechanics. </a:t>
            </a:r>
          </a:p>
          <a:p>
            <a:endParaRPr lang="en-US" sz="1200" kern="1200" dirty="0" smtClean="0">
              <a:solidFill>
                <a:schemeClr val="tx1"/>
              </a:solidFill>
              <a:latin typeface="Times" pitchFamily="1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rPr>
              <a:t>Contractility for cardiac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rPr>
              <a:t> muscles = metric for their health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D034-FA81-4B47-87A3-D93EBE68C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1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D034-FA81-4B47-87A3-D93EBE68C4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8153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r"/>
            <a:fld id="{9884CEA7-BAF5-402D-9E54-6F238251CF35}" type="slidenum">
              <a:rPr lang="en-US" sz="1000">
                <a:latin typeface="Arial" pitchFamily="34" charset="0"/>
              </a:rPr>
              <a:pPr algn="r"/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990600"/>
            <a:ext cx="20764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769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r"/>
            <a:fld id="{9884CEA7-BAF5-402D-9E54-6F238251CF35}" type="slidenum">
              <a:rPr lang="en-US" sz="1000">
                <a:latin typeface="Arial" pitchFamily="34" charset="0"/>
              </a:rPr>
              <a:pPr algn="r"/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058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r"/>
            <a:fld id="{9884CEA7-BAF5-402D-9E54-6F238251CF35}" type="slidenum">
              <a:rPr lang="en-US" sz="1000">
                <a:latin typeface="Arial" pitchFamily="34" charset="0"/>
              </a:rPr>
              <a:pPr algn="r"/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r"/>
            <a:fld id="{9884CEA7-BAF5-402D-9E54-6F238251CF35}" type="slidenum">
              <a:rPr lang="en-US" sz="1000">
                <a:latin typeface="Arial" pitchFamily="34" charset="0"/>
              </a:rPr>
              <a:pPr algn="r"/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767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0767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r"/>
            <a:fld id="{9884CEA7-BAF5-402D-9E54-6F238251CF35}" type="slidenum">
              <a:rPr lang="en-US" sz="1000">
                <a:latin typeface="Arial" pitchFamily="34" charset="0"/>
              </a:rPr>
              <a:pPr algn="r"/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r"/>
            <a:fld id="{9884CEA7-BAF5-402D-9E54-6F238251CF35}" type="slidenum">
              <a:rPr lang="en-US" sz="1000">
                <a:latin typeface="Arial" pitchFamily="34" charset="0"/>
              </a:rPr>
              <a:pPr algn="r"/>
              <a:t>‹#›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3000" y="139702"/>
            <a:ext cx="54102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8153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r"/>
            <a:fld id="{9884CEA7-BAF5-402D-9E54-6F238251CF35}" type="slidenum">
              <a:rPr lang="en-US" sz="1000">
                <a:latin typeface="Arial" pitchFamily="34" charset="0"/>
              </a:rPr>
              <a:pPr algn="r"/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8153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r"/>
            <a:fld id="{9884CEA7-BAF5-402D-9E54-6F238251CF35}" type="slidenum">
              <a:rPr lang="en-US" sz="1000">
                <a:latin typeface="Arial" pitchFamily="34" charset="0"/>
              </a:rPr>
              <a:pPr algn="r"/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9906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562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905000"/>
            <a:ext cx="3008313" cy="4648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r"/>
            <a:fld id="{9884CEA7-BAF5-402D-9E54-6F238251CF35}" type="slidenum">
              <a:rPr lang="en-US" sz="1000">
                <a:latin typeface="Arial" pitchFamily="34" charset="0"/>
              </a:rPr>
              <a:pPr algn="r"/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86400"/>
            <a:ext cx="5486400" cy="38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3"/>
            <a:ext cx="5486400" cy="43433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7400"/>
            <a:ext cx="5486400" cy="838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r"/>
            <a:fld id="{9884CEA7-BAF5-402D-9E54-6F238251CF35}" type="slidenum">
              <a:rPr lang="en-US" sz="1000">
                <a:latin typeface="Arial" pitchFamily="34" charset="0"/>
              </a:rPr>
              <a:pPr algn="r"/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5071"/>
            <a:ext cx="1752600" cy="808648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0"/>
            <a:ext cx="678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305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952500"/>
            <a:ext cx="83058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0" y="2057401"/>
            <a:ext cx="9144000" cy="1447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Application of Linear Algebra </a:t>
            </a:r>
            <a:br>
              <a:rPr lang="en-US" sz="4000" dirty="0" smtClean="0"/>
            </a:br>
            <a:r>
              <a:rPr lang="en-US" sz="4000" dirty="0" smtClean="0"/>
              <a:t>Genetics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4191001"/>
            <a:ext cx="91440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b="1" kern="0" dirty="0" smtClean="0">
                <a:latin typeface="+mn-lt"/>
              </a:rPr>
              <a:t>Gina </a:t>
            </a:r>
            <a:r>
              <a:rPr lang="en-US" b="1" kern="0" dirty="0" err="1" smtClean="0">
                <a:latin typeface="+mn-lt"/>
              </a:rPr>
              <a:t>Chein</a:t>
            </a:r>
            <a:endParaRPr lang="en-US" b="1" kern="0" dirty="0" smtClean="0">
              <a:latin typeface="+mn-lt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b="1" kern="0" dirty="0" smtClean="0">
                <a:latin typeface="+mn-lt"/>
              </a:rPr>
              <a:t>Ben Weeks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b="1" kern="0" dirty="0" smtClean="0">
                <a:latin typeface="+mn-lt"/>
              </a:rPr>
              <a:t>Ian Perkins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b="1" kern="0" dirty="0" smtClean="0">
                <a:latin typeface="+mn-lt"/>
              </a:rPr>
              <a:t>(</a:t>
            </a:r>
            <a:r>
              <a:rPr lang="en-US" b="1" kern="0" dirty="0" smtClean="0">
                <a:solidFill>
                  <a:srgbClr val="FF0000"/>
                </a:solidFill>
                <a:latin typeface="+mn-lt"/>
              </a:rPr>
              <a:t>Insert Date)</a:t>
            </a:r>
            <a:endParaRPr lang="en-US" b="1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4648200"/>
          </a:xfrm>
        </p:spPr>
        <p:txBody>
          <a:bodyPr/>
          <a:lstStyle/>
          <a:p>
            <a:pPr marL="457200" lvl="1" indent="0">
              <a:buNone/>
            </a:pPr>
            <a:endParaRPr lang="en-US" sz="24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76198" y="5943026"/>
            <a:ext cx="8686802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</a:rPr>
              <a:t>“Take Home” for slide </a:t>
            </a:r>
            <a:endParaRPr lang="en-US" b="1" i="1" dirty="0">
              <a:latin typeface="+mj-lt"/>
            </a:endParaRPr>
          </a:p>
          <a:p>
            <a:pPr algn="ctr"/>
            <a:endParaRPr lang="en-US" b="1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13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/>
          <a:lstStyle/>
          <a:p>
            <a:r>
              <a:rPr lang="en-US" dirty="0" smtClean="0"/>
              <a:t>Current</a:t>
            </a:r>
            <a:r>
              <a:rPr lang="en-US" baseline="0" dirty="0" smtClean="0"/>
              <a:t> Solutions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604" y="1066800"/>
            <a:ext cx="881061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796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305800" cy="914400"/>
          </a:xfrm>
        </p:spPr>
        <p:txBody>
          <a:bodyPr/>
          <a:lstStyle/>
          <a:p>
            <a:r>
              <a:rPr lang="en-US" sz="2400" i="0" dirty="0" smtClean="0"/>
              <a:t>A linear approach</a:t>
            </a:r>
            <a:r>
              <a:rPr lang="en-US" sz="2400" i="0" baseline="0" dirty="0" smtClean="0"/>
              <a:t>.</a:t>
            </a:r>
            <a:endParaRPr lang="en-US" sz="240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6" y="1066800"/>
            <a:ext cx="8945924" cy="1295400"/>
          </a:xfrm>
        </p:spPr>
        <p:txBody>
          <a:bodyPr/>
          <a:lstStyle/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11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781801" y="1033595"/>
            <a:ext cx="1371599" cy="1252405"/>
            <a:chOff x="6781801" y="1033595"/>
            <a:chExt cx="1371599" cy="1252405"/>
          </a:xfrm>
        </p:grpSpPr>
        <p:pic>
          <p:nvPicPr>
            <p:cNvPr id="5" name="Picture 4" title="A Punnet Squar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913" y="1033595"/>
              <a:ext cx="1371487" cy="11193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781801" y="2034183"/>
              <a:ext cx="1371599" cy="25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A </a:t>
              </a:r>
              <a:r>
                <a:rPr lang="en-US" sz="1200" dirty="0" err="1" smtClean="0">
                  <a:latin typeface="+mj-lt"/>
                </a:rPr>
                <a:t>Punnet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 err="1" smtClean="0">
                  <a:latin typeface="+mj-lt"/>
                </a:rPr>
                <a:t>Sqaure</a:t>
              </a:r>
              <a:endParaRPr lang="en-US" sz="1200" dirty="0" smtClean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Trait</a:t>
            </a:r>
            <a:r>
              <a:rPr lang="en-US" baseline="0" smtClean="0"/>
              <a:t> Dominance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6705600" cy="4724400"/>
          </a:xfrm>
        </p:spPr>
        <p:txBody>
          <a:bodyPr/>
          <a:lstStyle/>
          <a:p>
            <a:pPr marL="857250" lvl="1">
              <a:spcBef>
                <a:spcPts val="0"/>
              </a:spcBef>
            </a:pPr>
            <a:r>
              <a:rPr lang="en-US" sz="1600" b="0" dirty="0" smtClean="0"/>
              <a:t>Traits can be simply modeled through the use of </a:t>
            </a:r>
            <a:r>
              <a:rPr lang="en-US" sz="1600" b="1" dirty="0" err="1" smtClean="0"/>
              <a:t>Punnet</a:t>
            </a:r>
            <a:r>
              <a:rPr lang="en-US" sz="1600" b="1" dirty="0" smtClean="0"/>
              <a:t> Squares</a:t>
            </a:r>
            <a:r>
              <a:rPr lang="en-US" sz="1600" b="0" dirty="0" smtClean="0"/>
              <a:t>.</a:t>
            </a:r>
            <a:r>
              <a:rPr lang="en-US" sz="1600" b="1" dirty="0" smtClean="0"/>
              <a:t> </a:t>
            </a:r>
            <a:r>
              <a:rPr lang="en-US" sz="1600" b="0" baseline="0" dirty="0" smtClean="0"/>
              <a:t> </a:t>
            </a:r>
          </a:p>
          <a:p>
            <a:pPr marL="857250" lvl="1">
              <a:spcBef>
                <a:spcPts val="0"/>
              </a:spcBef>
            </a:pPr>
            <a:r>
              <a:rPr lang="en-US" sz="1600" b="0" baseline="0" dirty="0" smtClean="0"/>
              <a:t>In this way we can show the cross for two heterozygous parents.</a:t>
            </a:r>
          </a:p>
          <a:p>
            <a:pPr marL="857250" lvl="1">
              <a:spcBef>
                <a:spcPts val="0"/>
              </a:spcBef>
            </a:pPr>
            <a:r>
              <a:rPr lang="en-US" sz="1600" b="0" baseline="0" dirty="0" smtClean="0"/>
              <a:t>This is helpful to display the change for more than.</a:t>
            </a:r>
            <a:endParaRPr lang="en-US" sz="1600" b="0" dirty="0" smtClean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533400" y="6400800"/>
            <a:ext cx="54864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73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05800" cy="5715000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1" dirty="0" err="1" smtClean="0">
            <a:latin typeface="+mj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11200</TotalTime>
  <Words>132</Words>
  <Application>Microsoft Office PowerPoint</Application>
  <PresentationFormat>On-screen Show (4:3)</PresentationFormat>
  <Paragraphs>21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Application of Linear Algebra  Genetics </vt:lpstr>
      <vt:lpstr>The Question</vt:lpstr>
      <vt:lpstr>Current Solutions</vt:lpstr>
      <vt:lpstr>A linear approach.</vt:lpstr>
      <vt:lpstr>Trait Dominance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Maureen Armstrong</dc:creator>
  <cp:lastModifiedBy>Stem</cp:lastModifiedBy>
  <cp:revision>273</cp:revision>
  <cp:lastPrinted>2012-06-21T19:57:18Z</cp:lastPrinted>
  <dcterms:created xsi:type="dcterms:W3CDTF">2003-01-08T19:26:04Z</dcterms:created>
  <dcterms:modified xsi:type="dcterms:W3CDTF">2013-02-15T00:34:03Z</dcterms:modified>
</cp:coreProperties>
</file>