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763" r:id="rId5"/>
  </p:sldMasterIdLst>
  <p:notesMasterIdLst>
    <p:notesMasterId r:id="rId18"/>
  </p:notesMasterIdLst>
  <p:handoutMasterIdLst>
    <p:handoutMasterId r:id="rId19"/>
  </p:handoutMasterIdLst>
  <p:sldIdLst>
    <p:sldId id="335" r:id="rId6"/>
    <p:sldId id="263" r:id="rId7"/>
    <p:sldId id="334" r:id="rId8"/>
    <p:sldId id="256" r:id="rId9"/>
    <p:sldId id="259" r:id="rId10"/>
    <p:sldId id="260" r:id="rId11"/>
    <p:sldId id="261" r:id="rId12"/>
    <p:sldId id="262" r:id="rId13"/>
    <p:sldId id="321" r:id="rId14"/>
    <p:sldId id="332" r:id="rId15"/>
    <p:sldId id="336"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203A89"/>
    <a:srgbClr val="ECEFF3"/>
    <a:srgbClr val="F4F3E2"/>
    <a:srgbClr val="FDFAF6"/>
    <a:srgbClr val="000000"/>
    <a:srgbClr val="E7842A"/>
    <a:srgbClr val="EE8826"/>
    <a:srgbClr val="708C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11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hashkar\Desktop\pizza_sales%20excel%20fil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hashkar\Desktop\pizza_sales%20excel%20fil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hashkar\Desktop\pizza_sales%20excel%20fil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hashkar\Desktop\pizza_sales%20excel%20fil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hashkar\Desktop\pizza_sales%20excel%20file.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400" b="1" dirty="0">
                <a:solidFill>
                  <a:schemeClr val="tx1"/>
                </a:solidFill>
              </a:rPr>
              <a:t>Revenue Growth Rate : </a:t>
            </a:r>
          </a:p>
          <a:p>
            <a:pPr>
              <a:defRPr>
                <a:solidFill>
                  <a:schemeClr val="tx1"/>
                </a:solidFill>
              </a:defRPr>
            </a:pPr>
            <a:r>
              <a:rPr lang="en-IN" sz="1400" b="1" dirty="0">
                <a:solidFill>
                  <a:schemeClr val="tx1"/>
                </a:solidFill>
              </a:rPr>
              <a:t>In vitamins &amp; minerals segment of OTC market </a:t>
            </a:r>
            <a:endParaRPr lang="en-IN" sz="1400"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pt idx="0">
                  <c:v>2017</c:v>
                </c:pt>
                <c:pt idx="1">
                  <c:v>2018</c:v>
                </c:pt>
                <c:pt idx="2">
                  <c:v>2019</c:v>
                </c:pt>
                <c:pt idx="3">
                  <c:v>2020</c:v>
                </c:pt>
                <c:pt idx="4">
                  <c:v>2021</c:v>
                </c:pt>
                <c:pt idx="5">
                  <c:v>2022</c:v>
                </c:pt>
                <c:pt idx="6">
                  <c:v>2023</c:v>
                </c:pt>
                <c:pt idx="7">
                  <c:v>2024</c:v>
                </c:pt>
                <c:pt idx="8">
                  <c:v>2025</c:v>
                </c:pt>
                <c:pt idx="9">
                  <c:v>2026</c:v>
                </c:pt>
                <c:pt idx="10">
                  <c:v>2027</c:v>
                </c:pt>
                <c:pt idx="11">
                  <c:v>2028</c:v>
                </c:pt>
              </c:numCache>
            </c:numRef>
          </c:cat>
          <c:val>
            <c:numRef>
              <c:f>Sheet1!$B$2:$B$13</c:f>
              <c:numCache>
                <c:formatCode>General</c:formatCode>
                <c:ptCount val="12"/>
                <c:pt idx="0">
                  <c:v>1.48</c:v>
                </c:pt>
                <c:pt idx="1">
                  <c:v>1.53</c:v>
                </c:pt>
                <c:pt idx="2">
                  <c:v>1.67</c:v>
                </c:pt>
                <c:pt idx="3">
                  <c:v>1.8</c:v>
                </c:pt>
                <c:pt idx="4">
                  <c:v>1.98</c:v>
                </c:pt>
                <c:pt idx="5">
                  <c:v>2.1800000000000002</c:v>
                </c:pt>
                <c:pt idx="6">
                  <c:v>2.4</c:v>
                </c:pt>
                <c:pt idx="7">
                  <c:v>2.63</c:v>
                </c:pt>
                <c:pt idx="8">
                  <c:v>2.85</c:v>
                </c:pt>
                <c:pt idx="9">
                  <c:v>3.08</c:v>
                </c:pt>
                <c:pt idx="10">
                  <c:v>3.31</c:v>
                </c:pt>
                <c:pt idx="11">
                  <c:v>3.54</c:v>
                </c:pt>
              </c:numCache>
            </c:numRef>
          </c:val>
          <c:extLst>
            <c:ext xmlns:c16="http://schemas.microsoft.com/office/drawing/2014/chart" uri="{C3380CC4-5D6E-409C-BE32-E72D297353CC}">
              <c16:uniqueId val="{00000000-DB0D-4734-AF54-1A7AA17DCB76}"/>
            </c:ext>
          </c:extLst>
        </c:ser>
        <c:dLbls>
          <c:dLblPos val="outEnd"/>
          <c:showLegendKey val="0"/>
          <c:showVal val="1"/>
          <c:showCatName val="0"/>
          <c:showSerName val="0"/>
          <c:showPercent val="0"/>
          <c:showBubbleSize val="0"/>
        </c:dLbls>
        <c:gapWidth val="219"/>
        <c:overlap val="-27"/>
        <c:axId val="206707983"/>
        <c:axId val="206705583"/>
      </c:barChart>
      <c:catAx>
        <c:axId val="206707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latin typeface="+mn-lt"/>
                  </a:rPr>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05583"/>
        <c:crosses val="autoZero"/>
        <c:auto val="1"/>
        <c:lblAlgn val="ctr"/>
        <c:lblOffset val="100"/>
        <c:noMultiLvlLbl val="0"/>
      </c:catAx>
      <c:valAx>
        <c:axId val="206705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chemeClr val="tx1"/>
                    </a:solidFill>
                  </a:rPr>
                  <a:t>In</a:t>
                </a:r>
                <a:r>
                  <a:rPr lang="en-IN" b="1" baseline="0">
                    <a:solidFill>
                      <a:schemeClr val="tx1"/>
                    </a:solidFill>
                  </a:rPr>
                  <a:t> Billion US Dollar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07983"/>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0"/>
          <a:lstStyle/>
          <a:p>
            <a:pPr algn="ctr">
              <a:defRPr sz="1400" b="1" i="0" u="none" strike="noStrike" kern="1200" spc="0" baseline="0">
                <a:solidFill>
                  <a:schemeClr val="tx1"/>
                </a:solidFill>
                <a:latin typeface="+mn-lt"/>
                <a:ea typeface="+mn-ea"/>
                <a:cs typeface="+mn-cs"/>
              </a:defRPr>
            </a:pPr>
            <a:r>
              <a:rPr lang="en-IN" sz="1200" b="1">
                <a:solidFill>
                  <a:schemeClr val="tx1"/>
                </a:solidFill>
              </a:rPr>
              <a:t>%</a:t>
            </a:r>
            <a:r>
              <a:rPr lang="en-IN" sz="1200" b="1" baseline="0">
                <a:solidFill>
                  <a:schemeClr val="tx1"/>
                </a:solidFill>
              </a:rPr>
              <a:t> Share of Youth and Elderly Population in Total Population</a:t>
            </a:r>
            <a:endParaRPr lang="en-IN" sz="1200" b="1">
              <a:solidFill>
                <a:schemeClr val="tx1"/>
              </a:solidFill>
            </a:endParaRPr>
          </a:p>
        </c:rich>
      </c:tx>
      <c:layout>
        <c:manualLayout>
          <c:xMode val="edge"/>
          <c:yMode val="edge"/>
          <c:x val="9.8747291290178646E-2"/>
          <c:y val="4.1261904999517651E-2"/>
        </c:manualLayout>
      </c:layout>
      <c:overlay val="0"/>
      <c:spPr>
        <a:solidFill>
          <a:schemeClr val="bg1"/>
        </a:solidFill>
        <a:ln>
          <a:noFill/>
        </a:ln>
        <a:effectLst/>
      </c:spPr>
      <c:txPr>
        <a:bodyPr rot="0" spcFirstLastPara="1" vertOverflow="ellipsis" vert="horz" wrap="square" anchor="ctr" anchorCtr="0"/>
        <a:lstStyle/>
        <a:p>
          <a:pPr algn="ct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2.7798837503158959E-2"/>
          <c:y val="0.17173637515842838"/>
          <c:w val="0.94440232499368204"/>
          <c:h val="0.56937716435635655"/>
        </c:manualLayout>
      </c:layout>
      <c:lineChart>
        <c:grouping val="standard"/>
        <c:varyColors val="0"/>
        <c:ser>
          <c:idx val="0"/>
          <c:order val="0"/>
          <c:tx>
            <c:strRef>
              <c:f>Sheet1!$L$24</c:f>
              <c:strCache>
                <c:ptCount val="1"/>
                <c:pt idx="0">
                  <c:v>% Share of Youth</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Sheet1!$K$25:$K$32</c:f>
              <c:numCache>
                <c:formatCode>General</c:formatCode>
                <c:ptCount val="8"/>
                <c:pt idx="0">
                  <c:v>1991</c:v>
                </c:pt>
                <c:pt idx="1">
                  <c:v>2001</c:v>
                </c:pt>
                <c:pt idx="2">
                  <c:v>2011</c:v>
                </c:pt>
                <c:pt idx="3">
                  <c:v>2016</c:v>
                </c:pt>
                <c:pt idx="4">
                  <c:v>2021</c:v>
                </c:pt>
                <c:pt idx="5">
                  <c:v>2026</c:v>
                </c:pt>
                <c:pt idx="6">
                  <c:v>2031</c:v>
                </c:pt>
                <c:pt idx="7">
                  <c:v>2036</c:v>
                </c:pt>
              </c:numCache>
            </c:numRef>
          </c:cat>
          <c:val>
            <c:numRef>
              <c:f>Sheet1!$L$25:$L$32</c:f>
              <c:numCache>
                <c:formatCode>General</c:formatCode>
                <c:ptCount val="8"/>
                <c:pt idx="0">
                  <c:v>26.6</c:v>
                </c:pt>
                <c:pt idx="1">
                  <c:v>26.6</c:v>
                </c:pt>
                <c:pt idx="2">
                  <c:v>27.6</c:v>
                </c:pt>
                <c:pt idx="3">
                  <c:v>27.9</c:v>
                </c:pt>
                <c:pt idx="4">
                  <c:v>27.2</c:v>
                </c:pt>
                <c:pt idx="5">
                  <c:v>25.8</c:v>
                </c:pt>
                <c:pt idx="6">
                  <c:v>24.1</c:v>
                </c:pt>
                <c:pt idx="7">
                  <c:v>22.7</c:v>
                </c:pt>
              </c:numCache>
            </c:numRef>
          </c:val>
          <c:smooth val="0"/>
          <c:extLst>
            <c:ext xmlns:c16="http://schemas.microsoft.com/office/drawing/2014/chart" uri="{C3380CC4-5D6E-409C-BE32-E72D297353CC}">
              <c16:uniqueId val="{00000000-7676-405A-B2A4-2B5C72A654C6}"/>
            </c:ext>
          </c:extLst>
        </c:ser>
        <c:ser>
          <c:idx val="1"/>
          <c:order val="1"/>
          <c:tx>
            <c:strRef>
              <c:f>Sheet1!$M$24</c:f>
              <c:strCache>
                <c:ptCount val="1"/>
                <c:pt idx="0">
                  <c:v>% Share of Elderly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Sheet1!$K$25:$K$32</c:f>
              <c:numCache>
                <c:formatCode>General</c:formatCode>
                <c:ptCount val="8"/>
                <c:pt idx="0">
                  <c:v>1991</c:v>
                </c:pt>
                <c:pt idx="1">
                  <c:v>2001</c:v>
                </c:pt>
                <c:pt idx="2">
                  <c:v>2011</c:v>
                </c:pt>
                <c:pt idx="3">
                  <c:v>2016</c:v>
                </c:pt>
                <c:pt idx="4">
                  <c:v>2021</c:v>
                </c:pt>
                <c:pt idx="5">
                  <c:v>2026</c:v>
                </c:pt>
                <c:pt idx="6">
                  <c:v>2031</c:v>
                </c:pt>
                <c:pt idx="7">
                  <c:v>2036</c:v>
                </c:pt>
              </c:numCache>
            </c:numRef>
          </c:cat>
          <c:val>
            <c:numRef>
              <c:f>Sheet1!$M$25:$M$32</c:f>
              <c:numCache>
                <c:formatCode>General</c:formatCode>
                <c:ptCount val="8"/>
                <c:pt idx="0">
                  <c:v>6.8</c:v>
                </c:pt>
                <c:pt idx="1">
                  <c:v>7.4</c:v>
                </c:pt>
                <c:pt idx="2">
                  <c:v>8.6</c:v>
                </c:pt>
                <c:pt idx="3">
                  <c:v>9.1999999999999993</c:v>
                </c:pt>
                <c:pt idx="4">
                  <c:v>10.1</c:v>
                </c:pt>
                <c:pt idx="5">
                  <c:v>11.4</c:v>
                </c:pt>
                <c:pt idx="6">
                  <c:v>13.1</c:v>
                </c:pt>
                <c:pt idx="7">
                  <c:v>14.9</c:v>
                </c:pt>
              </c:numCache>
            </c:numRef>
          </c:val>
          <c:smooth val="0"/>
          <c:extLst>
            <c:ext xmlns:c16="http://schemas.microsoft.com/office/drawing/2014/chart" uri="{C3380CC4-5D6E-409C-BE32-E72D297353CC}">
              <c16:uniqueId val="{00000001-7676-405A-B2A4-2B5C72A654C6}"/>
            </c:ext>
          </c:extLst>
        </c:ser>
        <c:dLbls>
          <c:dLblPos val="t"/>
          <c:showLegendKey val="0"/>
          <c:showVal val="1"/>
          <c:showCatName val="0"/>
          <c:showSerName val="0"/>
          <c:showPercent val="0"/>
          <c:showBubbleSize val="0"/>
        </c:dLbls>
        <c:smooth val="0"/>
        <c:axId val="10645295"/>
        <c:axId val="10646255"/>
      </c:lineChart>
      <c:catAx>
        <c:axId val="106452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rPr>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46255"/>
        <c:crosses val="autoZero"/>
        <c:auto val="1"/>
        <c:lblAlgn val="ctr"/>
        <c:lblOffset val="100"/>
        <c:noMultiLvlLbl val="0"/>
      </c:catAx>
      <c:valAx>
        <c:axId val="1064625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0645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GDP per capita</a:t>
            </a:r>
            <a:r>
              <a:rPr lang="en-US" b="1" baseline="0">
                <a:solidFill>
                  <a:sysClr val="windowText" lastClr="000000"/>
                </a:solidFill>
              </a:rPr>
              <a:t> ( current US$ ) - INDIA</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8362892746224"/>
          <c:y val="0.18814814814814815"/>
          <c:w val="0.8392296887956272"/>
          <c:h val="0.56017716535433071"/>
        </c:manualLayout>
      </c:layout>
      <c:lineChart>
        <c:grouping val="standard"/>
        <c:varyColors val="0"/>
        <c:ser>
          <c:idx val="0"/>
          <c:order val="0"/>
          <c:tx>
            <c:strRef>
              <c:f>Sheet1!$K$43</c:f>
              <c:strCache>
                <c:ptCount val="1"/>
                <c:pt idx="0">
                  <c:v>GDP</c:v>
                </c:pt>
              </c:strCache>
            </c:strRef>
          </c:tx>
          <c:spPr>
            <a:ln w="28575" cap="rnd">
              <a:solidFill>
                <a:schemeClr val="accent1"/>
              </a:solidFill>
              <a:round/>
            </a:ln>
            <a:effectLst/>
          </c:spPr>
          <c:marker>
            <c:symbol val="none"/>
          </c:marker>
          <c:cat>
            <c:numRef>
              <c:f>Sheet1!$J$44:$J$106</c:f>
              <c:numCache>
                <c:formatCode>General</c:formatCode>
                <c:ptCount val="63"/>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pt idx="59">
                  <c:v>2019</c:v>
                </c:pt>
                <c:pt idx="60">
                  <c:v>2020</c:v>
                </c:pt>
                <c:pt idx="61">
                  <c:v>2021</c:v>
                </c:pt>
                <c:pt idx="62">
                  <c:v>2022</c:v>
                </c:pt>
              </c:numCache>
            </c:numRef>
          </c:cat>
          <c:val>
            <c:numRef>
              <c:f>Sheet1!$K$44:$K$106</c:f>
              <c:numCache>
                <c:formatCode>General</c:formatCode>
                <c:ptCount val="63"/>
                <c:pt idx="0">
                  <c:v>83</c:v>
                </c:pt>
                <c:pt idx="1">
                  <c:v>86</c:v>
                </c:pt>
                <c:pt idx="2">
                  <c:v>90.3</c:v>
                </c:pt>
                <c:pt idx="3">
                  <c:v>101.3</c:v>
                </c:pt>
                <c:pt idx="4">
                  <c:v>115.5</c:v>
                </c:pt>
                <c:pt idx="5">
                  <c:v>119.1</c:v>
                </c:pt>
                <c:pt idx="6">
                  <c:v>89.8</c:v>
                </c:pt>
                <c:pt idx="7">
                  <c:v>96</c:v>
                </c:pt>
                <c:pt idx="8">
                  <c:v>99.5</c:v>
                </c:pt>
                <c:pt idx="9">
                  <c:v>107.2</c:v>
                </c:pt>
                <c:pt idx="10">
                  <c:v>112</c:v>
                </c:pt>
                <c:pt idx="11">
                  <c:v>118.2</c:v>
                </c:pt>
                <c:pt idx="12">
                  <c:v>122.6</c:v>
                </c:pt>
                <c:pt idx="13">
                  <c:v>143.5</c:v>
                </c:pt>
                <c:pt idx="14">
                  <c:v>163.19999999999999</c:v>
                </c:pt>
                <c:pt idx="15">
                  <c:v>157.9</c:v>
                </c:pt>
                <c:pt idx="16">
                  <c:v>161.1</c:v>
                </c:pt>
                <c:pt idx="17">
                  <c:v>186.4</c:v>
                </c:pt>
                <c:pt idx="18">
                  <c:v>206.1</c:v>
                </c:pt>
                <c:pt idx="19">
                  <c:v>224.6</c:v>
                </c:pt>
                <c:pt idx="20">
                  <c:v>267.39999999999998</c:v>
                </c:pt>
                <c:pt idx="21">
                  <c:v>271.39999999999998</c:v>
                </c:pt>
                <c:pt idx="22">
                  <c:v>275.3</c:v>
                </c:pt>
                <c:pt idx="23">
                  <c:v>292.60000000000002</c:v>
                </c:pt>
                <c:pt idx="24">
                  <c:v>278.10000000000002</c:v>
                </c:pt>
                <c:pt idx="25">
                  <c:v>298</c:v>
                </c:pt>
                <c:pt idx="26">
                  <c:v>312.10000000000002</c:v>
                </c:pt>
                <c:pt idx="27">
                  <c:v>342.1</c:v>
                </c:pt>
                <c:pt idx="28">
                  <c:v>355.7</c:v>
                </c:pt>
                <c:pt idx="29">
                  <c:v>347.5</c:v>
                </c:pt>
                <c:pt idx="30">
                  <c:v>368.7</c:v>
                </c:pt>
                <c:pt idx="31">
                  <c:v>303.89999999999998</c:v>
                </c:pt>
                <c:pt idx="32">
                  <c:v>317.60000000000002</c:v>
                </c:pt>
                <c:pt idx="33">
                  <c:v>301.5</c:v>
                </c:pt>
                <c:pt idx="34">
                  <c:v>346.2</c:v>
                </c:pt>
                <c:pt idx="35">
                  <c:v>373.6</c:v>
                </c:pt>
                <c:pt idx="36">
                  <c:v>399.6</c:v>
                </c:pt>
                <c:pt idx="37">
                  <c:v>414.9</c:v>
                </c:pt>
                <c:pt idx="38">
                  <c:v>412.5</c:v>
                </c:pt>
                <c:pt idx="39">
                  <c:v>441</c:v>
                </c:pt>
                <c:pt idx="40">
                  <c:v>442</c:v>
                </c:pt>
                <c:pt idx="41">
                  <c:v>449.9</c:v>
                </c:pt>
                <c:pt idx="42">
                  <c:v>468.8</c:v>
                </c:pt>
                <c:pt idx="43">
                  <c:v>543.79999999999995</c:v>
                </c:pt>
                <c:pt idx="44">
                  <c:v>624.1</c:v>
                </c:pt>
                <c:pt idx="45">
                  <c:v>710.5</c:v>
                </c:pt>
                <c:pt idx="46">
                  <c:v>8.1999999999999993</c:v>
                </c:pt>
                <c:pt idx="47">
                  <c:v>1022.7</c:v>
                </c:pt>
                <c:pt idx="48">
                  <c:v>993.5</c:v>
                </c:pt>
                <c:pt idx="49">
                  <c:v>1096.8</c:v>
                </c:pt>
                <c:pt idx="50">
                  <c:v>1350.6</c:v>
                </c:pt>
                <c:pt idx="51">
                  <c:v>1449.6</c:v>
                </c:pt>
                <c:pt idx="52">
                  <c:v>1434</c:v>
                </c:pt>
                <c:pt idx="53">
                  <c:v>1438.1</c:v>
                </c:pt>
                <c:pt idx="54">
                  <c:v>1559.9</c:v>
                </c:pt>
                <c:pt idx="55">
                  <c:v>1590.2</c:v>
                </c:pt>
                <c:pt idx="56">
                  <c:v>1714.3</c:v>
                </c:pt>
                <c:pt idx="57">
                  <c:v>1958</c:v>
                </c:pt>
                <c:pt idx="58">
                  <c:v>1974.4</c:v>
                </c:pt>
                <c:pt idx="59">
                  <c:v>2050.1999999999998</c:v>
                </c:pt>
                <c:pt idx="60">
                  <c:v>1913.2</c:v>
                </c:pt>
                <c:pt idx="61">
                  <c:v>2238.1</c:v>
                </c:pt>
                <c:pt idx="62">
                  <c:v>2410.9</c:v>
                </c:pt>
              </c:numCache>
            </c:numRef>
          </c:val>
          <c:smooth val="0"/>
          <c:extLst>
            <c:ext xmlns:c16="http://schemas.microsoft.com/office/drawing/2014/chart" uri="{C3380CC4-5D6E-409C-BE32-E72D297353CC}">
              <c16:uniqueId val="{00000000-7323-4009-9AEB-8EB9A36916C3}"/>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400435471"/>
        <c:axId val="400436431"/>
      </c:lineChart>
      <c:catAx>
        <c:axId val="4004354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rPr>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436431"/>
        <c:crosses val="autoZero"/>
        <c:auto val="1"/>
        <c:lblAlgn val="ctr"/>
        <c:lblOffset val="100"/>
        <c:noMultiLvlLbl val="0"/>
      </c:catAx>
      <c:valAx>
        <c:axId val="400436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rPr>
                  <a:t>Thousand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435471"/>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Retail Market Size across India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Sheet1!$K$140</c:f>
              <c:strCache>
                <c:ptCount val="1"/>
                <c:pt idx="0">
                  <c:v>Retail Market 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Sheet1!$J$141:$J$150</c:f>
              <c:numCache>
                <c:formatCode>General</c:formatCode>
                <c:ptCount val="10"/>
                <c:pt idx="0">
                  <c:v>2011</c:v>
                </c:pt>
                <c:pt idx="1">
                  <c:v>2014</c:v>
                </c:pt>
                <c:pt idx="2">
                  <c:v>2016</c:v>
                </c:pt>
                <c:pt idx="3">
                  <c:v>2017</c:v>
                </c:pt>
                <c:pt idx="4">
                  <c:v>2018</c:v>
                </c:pt>
                <c:pt idx="5">
                  <c:v>2020</c:v>
                </c:pt>
                <c:pt idx="6">
                  <c:v>2021</c:v>
                </c:pt>
                <c:pt idx="7">
                  <c:v>2024</c:v>
                </c:pt>
                <c:pt idx="8">
                  <c:v>2025</c:v>
                </c:pt>
                <c:pt idx="9">
                  <c:v>2026</c:v>
                </c:pt>
              </c:numCache>
            </c:numRef>
          </c:cat>
          <c:val>
            <c:numRef>
              <c:f>Sheet1!$K$141:$K$150</c:f>
              <c:numCache>
                <c:formatCode>General</c:formatCode>
                <c:ptCount val="10"/>
                <c:pt idx="0">
                  <c:v>365</c:v>
                </c:pt>
                <c:pt idx="1">
                  <c:v>534</c:v>
                </c:pt>
                <c:pt idx="2">
                  <c:v>641</c:v>
                </c:pt>
                <c:pt idx="3">
                  <c:v>795</c:v>
                </c:pt>
                <c:pt idx="4">
                  <c:v>950</c:v>
                </c:pt>
                <c:pt idx="5">
                  <c:v>883</c:v>
                </c:pt>
                <c:pt idx="6">
                  <c:v>1200</c:v>
                </c:pt>
                <c:pt idx="7">
                  <c:v>1300</c:v>
                </c:pt>
                <c:pt idx="8">
                  <c:v>1000</c:v>
                </c:pt>
                <c:pt idx="9">
                  <c:v>1750</c:v>
                </c:pt>
              </c:numCache>
            </c:numRef>
          </c:val>
          <c:extLst>
            <c:ext xmlns:c16="http://schemas.microsoft.com/office/drawing/2014/chart" uri="{C3380CC4-5D6E-409C-BE32-E72D297353CC}">
              <c16:uniqueId val="{00000000-72F2-49B9-A914-ECF60C2C6539}"/>
            </c:ext>
          </c:extLst>
        </c:ser>
        <c:dLbls>
          <c:dLblPos val="outEnd"/>
          <c:showLegendKey val="0"/>
          <c:showVal val="1"/>
          <c:showCatName val="0"/>
          <c:showSerName val="0"/>
          <c:showPercent val="0"/>
          <c:showBubbleSize val="0"/>
        </c:dLbls>
        <c:gapWidth val="219"/>
        <c:overlap val="-27"/>
        <c:axId val="419314255"/>
        <c:axId val="419312815"/>
      </c:barChart>
      <c:catAx>
        <c:axId val="4193142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rPr>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312815"/>
        <c:crosses val="autoZero"/>
        <c:auto val="1"/>
        <c:lblAlgn val="ctr"/>
        <c:lblOffset val="100"/>
        <c:noMultiLvlLbl val="0"/>
      </c:catAx>
      <c:valAx>
        <c:axId val="4193128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rPr>
                  <a:t>Value</a:t>
                </a:r>
                <a:r>
                  <a:rPr lang="en-IN" b="1" baseline="0">
                    <a:solidFill>
                      <a:sysClr val="windowText" lastClr="000000"/>
                    </a:solidFill>
                  </a:rPr>
                  <a:t> in billion US$</a:t>
                </a:r>
                <a:endParaRPr lang="en-IN"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314255"/>
        <c:crosses val="autoZero"/>
        <c:crossBetween val="between"/>
      </c:valAx>
      <c:spPr>
        <a:noFill/>
        <a:ln>
          <a:noFill/>
        </a:ln>
        <a:effectLst/>
      </c:spPr>
    </c:plotArea>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Market share</a:t>
            </a:r>
            <a:r>
              <a:rPr lang="en-US" b="1" baseline="0">
                <a:solidFill>
                  <a:sysClr val="windowText" lastClr="000000"/>
                </a:solidFill>
              </a:rPr>
              <a:t> by Product Type</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FA-49DA-83E3-CFA36407D2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1FA-49DA-83E3-CFA36407D20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1FA-49DA-83E3-CFA36407D20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Sheet1!$O$3:$O$5</c:f>
              <c:strCache>
                <c:ptCount val="3"/>
                <c:pt idx="0">
                  <c:v>Functional Foods </c:v>
                </c:pt>
                <c:pt idx="1">
                  <c:v>Dietry Supplements</c:v>
                </c:pt>
                <c:pt idx="2">
                  <c:v>Functional Beverages</c:v>
                </c:pt>
              </c:strCache>
            </c:strRef>
          </c:cat>
          <c:val>
            <c:numRef>
              <c:f>Sheet1!$P$3:$P$5</c:f>
              <c:numCache>
                <c:formatCode>0.00%</c:formatCode>
                <c:ptCount val="3"/>
                <c:pt idx="0">
                  <c:v>0.54</c:v>
                </c:pt>
                <c:pt idx="1">
                  <c:v>0.32</c:v>
                </c:pt>
                <c:pt idx="2">
                  <c:v>0.14000000000000001</c:v>
                </c:pt>
              </c:numCache>
            </c:numRef>
          </c:val>
          <c:extLst>
            <c:ext xmlns:c16="http://schemas.microsoft.com/office/drawing/2014/chart" uri="{C3380CC4-5D6E-409C-BE32-E72D297353CC}">
              <c16:uniqueId val="{00000006-F1FA-49DA-83E3-CFA36407D20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10140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nchor="ctr" anchorCtr="0"/>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63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1">
              <a:rPr lang="en-US" smtClean="0"/>
              <a:t>5/11/2024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8787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1">
              <a:rPr lang="en-US" smtClean="0"/>
              <a:t>5/11/2024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0691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1">
              <a:rPr lang="en-US" smtClean="0"/>
              <a:t>5/11/2024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67512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1">
              <a:rPr lang="en-US" smtClean="0"/>
              <a:t>5/11/2024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76280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1">
              <a:rPr lang="en-US" smtClean="0"/>
              <a:t>5/11/2024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86563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1">
              <a:rPr lang="en-US" smtClean="0"/>
              <a:t>5/11/2024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367101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1">
              <a:rPr lang="en-US" smtClean="0"/>
              <a:t>5/11/2024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33752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1">
              <a:rPr lang="en-US" smtClean="0"/>
              <a:t>5/11/2024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02061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1">
              <a:rPr lang="en-US" smtClean="0"/>
              <a:t>5/11/2024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33914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1">
              <a:rPr lang="en-US" smtClean="0"/>
              <a:t>5/11/2024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28299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1">
              <a:rPr lang="en-US" smtClean="0"/>
              <a:t>5/11/2024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046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1">
              <a:rPr lang="en-US" smtClean="0"/>
              <a:t>5/11/2024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160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 id="2147483693" r:id="rId18"/>
    <p:sldLayoutId id="2147483694" r:id="rId19"/>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1">
              <a:rPr lang="en-US" smtClean="0"/>
              <a:t>5/11/2024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00194904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8.xml"/><Relationship Id="rId4" Type="http://schemas.openxmlformats.org/officeDocument/2006/relationships/image" Target="../media/image15.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diatoday.in/information/story/nutrition-industry-in-india-emerging-trends-and-growing-presence-2473465-2023-12-08"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s://unicommerce.com/blog/nutraceutical-industry-trends-challenges-solutions/#:~:text=Regulatory%20Compliance%2C%20Quality%20Control%2C%20Consumer,Market%20in%20the%20upcoming%20yea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20.png"/><Relationship Id="rId11" Type="http://schemas.openxmlformats.org/officeDocument/2006/relationships/image" Target="../media/image24.svg"/><Relationship Id="rId5" Type="http://schemas.openxmlformats.org/officeDocument/2006/relationships/image" Target="../media/image19.sv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0.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loonylabs.org/2021/03/10/" TargetMode="External"/><Relationship Id="rId2" Type="http://schemas.openxmlformats.org/officeDocument/2006/relationships/image" Target="../media/image25.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www.xboxygen.com/News/32306-Succes-Xbox-A-quoi-ca-sert-qui-chasse-les-succes" TargetMode="External"/><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57AA22-AEB2-A0F1-E3CB-058B1C392DDF}"/>
              </a:ext>
            </a:extLst>
          </p:cNvPr>
          <p:cNvSpPr/>
          <p:nvPr/>
        </p:nvSpPr>
        <p:spPr>
          <a:xfrm>
            <a:off x="-22456" y="-86436"/>
            <a:ext cx="12214456" cy="6858000"/>
          </a:xfrm>
          <a:prstGeom prst="rect">
            <a:avLst/>
          </a:prstGeom>
          <a:solidFill>
            <a:srgbClr val="FDF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a:t>
            </a:r>
            <a:endParaRPr lang="en-IN" dirty="0"/>
          </a:p>
        </p:txBody>
      </p:sp>
      <p:sp>
        <p:nvSpPr>
          <p:cNvPr id="2" name="TextBox 1">
            <a:extLst>
              <a:ext uri="{FF2B5EF4-FFF2-40B4-BE49-F238E27FC236}">
                <a16:creationId xmlns:a16="http://schemas.microsoft.com/office/drawing/2014/main" id="{85305CFB-2587-BAF4-739F-C0C88F523C72}"/>
              </a:ext>
            </a:extLst>
          </p:cNvPr>
          <p:cNvSpPr txBox="1"/>
          <p:nvPr/>
        </p:nvSpPr>
        <p:spPr>
          <a:xfrm>
            <a:off x="8369875" y="4747551"/>
            <a:ext cx="328621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By : -   </a:t>
            </a:r>
            <a:endParaRPr lang="en-US" b="1" dirty="0">
              <a:cs typeface="Sabon Next LT"/>
            </a:endParaRPr>
          </a:p>
          <a:p>
            <a:r>
              <a:rPr lang="en-US" sz="2400" b="1" dirty="0">
                <a:cs typeface="Calibri"/>
              </a:rPr>
              <a:t>Bhashkar Singh</a:t>
            </a:r>
          </a:p>
          <a:p>
            <a:r>
              <a:rPr lang="en-US" sz="1600" b="1" dirty="0">
                <a:cs typeface="Calibri"/>
              </a:rPr>
              <a:t>Bhagalpur College of Engineering  </a:t>
            </a:r>
            <a:endParaRPr lang="en-US" sz="1200" b="1" dirty="0"/>
          </a:p>
        </p:txBody>
      </p:sp>
      <p:sp>
        <p:nvSpPr>
          <p:cNvPr id="3" name="TextBox 2">
            <a:extLst>
              <a:ext uri="{FF2B5EF4-FFF2-40B4-BE49-F238E27FC236}">
                <a16:creationId xmlns:a16="http://schemas.microsoft.com/office/drawing/2014/main" id="{E1AAF159-01E2-B30F-1D74-8AEE52742B55}"/>
              </a:ext>
            </a:extLst>
          </p:cNvPr>
          <p:cNvSpPr txBox="1"/>
          <p:nvPr/>
        </p:nvSpPr>
        <p:spPr>
          <a:xfrm>
            <a:off x="3595113" y="259341"/>
            <a:ext cx="8060972" cy="2308324"/>
          </a:xfrm>
          <a:prstGeom prst="rect">
            <a:avLst/>
          </a:prstGeom>
          <a:noFill/>
        </p:spPr>
        <p:txBody>
          <a:bodyPr wrap="square" lIns="91440" tIns="45720" rIns="91440" bIns="45720" rtlCol="0" anchor="t">
            <a:spAutoFit/>
          </a:bodyPr>
          <a:lstStyle/>
          <a:p>
            <a:pPr algn="r"/>
            <a:r>
              <a:rPr lang="en-US" sz="7200" dirty="0">
                <a:effectLst>
                  <a:outerShdw blurRad="38100" dist="38100" dir="2700000" algn="tl">
                    <a:srgbClr val="000000">
                      <a:alpha val="43137"/>
                    </a:srgbClr>
                  </a:outerShdw>
                </a:effectLst>
                <a:ea typeface="+mn-lt"/>
                <a:cs typeface="+mn-lt"/>
              </a:rPr>
              <a:t>The Adult Nutrition Market In India</a:t>
            </a:r>
            <a:endParaRPr lang="en-US" sz="7200" dirty="0">
              <a:ea typeface="+mn-lt"/>
              <a:cs typeface="+mn-lt"/>
            </a:endParaRPr>
          </a:p>
        </p:txBody>
      </p:sp>
      <p:pic>
        <p:nvPicPr>
          <p:cNvPr id="1142" name="Picture 1141">
            <a:extLst>
              <a:ext uri="{FF2B5EF4-FFF2-40B4-BE49-F238E27FC236}">
                <a16:creationId xmlns:a16="http://schemas.microsoft.com/office/drawing/2014/main" id="{CA351B7D-81B8-66C4-B6F9-DF272DBFE1DC}"/>
              </a:ext>
            </a:extLst>
          </p:cNvPr>
          <p:cNvPicPr>
            <a:picLocks noChangeAspect="1"/>
          </p:cNvPicPr>
          <p:nvPr/>
        </p:nvPicPr>
        <p:blipFill>
          <a:blip r:embed="rId2"/>
          <a:srcRect l="207" r="89412" b="83912"/>
          <a:stretch>
            <a:fillRect/>
          </a:stretch>
        </p:blipFill>
        <p:spPr>
          <a:xfrm>
            <a:off x="606396" y="541566"/>
            <a:ext cx="1265660" cy="1091086"/>
          </a:xfrm>
          <a:custGeom>
            <a:avLst/>
            <a:gdLst>
              <a:gd name="connsiteX0" fmla="*/ 272772 w 1265660"/>
              <a:gd name="connsiteY0" fmla="*/ 0 h 1091086"/>
              <a:gd name="connsiteX1" fmla="*/ 992888 w 1265660"/>
              <a:gd name="connsiteY1" fmla="*/ 0 h 1091086"/>
              <a:gd name="connsiteX2" fmla="*/ 1265660 w 1265660"/>
              <a:gd name="connsiteY2" fmla="*/ 545543 h 1091086"/>
              <a:gd name="connsiteX3" fmla="*/ 992888 w 1265660"/>
              <a:gd name="connsiteY3" fmla="*/ 1091086 h 1091086"/>
              <a:gd name="connsiteX4" fmla="*/ 272772 w 1265660"/>
              <a:gd name="connsiteY4" fmla="*/ 1091086 h 1091086"/>
              <a:gd name="connsiteX5" fmla="*/ 0 w 1265660"/>
              <a:gd name="connsiteY5" fmla="*/ 545543 h 1091086"/>
              <a:gd name="connsiteX6" fmla="*/ 272772 w 1265660"/>
              <a:gd name="connsiteY6" fmla="*/ 0 h 109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60" h="1091086">
                <a:moveTo>
                  <a:pt x="272772" y="0"/>
                </a:moveTo>
                <a:lnTo>
                  <a:pt x="992888" y="0"/>
                </a:lnTo>
                <a:lnTo>
                  <a:pt x="1265660" y="545543"/>
                </a:lnTo>
                <a:lnTo>
                  <a:pt x="992888" y="1091086"/>
                </a:lnTo>
                <a:lnTo>
                  <a:pt x="272772" y="1091086"/>
                </a:lnTo>
                <a:lnTo>
                  <a:pt x="0" y="545543"/>
                </a:lnTo>
                <a:lnTo>
                  <a:pt x="272772" y="0"/>
                </a:lnTo>
                <a:close/>
              </a:path>
            </a:pathLst>
          </a:custGeom>
          <a:ln w="19050">
            <a:solidFill>
              <a:schemeClr val="tx1"/>
            </a:solidFill>
          </a:ln>
        </p:spPr>
      </p:pic>
      <p:pic>
        <p:nvPicPr>
          <p:cNvPr id="1140" name="Picture 1139">
            <a:extLst>
              <a:ext uri="{FF2B5EF4-FFF2-40B4-BE49-F238E27FC236}">
                <a16:creationId xmlns:a16="http://schemas.microsoft.com/office/drawing/2014/main" id="{71A83E39-B906-D0DE-5916-3E9BCAE57D84}"/>
              </a:ext>
            </a:extLst>
          </p:cNvPr>
          <p:cNvPicPr>
            <a:picLocks noChangeAspect="1"/>
          </p:cNvPicPr>
          <p:nvPr/>
        </p:nvPicPr>
        <p:blipFill>
          <a:blip r:embed="rId2"/>
          <a:srcRect l="19819" t="18286" r="69800" b="65626"/>
          <a:stretch>
            <a:fillRect/>
          </a:stretch>
        </p:blipFill>
        <p:spPr>
          <a:xfrm>
            <a:off x="2974567" y="1816531"/>
            <a:ext cx="1265658" cy="1091083"/>
          </a:xfrm>
          <a:custGeom>
            <a:avLst/>
            <a:gdLst>
              <a:gd name="connsiteX0" fmla="*/ 272771 w 1265658"/>
              <a:gd name="connsiteY0" fmla="*/ 0 h 1091083"/>
              <a:gd name="connsiteX1" fmla="*/ 992887 w 1265658"/>
              <a:gd name="connsiteY1" fmla="*/ 0 h 1091083"/>
              <a:gd name="connsiteX2" fmla="*/ 1265658 w 1265658"/>
              <a:gd name="connsiteY2" fmla="*/ 545541 h 1091083"/>
              <a:gd name="connsiteX3" fmla="*/ 992887 w 1265658"/>
              <a:gd name="connsiteY3" fmla="*/ 1091083 h 1091083"/>
              <a:gd name="connsiteX4" fmla="*/ 272771 w 1265658"/>
              <a:gd name="connsiteY4" fmla="*/ 1091083 h 1091083"/>
              <a:gd name="connsiteX5" fmla="*/ 0 w 1265658"/>
              <a:gd name="connsiteY5" fmla="*/ 545541 h 1091083"/>
              <a:gd name="connsiteX6" fmla="*/ 272771 w 1265658"/>
              <a:gd name="connsiteY6" fmla="*/ 0 h 109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8" h="1091083">
                <a:moveTo>
                  <a:pt x="272771" y="0"/>
                </a:moveTo>
                <a:lnTo>
                  <a:pt x="992887" y="0"/>
                </a:lnTo>
                <a:lnTo>
                  <a:pt x="1265658" y="545541"/>
                </a:lnTo>
                <a:lnTo>
                  <a:pt x="992887" y="1091083"/>
                </a:lnTo>
                <a:lnTo>
                  <a:pt x="272771" y="1091083"/>
                </a:lnTo>
                <a:lnTo>
                  <a:pt x="0" y="545541"/>
                </a:lnTo>
                <a:lnTo>
                  <a:pt x="272771" y="0"/>
                </a:lnTo>
                <a:close/>
              </a:path>
            </a:pathLst>
          </a:custGeom>
          <a:ln w="19050">
            <a:solidFill>
              <a:schemeClr val="tx1"/>
            </a:solidFill>
          </a:ln>
        </p:spPr>
      </p:pic>
      <p:pic>
        <p:nvPicPr>
          <p:cNvPr id="1141" name="Picture 1140">
            <a:extLst>
              <a:ext uri="{FF2B5EF4-FFF2-40B4-BE49-F238E27FC236}">
                <a16:creationId xmlns:a16="http://schemas.microsoft.com/office/drawing/2014/main" id="{01A7BD51-DC0D-2CB8-E9B1-A6018C00C553}"/>
              </a:ext>
            </a:extLst>
          </p:cNvPr>
          <p:cNvPicPr>
            <a:picLocks noChangeAspect="1"/>
          </p:cNvPicPr>
          <p:nvPr/>
        </p:nvPicPr>
        <p:blipFill>
          <a:blip r:embed="rId2"/>
          <a:srcRect l="10013" t="9287" r="79606" b="74625"/>
          <a:stretch>
            <a:fillRect/>
          </a:stretch>
        </p:blipFill>
        <p:spPr>
          <a:xfrm>
            <a:off x="1807125" y="1182331"/>
            <a:ext cx="1265658" cy="1091085"/>
          </a:xfrm>
          <a:custGeom>
            <a:avLst/>
            <a:gdLst>
              <a:gd name="connsiteX0" fmla="*/ 272771 w 1265658"/>
              <a:gd name="connsiteY0" fmla="*/ 0 h 1091085"/>
              <a:gd name="connsiteX1" fmla="*/ 992887 w 1265658"/>
              <a:gd name="connsiteY1" fmla="*/ 0 h 1091085"/>
              <a:gd name="connsiteX2" fmla="*/ 1265658 w 1265658"/>
              <a:gd name="connsiteY2" fmla="*/ 545544 h 1091085"/>
              <a:gd name="connsiteX3" fmla="*/ 992887 w 1265658"/>
              <a:gd name="connsiteY3" fmla="*/ 1091085 h 1091085"/>
              <a:gd name="connsiteX4" fmla="*/ 272771 w 1265658"/>
              <a:gd name="connsiteY4" fmla="*/ 1091085 h 1091085"/>
              <a:gd name="connsiteX5" fmla="*/ 0 w 1265658"/>
              <a:gd name="connsiteY5" fmla="*/ 545544 h 1091085"/>
              <a:gd name="connsiteX6" fmla="*/ 272771 w 1265658"/>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8" h="1091085">
                <a:moveTo>
                  <a:pt x="272771" y="0"/>
                </a:moveTo>
                <a:lnTo>
                  <a:pt x="992887" y="0"/>
                </a:lnTo>
                <a:lnTo>
                  <a:pt x="1265658" y="545544"/>
                </a:lnTo>
                <a:lnTo>
                  <a:pt x="992887" y="1091085"/>
                </a:lnTo>
                <a:lnTo>
                  <a:pt x="272771" y="1091085"/>
                </a:lnTo>
                <a:lnTo>
                  <a:pt x="0" y="545544"/>
                </a:lnTo>
                <a:lnTo>
                  <a:pt x="272771" y="0"/>
                </a:lnTo>
                <a:close/>
              </a:path>
            </a:pathLst>
          </a:custGeom>
          <a:ln w="19050">
            <a:solidFill>
              <a:schemeClr val="tx1"/>
            </a:solidFill>
          </a:ln>
        </p:spPr>
      </p:pic>
      <p:pic>
        <p:nvPicPr>
          <p:cNvPr id="1139" name="Picture 1138">
            <a:extLst>
              <a:ext uri="{FF2B5EF4-FFF2-40B4-BE49-F238E27FC236}">
                <a16:creationId xmlns:a16="http://schemas.microsoft.com/office/drawing/2014/main" id="{47F3C275-49BA-6014-7BC0-C39EFADF95B4}"/>
              </a:ext>
            </a:extLst>
          </p:cNvPr>
          <p:cNvPicPr>
            <a:picLocks noChangeAspect="1"/>
          </p:cNvPicPr>
          <p:nvPr/>
        </p:nvPicPr>
        <p:blipFill>
          <a:blip r:embed="rId2"/>
          <a:srcRect l="207" t="18439" r="89412" b="65472"/>
          <a:stretch>
            <a:fillRect/>
          </a:stretch>
        </p:blipFill>
        <p:spPr>
          <a:xfrm>
            <a:off x="613188" y="1816531"/>
            <a:ext cx="1265659" cy="1091084"/>
          </a:xfrm>
          <a:custGeom>
            <a:avLst/>
            <a:gdLst>
              <a:gd name="connsiteX0" fmla="*/ 272771 w 1265659"/>
              <a:gd name="connsiteY0" fmla="*/ 0 h 1091084"/>
              <a:gd name="connsiteX1" fmla="*/ 992888 w 1265659"/>
              <a:gd name="connsiteY1" fmla="*/ 0 h 1091084"/>
              <a:gd name="connsiteX2" fmla="*/ 1265659 w 1265659"/>
              <a:gd name="connsiteY2" fmla="*/ 545542 h 1091084"/>
              <a:gd name="connsiteX3" fmla="*/ 992888 w 1265659"/>
              <a:gd name="connsiteY3" fmla="*/ 1091084 h 1091084"/>
              <a:gd name="connsiteX4" fmla="*/ 272771 w 1265659"/>
              <a:gd name="connsiteY4" fmla="*/ 1091084 h 1091084"/>
              <a:gd name="connsiteX5" fmla="*/ 0 w 1265659"/>
              <a:gd name="connsiteY5" fmla="*/ 545542 h 1091084"/>
              <a:gd name="connsiteX6" fmla="*/ 272771 w 1265659"/>
              <a:gd name="connsiteY6" fmla="*/ 0 h 109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4">
                <a:moveTo>
                  <a:pt x="272771" y="0"/>
                </a:moveTo>
                <a:lnTo>
                  <a:pt x="992888" y="0"/>
                </a:lnTo>
                <a:lnTo>
                  <a:pt x="1265659" y="545542"/>
                </a:lnTo>
                <a:lnTo>
                  <a:pt x="992888" y="1091084"/>
                </a:lnTo>
                <a:lnTo>
                  <a:pt x="272771" y="1091084"/>
                </a:lnTo>
                <a:lnTo>
                  <a:pt x="0" y="545542"/>
                </a:lnTo>
                <a:lnTo>
                  <a:pt x="272771" y="0"/>
                </a:lnTo>
                <a:close/>
              </a:path>
            </a:pathLst>
          </a:custGeom>
          <a:ln w="19050">
            <a:solidFill>
              <a:schemeClr val="tx1"/>
            </a:solidFill>
          </a:ln>
        </p:spPr>
      </p:pic>
      <p:pic>
        <p:nvPicPr>
          <p:cNvPr id="1138" name="Picture 1137">
            <a:extLst>
              <a:ext uri="{FF2B5EF4-FFF2-40B4-BE49-F238E27FC236}">
                <a16:creationId xmlns:a16="http://schemas.microsoft.com/office/drawing/2014/main" id="{5D284660-B050-8196-112B-C1066523308A}"/>
              </a:ext>
            </a:extLst>
          </p:cNvPr>
          <p:cNvPicPr>
            <a:picLocks noChangeAspect="1"/>
          </p:cNvPicPr>
          <p:nvPr/>
        </p:nvPicPr>
        <p:blipFill>
          <a:blip r:embed="rId2"/>
          <a:srcRect l="29571" t="27423" r="60048" b="56488"/>
          <a:stretch>
            <a:fillRect/>
          </a:stretch>
        </p:blipFill>
        <p:spPr>
          <a:xfrm>
            <a:off x="4147004" y="2468816"/>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37" name="Picture 1136">
            <a:extLst>
              <a:ext uri="{FF2B5EF4-FFF2-40B4-BE49-F238E27FC236}">
                <a16:creationId xmlns:a16="http://schemas.microsoft.com/office/drawing/2014/main" id="{3129E83A-614F-D36D-F864-65ABF45879B3}"/>
              </a:ext>
            </a:extLst>
          </p:cNvPr>
          <p:cNvPicPr>
            <a:picLocks noChangeAspect="1"/>
          </p:cNvPicPr>
          <p:nvPr/>
        </p:nvPicPr>
        <p:blipFill>
          <a:blip r:embed="rId2"/>
          <a:srcRect l="10133" t="27423" r="79485" b="56488"/>
          <a:stretch>
            <a:fillRect/>
          </a:stretch>
        </p:blipFill>
        <p:spPr>
          <a:xfrm>
            <a:off x="1800333" y="2459738"/>
            <a:ext cx="1265658" cy="1091084"/>
          </a:xfrm>
          <a:custGeom>
            <a:avLst/>
            <a:gdLst>
              <a:gd name="connsiteX0" fmla="*/ 272771 w 1265658"/>
              <a:gd name="connsiteY0" fmla="*/ 0 h 1091084"/>
              <a:gd name="connsiteX1" fmla="*/ 992887 w 1265658"/>
              <a:gd name="connsiteY1" fmla="*/ 0 h 1091084"/>
              <a:gd name="connsiteX2" fmla="*/ 1265658 w 1265658"/>
              <a:gd name="connsiteY2" fmla="*/ 545542 h 1091084"/>
              <a:gd name="connsiteX3" fmla="*/ 992887 w 1265658"/>
              <a:gd name="connsiteY3" fmla="*/ 1091084 h 1091084"/>
              <a:gd name="connsiteX4" fmla="*/ 272771 w 1265658"/>
              <a:gd name="connsiteY4" fmla="*/ 1091084 h 1091084"/>
              <a:gd name="connsiteX5" fmla="*/ 0 w 1265658"/>
              <a:gd name="connsiteY5" fmla="*/ 545542 h 1091084"/>
              <a:gd name="connsiteX6" fmla="*/ 272771 w 1265658"/>
              <a:gd name="connsiteY6" fmla="*/ 0 h 109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8" h="1091084">
                <a:moveTo>
                  <a:pt x="272771" y="0"/>
                </a:moveTo>
                <a:lnTo>
                  <a:pt x="992887" y="0"/>
                </a:lnTo>
                <a:lnTo>
                  <a:pt x="1265658" y="545542"/>
                </a:lnTo>
                <a:lnTo>
                  <a:pt x="992887" y="1091084"/>
                </a:lnTo>
                <a:lnTo>
                  <a:pt x="272771" y="1091084"/>
                </a:lnTo>
                <a:lnTo>
                  <a:pt x="0" y="545542"/>
                </a:lnTo>
                <a:lnTo>
                  <a:pt x="272771" y="0"/>
                </a:lnTo>
                <a:close/>
              </a:path>
            </a:pathLst>
          </a:custGeom>
          <a:ln w="19050">
            <a:solidFill>
              <a:schemeClr val="tx1"/>
            </a:solidFill>
          </a:ln>
        </p:spPr>
      </p:pic>
      <p:pic>
        <p:nvPicPr>
          <p:cNvPr id="1136" name="Picture 1135">
            <a:extLst>
              <a:ext uri="{FF2B5EF4-FFF2-40B4-BE49-F238E27FC236}">
                <a16:creationId xmlns:a16="http://schemas.microsoft.com/office/drawing/2014/main" id="{936E35F4-D2C6-334E-A347-ED0715BC1EBE}"/>
              </a:ext>
            </a:extLst>
          </p:cNvPr>
          <p:cNvPicPr>
            <a:picLocks noChangeAspect="1"/>
          </p:cNvPicPr>
          <p:nvPr/>
        </p:nvPicPr>
        <p:blipFill>
          <a:blip r:embed="rId2"/>
          <a:srcRect l="207" t="36879" r="89412" b="47033"/>
          <a:stretch>
            <a:fillRect/>
          </a:stretch>
        </p:blipFill>
        <p:spPr>
          <a:xfrm>
            <a:off x="613188" y="3109647"/>
            <a:ext cx="1265660" cy="1091084"/>
          </a:xfrm>
          <a:custGeom>
            <a:avLst/>
            <a:gdLst>
              <a:gd name="connsiteX0" fmla="*/ 272772 w 1265660"/>
              <a:gd name="connsiteY0" fmla="*/ 0 h 1091084"/>
              <a:gd name="connsiteX1" fmla="*/ 992889 w 1265660"/>
              <a:gd name="connsiteY1" fmla="*/ 0 h 1091084"/>
              <a:gd name="connsiteX2" fmla="*/ 1265660 w 1265660"/>
              <a:gd name="connsiteY2" fmla="*/ 545542 h 1091084"/>
              <a:gd name="connsiteX3" fmla="*/ 992889 w 1265660"/>
              <a:gd name="connsiteY3" fmla="*/ 1091084 h 1091084"/>
              <a:gd name="connsiteX4" fmla="*/ 272772 w 1265660"/>
              <a:gd name="connsiteY4" fmla="*/ 1091084 h 1091084"/>
              <a:gd name="connsiteX5" fmla="*/ 0 w 1265660"/>
              <a:gd name="connsiteY5" fmla="*/ 545542 h 1091084"/>
              <a:gd name="connsiteX6" fmla="*/ 272772 w 1265660"/>
              <a:gd name="connsiteY6" fmla="*/ 0 h 109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60" h="1091084">
                <a:moveTo>
                  <a:pt x="272772" y="0"/>
                </a:moveTo>
                <a:lnTo>
                  <a:pt x="992889" y="0"/>
                </a:lnTo>
                <a:lnTo>
                  <a:pt x="1265660" y="545542"/>
                </a:lnTo>
                <a:lnTo>
                  <a:pt x="992889" y="1091084"/>
                </a:lnTo>
                <a:lnTo>
                  <a:pt x="272772" y="1091084"/>
                </a:lnTo>
                <a:lnTo>
                  <a:pt x="0" y="545542"/>
                </a:lnTo>
                <a:lnTo>
                  <a:pt x="272772" y="0"/>
                </a:lnTo>
                <a:close/>
              </a:path>
            </a:pathLst>
          </a:custGeom>
          <a:ln w="19050">
            <a:solidFill>
              <a:schemeClr val="tx1"/>
            </a:solidFill>
          </a:ln>
        </p:spPr>
      </p:pic>
      <p:pic>
        <p:nvPicPr>
          <p:cNvPr id="1135" name="Picture 1134">
            <a:extLst>
              <a:ext uri="{FF2B5EF4-FFF2-40B4-BE49-F238E27FC236}">
                <a16:creationId xmlns:a16="http://schemas.microsoft.com/office/drawing/2014/main" id="{5D27B8C5-49AA-402D-1859-7BD12FBED8EA}"/>
              </a:ext>
            </a:extLst>
          </p:cNvPr>
          <p:cNvPicPr>
            <a:picLocks noChangeAspect="1"/>
          </p:cNvPicPr>
          <p:nvPr/>
        </p:nvPicPr>
        <p:blipFill>
          <a:blip r:embed="rId2"/>
          <a:srcRect l="19886" t="36961" r="69733" b="46951"/>
          <a:stretch>
            <a:fillRect/>
          </a:stretch>
        </p:blipFill>
        <p:spPr>
          <a:xfrm>
            <a:off x="2999535" y="3107533"/>
            <a:ext cx="1265658" cy="1091085"/>
          </a:xfrm>
          <a:custGeom>
            <a:avLst/>
            <a:gdLst>
              <a:gd name="connsiteX0" fmla="*/ 272771 w 1265658"/>
              <a:gd name="connsiteY0" fmla="*/ 0 h 1091085"/>
              <a:gd name="connsiteX1" fmla="*/ 992888 w 1265658"/>
              <a:gd name="connsiteY1" fmla="*/ 0 h 1091085"/>
              <a:gd name="connsiteX2" fmla="*/ 1265658 w 1265658"/>
              <a:gd name="connsiteY2" fmla="*/ 545543 h 1091085"/>
              <a:gd name="connsiteX3" fmla="*/ 992888 w 1265658"/>
              <a:gd name="connsiteY3" fmla="*/ 1091085 h 1091085"/>
              <a:gd name="connsiteX4" fmla="*/ 272771 w 1265658"/>
              <a:gd name="connsiteY4" fmla="*/ 1091085 h 1091085"/>
              <a:gd name="connsiteX5" fmla="*/ 0 w 1265658"/>
              <a:gd name="connsiteY5" fmla="*/ 545543 h 1091085"/>
              <a:gd name="connsiteX6" fmla="*/ 272771 w 1265658"/>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8" h="1091085">
                <a:moveTo>
                  <a:pt x="272771" y="0"/>
                </a:moveTo>
                <a:lnTo>
                  <a:pt x="992888" y="0"/>
                </a:lnTo>
                <a:lnTo>
                  <a:pt x="1265658" y="545543"/>
                </a:lnTo>
                <a:lnTo>
                  <a:pt x="992888" y="1091085"/>
                </a:lnTo>
                <a:lnTo>
                  <a:pt x="272771" y="1091085"/>
                </a:lnTo>
                <a:lnTo>
                  <a:pt x="0" y="545543"/>
                </a:lnTo>
                <a:lnTo>
                  <a:pt x="272771" y="0"/>
                </a:lnTo>
                <a:close/>
              </a:path>
            </a:pathLst>
          </a:custGeom>
          <a:ln w="19050">
            <a:solidFill>
              <a:schemeClr val="tx1"/>
            </a:solidFill>
          </a:ln>
        </p:spPr>
      </p:pic>
      <p:pic>
        <p:nvPicPr>
          <p:cNvPr id="1134" name="Picture 1133">
            <a:extLst>
              <a:ext uri="{FF2B5EF4-FFF2-40B4-BE49-F238E27FC236}">
                <a16:creationId xmlns:a16="http://schemas.microsoft.com/office/drawing/2014/main" id="{A0ACE55F-F6A9-856C-81A9-A9E14473CC07}"/>
              </a:ext>
            </a:extLst>
          </p:cNvPr>
          <p:cNvPicPr>
            <a:picLocks noChangeAspect="1"/>
          </p:cNvPicPr>
          <p:nvPr/>
        </p:nvPicPr>
        <p:blipFill>
          <a:blip r:embed="rId2"/>
          <a:srcRect l="39102" t="37296" r="50517" b="46616"/>
          <a:stretch>
            <a:fillRect/>
          </a:stretch>
        </p:blipFill>
        <p:spPr>
          <a:xfrm>
            <a:off x="5345363" y="3107532"/>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33" name="Picture 1132">
            <a:extLst>
              <a:ext uri="{FF2B5EF4-FFF2-40B4-BE49-F238E27FC236}">
                <a16:creationId xmlns:a16="http://schemas.microsoft.com/office/drawing/2014/main" id="{4C21EC3C-3D12-7C10-F231-FA1CDC526E89}"/>
              </a:ext>
            </a:extLst>
          </p:cNvPr>
          <p:cNvPicPr>
            <a:picLocks noChangeAspect="1"/>
          </p:cNvPicPr>
          <p:nvPr/>
        </p:nvPicPr>
        <p:blipFill>
          <a:blip r:embed="rId2"/>
          <a:srcRect l="10133" t="46098" r="79485" b="37813"/>
          <a:stretch>
            <a:fillRect/>
          </a:stretch>
        </p:blipFill>
        <p:spPr>
          <a:xfrm>
            <a:off x="1800333" y="3740682"/>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32" name="Picture 1131">
            <a:extLst>
              <a:ext uri="{FF2B5EF4-FFF2-40B4-BE49-F238E27FC236}">
                <a16:creationId xmlns:a16="http://schemas.microsoft.com/office/drawing/2014/main" id="{E4ADFD08-86F4-A12E-D84D-FB5AD710ACB2}"/>
              </a:ext>
            </a:extLst>
          </p:cNvPr>
          <p:cNvPicPr>
            <a:picLocks noChangeAspect="1"/>
          </p:cNvPicPr>
          <p:nvPr/>
        </p:nvPicPr>
        <p:blipFill>
          <a:blip r:embed="rId2"/>
          <a:srcRect l="48630" t="46098" r="40989" b="37813"/>
          <a:stretch>
            <a:fillRect/>
          </a:stretch>
        </p:blipFill>
        <p:spPr>
          <a:xfrm>
            <a:off x="6536585" y="3711774"/>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31" name="Picture 1130">
            <a:extLst>
              <a:ext uri="{FF2B5EF4-FFF2-40B4-BE49-F238E27FC236}">
                <a16:creationId xmlns:a16="http://schemas.microsoft.com/office/drawing/2014/main" id="{C7723376-49C4-9022-FBB1-9FD0364E456A}"/>
              </a:ext>
            </a:extLst>
          </p:cNvPr>
          <p:cNvPicPr>
            <a:picLocks noChangeAspect="1"/>
          </p:cNvPicPr>
          <p:nvPr/>
        </p:nvPicPr>
        <p:blipFill>
          <a:blip r:embed="rId2"/>
          <a:srcRect l="29391" t="46493" r="60228" b="37419"/>
          <a:stretch>
            <a:fillRect/>
          </a:stretch>
        </p:blipFill>
        <p:spPr>
          <a:xfrm>
            <a:off x="4172449" y="3711774"/>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30" name="Picture 1129">
            <a:extLst>
              <a:ext uri="{FF2B5EF4-FFF2-40B4-BE49-F238E27FC236}">
                <a16:creationId xmlns:a16="http://schemas.microsoft.com/office/drawing/2014/main" id="{24E724F7-7C82-78C7-0F6F-BBA5C18D1218}"/>
              </a:ext>
            </a:extLst>
          </p:cNvPr>
          <p:cNvPicPr>
            <a:picLocks noChangeAspect="1"/>
          </p:cNvPicPr>
          <p:nvPr/>
        </p:nvPicPr>
        <p:blipFill>
          <a:blip r:embed="rId2"/>
          <a:srcRect l="381" t="55318" r="89238" b="28594"/>
          <a:stretch>
            <a:fillRect/>
          </a:stretch>
        </p:blipFill>
        <p:spPr>
          <a:xfrm>
            <a:off x="611668" y="4412107"/>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29" name="Picture 1128">
            <a:extLst>
              <a:ext uri="{FF2B5EF4-FFF2-40B4-BE49-F238E27FC236}">
                <a16:creationId xmlns:a16="http://schemas.microsoft.com/office/drawing/2014/main" id="{9807EAFA-7945-957F-31A2-4019DD5F967A}"/>
              </a:ext>
            </a:extLst>
          </p:cNvPr>
          <p:cNvPicPr>
            <a:picLocks noChangeAspect="1"/>
          </p:cNvPicPr>
          <p:nvPr/>
        </p:nvPicPr>
        <p:blipFill>
          <a:blip r:embed="rId2"/>
          <a:srcRect l="19819" t="55690" r="69800" b="28221"/>
          <a:stretch>
            <a:fillRect/>
          </a:stretch>
        </p:blipFill>
        <p:spPr>
          <a:xfrm>
            <a:off x="3001443" y="4412107"/>
            <a:ext cx="1265658" cy="1091085"/>
          </a:xfrm>
          <a:custGeom>
            <a:avLst/>
            <a:gdLst>
              <a:gd name="connsiteX0" fmla="*/ 272770 w 1265658"/>
              <a:gd name="connsiteY0" fmla="*/ 0 h 1091085"/>
              <a:gd name="connsiteX1" fmla="*/ 992888 w 1265658"/>
              <a:gd name="connsiteY1" fmla="*/ 0 h 1091085"/>
              <a:gd name="connsiteX2" fmla="*/ 1265658 w 1265658"/>
              <a:gd name="connsiteY2" fmla="*/ 545543 h 1091085"/>
              <a:gd name="connsiteX3" fmla="*/ 992888 w 1265658"/>
              <a:gd name="connsiteY3" fmla="*/ 1091085 h 1091085"/>
              <a:gd name="connsiteX4" fmla="*/ 272770 w 1265658"/>
              <a:gd name="connsiteY4" fmla="*/ 1091085 h 1091085"/>
              <a:gd name="connsiteX5" fmla="*/ 0 w 1265658"/>
              <a:gd name="connsiteY5" fmla="*/ 545543 h 1091085"/>
              <a:gd name="connsiteX6" fmla="*/ 272770 w 1265658"/>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8" h="1091085">
                <a:moveTo>
                  <a:pt x="272770" y="0"/>
                </a:moveTo>
                <a:lnTo>
                  <a:pt x="992888" y="0"/>
                </a:lnTo>
                <a:lnTo>
                  <a:pt x="1265658" y="545543"/>
                </a:lnTo>
                <a:lnTo>
                  <a:pt x="992888" y="1091085"/>
                </a:lnTo>
                <a:lnTo>
                  <a:pt x="272770" y="1091085"/>
                </a:lnTo>
                <a:lnTo>
                  <a:pt x="0" y="545543"/>
                </a:lnTo>
                <a:lnTo>
                  <a:pt x="272770" y="0"/>
                </a:lnTo>
                <a:close/>
              </a:path>
            </a:pathLst>
          </a:custGeom>
          <a:ln w="19050">
            <a:solidFill>
              <a:schemeClr val="tx1"/>
            </a:solidFill>
          </a:ln>
        </p:spPr>
      </p:pic>
      <p:pic>
        <p:nvPicPr>
          <p:cNvPr id="1128" name="Picture 1127">
            <a:extLst>
              <a:ext uri="{FF2B5EF4-FFF2-40B4-BE49-F238E27FC236}">
                <a16:creationId xmlns:a16="http://schemas.microsoft.com/office/drawing/2014/main" id="{5D52358C-CC8E-0600-FBC2-A24A09818F70}"/>
              </a:ext>
            </a:extLst>
          </p:cNvPr>
          <p:cNvPicPr>
            <a:picLocks noChangeAspect="1"/>
          </p:cNvPicPr>
          <p:nvPr/>
        </p:nvPicPr>
        <p:blipFill>
          <a:blip r:embed="rId2"/>
          <a:srcRect l="38963" t="56365" r="50656" b="27546"/>
          <a:stretch>
            <a:fillRect/>
          </a:stretch>
        </p:blipFill>
        <p:spPr>
          <a:xfrm>
            <a:off x="5338980" y="4416748"/>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27" name="Picture 1126">
            <a:extLst>
              <a:ext uri="{FF2B5EF4-FFF2-40B4-BE49-F238E27FC236}">
                <a16:creationId xmlns:a16="http://schemas.microsoft.com/office/drawing/2014/main" id="{2636EE63-51DE-6B98-8F5E-6EF15395563C}"/>
              </a:ext>
            </a:extLst>
          </p:cNvPr>
          <p:cNvPicPr>
            <a:picLocks noChangeAspect="1"/>
          </p:cNvPicPr>
          <p:nvPr/>
        </p:nvPicPr>
        <p:blipFill>
          <a:blip r:embed="rId2"/>
          <a:srcRect l="28993" t="65288" r="60626" b="18623"/>
          <a:stretch>
            <a:fillRect/>
          </a:stretch>
        </p:blipFill>
        <p:spPr>
          <a:xfrm>
            <a:off x="4155971" y="5011686"/>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26" name="Picture 1125">
            <a:extLst>
              <a:ext uri="{FF2B5EF4-FFF2-40B4-BE49-F238E27FC236}">
                <a16:creationId xmlns:a16="http://schemas.microsoft.com/office/drawing/2014/main" id="{487DEEA0-CDF3-D832-AC2E-E89D64D00CD1}"/>
              </a:ext>
            </a:extLst>
          </p:cNvPr>
          <p:cNvPicPr>
            <a:picLocks noChangeAspect="1"/>
          </p:cNvPicPr>
          <p:nvPr/>
        </p:nvPicPr>
        <p:blipFill>
          <a:blip r:embed="rId2"/>
          <a:srcRect l="48630" t="65419" r="40989" b="18493"/>
          <a:stretch>
            <a:fillRect/>
          </a:stretch>
        </p:blipFill>
        <p:spPr>
          <a:xfrm>
            <a:off x="6521989" y="5011686"/>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25" name="Picture 1124">
            <a:extLst>
              <a:ext uri="{FF2B5EF4-FFF2-40B4-BE49-F238E27FC236}">
                <a16:creationId xmlns:a16="http://schemas.microsoft.com/office/drawing/2014/main" id="{E69D3B57-9D88-C44A-656C-B2C1F8820959}"/>
              </a:ext>
            </a:extLst>
          </p:cNvPr>
          <p:cNvPicPr>
            <a:picLocks noChangeAspect="1"/>
          </p:cNvPicPr>
          <p:nvPr/>
        </p:nvPicPr>
        <p:blipFill>
          <a:blip r:embed="rId2"/>
          <a:srcRect l="10133" t="65986" r="79485" b="17925"/>
          <a:stretch>
            <a:fillRect/>
          </a:stretch>
        </p:blipFill>
        <p:spPr>
          <a:xfrm>
            <a:off x="1793072" y="5011687"/>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24" name="Picture 1123">
            <a:extLst>
              <a:ext uri="{FF2B5EF4-FFF2-40B4-BE49-F238E27FC236}">
                <a16:creationId xmlns:a16="http://schemas.microsoft.com/office/drawing/2014/main" id="{7A5B360E-6C38-4C2C-6D24-E95F46D9FFB2}"/>
              </a:ext>
            </a:extLst>
          </p:cNvPr>
          <p:cNvPicPr>
            <a:picLocks noChangeAspect="1"/>
          </p:cNvPicPr>
          <p:nvPr/>
        </p:nvPicPr>
        <p:blipFill>
          <a:blip r:embed="rId2"/>
          <a:srcRect t="73678" r="89987" b="10234"/>
          <a:stretch>
            <a:fillRect/>
          </a:stretch>
        </p:blipFill>
        <p:spPr>
          <a:xfrm>
            <a:off x="656580" y="5693634"/>
            <a:ext cx="1220747" cy="1091085"/>
          </a:xfrm>
          <a:custGeom>
            <a:avLst/>
            <a:gdLst>
              <a:gd name="connsiteX0" fmla="*/ 227859 w 1220747"/>
              <a:gd name="connsiteY0" fmla="*/ 0 h 1091085"/>
              <a:gd name="connsiteX1" fmla="*/ 947976 w 1220747"/>
              <a:gd name="connsiteY1" fmla="*/ 0 h 1091085"/>
              <a:gd name="connsiteX2" fmla="*/ 1220747 w 1220747"/>
              <a:gd name="connsiteY2" fmla="*/ 545543 h 1091085"/>
              <a:gd name="connsiteX3" fmla="*/ 947976 w 1220747"/>
              <a:gd name="connsiteY3" fmla="*/ 1091085 h 1091085"/>
              <a:gd name="connsiteX4" fmla="*/ 227859 w 1220747"/>
              <a:gd name="connsiteY4" fmla="*/ 1091085 h 1091085"/>
              <a:gd name="connsiteX5" fmla="*/ 0 w 1220747"/>
              <a:gd name="connsiteY5" fmla="*/ 635367 h 1091085"/>
              <a:gd name="connsiteX6" fmla="*/ 0 w 1220747"/>
              <a:gd name="connsiteY6" fmla="*/ 455719 h 1091085"/>
              <a:gd name="connsiteX7" fmla="*/ 227859 w 1220747"/>
              <a:gd name="connsiteY7"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747" h="1091085">
                <a:moveTo>
                  <a:pt x="227859" y="0"/>
                </a:moveTo>
                <a:lnTo>
                  <a:pt x="947976" y="0"/>
                </a:lnTo>
                <a:lnTo>
                  <a:pt x="1220747" y="545543"/>
                </a:lnTo>
                <a:lnTo>
                  <a:pt x="947976" y="1091085"/>
                </a:lnTo>
                <a:lnTo>
                  <a:pt x="227859" y="1091085"/>
                </a:lnTo>
                <a:lnTo>
                  <a:pt x="0" y="635367"/>
                </a:lnTo>
                <a:lnTo>
                  <a:pt x="0" y="455719"/>
                </a:lnTo>
                <a:lnTo>
                  <a:pt x="227859" y="0"/>
                </a:lnTo>
                <a:close/>
              </a:path>
            </a:pathLst>
          </a:custGeom>
          <a:ln w="19050">
            <a:solidFill>
              <a:schemeClr val="tx1"/>
            </a:solidFill>
          </a:ln>
        </p:spPr>
      </p:pic>
      <p:pic>
        <p:nvPicPr>
          <p:cNvPr id="1123" name="Picture 1122">
            <a:extLst>
              <a:ext uri="{FF2B5EF4-FFF2-40B4-BE49-F238E27FC236}">
                <a16:creationId xmlns:a16="http://schemas.microsoft.com/office/drawing/2014/main" id="{DD1B9274-8C41-57CD-135C-61431C5E1A62}"/>
              </a:ext>
            </a:extLst>
          </p:cNvPr>
          <p:cNvPicPr>
            <a:picLocks noChangeAspect="1"/>
          </p:cNvPicPr>
          <p:nvPr/>
        </p:nvPicPr>
        <p:blipFill>
          <a:blip r:embed="rId2"/>
          <a:srcRect l="19736" t="75158" r="69883" b="8753"/>
          <a:stretch>
            <a:fillRect/>
          </a:stretch>
        </p:blipFill>
        <p:spPr>
          <a:xfrm>
            <a:off x="2974567" y="5697727"/>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pic>
        <p:nvPicPr>
          <p:cNvPr id="1122" name="Picture 1121">
            <a:extLst>
              <a:ext uri="{FF2B5EF4-FFF2-40B4-BE49-F238E27FC236}">
                <a16:creationId xmlns:a16="http://schemas.microsoft.com/office/drawing/2014/main" id="{B764B6B2-AF51-A110-6192-39A27934518D}"/>
              </a:ext>
            </a:extLst>
          </p:cNvPr>
          <p:cNvPicPr>
            <a:picLocks noChangeAspect="1"/>
          </p:cNvPicPr>
          <p:nvPr/>
        </p:nvPicPr>
        <p:blipFill>
          <a:blip r:embed="rId2"/>
          <a:srcRect l="38963" t="75158" r="50656" b="8753"/>
          <a:stretch>
            <a:fillRect/>
          </a:stretch>
        </p:blipFill>
        <p:spPr>
          <a:xfrm>
            <a:off x="5328214" y="5693634"/>
            <a:ext cx="1265659" cy="1091085"/>
          </a:xfrm>
          <a:custGeom>
            <a:avLst/>
            <a:gdLst>
              <a:gd name="connsiteX0" fmla="*/ 272771 w 1265659"/>
              <a:gd name="connsiteY0" fmla="*/ 0 h 1091085"/>
              <a:gd name="connsiteX1" fmla="*/ 992888 w 1265659"/>
              <a:gd name="connsiteY1" fmla="*/ 0 h 1091085"/>
              <a:gd name="connsiteX2" fmla="*/ 1265659 w 1265659"/>
              <a:gd name="connsiteY2" fmla="*/ 545543 h 1091085"/>
              <a:gd name="connsiteX3" fmla="*/ 992888 w 1265659"/>
              <a:gd name="connsiteY3" fmla="*/ 1091085 h 1091085"/>
              <a:gd name="connsiteX4" fmla="*/ 272771 w 1265659"/>
              <a:gd name="connsiteY4" fmla="*/ 1091085 h 1091085"/>
              <a:gd name="connsiteX5" fmla="*/ 0 w 1265659"/>
              <a:gd name="connsiteY5" fmla="*/ 545543 h 1091085"/>
              <a:gd name="connsiteX6" fmla="*/ 272771 w 1265659"/>
              <a:gd name="connsiteY6" fmla="*/ 0 h 10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659" h="1091085">
                <a:moveTo>
                  <a:pt x="272771" y="0"/>
                </a:moveTo>
                <a:lnTo>
                  <a:pt x="992888" y="0"/>
                </a:lnTo>
                <a:lnTo>
                  <a:pt x="1265659" y="545543"/>
                </a:lnTo>
                <a:lnTo>
                  <a:pt x="992888" y="1091085"/>
                </a:lnTo>
                <a:lnTo>
                  <a:pt x="272771" y="1091085"/>
                </a:lnTo>
                <a:lnTo>
                  <a:pt x="0" y="545543"/>
                </a:lnTo>
                <a:lnTo>
                  <a:pt x="272771" y="0"/>
                </a:lnTo>
                <a:close/>
              </a:path>
            </a:pathLst>
          </a:custGeom>
          <a:ln w="19050">
            <a:solidFill>
              <a:schemeClr val="tx1"/>
            </a:solidFill>
          </a:ln>
        </p:spPr>
      </p:pic>
      <p:sp>
        <p:nvSpPr>
          <p:cNvPr id="7" name="Rectangle 6">
            <a:extLst>
              <a:ext uri="{FF2B5EF4-FFF2-40B4-BE49-F238E27FC236}">
                <a16:creationId xmlns:a16="http://schemas.microsoft.com/office/drawing/2014/main" id="{5494C54E-D8BC-5F12-7129-4F6858CA2287}"/>
              </a:ext>
            </a:extLst>
          </p:cNvPr>
          <p:cNvSpPr/>
          <p:nvPr/>
        </p:nvSpPr>
        <p:spPr>
          <a:xfrm>
            <a:off x="-22456" y="6241311"/>
            <a:ext cx="12214456"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202C8F"/>
              </a:solidFill>
            </a:endParaRPr>
          </a:p>
        </p:txBody>
      </p:sp>
      <p:sp>
        <p:nvSpPr>
          <p:cNvPr id="1143" name="Rectangle 1142" descr="Open Enrollment">
            <a:extLst>
              <a:ext uri="{FF2B5EF4-FFF2-40B4-BE49-F238E27FC236}">
                <a16:creationId xmlns:a16="http://schemas.microsoft.com/office/drawing/2014/main" id="{499FDA10-2ABB-1554-FFD2-82855F73AE45}"/>
              </a:ext>
            </a:extLst>
          </p:cNvPr>
          <p:cNvSpPr/>
          <p:nvPr/>
        </p:nvSpPr>
        <p:spPr>
          <a:xfrm>
            <a:off x="9353634" y="3429541"/>
            <a:ext cx="867889" cy="86788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Tree>
    <p:extLst>
      <p:ext uri="{BB962C8B-B14F-4D97-AF65-F5344CB8AC3E}">
        <p14:creationId xmlns:p14="http://schemas.microsoft.com/office/powerpoint/2010/main" val="1039056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FC53AB5-DDD2-F99F-E1F6-F7B4B9B0BBFD}"/>
              </a:ext>
            </a:extLst>
          </p:cNvPr>
          <p:cNvSpPr/>
          <p:nvPr/>
        </p:nvSpPr>
        <p:spPr>
          <a:xfrm>
            <a:off x="-22456" y="0"/>
            <a:ext cx="12214456" cy="6858000"/>
          </a:xfrm>
          <a:prstGeom prst="rect">
            <a:avLst/>
          </a:prstGeom>
          <a:solidFill>
            <a:srgbClr val="FDF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a:p>
        </p:txBody>
      </p:sp>
      <p:sp>
        <p:nvSpPr>
          <p:cNvPr id="14" name="TextBox 13">
            <a:extLst>
              <a:ext uri="{FF2B5EF4-FFF2-40B4-BE49-F238E27FC236}">
                <a16:creationId xmlns:a16="http://schemas.microsoft.com/office/drawing/2014/main" id="{1973FAD8-D691-0A22-5D6F-42384B6C74B8}"/>
              </a:ext>
            </a:extLst>
          </p:cNvPr>
          <p:cNvSpPr txBox="1"/>
          <p:nvPr/>
        </p:nvSpPr>
        <p:spPr>
          <a:xfrm>
            <a:off x="3643745" y="223524"/>
            <a:ext cx="4904509" cy="646331"/>
          </a:xfrm>
          <a:prstGeom prst="rect">
            <a:avLst/>
          </a:prstGeom>
          <a:noFill/>
        </p:spPr>
        <p:txBody>
          <a:bodyPr wrap="square" lIns="91440" tIns="45720" rIns="91440" bIns="45720" rtlCol="0" anchor="t">
            <a:spAutoFit/>
          </a:bodyPr>
          <a:lstStyle/>
          <a:p>
            <a:pPr algn="ctr"/>
            <a:r>
              <a:rPr lang="en-US" sz="3600" dirty="0">
                <a:solidFill>
                  <a:srgbClr val="202C8F"/>
                </a:solidFill>
                <a:latin typeface="Arial Black" panose="020B0A04020102020204" pitchFamily="34" charset="0"/>
              </a:rPr>
              <a:t>Key Players</a:t>
            </a:r>
            <a:endParaRPr lang="en-US" dirty="0">
              <a:latin typeface="Arial Black" panose="020B0A04020102020204" pitchFamily="34" charset="0"/>
            </a:endParaRPr>
          </a:p>
        </p:txBody>
      </p:sp>
      <p:sp>
        <p:nvSpPr>
          <p:cNvPr id="3" name="Rectangle 2">
            <a:extLst>
              <a:ext uri="{FF2B5EF4-FFF2-40B4-BE49-F238E27FC236}">
                <a16:creationId xmlns:a16="http://schemas.microsoft.com/office/drawing/2014/main" id="{D07315C0-23FB-90B8-5224-E497AB402A17}"/>
              </a:ext>
            </a:extLst>
          </p:cNvPr>
          <p:cNvSpPr/>
          <p:nvPr/>
        </p:nvSpPr>
        <p:spPr>
          <a:xfrm>
            <a:off x="-22456" y="6280551"/>
            <a:ext cx="12214456"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202C8F"/>
              </a:solidFill>
            </a:endParaRPr>
          </a:p>
        </p:txBody>
      </p:sp>
      <p:graphicFrame>
        <p:nvGraphicFramePr>
          <p:cNvPr id="5" name="Table 4">
            <a:extLst>
              <a:ext uri="{FF2B5EF4-FFF2-40B4-BE49-F238E27FC236}">
                <a16:creationId xmlns:a16="http://schemas.microsoft.com/office/drawing/2014/main" id="{5DA52C0F-7636-12BD-7A27-E42AAE7A25ED}"/>
              </a:ext>
            </a:extLst>
          </p:cNvPr>
          <p:cNvGraphicFramePr>
            <a:graphicFrameLocks noGrp="1"/>
          </p:cNvGraphicFramePr>
          <p:nvPr>
            <p:extLst>
              <p:ext uri="{D42A27DB-BD31-4B8C-83A1-F6EECF244321}">
                <p14:modId xmlns:p14="http://schemas.microsoft.com/office/powerpoint/2010/main" val="1857232412"/>
              </p:ext>
            </p:extLst>
          </p:nvPr>
        </p:nvGraphicFramePr>
        <p:xfrm>
          <a:off x="318136" y="1017796"/>
          <a:ext cx="11678991" cy="5042878"/>
        </p:xfrm>
        <a:graphic>
          <a:graphicData uri="http://schemas.openxmlformats.org/drawingml/2006/table">
            <a:tbl>
              <a:tblPr firstRow="1" bandRow="1">
                <a:tableStyleId>{E8B1032C-EA38-4F05-BA0D-38AFFFC7BED3}</a:tableStyleId>
              </a:tblPr>
              <a:tblGrid>
                <a:gridCol w="2753995">
                  <a:extLst>
                    <a:ext uri="{9D8B030D-6E8A-4147-A177-3AD203B41FA5}">
                      <a16:colId xmlns:a16="http://schemas.microsoft.com/office/drawing/2014/main" val="2649115726"/>
                    </a:ext>
                  </a:extLst>
                </a:gridCol>
                <a:gridCol w="2231249">
                  <a:extLst>
                    <a:ext uri="{9D8B030D-6E8A-4147-A177-3AD203B41FA5}">
                      <a16:colId xmlns:a16="http://schemas.microsoft.com/office/drawing/2014/main" val="3925919406"/>
                    </a:ext>
                  </a:extLst>
                </a:gridCol>
                <a:gridCol w="2231249">
                  <a:extLst>
                    <a:ext uri="{9D8B030D-6E8A-4147-A177-3AD203B41FA5}">
                      <a16:colId xmlns:a16="http://schemas.microsoft.com/office/drawing/2014/main" val="3750135026"/>
                    </a:ext>
                  </a:extLst>
                </a:gridCol>
                <a:gridCol w="2231249">
                  <a:extLst>
                    <a:ext uri="{9D8B030D-6E8A-4147-A177-3AD203B41FA5}">
                      <a16:colId xmlns:a16="http://schemas.microsoft.com/office/drawing/2014/main" val="173505960"/>
                    </a:ext>
                  </a:extLst>
                </a:gridCol>
                <a:gridCol w="2231249">
                  <a:extLst>
                    <a:ext uri="{9D8B030D-6E8A-4147-A177-3AD203B41FA5}">
                      <a16:colId xmlns:a16="http://schemas.microsoft.com/office/drawing/2014/main" val="3494752691"/>
                    </a:ext>
                  </a:extLst>
                </a:gridCol>
              </a:tblGrid>
              <a:tr h="660476">
                <a:tc>
                  <a:txBody>
                    <a:bodyPr/>
                    <a:lstStyle/>
                    <a:p>
                      <a:pPr lvl="0" algn="ctr">
                        <a:buNone/>
                      </a:pPr>
                      <a:r>
                        <a:rPr lang="en-US"/>
                        <a:t>Name</a:t>
                      </a:r>
                    </a:p>
                  </a:txBody>
                  <a:tcPr/>
                </a:tc>
                <a:tc>
                  <a:txBody>
                    <a:bodyPr/>
                    <a:lstStyle/>
                    <a:p>
                      <a:pPr algn="ctr"/>
                      <a:r>
                        <a:rPr lang="en-US"/>
                        <a:t>Business Model</a:t>
                      </a:r>
                    </a:p>
                  </a:txBody>
                  <a:tcPr/>
                </a:tc>
                <a:tc>
                  <a:txBody>
                    <a:bodyPr/>
                    <a:lstStyle/>
                    <a:p>
                      <a:pPr algn="ctr"/>
                      <a:r>
                        <a:rPr lang="en-US" dirty="0"/>
                        <a:t>Revenue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 FY’23</a:t>
                      </a:r>
                      <a:endParaRPr lang="en-US" b="1" dirty="0"/>
                    </a:p>
                  </a:txBody>
                  <a:tcPr/>
                </a:tc>
                <a:tc>
                  <a:txBody>
                    <a:bodyPr/>
                    <a:lstStyle/>
                    <a:p>
                      <a:pPr algn="ctr"/>
                      <a:r>
                        <a:rPr lang="en-US"/>
                        <a:t>Geographic Presence</a:t>
                      </a:r>
                    </a:p>
                  </a:txBody>
                  <a:tcPr/>
                </a:tc>
                <a:tc>
                  <a:txBody>
                    <a:bodyPr/>
                    <a:lstStyle/>
                    <a:p>
                      <a:pPr algn="ctr"/>
                      <a:r>
                        <a:rPr lang="en-US" dirty="0"/>
                        <a:t>Tie-Ups / Acquisitions</a:t>
                      </a:r>
                    </a:p>
                  </a:txBody>
                  <a:tcPr/>
                </a:tc>
                <a:extLst>
                  <a:ext uri="{0D108BD9-81ED-4DB2-BD59-A6C34878D82A}">
                    <a16:rowId xmlns:a16="http://schemas.microsoft.com/office/drawing/2014/main" val="2077235109"/>
                  </a:ext>
                </a:extLst>
              </a:tr>
              <a:tr h="1456322">
                <a:tc>
                  <a:txBody>
                    <a:bodyPr/>
                    <a:lstStyle/>
                    <a:p>
                      <a:pPr lvl="0" algn="ctr">
                        <a:buNone/>
                      </a:pPr>
                      <a:endParaRPr lang="en-IN" sz="1800" b="0" i="0" kern="1200" dirty="0">
                        <a:solidFill>
                          <a:schemeClr val="tx1"/>
                        </a:solidFill>
                        <a:effectLst/>
                        <a:latin typeface="+mn-lt"/>
                        <a:ea typeface="+mn-ea"/>
                        <a:cs typeface="+mn-cs"/>
                      </a:endParaRPr>
                    </a:p>
                    <a:p>
                      <a:pPr lvl="0" algn="ctr">
                        <a:buNone/>
                      </a:pPr>
                      <a:r>
                        <a:rPr lang="en-IN" sz="1800" b="0" i="0" kern="1200" dirty="0">
                          <a:solidFill>
                            <a:schemeClr val="tx1"/>
                          </a:solidFill>
                          <a:effectLst/>
                          <a:latin typeface="+mn-lt"/>
                          <a:ea typeface="+mn-ea"/>
                          <a:cs typeface="+mn-cs"/>
                        </a:rPr>
                        <a:t>Amway Corporation, Inc. </a:t>
                      </a:r>
                    </a:p>
                    <a:p>
                      <a:pPr lvl="0" algn="ctr">
                        <a:buNone/>
                      </a:pPr>
                      <a:r>
                        <a:rPr lang="en-IN" sz="1800" b="0" i="0" kern="1200" dirty="0">
                          <a:solidFill>
                            <a:schemeClr val="tx1"/>
                          </a:solidFill>
                          <a:effectLst/>
                          <a:latin typeface="+mn-lt"/>
                          <a:ea typeface="+mn-ea"/>
                          <a:cs typeface="+mn-cs"/>
                        </a:rPr>
                        <a:t>(1959)</a:t>
                      </a:r>
                      <a:endParaRPr lang="en-US" b="0" i="0" dirty="0">
                        <a:latin typeface="Sabon Next LT"/>
                      </a:endParaRPr>
                    </a:p>
                  </a:txBody>
                  <a:tcPr/>
                </a:tc>
                <a:tc>
                  <a:txBody>
                    <a:bodyPr/>
                    <a:lstStyle/>
                    <a:p>
                      <a:pPr lvl="0" algn="ctr">
                        <a:buNone/>
                      </a:pPr>
                      <a:endParaRPr lang="en-US" sz="1800" b="0" i="0" kern="1200" dirty="0">
                        <a:solidFill>
                          <a:schemeClr val="tx1"/>
                        </a:solidFill>
                        <a:effectLst/>
                        <a:latin typeface="+mn-lt"/>
                        <a:ea typeface="+mn-ea"/>
                        <a:cs typeface="+mn-cs"/>
                      </a:endParaRPr>
                    </a:p>
                    <a:p>
                      <a:pPr lvl="0" algn="ctr">
                        <a:buNone/>
                      </a:pPr>
                      <a:r>
                        <a:rPr lang="en-US" sz="1800" b="0" i="0" kern="1200" dirty="0">
                          <a:solidFill>
                            <a:schemeClr val="tx1"/>
                          </a:solidFill>
                          <a:effectLst/>
                          <a:latin typeface="+mn-lt"/>
                          <a:ea typeface="+mn-ea"/>
                          <a:cs typeface="+mn-cs"/>
                        </a:rPr>
                        <a:t>Direct selling and multi-level marketing</a:t>
                      </a:r>
                      <a:endParaRPr lang="en-US" dirty="0"/>
                    </a:p>
                  </a:txBody>
                  <a:tcPr/>
                </a:tc>
                <a:tc>
                  <a:txBody>
                    <a:bodyPr/>
                    <a:lstStyle/>
                    <a:p>
                      <a:pPr lvl="0" algn="ctr">
                        <a:buNone/>
                      </a:pPr>
                      <a:endParaRPr lang="en-IN" sz="1800" b="0" i="0" kern="1200" dirty="0">
                        <a:solidFill>
                          <a:schemeClr val="tx1"/>
                        </a:solidFill>
                        <a:effectLst/>
                        <a:latin typeface="+mn-lt"/>
                        <a:ea typeface="+mn-ea"/>
                        <a:cs typeface="+mn-cs"/>
                      </a:endParaRPr>
                    </a:p>
                    <a:p>
                      <a:pPr lvl="0" algn="ctr">
                        <a:buNone/>
                      </a:pPr>
                      <a:r>
                        <a:rPr lang="en-IN" sz="1800" b="0" i="0" kern="1200" dirty="0">
                          <a:solidFill>
                            <a:schemeClr val="tx1"/>
                          </a:solidFill>
                          <a:effectLst/>
                          <a:latin typeface="+mn-lt"/>
                          <a:ea typeface="+mn-ea"/>
                          <a:cs typeface="+mn-cs"/>
                        </a:rPr>
                        <a:t>₹1,800 Cr.</a:t>
                      </a:r>
                      <a:endParaRPr lang="en-US" b="0" i="0" dirty="0">
                        <a:latin typeface="Sabon Next LT"/>
                      </a:endParaRPr>
                    </a:p>
                  </a:txBody>
                  <a:tcPr/>
                </a:tc>
                <a:tc>
                  <a:txBody>
                    <a:bodyPr/>
                    <a:lstStyle/>
                    <a:p>
                      <a:pPr lvl="0" algn="ctr">
                        <a:buNone/>
                      </a:pPr>
                      <a:r>
                        <a:rPr lang="en-US" sz="1800" b="0" i="0" u="none" strike="noStrike" noProof="0" dirty="0">
                          <a:latin typeface="Sabon Next LT"/>
                        </a:rPr>
                        <a:t>Operates in Tier 1 &amp; 2 cities of India with its headquarters in </a:t>
                      </a:r>
                      <a:r>
                        <a:rPr lang="en-IN" sz="1800" b="0" i="0" kern="1200" dirty="0" err="1">
                          <a:solidFill>
                            <a:schemeClr val="tx1"/>
                          </a:solidFill>
                          <a:effectLst/>
                          <a:latin typeface="+mn-lt"/>
                          <a:ea typeface="+mn-ea"/>
                          <a:cs typeface="+mn-cs"/>
                        </a:rPr>
                        <a:t>Jasola</a:t>
                      </a:r>
                      <a:r>
                        <a:rPr lang="en-IN" sz="1800" b="0" i="0" kern="1200" dirty="0">
                          <a:solidFill>
                            <a:schemeClr val="tx1"/>
                          </a:solidFill>
                          <a:effectLst/>
                          <a:latin typeface="+mn-lt"/>
                          <a:ea typeface="+mn-ea"/>
                          <a:cs typeface="+mn-cs"/>
                        </a:rPr>
                        <a:t>, New Delhi</a:t>
                      </a:r>
                      <a:endParaRPr lang="en-US" dirty="0"/>
                    </a:p>
                  </a:txBody>
                  <a:tcPr/>
                </a:tc>
                <a:tc>
                  <a:txBody>
                    <a:bodyPr/>
                    <a:lstStyle/>
                    <a:p>
                      <a:pPr lvl="0" algn="ctr">
                        <a:buNone/>
                      </a:pPr>
                      <a:endParaRPr lang="en-US" sz="1800" b="0" i="0" u="none" strike="noStrike" noProof="0" dirty="0">
                        <a:latin typeface="Sabon Next LT"/>
                      </a:endParaRPr>
                    </a:p>
                    <a:p>
                      <a:pPr lvl="0" algn="ctr">
                        <a:buNone/>
                      </a:pPr>
                      <a:r>
                        <a:rPr lang="en-US" sz="1800" b="0" i="0" u="none" strike="noStrike" noProof="0" dirty="0">
                          <a:latin typeface="Sabon Next LT"/>
                        </a:rPr>
                        <a:t>Tie-up with ITC</a:t>
                      </a:r>
                    </a:p>
                  </a:txBody>
                  <a:tcPr/>
                </a:tc>
                <a:extLst>
                  <a:ext uri="{0D108BD9-81ED-4DB2-BD59-A6C34878D82A}">
                    <a16:rowId xmlns:a16="http://schemas.microsoft.com/office/drawing/2014/main" val="1213587073"/>
                  </a:ext>
                </a:extLst>
              </a:tr>
              <a:tr h="1287953">
                <a:tc>
                  <a:txBody>
                    <a:bodyPr/>
                    <a:lstStyle/>
                    <a:p>
                      <a:pPr lvl="0" algn="ctr">
                        <a:buNone/>
                      </a:pPr>
                      <a:endParaRPr lang="en-US" sz="1800" b="0" i="0" u="none" strike="noStrike" noProof="0" dirty="0">
                        <a:latin typeface="Sabon Next LT"/>
                      </a:endParaRPr>
                    </a:p>
                    <a:p>
                      <a:pPr lvl="0" algn="ctr">
                        <a:buNone/>
                      </a:pPr>
                      <a:r>
                        <a:rPr lang="en-US" sz="1800" b="0" i="0" u="none" strike="noStrike" noProof="0" dirty="0">
                          <a:latin typeface="Sabon Next LT"/>
                        </a:rPr>
                        <a:t>Zydus Wellness Limited</a:t>
                      </a:r>
                    </a:p>
                    <a:p>
                      <a:pPr lvl="0" algn="ctr">
                        <a:buNone/>
                      </a:pPr>
                      <a:r>
                        <a:rPr lang="en-US" sz="1800" b="0" i="0" u="none" strike="noStrike" noProof="0" dirty="0">
                          <a:latin typeface="Sabon Next LT"/>
                        </a:rPr>
                        <a:t>(1988)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Direct selling, </a:t>
                      </a:r>
                      <a:r>
                        <a:rPr lang="en-US" sz="1800" b="0" u="none" strike="noStrike" kern="1200" dirty="0">
                          <a:solidFill>
                            <a:schemeClr val="tx1"/>
                          </a:solidFill>
                          <a:effectLst/>
                          <a:latin typeface="+mn-lt"/>
                          <a:ea typeface="+mn-ea"/>
                          <a:cs typeface="+mn-cs"/>
                        </a:rPr>
                        <a:t>Distributors, E-commerce</a:t>
                      </a:r>
                      <a:endParaRPr lang="en-US" sz="1800" b="0" i="0" u="none" strike="noStrike" kern="1200" dirty="0">
                        <a:solidFill>
                          <a:srgbClr val="1F1F1F"/>
                        </a:solidFill>
                        <a:effectLst/>
                        <a:latin typeface="+mn-lt"/>
                        <a:ea typeface="+mn-ea"/>
                        <a:cs typeface="+mn-cs"/>
                      </a:endParaRPr>
                    </a:p>
                    <a:p>
                      <a:pPr lvl="0" algn="ctr">
                        <a:buNone/>
                      </a:pPr>
                      <a:endParaRPr lang="en-US" b="0" i="0" dirty="0">
                        <a:latin typeface="Sabon Next LT"/>
                      </a:endParaRPr>
                    </a:p>
                  </a:txBody>
                  <a:tcPr/>
                </a:tc>
                <a:tc>
                  <a:txBody>
                    <a:bodyPr/>
                    <a:lstStyle/>
                    <a:p>
                      <a:pPr lvl="0" algn="ctr">
                        <a:buNone/>
                      </a:pPr>
                      <a:endParaRPr lang="en-IN" sz="1800" b="0" i="0" kern="1200" dirty="0">
                        <a:solidFill>
                          <a:schemeClr val="tx1"/>
                        </a:solidFill>
                        <a:effectLst/>
                        <a:latin typeface="+mn-lt"/>
                        <a:ea typeface="+mn-ea"/>
                        <a:cs typeface="+mn-cs"/>
                      </a:endParaRPr>
                    </a:p>
                    <a:p>
                      <a:pPr lvl="0" algn="ctr">
                        <a:buNone/>
                      </a:pPr>
                      <a:r>
                        <a:rPr lang="en-IN" sz="1800" b="0" i="0" kern="1200" dirty="0">
                          <a:solidFill>
                            <a:schemeClr val="tx1"/>
                          </a:solidFill>
                          <a:effectLst/>
                          <a:latin typeface="+mn-lt"/>
                          <a:ea typeface="+mn-ea"/>
                          <a:cs typeface="+mn-cs"/>
                        </a:rPr>
                        <a:t>₹1,555.10 Cr</a:t>
                      </a:r>
                      <a:endParaRPr lang="en-US" b="0" i="0" dirty="0">
                        <a:latin typeface="Sabon Next LT"/>
                      </a:endParaRPr>
                    </a:p>
                  </a:txBody>
                  <a:tcPr/>
                </a:tc>
                <a:tc>
                  <a:txBody>
                    <a:bodyPr/>
                    <a:lstStyle/>
                    <a:p>
                      <a:pPr lvl="0" algn="ctr">
                        <a:buNone/>
                      </a:pPr>
                      <a:r>
                        <a:rPr lang="en-US" sz="1800" b="0" i="0" u="none" strike="noStrike" noProof="0" dirty="0">
                          <a:latin typeface="Sabon Next LT"/>
                        </a:rPr>
                        <a:t>Pan-India presence with its headquarters in Ahmedabad, Gujarat</a:t>
                      </a:r>
                      <a:endParaRPr lang="en-US" dirty="0"/>
                    </a:p>
                  </a:txBody>
                  <a:tcPr/>
                </a:tc>
                <a:tc>
                  <a:txBody>
                    <a:bodyPr/>
                    <a:lstStyle/>
                    <a:p>
                      <a:pPr lvl="0" algn="ctr">
                        <a:buNone/>
                      </a:pPr>
                      <a:endParaRPr lang="en-IN" sz="1800" b="0" i="0" kern="1200" dirty="0">
                        <a:solidFill>
                          <a:schemeClr val="tx1"/>
                        </a:solidFill>
                        <a:effectLst/>
                        <a:latin typeface="+mn-lt"/>
                        <a:ea typeface="+mn-ea"/>
                        <a:cs typeface="+mn-cs"/>
                      </a:endParaRPr>
                    </a:p>
                    <a:p>
                      <a:pPr lvl="0" algn="ctr">
                        <a:buNone/>
                      </a:pPr>
                      <a:r>
                        <a:rPr lang="en-IN" sz="1800" b="0" i="0" kern="1200" dirty="0">
                          <a:solidFill>
                            <a:schemeClr val="tx1"/>
                          </a:solidFill>
                          <a:effectLst/>
                          <a:latin typeface="+mn-lt"/>
                          <a:ea typeface="+mn-ea"/>
                          <a:cs typeface="+mn-cs"/>
                        </a:rPr>
                        <a:t>Acquisition of Carnation Nutra</a:t>
                      </a:r>
                      <a:endParaRPr lang="en-US" b="0" i="0" dirty="0">
                        <a:latin typeface="Sabon Next LT"/>
                      </a:endParaRPr>
                    </a:p>
                  </a:txBody>
                  <a:tcPr/>
                </a:tc>
                <a:extLst>
                  <a:ext uri="{0D108BD9-81ED-4DB2-BD59-A6C34878D82A}">
                    <a16:rowId xmlns:a16="http://schemas.microsoft.com/office/drawing/2014/main" val="1542584625"/>
                  </a:ext>
                </a:extLst>
              </a:tr>
              <a:tr h="1432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u="none" strike="noStrike"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latin typeface="+mn-lt"/>
                          <a:ea typeface="+mn-ea"/>
                          <a:cs typeface="+mn-cs"/>
                        </a:rPr>
                        <a:t>Patanjali </a:t>
                      </a:r>
                      <a:r>
                        <a:rPr lang="en-US" sz="1800" b="0" u="none" strike="noStrike" kern="1200" dirty="0" err="1">
                          <a:solidFill>
                            <a:schemeClr val="tx1"/>
                          </a:solidFill>
                          <a:effectLst/>
                          <a:latin typeface="+mn-lt"/>
                          <a:ea typeface="+mn-ea"/>
                          <a:cs typeface="+mn-cs"/>
                        </a:rPr>
                        <a:t>Ayurved</a:t>
                      </a:r>
                      <a:r>
                        <a:rPr lang="en-US" sz="1800" b="0" u="none" strike="noStrike" kern="1200" dirty="0">
                          <a:solidFill>
                            <a:schemeClr val="tx1"/>
                          </a:solidFill>
                          <a:effectLst/>
                          <a:latin typeface="+mn-lt"/>
                          <a:ea typeface="+mn-ea"/>
                          <a:cs typeface="+mn-cs"/>
                        </a:rPr>
                        <a:t> Limited</a:t>
                      </a:r>
                      <a:endParaRPr lang="en-US" sz="1800" b="0" i="0" u="none" strike="noStrike" kern="1200" dirty="0">
                        <a:solidFill>
                          <a:srgbClr val="1F1F1F"/>
                        </a:solidFill>
                        <a:effectLst/>
                        <a:latin typeface="+mn-lt"/>
                        <a:ea typeface="+mn-ea"/>
                        <a:cs typeface="+mn-cs"/>
                      </a:endParaRPr>
                    </a:p>
                    <a:p>
                      <a:pPr lvl="0" algn="ctr">
                        <a:buNone/>
                      </a:pPr>
                      <a:r>
                        <a:rPr lang="en-US" b="0" dirty="0"/>
                        <a:t>(2006)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Direct selling, </a:t>
                      </a:r>
                      <a:r>
                        <a:rPr lang="en-US" sz="1800" b="0" u="none" strike="noStrike" kern="1200" dirty="0">
                          <a:solidFill>
                            <a:schemeClr val="tx1"/>
                          </a:solidFill>
                          <a:effectLst/>
                          <a:latin typeface="+mn-lt"/>
                          <a:ea typeface="+mn-ea"/>
                          <a:cs typeface="+mn-cs"/>
                        </a:rPr>
                        <a:t>Distributors, E-commerce</a:t>
                      </a:r>
                      <a:endParaRPr lang="en-US" sz="1800" b="0" i="0" u="none" strike="noStrike" kern="1200" dirty="0">
                        <a:solidFill>
                          <a:srgbClr val="1F1F1F"/>
                        </a:solidFill>
                        <a:effectLst/>
                        <a:latin typeface="+mn-lt"/>
                        <a:ea typeface="+mn-ea"/>
                        <a:cs typeface="+mn-cs"/>
                      </a:endParaRPr>
                    </a:p>
                    <a:p>
                      <a:pPr lvl="0" algn="ctr">
                        <a:buNone/>
                      </a:pPr>
                      <a:endParaRPr lang="en-US" b="0" i="0" dirty="0">
                        <a:latin typeface="Sabon Next LT"/>
                      </a:endParaRPr>
                    </a:p>
                  </a:txBody>
                  <a:tcPr/>
                </a:tc>
                <a:tc>
                  <a:txBody>
                    <a:bodyPr/>
                    <a:lstStyle/>
                    <a:p>
                      <a:pPr lvl="0" algn="ctr">
                        <a:buNone/>
                      </a:pPr>
                      <a:endParaRPr lang="en-US" b="0" i="0" dirty="0">
                        <a:latin typeface="Sabon Next LT"/>
                      </a:endParaRPr>
                    </a:p>
                    <a:p>
                      <a:pPr lvl="0" algn="ctr">
                        <a:buNone/>
                      </a:pPr>
                      <a:r>
                        <a:rPr lang="en-US" b="0" i="0" dirty="0">
                          <a:latin typeface="Sabon Next LT"/>
                        </a:rPr>
                        <a:t>Approx. </a:t>
                      </a:r>
                      <a:r>
                        <a:rPr lang="en-IN" sz="1800" b="0" i="0" kern="1200" dirty="0">
                          <a:solidFill>
                            <a:schemeClr val="tx1"/>
                          </a:solidFill>
                          <a:effectLst/>
                          <a:latin typeface="+mn-lt"/>
                          <a:ea typeface="+mn-ea"/>
                          <a:cs typeface="+mn-cs"/>
                        </a:rPr>
                        <a:t>₹900000 Lakhs</a:t>
                      </a:r>
                      <a:endParaRPr lang="en-US" b="0" i="0" dirty="0">
                        <a:latin typeface="Sabon Next LT"/>
                      </a:endParaRPr>
                    </a:p>
                  </a:txBody>
                  <a:tcPr/>
                </a:tc>
                <a:tc>
                  <a:txBody>
                    <a:bodyPr/>
                    <a:lstStyle/>
                    <a:p>
                      <a:pPr lvl="0" algn="ctr">
                        <a:buNone/>
                      </a:pPr>
                      <a:r>
                        <a:rPr lang="en-US" sz="1800" b="0" i="0" u="none" strike="noStrike" noProof="0" dirty="0">
                          <a:latin typeface="+mn-lt"/>
                        </a:rPr>
                        <a:t>Pan-India presence with its headquarters in </a:t>
                      </a:r>
                      <a:r>
                        <a:rPr lang="en-IN" sz="1800" b="0" i="0" kern="1200" dirty="0" err="1">
                          <a:solidFill>
                            <a:schemeClr val="tx1"/>
                          </a:solidFill>
                          <a:effectLst/>
                          <a:latin typeface="+mn-lt"/>
                          <a:ea typeface="+mn-ea"/>
                          <a:cs typeface="+mn-cs"/>
                        </a:rPr>
                        <a:t>Bijwasan</a:t>
                      </a:r>
                      <a:r>
                        <a:rPr lang="en-IN" sz="1800" b="0" i="0" kern="1200" dirty="0">
                          <a:solidFill>
                            <a:schemeClr val="tx1"/>
                          </a:solidFill>
                          <a:effectLst/>
                          <a:latin typeface="+mn-lt"/>
                          <a:ea typeface="+mn-ea"/>
                          <a:cs typeface="+mn-cs"/>
                        </a:rPr>
                        <a:t> enclave,</a:t>
                      </a:r>
                      <a:br>
                        <a:rPr lang="en-IN" dirty="0"/>
                      </a:br>
                      <a:r>
                        <a:rPr lang="en-IN" sz="1800" b="0" i="0" kern="1200" dirty="0">
                          <a:solidFill>
                            <a:schemeClr val="tx1"/>
                          </a:solidFill>
                          <a:effectLst/>
                          <a:latin typeface="+mn-lt"/>
                          <a:ea typeface="+mn-ea"/>
                          <a:cs typeface="+mn-cs"/>
                        </a:rPr>
                        <a:t>New Delhi</a:t>
                      </a:r>
                      <a:endParaRPr lang="en-US" dirty="0"/>
                    </a:p>
                  </a:txBody>
                  <a:tcPr/>
                </a:tc>
                <a:tc>
                  <a:txBody>
                    <a:bodyPr/>
                    <a:lstStyle/>
                    <a:p>
                      <a:pPr lvl="0" algn="ctr">
                        <a:buNone/>
                      </a:pPr>
                      <a:endParaRPr lang="en-US" b="0" i="0" dirty="0">
                        <a:latin typeface="Sabon Next LT"/>
                      </a:endParaRPr>
                    </a:p>
                    <a:p>
                      <a:pPr lvl="0" algn="ctr">
                        <a:buNone/>
                      </a:pPr>
                      <a:r>
                        <a:rPr lang="en-US" b="0" i="0" dirty="0">
                          <a:latin typeface="Sabon Next LT"/>
                        </a:rPr>
                        <a:t>Acquisition of Ruchi Soya’s Food</a:t>
                      </a:r>
                    </a:p>
                  </a:txBody>
                  <a:tcPr/>
                </a:tc>
                <a:extLst>
                  <a:ext uri="{0D108BD9-81ED-4DB2-BD59-A6C34878D82A}">
                    <a16:rowId xmlns:a16="http://schemas.microsoft.com/office/drawing/2014/main" val="501711082"/>
                  </a:ext>
                </a:extLst>
              </a:tr>
            </a:tbl>
          </a:graphicData>
        </a:graphic>
      </p:graphicFrame>
      <p:sp>
        <p:nvSpPr>
          <p:cNvPr id="6" name="Rectangle 5">
            <a:extLst>
              <a:ext uri="{FF2B5EF4-FFF2-40B4-BE49-F238E27FC236}">
                <a16:creationId xmlns:a16="http://schemas.microsoft.com/office/drawing/2014/main" id="{EE1A1FAF-BBD3-E310-C703-13E04A435984}"/>
              </a:ext>
            </a:extLst>
          </p:cNvPr>
          <p:cNvSpPr/>
          <p:nvPr/>
        </p:nvSpPr>
        <p:spPr>
          <a:xfrm>
            <a:off x="-5604" y="2278950"/>
            <a:ext cx="128868" cy="2308411"/>
          </a:xfrm>
          <a:prstGeom prst="rect">
            <a:avLst/>
          </a:prstGeom>
          <a:solidFill>
            <a:srgbClr val="1F2C8F"/>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rgbClr val="202C8F"/>
              </a:solidFill>
            </a:endParaRPr>
          </a:p>
        </p:txBody>
      </p:sp>
    </p:spTree>
    <p:extLst>
      <p:ext uri="{BB962C8B-B14F-4D97-AF65-F5344CB8AC3E}">
        <p14:creationId xmlns:p14="http://schemas.microsoft.com/office/powerpoint/2010/main" val="405653242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FC53AB5-DDD2-F99F-E1F6-F7B4B9B0BBFD}"/>
              </a:ext>
            </a:extLst>
          </p:cNvPr>
          <p:cNvSpPr/>
          <p:nvPr/>
        </p:nvSpPr>
        <p:spPr>
          <a:xfrm>
            <a:off x="-22456" y="0"/>
            <a:ext cx="12214456" cy="6858000"/>
          </a:xfrm>
          <a:prstGeom prst="rect">
            <a:avLst/>
          </a:prstGeom>
          <a:solidFill>
            <a:srgbClr val="FDF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14" name="TextBox 13">
            <a:extLst>
              <a:ext uri="{FF2B5EF4-FFF2-40B4-BE49-F238E27FC236}">
                <a16:creationId xmlns:a16="http://schemas.microsoft.com/office/drawing/2014/main" id="{1973FAD8-D691-0A22-5D6F-42384B6C74B8}"/>
              </a:ext>
            </a:extLst>
          </p:cNvPr>
          <p:cNvSpPr txBox="1"/>
          <p:nvPr/>
        </p:nvSpPr>
        <p:spPr>
          <a:xfrm>
            <a:off x="3643745" y="111296"/>
            <a:ext cx="4904509" cy="584775"/>
          </a:xfrm>
          <a:prstGeom prst="rect">
            <a:avLst/>
          </a:prstGeom>
          <a:noFill/>
        </p:spPr>
        <p:txBody>
          <a:bodyPr wrap="square" rtlCol="0">
            <a:spAutoFit/>
          </a:bodyPr>
          <a:lstStyle/>
          <a:p>
            <a:pPr algn="ctr"/>
            <a:r>
              <a:rPr lang="en-US" sz="3200" dirty="0">
                <a:solidFill>
                  <a:srgbClr val="202C8F"/>
                </a:solidFill>
                <a:latin typeface="Arial Black" panose="020B0A04020102020204" pitchFamily="34" charset="0"/>
              </a:rPr>
              <a:t>REFERENCE</a:t>
            </a:r>
            <a:endParaRPr lang="en-IN" sz="3200" dirty="0">
              <a:solidFill>
                <a:srgbClr val="202C8F"/>
              </a:solidFill>
              <a:latin typeface="Arial Black" panose="020B0A04020102020204" pitchFamily="34" charset="0"/>
            </a:endParaRPr>
          </a:p>
        </p:txBody>
      </p:sp>
      <p:sp>
        <p:nvSpPr>
          <p:cNvPr id="15" name="TextBox 14">
            <a:extLst>
              <a:ext uri="{FF2B5EF4-FFF2-40B4-BE49-F238E27FC236}">
                <a16:creationId xmlns:a16="http://schemas.microsoft.com/office/drawing/2014/main" id="{D18855C1-983E-3CFA-5CAE-F8AEFDE8A14A}"/>
              </a:ext>
            </a:extLst>
          </p:cNvPr>
          <p:cNvSpPr txBox="1"/>
          <p:nvPr/>
        </p:nvSpPr>
        <p:spPr>
          <a:xfrm>
            <a:off x="496772" y="513426"/>
            <a:ext cx="11176000" cy="5831148"/>
          </a:xfrm>
          <a:prstGeom prst="rect">
            <a:avLst/>
          </a:prstGeom>
          <a:noFill/>
        </p:spPr>
        <p:txBody>
          <a:bodyPr wrap="square" lIns="91440" tIns="45720" rIns="91440" bIns="45720" rtlCol="0" anchor="t">
            <a:spAutoFit/>
          </a:bodyPr>
          <a:lstStyle/>
          <a:p>
            <a:pPr marL="342900" indent="-342900">
              <a:lnSpc>
                <a:spcPct val="150000"/>
              </a:lnSpc>
              <a:buFont typeface="Arial Black"/>
              <a:buAutoNum type="arabicPeriod"/>
            </a:pPr>
            <a:r>
              <a:rPr lang="en-US" sz="1250" dirty="0">
                <a:latin typeface="Bookman Old Style" panose="02050604050505020204" pitchFamily="18" charset="0"/>
                <a:cs typeface="Sabon Next LT"/>
              </a:rPr>
              <a:t>India . World Bank Open Data. (n.d.). https://data.worldbank.org/country/IN </a:t>
            </a:r>
          </a:p>
          <a:p>
            <a:pPr marL="342900" indent="-342900">
              <a:lnSpc>
                <a:spcPct val="150000"/>
              </a:lnSpc>
              <a:buFont typeface="Arial Black"/>
              <a:buAutoNum type="arabicPeriod"/>
            </a:pPr>
            <a:r>
              <a:rPr lang="en-US" sz="1250" dirty="0">
                <a:latin typeface="Bookman Old Style" panose="02050604050505020204" pitchFamily="18" charset="0"/>
                <a:cs typeface="Sabon Next LT"/>
              </a:rPr>
              <a:t>India, E. (2022, February 18). EY report: The confluence of food, pharmaceuticals, ayurveda and technology paving the way for the rise of India’s Consumer Health and Nutrition Sector. EY US - Home. https://www.ey.com/en_in/news/2022/02/the-confluence-of-food-pharmaceuticals-ayurveda-and-technology-paving-the-way-for-the-rise-of-indias-consumer-health-and-nutrition-sector </a:t>
            </a:r>
          </a:p>
          <a:p>
            <a:pPr marL="342900" indent="-342900">
              <a:lnSpc>
                <a:spcPct val="150000"/>
              </a:lnSpc>
              <a:buFont typeface="Arial Black"/>
              <a:buAutoNum type="arabicPeriod"/>
            </a:pPr>
            <a:r>
              <a:rPr lang="en-IN" sz="1250" dirty="0">
                <a:effectLst/>
                <a:latin typeface="Bookman Old Style" panose="02050604050505020204" pitchFamily="18" charset="0"/>
              </a:rPr>
              <a:t>Nutraceuticals market in India. (n.d.). https://www2.deloitte.com/content/dam/Deloitte/in/Documents/consumer-business/immersion/Nutraceuticals%20market%20in%20India.pdf </a:t>
            </a:r>
          </a:p>
          <a:p>
            <a:pPr marL="342900" indent="-342900">
              <a:lnSpc>
                <a:spcPct val="150000"/>
              </a:lnSpc>
              <a:buFont typeface="Arial Black"/>
              <a:buAutoNum type="arabicPeriod"/>
            </a:pPr>
            <a:r>
              <a:rPr lang="en-US" sz="1250" dirty="0">
                <a:effectLst/>
                <a:latin typeface="Bookman Old Style" panose="02050604050505020204" pitchFamily="18" charset="0"/>
              </a:rPr>
              <a:t>Published by A. Minhas, &amp; 18, S. (2023, September 18). </a:t>
            </a:r>
            <a:r>
              <a:rPr lang="en-US" sz="1250" i="1" dirty="0">
                <a:effectLst/>
                <a:latin typeface="Bookman Old Style" panose="02050604050505020204" pitchFamily="18" charset="0"/>
              </a:rPr>
              <a:t>India: Retail market size 2026</a:t>
            </a:r>
            <a:r>
              <a:rPr lang="en-US" sz="1250" dirty="0">
                <a:effectLst/>
                <a:latin typeface="Bookman Old Style" panose="02050604050505020204" pitchFamily="18" charset="0"/>
              </a:rPr>
              <a:t>. Statista. https://www.statista.com/statistics/935872/india-retail-market-size/ </a:t>
            </a:r>
          </a:p>
          <a:p>
            <a:pPr marL="342900" indent="-342900">
              <a:lnSpc>
                <a:spcPct val="150000"/>
              </a:lnSpc>
              <a:buFont typeface="Arial Black"/>
              <a:buAutoNum type="arabicPeriod"/>
            </a:pPr>
            <a:r>
              <a:rPr lang="en-US" sz="1250" i="1" dirty="0">
                <a:effectLst/>
                <a:latin typeface="Bookman Old Style" panose="02050604050505020204" pitchFamily="18" charset="0"/>
              </a:rPr>
              <a:t>India dietary supplements market size &amp; share [2032]</a:t>
            </a:r>
            <a:r>
              <a:rPr lang="en-US" sz="1250" dirty="0">
                <a:effectLst/>
                <a:latin typeface="Bookman Old Style" panose="02050604050505020204" pitchFamily="18" charset="0"/>
              </a:rPr>
              <a:t>. Size &amp; Share [2032]. (n.d.). https://www.imarcgroup.com/india-dietary-supplements-market </a:t>
            </a:r>
          </a:p>
          <a:p>
            <a:pPr marL="342900" indent="-342900">
              <a:lnSpc>
                <a:spcPct val="150000"/>
              </a:lnSpc>
              <a:buFontTx/>
              <a:buAutoNum type="arabicPeriod"/>
            </a:pPr>
            <a:r>
              <a:rPr lang="en-US" sz="1250" i="1" dirty="0">
                <a:effectLst/>
                <a:latin typeface="Bookman Old Style" panose="02050604050505020204" pitchFamily="18" charset="0"/>
              </a:rPr>
              <a:t>India’s nutraceutical market growth:</a:t>
            </a:r>
            <a:r>
              <a:rPr lang="en-US" sz="1250" dirty="0">
                <a:effectLst/>
                <a:latin typeface="Bookman Old Style" panose="02050604050505020204" pitchFamily="18" charset="0"/>
              </a:rPr>
              <a:t> . (n.d.). https://foodprocessingindia.gov.in/newsletter/emailer/two </a:t>
            </a:r>
          </a:p>
          <a:p>
            <a:pPr marL="342900" indent="-342900">
              <a:lnSpc>
                <a:spcPct val="150000"/>
              </a:lnSpc>
              <a:buFontTx/>
              <a:buAutoNum type="arabicPeriod"/>
            </a:pPr>
            <a:r>
              <a:rPr lang="en-US" sz="1250" dirty="0">
                <a:effectLst/>
                <a:latin typeface="Bookman Old Style" panose="02050604050505020204" pitchFamily="18" charset="0"/>
              </a:rPr>
              <a:t>India Today. (2023, December 8). </a:t>
            </a:r>
            <a:r>
              <a:rPr lang="en-US" sz="1250" i="1" dirty="0">
                <a:effectLst/>
                <a:latin typeface="Bookman Old Style" panose="02050604050505020204" pitchFamily="18" charset="0"/>
              </a:rPr>
              <a:t>Nutrition Industry in India: Emerging trends and growing presence</a:t>
            </a:r>
            <a:r>
              <a:rPr lang="en-US" sz="1250" dirty="0">
                <a:effectLst/>
                <a:latin typeface="Bookman Old Style" panose="02050604050505020204" pitchFamily="18" charset="0"/>
              </a:rPr>
              <a:t>. India Today. </a:t>
            </a:r>
            <a:r>
              <a:rPr lang="en-US" sz="1250" dirty="0">
                <a:effectLst/>
                <a:latin typeface="Bookman Old Style" panose="02050604050505020204" pitchFamily="18" charset="0"/>
                <a:hlinkClick r:id="rId3">
                  <a:extLst>
                    <a:ext uri="{A12FA001-AC4F-418D-AE19-62706E023703}">
                      <ahyp:hlinkClr xmlns:ahyp="http://schemas.microsoft.com/office/drawing/2018/hyperlinkcolor" val="tx"/>
                    </a:ext>
                  </a:extLst>
                </a:hlinkClick>
              </a:rPr>
              <a:t>https://www.indiatoday.in/information/story/nutrition-industry-in-india-emerging-trends-and-growing-presence-2473465-2023-12-08</a:t>
            </a:r>
            <a:endParaRPr lang="en-US" sz="1250" dirty="0">
              <a:latin typeface="Bookman Old Style" panose="02050604050505020204" pitchFamily="18" charset="0"/>
            </a:endParaRPr>
          </a:p>
          <a:p>
            <a:pPr marL="342900" indent="-342900">
              <a:lnSpc>
                <a:spcPct val="150000"/>
              </a:lnSpc>
              <a:buFontTx/>
              <a:buAutoNum type="arabicPeriod"/>
            </a:pPr>
            <a:r>
              <a:rPr lang="en-IN" sz="1250" dirty="0" err="1">
                <a:effectLst/>
                <a:latin typeface="Bookman Old Style" panose="02050604050505020204" pitchFamily="18" charset="0"/>
              </a:rPr>
              <a:t>Unicommerce</a:t>
            </a:r>
            <a:r>
              <a:rPr lang="en-IN" sz="1250" dirty="0">
                <a:effectLst/>
                <a:latin typeface="Bookman Old Style" panose="02050604050505020204" pitchFamily="18" charset="0"/>
              </a:rPr>
              <a:t>, T. (2024, January 5). </a:t>
            </a:r>
            <a:r>
              <a:rPr lang="en-IN" sz="1250" i="1" dirty="0">
                <a:effectLst/>
                <a:latin typeface="Bookman Old Style" panose="02050604050505020204" pitchFamily="18" charset="0"/>
              </a:rPr>
              <a:t>Nutraceutical industry in India – trends, challenges, solutions</a:t>
            </a:r>
            <a:r>
              <a:rPr lang="en-IN" sz="1250" dirty="0">
                <a:effectLst/>
                <a:latin typeface="Bookman Old Style" panose="02050604050505020204" pitchFamily="18" charset="0"/>
              </a:rPr>
              <a:t>. unicommerce.com. </a:t>
            </a:r>
            <a:r>
              <a:rPr lang="en-IN" sz="1250" dirty="0">
                <a:effectLst/>
                <a:latin typeface="Bookman Old Style" panose="02050604050505020204" pitchFamily="18" charset="0"/>
                <a:hlinkClick r:id="rId4">
                  <a:extLst>
                    <a:ext uri="{A12FA001-AC4F-418D-AE19-62706E023703}">
                      <ahyp:hlinkClr xmlns:ahyp="http://schemas.microsoft.com/office/drawing/2018/hyperlinkcolor" val="tx"/>
                    </a:ext>
                  </a:extLst>
                </a:hlinkClick>
              </a:rPr>
              <a:t>https://unicommerce.com/blog/nutraceutical-industry-trends-challenges-solutions/#:~:text=Regulatory%20Compliance%2C%20Quality%20Control%2C%20Consumer,Market%20in%20the%20upcoming%20years</a:t>
            </a:r>
            <a:endParaRPr lang="en-IN" sz="1250" dirty="0">
              <a:effectLst/>
              <a:latin typeface="Bookman Old Style" panose="02050604050505020204" pitchFamily="18" charset="0"/>
            </a:endParaRPr>
          </a:p>
          <a:p>
            <a:pPr marL="342900" indent="-342900">
              <a:lnSpc>
                <a:spcPct val="150000"/>
              </a:lnSpc>
              <a:buFontTx/>
              <a:buAutoNum type="arabicPeriod"/>
            </a:pPr>
            <a:r>
              <a:rPr lang="en-US" sz="1250" i="1" dirty="0">
                <a:effectLst/>
                <a:latin typeface="Bookman Old Style" panose="02050604050505020204" pitchFamily="18" charset="0"/>
              </a:rPr>
              <a:t>Dabur ties up with </a:t>
            </a:r>
            <a:r>
              <a:rPr lang="en-US" sz="1250" i="1" dirty="0" err="1">
                <a:effectLst/>
                <a:latin typeface="Bookman Old Style" panose="02050604050505020204" pitchFamily="18" charset="0"/>
              </a:rPr>
              <a:t>Indianoil</a:t>
            </a:r>
            <a:r>
              <a:rPr lang="en-US" sz="1250" i="1" dirty="0">
                <a:effectLst/>
                <a:latin typeface="Bookman Old Style" panose="02050604050505020204" pitchFamily="18" charset="0"/>
              </a:rPr>
              <a:t> for direct-to-home sales</a:t>
            </a:r>
            <a:r>
              <a:rPr lang="en-US" sz="1250" dirty="0">
                <a:effectLst/>
                <a:latin typeface="Bookman Old Style" panose="02050604050505020204" pitchFamily="18" charset="0"/>
              </a:rPr>
              <a:t>. The Economic Times. (n.d.). https://economictimes.indiatimes.com/industry/cons-products/fmcg/dabur-ties-up-with-indianoil-for-direct-to-home-sales/articleshow/89768932.cms </a:t>
            </a:r>
          </a:p>
          <a:p>
            <a:pPr marL="342900" indent="-342900">
              <a:lnSpc>
                <a:spcPct val="150000"/>
              </a:lnSpc>
              <a:buFontTx/>
              <a:buAutoNum type="arabicPeriod"/>
            </a:pPr>
            <a:r>
              <a:rPr lang="en-US" sz="1250" dirty="0">
                <a:effectLst/>
                <a:latin typeface="Bookman Old Style" panose="02050604050505020204" pitchFamily="18" charset="0"/>
              </a:rPr>
              <a:t>Wikimedia Foundation. (2024, May 4). </a:t>
            </a:r>
            <a:r>
              <a:rPr lang="en-US" sz="1250" i="1" dirty="0">
                <a:effectLst/>
                <a:latin typeface="Bookman Old Style" panose="02050604050505020204" pitchFamily="18" charset="0"/>
              </a:rPr>
              <a:t>Herbalife</a:t>
            </a:r>
            <a:r>
              <a:rPr lang="en-US" sz="1250" dirty="0">
                <a:effectLst/>
                <a:latin typeface="Bookman Old Style" panose="02050604050505020204" pitchFamily="18" charset="0"/>
              </a:rPr>
              <a:t>. Wikipedia. https://en.wikipedia.org/wiki/Herbalife# </a:t>
            </a:r>
          </a:p>
        </p:txBody>
      </p:sp>
      <p:sp>
        <p:nvSpPr>
          <p:cNvPr id="3" name="Rectangle 2">
            <a:extLst>
              <a:ext uri="{FF2B5EF4-FFF2-40B4-BE49-F238E27FC236}">
                <a16:creationId xmlns:a16="http://schemas.microsoft.com/office/drawing/2014/main" id="{D07315C0-23FB-90B8-5224-E497AB402A17}"/>
              </a:ext>
            </a:extLst>
          </p:cNvPr>
          <p:cNvSpPr/>
          <p:nvPr/>
        </p:nvSpPr>
        <p:spPr>
          <a:xfrm>
            <a:off x="-22456" y="6280551"/>
            <a:ext cx="12214456"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02C8F"/>
              </a:solidFill>
            </a:endParaRPr>
          </a:p>
        </p:txBody>
      </p:sp>
      <p:sp>
        <p:nvSpPr>
          <p:cNvPr id="4" name="Rectangle 3">
            <a:extLst>
              <a:ext uri="{FF2B5EF4-FFF2-40B4-BE49-F238E27FC236}">
                <a16:creationId xmlns:a16="http://schemas.microsoft.com/office/drawing/2014/main" id="{88ADA267-261A-1ADD-FB31-5725407F0EB2}"/>
              </a:ext>
            </a:extLst>
          </p:cNvPr>
          <p:cNvSpPr/>
          <p:nvPr/>
        </p:nvSpPr>
        <p:spPr>
          <a:xfrm>
            <a:off x="-5604" y="1787337"/>
            <a:ext cx="128868" cy="2308411"/>
          </a:xfrm>
          <a:prstGeom prst="rect">
            <a:avLst/>
          </a:prstGeom>
          <a:solidFill>
            <a:srgbClr val="1F2C8F"/>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rgbClr val="202C8F"/>
              </a:solidFill>
            </a:endParaRPr>
          </a:p>
        </p:txBody>
      </p:sp>
    </p:spTree>
    <p:extLst>
      <p:ext uri="{BB962C8B-B14F-4D97-AF65-F5344CB8AC3E}">
        <p14:creationId xmlns:p14="http://schemas.microsoft.com/office/powerpoint/2010/main" val="347797033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4317336-C02E-8F3E-B202-A840304E1178}"/>
              </a:ext>
            </a:extLst>
          </p:cNvPr>
          <p:cNvSpPr/>
          <p:nvPr/>
        </p:nvSpPr>
        <p:spPr>
          <a:xfrm>
            <a:off x="0" y="0"/>
            <a:ext cx="1219200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31F4EA1-DB17-1530-F8D6-CDCA60A87330}"/>
              </a:ext>
            </a:extLst>
          </p:cNvPr>
          <p:cNvSpPr/>
          <p:nvPr/>
        </p:nvSpPr>
        <p:spPr>
          <a:xfrm>
            <a:off x="-22456" y="6280551"/>
            <a:ext cx="12214456"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202C8F"/>
              </a:solidFill>
            </a:endParaRPr>
          </a:p>
        </p:txBody>
      </p:sp>
      <p:pic>
        <p:nvPicPr>
          <p:cNvPr id="20" name="Picture 19">
            <a:extLst>
              <a:ext uri="{FF2B5EF4-FFF2-40B4-BE49-F238E27FC236}">
                <a16:creationId xmlns:a16="http://schemas.microsoft.com/office/drawing/2014/main" id="{D5B073F5-229E-BC4C-E16C-E94970A17CA0}"/>
              </a:ext>
            </a:extLst>
          </p:cNvPr>
          <p:cNvPicPr>
            <a:picLocks noChangeAspect="1"/>
          </p:cNvPicPr>
          <p:nvPr/>
        </p:nvPicPr>
        <p:blipFill>
          <a:blip r:embed="rId3"/>
          <a:stretch>
            <a:fillRect/>
          </a:stretch>
        </p:blipFill>
        <p:spPr>
          <a:xfrm>
            <a:off x="0" y="670"/>
            <a:ext cx="12192000" cy="6285272"/>
          </a:xfrm>
          <a:prstGeom prst="rect">
            <a:avLst/>
          </a:prstGeom>
        </p:spPr>
      </p:pic>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952F8844-EF80-9221-1C96-54CCFEA10D9E}"/>
              </a:ext>
            </a:extLst>
          </p:cNvPr>
          <p:cNvPicPr>
            <a:picLocks noChangeAspect="1"/>
          </p:cNvPicPr>
          <p:nvPr/>
        </p:nvPicPr>
        <p:blipFill>
          <a:blip r:embed="rId2"/>
          <a:stretch>
            <a:fillRect/>
          </a:stretch>
        </p:blipFill>
        <p:spPr>
          <a:xfrm>
            <a:off x="5602" y="0"/>
            <a:ext cx="12193655" cy="6857068"/>
          </a:xfrm>
          <a:prstGeom prst="rect">
            <a:avLst/>
          </a:prstGeom>
        </p:spPr>
      </p:pic>
      <p:sp>
        <p:nvSpPr>
          <p:cNvPr id="2" name="TextBox 1">
            <a:extLst>
              <a:ext uri="{FF2B5EF4-FFF2-40B4-BE49-F238E27FC236}">
                <a16:creationId xmlns:a16="http://schemas.microsoft.com/office/drawing/2014/main" id="{FF8440BC-FA9C-7B30-5A8D-22D3D673B0F2}"/>
              </a:ext>
            </a:extLst>
          </p:cNvPr>
          <p:cNvSpPr txBox="1"/>
          <p:nvPr/>
        </p:nvSpPr>
        <p:spPr>
          <a:xfrm>
            <a:off x="767469" y="1306966"/>
            <a:ext cx="3008826" cy="192576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solidFill>
                  <a:srgbClr val="203A89"/>
                </a:solidFill>
                <a:latin typeface="+mj-lt"/>
                <a:ea typeface="+mj-ea"/>
                <a:cs typeface="+mj-cs"/>
              </a:rPr>
              <a:t>OUTLINE</a:t>
            </a:r>
          </a:p>
        </p:txBody>
      </p:sp>
      <p:sp>
        <p:nvSpPr>
          <p:cNvPr id="4" name="Rectangle 3">
            <a:extLst>
              <a:ext uri="{FF2B5EF4-FFF2-40B4-BE49-F238E27FC236}">
                <a16:creationId xmlns:a16="http://schemas.microsoft.com/office/drawing/2014/main" id="{AFC66907-57E2-B0FC-B8B4-CF11328D2D7D}"/>
              </a:ext>
            </a:extLst>
          </p:cNvPr>
          <p:cNvSpPr/>
          <p:nvPr/>
        </p:nvSpPr>
        <p:spPr>
          <a:xfrm>
            <a:off x="0" y="1787337"/>
            <a:ext cx="123264" cy="23084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56A93B-B713-BBD5-BB0D-AE73F216BADC}"/>
              </a:ext>
            </a:extLst>
          </p:cNvPr>
          <p:cNvSpPr/>
          <p:nvPr/>
        </p:nvSpPr>
        <p:spPr>
          <a:xfrm>
            <a:off x="-5604" y="6569448"/>
            <a:ext cx="12191999" cy="2913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7C49EF-F5DD-7038-1B3B-642D2FC2CC2A}"/>
              </a:ext>
            </a:extLst>
          </p:cNvPr>
          <p:cNvPicPr>
            <a:picLocks noChangeAspect="1"/>
          </p:cNvPicPr>
          <p:nvPr/>
        </p:nvPicPr>
        <p:blipFill>
          <a:blip r:embed="rId3"/>
          <a:stretch>
            <a:fillRect/>
          </a:stretch>
        </p:blipFill>
        <p:spPr>
          <a:xfrm>
            <a:off x="196932" y="2941542"/>
            <a:ext cx="4115414" cy="2743609"/>
          </a:xfrm>
          <a:prstGeom prst="rect">
            <a:avLst/>
          </a:prstGeom>
        </p:spPr>
      </p:pic>
      <p:sp>
        <p:nvSpPr>
          <p:cNvPr id="11" name="Rectangle 10">
            <a:extLst>
              <a:ext uri="{FF2B5EF4-FFF2-40B4-BE49-F238E27FC236}">
                <a16:creationId xmlns:a16="http://schemas.microsoft.com/office/drawing/2014/main" id="{85EFB0C9-7FE0-E31F-8BE6-49D3CDE71183}"/>
              </a:ext>
            </a:extLst>
          </p:cNvPr>
          <p:cNvSpPr/>
          <p:nvPr/>
        </p:nvSpPr>
        <p:spPr>
          <a:xfrm>
            <a:off x="-5604" y="1787337"/>
            <a:ext cx="128868" cy="2308411"/>
          </a:xfrm>
          <a:prstGeom prst="rect">
            <a:avLst/>
          </a:prstGeom>
          <a:solidFill>
            <a:srgbClr val="1F2C8F"/>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rgbClr val="202C8F"/>
              </a:solidFill>
            </a:endParaRPr>
          </a:p>
        </p:txBody>
      </p:sp>
      <p:pic>
        <p:nvPicPr>
          <p:cNvPr id="46" name="Graphic 45" descr="Newspaper with solid fill">
            <a:extLst>
              <a:ext uri="{FF2B5EF4-FFF2-40B4-BE49-F238E27FC236}">
                <a16:creationId xmlns:a16="http://schemas.microsoft.com/office/drawing/2014/main" id="{D39EB2A0-F93B-9185-F14D-C85D653EA2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4460" y="1477621"/>
            <a:ext cx="914400" cy="914400"/>
          </a:xfrm>
          <a:prstGeom prst="rect">
            <a:avLst/>
          </a:prstGeom>
        </p:spPr>
      </p:pic>
      <p:pic>
        <p:nvPicPr>
          <p:cNvPr id="48" name="Graphic 47" descr="Target with solid fill">
            <a:extLst>
              <a:ext uri="{FF2B5EF4-FFF2-40B4-BE49-F238E27FC236}">
                <a16:creationId xmlns:a16="http://schemas.microsoft.com/office/drawing/2014/main" id="{BADFA4E0-2E09-BE15-BA38-6917735BDD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29190" y="1486145"/>
            <a:ext cx="914400" cy="914400"/>
          </a:xfrm>
          <a:prstGeom prst="rect">
            <a:avLst/>
          </a:prstGeom>
        </p:spPr>
      </p:pic>
      <p:sp>
        <p:nvSpPr>
          <p:cNvPr id="49" name="Rectangle 48" descr="Open Enrollment">
            <a:extLst>
              <a:ext uri="{FF2B5EF4-FFF2-40B4-BE49-F238E27FC236}">
                <a16:creationId xmlns:a16="http://schemas.microsoft.com/office/drawing/2014/main" id="{02403942-9CC9-829C-D09A-A8C811AA1103}"/>
              </a:ext>
            </a:extLst>
          </p:cNvPr>
          <p:cNvSpPr/>
          <p:nvPr/>
        </p:nvSpPr>
        <p:spPr>
          <a:xfrm>
            <a:off x="6118531" y="3867316"/>
            <a:ext cx="867889" cy="86788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51" name="TextBox 50">
            <a:extLst>
              <a:ext uri="{FF2B5EF4-FFF2-40B4-BE49-F238E27FC236}">
                <a16:creationId xmlns:a16="http://schemas.microsoft.com/office/drawing/2014/main" id="{E6CF766E-C103-3FFA-75B3-9E1CD3777993}"/>
              </a:ext>
            </a:extLst>
          </p:cNvPr>
          <p:cNvSpPr txBox="1"/>
          <p:nvPr/>
        </p:nvSpPr>
        <p:spPr>
          <a:xfrm>
            <a:off x="5619021" y="2565224"/>
            <a:ext cx="1860698" cy="646331"/>
          </a:xfrm>
          <a:prstGeom prst="rect">
            <a:avLst/>
          </a:prstGeom>
          <a:noFill/>
        </p:spPr>
        <p:txBody>
          <a:bodyPr wrap="square" lIns="91440" tIns="45720" rIns="91440" bIns="45720" rtlCol="0" anchor="t">
            <a:spAutoFit/>
          </a:bodyPr>
          <a:lstStyle/>
          <a:p>
            <a:pPr algn="ctr"/>
            <a:r>
              <a:rPr lang="en-IN" kern="100" dirty="0">
                <a:ea typeface="+mn-lt"/>
                <a:cs typeface="+mn-lt"/>
              </a:rPr>
              <a:t>Market scenario &amp; dynamics</a:t>
            </a:r>
            <a:endParaRPr lang="en-US" dirty="0">
              <a:ea typeface="+mn-lt"/>
              <a:cs typeface="+mn-lt"/>
            </a:endParaRPr>
          </a:p>
        </p:txBody>
      </p:sp>
      <p:sp>
        <p:nvSpPr>
          <p:cNvPr id="53" name="TextBox 52">
            <a:extLst>
              <a:ext uri="{FF2B5EF4-FFF2-40B4-BE49-F238E27FC236}">
                <a16:creationId xmlns:a16="http://schemas.microsoft.com/office/drawing/2014/main" id="{0946B896-4E50-EC29-E450-78E16A82A4B1}"/>
              </a:ext>
            </a:extLst>
          </p:cNvPr>
          <p:cNvSpPr txBox="1"/>
          <p:nvPr/>
        </p:nvSpPr>
        <p:spPr>
          <a:xfrm>
            <a:off x="9127364" y="2617690"/>
            <a:ext cx="1523655" cy="646331"/>
          </a:xfrm>
          <a:prstGeom prst="rect">
            <a:avLst/>
          </a:prstGeom>
          <a:noFill/>
        </p:spPr>
        <p:txBody>
          <a:bodyPr wrap="square" lIns="91440" tIns="45720" rIns="91440" bIns="45720" rtlCol="0" anchor="t">
            <a:spAutoFit/>
          </a:bodyPr>
          <a:lstStyle/>
          <a:p>
            <a:pPr algn="ctr"/>
            <a:r>
              <a:rPr lang="en-IN" dirty="0">
                <a:ea typeface="+mn-lt"/>
                <a:cs typeface="+mn-lt"/>
              </a:rPr>
              <a:t>Industry-level </a:t>
            </a:r>
            <a:r>
              <a:rPr lang="en-IN">
                <a:ea typeface="+mn-lt"/>
                <a:cs typeface="+mn-lt"/>
              </a:rPr>
              <a:t>analysis</a:t>
            </a:r>
            <a:endParaRPr lang="en-US" dirty="0" err="1">
              <a:ea typeface="+mn-lt"/>
              <a:cs typeface="+mn-lt"/>
            </a:endParaRPr>
          </a:p>
        </p:txBody>
      </p:sp>
      <p:sp>
        <p:nvSpPr>
          <p:cNvPr id="54" name="TextBox 53">
            <a:extLst>
              <a:ext uri="{FF2B5EF4-FFF2-40B4-BE49-F238E27FC236}">
                <a16:creationId xmlns:a16="http://schemas.microsoft.com/office/drawing/2014/main" id="{23D239DF-8019-78C4-1BFB-A08F61E750AE}"/>
              </a:ext>
            </a:extLst>
          </p:cNvPr>
          <p:cNvSpPr txBox="1"/>
          <p:nvPr/>
        </p:nvSpPr>
        <p:spPr>
          <a:xfrm>
            <a:off x="5767548" y="5048612"/>
            <a:ext cx="1572065" cy="369332"/>
          </a:xfrm>
          <a:prstGeom prst="rect">
            <a:avLst/>
          </a:prstGeom>
          <a:noFill/>
        </p:spPr>
        <p:txBody>
          <a:bodyPr wrap="square" lIns="91440" tIns="45720" rIns="91440" bIns="45720" rtlCol="0" anchor="t">
            <a:spAutoFit/>
          </a:bodyPr>
          <a:lstStyle/>
          <a:p>
            <a:pPr algn="ctr"/>
            <a:r>
              <a:rPr lang="en-IN" dirty="0">
                <a:ea typeface="+mn-lt"/>
                <a:cs typeface="+mn-lt"/>
              </a:rPr>
              <a:t>Key players</a:t>
            </a:r>
            <a:endParaRPr lang="en-US" dirty="0">
              <a:ea typeface="+mn-lt"/>
              <a:cs typeface="+mn-lt"/>
            </a:endParaRPr>
          </a:p>
        </p:txBody>
      </p:sp>
      <p:pic>
        <p:nvPicPr>
          <p:cNvPr id="58" name="Graphic 57" descr="Users with solid fill">
            <a:extLst>
              <a:ext uri="{FF2B5EF4-FFF2-40B4-BE49-F238E27FC236}">
                <a16:creationId xmlns:a16="http://schemas.microsoft.com/office/drawing/2014/main" id="{3C15346C-3089-514C-E6F7-6388686121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31701" y="3819264"/>
            <a:ext cx="914400" cy="914400"/>
          </a:xfrm>
          <a:prstGeom prst="rect">
            <a:avLst/>
          </a:prstGeom>
        </p:spPr>
      </p:pic>
      <p:sp>
        <p:nvSpPr>
          <p:cNvPr id="59" name="TextBox 58">
            <a:extLst>
              <a:ext uri="{FF2B5EF4-FFF2-40B4-BE49-F238E27FC236}">
                <a16:creationId xmlns:a16="http://schemas.microsoft.com/office/drawing/2014/main" id="{5F7FD773-DE06-EB17-7F9F-A418B33B00A0}"/>
              </a:ext>
            </a:extLst>
          </p:cNvPr>
          <p:cNvSpPr txBox="1"/>
          <p:nvPr/>
        </p:nvSpPr>
        <p:spPr>
          <a:xfrm>
            <a:off x="9266974" y="5051917"/>
            <a:ext cx="1251813" cy="369332"/>
          </a:xfrm>
          <a:prstGeom prst="rect">
            <a:avLst/>
          </a:prstGeom>
          <a:noFill/>
        </p:spPr>
        <p:txBody>
          <a:bodyPr wrap="square" rtlCol="0">
            <a:spAutoFit/>
          </a:bodyPr>
          <a:lstStyle/>
          <a:p>
            <a:r>
              <a:rPr lang="en-US"/>
              <a:t>Reference</a:t>
            </a:r>
          </a:p>
        </p:txBody>
      </p:sp>
      <p:sp>
        <p:nvSpPr>
          <p:cNvPr id="6" name="Rectangle 5">
            <a:extLst>
              <a:ext uri="{FF2B5EF4-FFF2-40B4-BE49-F238E27FC236}">
                <a16:creationId xmlns:a16="http://schemas.microsoft.com/office/drawing/2014/main" id="{1AB387CA-AEF3-C028-472B-0A45D8146893}"/>
              </a:ext>
            </a:extLst>
          </p:cNvPr>
          <p:cNvSpPr/>
          <p:nvPr/>
        </p:nvSpPr>
        <p:spPr>
          <a:xfrm>
            <a:off x="-22457" y="6280551"/>
            <a:ext cx="12232919"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202C8F"/>
              </a:solidFill>
            </a:endParaRPr>
          </a:p>
        </p:txBody>
      </p:sp>
    </p:spTree>
    <p:extLst>
      <p:ext uri="{BB962C8B-B14F-4D97-AF65-F5344CB8AC3E}">
        <p14:creationId xmlns:p14="http://schemas.microsoft.com/office/powerpoint/2010/main" val="29027999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3042-DF32-CE96-CADA-BDC05EEAEBD6}"/>
              </a:ext>
            </a:extLst>
          </p:cNvPr>
          <p:cNvSpPr>
            <a:spLocks noGrp="1"/>
          </p:cNvSpPr>
          <p:nvPr>
            <p:ph type="title"/>
          </p:nvPr>
        </p:nvSpPr>
        <p:spPr>
          <a:xfrm>
            <a:off x="476130" y="1055570"/>
            <a:ext cx="10872216" cy="948746"/>
          </a:xfrm>
          <a:ln>
            <a:noFill/>
          </a:ln>
        </p:spPr>
        <p:txBody>
          <a:bodyPr anchor="b">
            <a:normAutofit/>
          </a:bodyPr>
          <a:lstStyle/>
          <a:p>
            <a:pPr algn="ctr">
              <a:spcBef>
                <a:spcPts val="0"/>
              </a:spcBef>
            </a:pPr>
            <a:r>
              <a:rPr lang="en-US" dirty="0">
                <a:solidFill>
                  <a:srgbClr val="202C8F"/>
                </a:solidFill>
                <a:latin typeface="Arial Black"/>
              </a:rPr>
              <a:t>Market Scenario and Dynamics</a:t>
            </a:r>
            <a:endParaRPr lang="en-US" dirty="0"/>
          </a:p>
          <a:p>
            <a:pPr>
              <a:spcBef>
                <a:spcPts val="0"/>
              </a:spcBef>
            </a:pPr>
            <a:endParaRPr lang="en-US" b="0" dirty="0">
              <a:latin typeface="Arial Black"/>
            </a:endParaRPr>
          </a:p>
          <a:p>
            <a:endParaRPr lang="en-US" b="0" dirty="0"/>
          </a:p>
        </p:txBody>
      </p:sp>
      <p:sp>
        <p:nvSpPr>
          <p:cNvPr id="4" name="Date Placeholder 3">
            <a:extLst>
              <a:ext uri="{FF2B5EF4-FFF2-40B4-BE49-F238E27FC236}">
                <a16:creationId xmlns:a16="http://schemas.microsoft.com/office/drawing/2014/main" id="{F9E35DC9-8B36-4994-A265-4F979D0826A8}"/>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a:solidFill>
                  <a:prstClr val="black"/>
                </a:solidFill>
              </a:rPr>
              <a:pPr>
                <a:spcAft>
                  <a:spcPts val="600"/>
                </a:spcAft>
              </a:pPr>
              <a:t>5/11/2024</a:t>
            </a:fld>
            <a:endParaRPr lang="en-US">
              <a:solidFill>
                <a:prstClr val="black"/>
              </a:solidFill>
            </a:endParaRPr>
          </a:p>
        </p:txBody>
      </p:sp>
      <p:sp>
        <p:nvSpPr>
          <p:cNvPr id="6" name="Slide Number Placeholder 5">
            <a:extLst>
              <a:ext uri="{FF2B5EF4-FFF2-40B4-BE49-F238E27FC236}">
                <a16:creationId xmlns:a16="http://schemas.microsoft.com/office/drawing/2014/main" id="{628C7220-E3AD-8FA3-FA47-C484F3348494}"/>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prstClr val="black"/>
                </a:solidFill>
              </a:rPr>
              <a:pPr>
                <a:spcAft>
                  <a:spcPts val="600"/>
                </a:spcAft>
              </a:pPr>
              <a:t>3</a:t>
            </a:fld>
            <a:endParaRPr lang="en-US">
              <a:solidFill>
                <a:prstClr val="black"/>
              </a:solidFill>
            </a:endParaRPr>
          </a:p>
        </p:txBody>
      </p:sp>
      <p:sp>
        <p:nvSpPr>
          <p:cNvPr id="176" name="Rectangle 175">
            <a:extLst>
              <a:ext uri="{FF2B5EF4-FFF2-40B4-BE49-F238E27FC236}">
                <a16:creationId xmlns:a16="http://schemas.microsoft.com/office/drawing/2014/main" id="{64931838-CD0B-20A9-F92C-DC239633E274}"/>
              </a:ext>
            </a:extLst>
          </p:cNvPr>
          <p:cNvSpPr/>
          <p:nvPr/>
        </p:nvSpPr>
        <p:spPr>
          <a:xfrm>
            <a:off x="-22456" y="6241311"/>
            <a:ext cx="12214456"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202C8F"/>
              </a:solidFill>
            </a:endParaRPr>
          </a:p>
        </p:txBody>
      </p:sp>
      <p:graphicFrame>
        <p:nvGraphicFramePr>
          <p:cNvPr id="3" name="Chart 2">
            <a:extLst>
              <a:ext uri="{FF2B5EF4-FFF2-40B4-BE49-F238E27FC236}">
                <a16:creationId xmlns:a16="http://schemas.microsoft.com/office/drawing/2014/main" id="{D1DDDBAB-CE47-6613-AE89-2BAE12696374}"/>
              </a:ext>
            </a:extLst>
          </p:cNvPr>
          <p:cNvGraphicFramePr>
            <a:graphicFrameLocks/>
          </p:cNvGraphicFramePr>
          <p:nvPr>
            <p:extLst>
              <p:ext uri="{D42A27DB-BD31-4B8C-83A1-F6EECF244321}">
                <p14:modId xmlns:p14="http://schemas.microsoft.com/office/powerpoint/2010/main" val="1849625260"/>
              </p:ext>
            </p:extLst>
          </p:nvPr>
        </p:nvGraphicFramePr>
        <p:xfrm>
          <a:off x="1433600" y="2341375"/>
          <a:ext cx="8957276" cy="369275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18739CE-CFC5-1B21-E3B8-A1334DCD744C}"/>
              </a:ext>
            </a:extLst>
          </p:cNvPr>
          <p:cNvSpPr txBox="1"/>
          <p:nvPr/>
        </p:nvSpPr>
        <p:spPr>
          <a:xfrm>
            <a:off x="389106" y="1429268"/>
            <a:ext cx="11243056" cy="923330"/>
          </a:xfrm>
          <a:prstGeom prst="rect">
            <a:avLst/>
          </a:prstGeom>
          <a:noFill/>
        </p:spPr>
        <p:txBody>
          <a:bodyPr wrap="square" rtlCol="0">
            <a:spAutoFit/>
          </a:bodyPr>
          <a:lstStyle/>
          <a:p>
            <a:pPr algn="ctr"/>
            <a:r>
              <a:rPr lang="en-US" sz="1800" b="1" i="0" dirty="0">
                <a:solidFill>
                  <a:srgbClr val="1F1F1F"/>
                </a:solidFill>
                <a:effectLst/>
                <a:latin typeface="Bookman Old Style" panose="02050604050505020204" pitchFamily="18" charset="0"/>
              </a:rPr>
              <a:t>Market Potential: </a:t>
            </a:r>
            <a:r>
              <a:rPr lang="en-US" sz="1800" i="0" dirty="0">
                <a:solidFill>
                  <a:srgbClr val="363636"/>
                </a:solidFill>
                <a:effectLst/>
                <a:latin typeface="Bookman Old Style" panose="02050604050505020204" pitchFamily="18" charset="0"/>
              </a:rPr>
              <a:t>Indian Nutrition market size was estimated at </a:t>
            </a:r>
            <a:r>
              <a:rPr lang="en-US" sz="1800" b="1" i="0" dirty="0">
                <a:solidFill>
                  <a:srgbClr val="363636"/>
                </a:solidFill>
                <a:effectLst/>
                <a:latin typeface="Bookman Old Style" panose="02050604050505020204" pitchFamily="18" charset="0"/>
              </a:rPr>
              <a:t>USD 35.29 billion in 2023</a:t>
            </a:r>
            <a:r>
              <a:rPr lang="en-US" sz="1800" b="0" i="0" dirty="0">
                <a:solidFill>
                  <a:srgbClr val="363636"/>
                </a:solidFill>
                <a:effectLst/>
                <a:latin typeface="Bookman Old Style" panose="02050604050505020204" pitchFamily="18" charset="0"/>
              </a:rPr>
              <a:t> and is </a:t>
            </a:r>
            <a:r>
              <a:rPr lang="en-US" sz="1800" b="1" i="0" dirty="0">
                <a:solidFill>
                  <a:srgbClr val="363636"/>
                </a:solidFill>
                <a:effectLst/>
                <a:latin typeface="Bookman Old Style" panose="02050604050505020204" pitchFamily="18" charset="0"/>
              </a:rPr>
              <a:t>Expected CAGR 8.0% from 2024 to 2030.</a:t>
            </a:r>
          </a:p>
          <a:p>
            <a:pPr algn="ctr"/>
            <a:endParaRPr lang="en-IN" dirty="0"/>
          </a:p>
        </p:txBody>
      </p:sp>
    </p:spTree>
    <p:extLst>
      <p:ext uri="{BB962C8B-B14F-4D97-AF65-F5344CB8AC3E}">
        <p14:creationId xmlns:p14="http://schemas.microsoft.com/office/powerpoint/2010/main" val="3757563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98352F-64D9-4C46-1DBF-FAC892C49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6267" y="-2352052"/>
            <a:ext cx="11839465" cy="3006090"/>
          </a:xfrm>
          <a:ln>
            <a:noFill/>
          </a:ln>
        </p:spPr>
        <p:txBody>
          <a:bodyPr vert="horz" lIns="91440" tIns="45720" rIns="91440" bIns="45720" rtlCol="0" anchor="b">
            <a:normAutofit/>
          </a:bodyPr>
          <a:lstStyle/>
          <a:p>
            <a:pPr algn="l"/>
            <a:r>
              <a:rPr lang="en-US" sz="2400" b="0" kern="1200" dirty="0">
                <a:solidFill>
                  <a:srgbClr val="1F2C8F"/>
                </a:solidFill>
                <a:latin typeface="Arial Black" panose="020B0A04020102020204" pitchFamily="34" charset="0"/>
              </a:rPr>
              <a:t>Driving Factors of the Growth in the Adult Nutrition Market in India</a:t>
            </a:r>
          </a:p>
        </p:txBody>
      </p:sp>
      <p:sp>
        <p:nvSpPr>
          <p:cNvPr id="3" name="Subtitle 2"/>
          <p:cNvSpPr>
            <a:spLocks noGrp="1"/>
          </p:cNvSpPr>
          <p:nvPr>
            <p:ph type="subTitle" idx="1"/>
          </p:nvPr>
        </p:nvSpPr>
        <p:spPr>
          <a:xfrm>
            <a:off x="1239610" y="1133615"/>
            <a:ext cx="3880228" cy="2469541"/>
          </a:xfrm>
        </p:spPr>
        <p:txBody>
          <a:bodyPr vert="horz" lIns="91440" tIns="45720" rIns="91440" bIns="45720" rtlCol="0" anchor="t">
            <a:noAutofit/>
          </a:bodyPr>
          <a:lstStyle/>
          <a:p>
            <a:pPr marL="285750" indent="-228600" algn="l">
              <a:lnSpc>
                <a:spcPct val="110000"/>
              </a:lnSpc>
              <a:spcBef>
                <a:spcPts val="0"/>
              </a:spcBef>
              <a:buFont typeface="Arial" panose="020B0604020202020204" pitchFamily="34" charset="0"/>
              <a:buChar char="•"/>
            </a:pPr>
            <a:endParaRPr lang="en-US" sz="1600" dirty="0"/>
          </a:p>
          <a:p>
            <a:pPr marL="285750" indent="-228600" algn="l">
              <a:lnSpc>
                <a:spcPct val="110000"/>
              </a:lnSpc>
              <a:spcBef>
                <a:spcPts val="0"/>
              </a:spcBef>
              <a:buFont typeface="Arial" panose="020B0604020202020204" pitchFamily="34" charset="0"/>
              <a:buChar char="•"/>
            </a:pPr>
            <a:r>
              <a:rPr lang="en-US" sz="1600" dirty="0">
                <a:latin typeface="Bookman Old Style" panose="02050604050505020204" pitchFamily="18" charset="0"/>
              </a:rPr>
              <a:t>Consumers Awareness</a:t>
            </a:r>
          </a:p>
          <a:p>
            <a:pPr marL="285750" indent="-228600" algn="l">
              <a:lnSpc>
                <a:spcPct val="110000"/>
              </a:lnSpc>
              <a:spcBef>
                <a:spcPts val="0"/>
              </a:spcBef>
              <a:buFont typeface="Arial" panose="020B0604020202020204" pitchFamily="34" charset="0"/>
              <a:buChar char="•"/>
            </a:pPr>
            <a:r>
              <a:rPr lang="en-US" sz="1600" dirty="0">
                <a:latin typeface="Bookman Old Style" panose="02050604050505020204" pitchFamily="18" charset="0"/>
              </a:rPr>
              <a:t>Lifestyle Diseases</a:t>
            </a:r>
          </a:p>
          <a:p>
            <a:pPr marL="285750" indent="-228600" algn="l">
              <a:lnSpc>
                <a:spcPct val="110000"/>
              </a:lnSpc>
              <a:spcBef>
                <a:spcPts val="0"/>
              </a:spcBef>
              <a:buFont typeface="Arial" panose="020B0604020202020204" pitchFamily="34" charset="0"/>
              <a:buChar char="•"/>
            </a:pPr>
            <a:r>
              <a:rPr lang="en-US" sz="1600" dirty="0">
                <a:latin typeface="Bookman Old Style" panose="02050604050505020204" pitchFamily="18" charset="0"/>
              </a:rPr>
              <a:t>Growing Elderly Population</a:t>
            </a:r>
          </a:p>
          <a:p>
            <a:pPr marL="285750" indent="-228600" algn="l">
              <a:lnSpc>
                <a:spcPct val="110000"/>
              </a:lnSpc>
              <a:spcBef>
                <a:spcPts val="0"/>
              </a:spcBef>
              <a:buFont typeface="Arial" panose="020B0604020202020204" pitchFamily="34" charset="0"/>
              <a:buChar char="•"/>
            </a:pPr>
            <a:r>
              <a:rPr lang="en-US" sz="1600" dirty="0">
                <a:latin typeface="Bookman Old Style" panose="02050604050505020204" pitchFamily="18" charset="0"/>
              </a:rPr>
              <a:t>Rising Disposable Income</a:t>
            </a:r>
          </a:p>
          <a:p>
            <a:pPr marL="285750" indent="-228600" algn="l">
              <a:lnSpc>
                <a:spcPct val="110000"/>
              </a:lnSpc>
              <a:spcBef>
                <a:spcPts val="0"/>
              </a:spcBef>
              <a:buFont typeface="Arial" panose="020B0604020202020204" pitchFamily="34" charset="0"/>
              <a:buChar char="•"/>
            </a:pPr>
            <a:r>
              <a:rPr lang="en-US" sz="1600" dirty="0">
                <a:latin typeface="Bookman Old Style" panose="02050604050505020204" pitchFamily="18" charset="0"/>
              </a:rPr>
              <a:t>Retail Sector Expansion</a:t>
            </a:r>
          </a:p>
          <a:p>
            <a:pPr indent="-228600" algn="l">
              <a:lnSpc>
                <a:spcPct val="110000"/>
              </a:lnSpc>
              <a:buFont typeface="Arial" panose="020B0604020202020204" pitchFamily="34" charset="0"/>
              <a:buChar char="•"/>
            </a:pPr>
            <a:endParaRPr lang="en-US" sz="1600" dirty="0"/>
          </a:p>
          <a:p>
            <a:pPr indent="-228600" algn="l">
              <a:lnSpc>
                <a:spcPct val="110000"/>
              </a:lnSpc>
              <a:buFont typeface="Arial" panose="020B0604020202020204" pitchFamily="34" charset="0"/>
              <a:buChar char="•"/>
            </a:pPr>
            <a:endParaRPr lang="en-US" sz="1600" dirty="0"/>
          </a:p>
        </p:txBody>
      </p:sp>
      <p:sp>
        <p:nvSpPr>
          <p:cNvPr id="9" name="Rectangle 8">
            <a:extLst>
              <a:ext uri="{FF2B5EF4-FFF2-40B4-BE49-F238E27FC236}">
                <a16:creationId xmlns:a16="http://schemas.microsoft.com/office/drawing/2014/main" id="{1491AA8B-280F-0135-20B2-F425D73EE3B0}"/>
              </a:ext>
            </a:extLst>
          </p:cNvPr>
          <p:cNvSpPr/>
          <p:nvPr/>
        </p:nvSpPr>
        <p:spPr>
          <a:xfrm>
            <a:off x="-5604" y="1996272"/>
            <a:ext cx="128868" cy="2308411"/>
          </a:xfrm>
          <a:prstGeom prst="rect">
            <a:avLst/>
          </a:prstGeom>
          <a:solidFill>
            <a:srgbClr val="1F2C8F"/>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rgbClr val="202C8F"/>
              </a:solidFill>
            </a:endParaRPr>
          </a:p>
        </p:txBody>
      </p:sp>
      <p:graphicFrame>
        <p:nvGraphicFramePr>
          <p:cNvPr id="6" name="Chart 5">
            <a:extLst>
              <a:ext uri="{FF2B5EF4-FFF2-40B4-BE49-F238E27FC236}">
                <a16:creationId xmlns:a16="http://schemas.microsoft.com/office/drawing/2014/main" id="{AB7F924F-F8AD-95DA-D752-8A701783709B}"/>
              </a:ext>
            </a:extLst>
          </p:cNvPr>
          <p:cNvGraphicFramePr>
            <a:graphicFrameLocks/>
          </p:cNvGraphicFramePr>
          <p:nvPr>
            <p:extLst>
              <p:ext uri="{D42A27DB-BD31-4B8C-83A1-F6EECF244321}">
                <p14:modId xmlns:p14="http://schemas.microsoft.com/office/powerpoint/2010/main" val="943329847"/>
              </p:ext>
            </p:extLst>
          </p:nvPr>
        </p:nvGraphicFramePr>
        <p:xfrm>
          <a:off x="5909397" y="3693486"/>
          <a:ext cx="5613835" cy="30060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56A512CF-ED3D-1110-21AD-45D7B9214EDF}"/>
              </a:ext>
            </a:extLst>
          </p:cNvPr>
          <p:cNvGraphicFramePr>
            <a:graphicFrameLocks/>
          </p:cNvGraphicFramePr>
          <p:nvPr>
            <p:extLst>
              <p:ext uri="{D42A27DB-BD31-4B8C-83A1-F6EECF244321}">
                <p14:modId xmlns:p14="http://schemas.microsoft.com/office/powerpoint/2010/main" val="1364722635"/>
              </p:ext>
            </p:extLst>
          </p:nvPr>
        </p:nvGraphicFramePr>
        <p:xfrm>
          <a:off x="5909397" y="791862"/>
          <a:ext cx="561383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83A5E318-AB8F-D988-92FE-1AC6F0ABC25A}"/>
              </a:ext>
            </a:extLst>
          </p:cNvPr>
          <p:cNvGraphicFramePr>
            <a:graphicFrameLocks/>
          </p:cNvGraphicFramePr>
          <p:nvPr>
            <p:extLst>
              <p:ext uri="{D42A27DB-BD31-4B8C-83A1-F6EECF244321}">
                <p14:modId xmlns:p14="http://schemas.microsoft.com/office/powerpoint/2010/main" val="3127019941"/>
              </p:ext>
            </p:extLst>
          </p:nvPr>
        </p:nvGraphicFramePr>
        <p:xfrm>
          <a:off x="668768" y="3703212"/>
          <a:ext cx="5021913" cy="29866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85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E6F72D86-7FA1-5731-A2DF-FA0C3EEC22D3}"/>
              </a:ext>
            </a:extLst>
          </p:cNvPr>
          <p:cNvSpPr>
            <a:spLocks noGrp="1"/>
          </p:cNvSpPr>
          <p:nvPr>
            <p:ph type="title"/>
          </p:nvPr>
        </p:nvSpPr>
        <p:spPr>
          <a:xfrm>
            <a:off x="520207" y="274321"/>
            <a:ext cx="11146061" cy="508765"/>
          </a:xfrm>
        </p:spPr>
        <p:txBody>
          <a:bodyPr anchor="t">
            <a:normAutofit/>
          </a:bodyPr>
          <a:lstStyle/>
          <a:p>
            <a:pPr algn="ctr"/>
            <a:r>
              <a:rPr lang="en-US" sz="2400" dirty="0">
                <a:solidFill>
                  <a:srgbClr val="202C8F"/>
                </a:solidFill>
              </a:rPr>
              <a:t>Evolving Trends in the Indian Adult Nutrition Market</a:t>
            </a:r>
          </a:p>
        </p:txBody>
      </p:sp>
      <p:sp>
        <p:nvSpPr>
          <p:cNvPr id="3" name="Content Placeholder 2">
            <a:extLst>
              <a:ext uri="{FF2B5EF4-FFF2-40B4-BE49-F238E27FC236}">
                <a16:creationId xmlns:a16="http://schemas.microsoft.com/office/drawing/2014/main" id="{C3DF9A13-3B06-6992-11D0-B67A71F3C2FC}"/>
              </a:ext>
            </a:extLst>
          </p:cNvPr>
          <p:cNvSpPr>
            <a:spLocks noGrp="1"/>
          </p:cNvSpPr>
          <p:nvPr>
            <p:ph idx="1"/>
          </p:nvPr>
        </p:nvSpPr>
        <p:spPr>
          <a:xfrm>
            <a:off x="6093238" y="1057406"/>
            <a:ext cx="5546770" cy="5760721"/>
          </a:xfrm>
        </p:spPr>
        <p:txBody>
          <a:bodyPr vert="horz" lIns="91440" tIns="45720" rIns="91440" bIns="45720" rtlCol="0" anchor="t">
            <a:normAutofit fontScale="92500" lnSpcReduction="10000"/>
          </a:bodyPr>
          <a:lstStyle/>
          <a:p>
            <a:pPr marL="285750" lvl="0" indent="-285750" rtl="0">
              <a:buFont typeface="Arial,Sans-Serif"/>
              <a:buChar char="•"/>
            </a:pPr>
            <a:r>
              <a:rPr lang="en-US" sz="1800" b="1" baseline="0" dirty="0">
                <a:latin typeface="Bookman Old Style" panose="02050604050505020204" pitchFamily="18" charset="0"/>
                <a:ea typeface="Arial"/>
                <a:cs typeface="Arial"/>
              </a:rPr>
              <a:t>Supplement Diversity</a:t>
            </a:r>
            <a:r>
              <a:rPr lang="en-US" sz="1800" baseline="0" dirty="0">
                <a:latin typeface="Bookman Old Style" panose="02050604050505020204" pitchFamily="18" charset="0"/>
                <a:ea typeface="Arial"/>
                <a:cs typeface="Arial"/>
              </a:rPr>
              <a:t>: Growth of various supplement forms like gels, bars, and ready-to-drink products.</a:t>
            </a:r>
            <a:r>
              <a:rPr lang="en-US" sz="1800" dirty="0">
                <a:latin typeface="Bookman Old Style" panose="02050604050505020204" pitchFamily="18" charset="0"/>
                <a:ea typeface="Arial"/>
                <a:cs typeface="Arial"/>
              </a:rPr>
              <a:t>​</a:t>
            </a:r>
          </a:p>
          <a:p>
            <a:pPr marL="285750" lvl="0" indent="-285750" rtl="0">
              <a:buFont typeface="Arial,Sans-Serif"/>
              <a:buChar char="•"/>
            </a:pPr>
            <a:r>
              <a:rPr lang="en-US" sz="1800" b="1" baseline="0" dirty="0">
                <a:latin typeface="Bookman Old Style" panose="02050604050505020204" pitchFamily="18" charset="0"/>
                <a:ea typeface="Arial"/>
                <a:cs typeface="Arial"/>
              </a:rPr>
              <a:t>Natural Ingredients</a:t>
            </a:r>
            <a:r>
              <a:rPr lang="en-US" sz="1800" baseline="0" dirty="0">
                <a:latin typeface="Bookman Old Style" panose="02050604050505020204" pitchFamily="18" charset="0"/>
                <a:ea typeface="Arial"/>
                <a:cs typeface="Arial"/>
              </a:rPr>
              <a:t>: Increased use of herbal extracts in supplements.</a:t>
            </a:r>
            <a:r>
              <a:rPr lang="en-US" sz="1800" dirty="0">
                <a:latin typeface="Bookman Old Style" panose="02050604050505020204" pitchFamily="18" charset="0"/>
                <a:ea typeface="Arial"/>
                <a:cs typeface="Arial"/>
              </a:rPr>
              <a:t>​</a:t>
            </a:r>
          </a:p>
          <a:p>
            <a:pPr marL="285750" lvl="0" indent="-285750" rtl="0">
              <a:buFont typeface="Arial,Sans-Serif"/>
              <a:buChar char="•"/>
            </a:pPr>
            <a:r>
              <a:rPr lang="en-US" sz="1800" b="1" baseline="0" dirty="0">
                <a:latin typeface="Bookman Old Style" panose="02050604050505020204" pitchFamily="18" charset="0"/>
                <a:ea typeface="Arial"/>
                <a:cs typeface="Arial"/>
              </a:rPr>
              <a:t>Plant-Based Proteins</a:t>
            </a:r>
            <a:r>
              <a:rPr lang="en-US" sz="1800" baseline="0" dirty="0">
                <a:latin typeface="Bookman Old Style" panose="02050604050505020204" pitchFamily="18" charset="0"/>
                <a:ea typeface="Arial"/>
                <a:cs typeface="Arial"/>
              </a:rPr>
              <a:t>: Rising demand for plant-based protein supplements.</a:t>
            </a:r>
            <a:r>
              <a:rPr lang="en-US" sz="1800" dirty="0">
                <a:latin typeface="Bookman Old Style" panose="02050604050505020204" pitchFamily="18" charset="0"/>
                <a:ea typeface="Arial"/>
                <a:cs typeface="Arial"/>
              </a:rPr>
              <a:t>​</a:t>
            </a:r>
          </a:p>
          <a:p>
            <a:pPr marL="285750" lvl="0" indent="-285750" rtl="0">
              <a:buFont typeface="Arial,Sans-Serif"/>
              <a:buChar char="•"/>
            </a:pPr>
            <a:r>
              <a:rPr lang="en-US" sz="1800" b="1" baseline="0" dirty="0">
                <a:latin typeface="Bookman Old Style" panose="02050604050505020204" pitchFamily="18" charset="0"/>
                <a:ea typeface="Arial"/>
                <a:cs typeface="Arial"/>
              </a:rPr>
              <a:t>Innovative Formulations</a:t>
            </a:r>
            <a:r>
              <a:rPr lang="en-US" sz="1800" baseline="0" dirty="0">
                <a:latin typeface="Bookman Old Style" panose="02050604050505020204" pitchFamily="18" charset="0"/>
                <a:ea typeface="Arial"/>
                <a:cs typeface="Arial"/>
              </a:rPr>
              <a:t>: Introduction of new product formulations.</a:t>
            </a:r>
            <a:r>
              <a:rPr lang="en-US" sz="1800" dirty="0">
                <a:latin typeface="Bookman Old Style" panose="02050604050505020204" pitchFamily="18" charset="0"/>
                <a:ea typeface="Arial"/>
                <a:cs typeface="Arial"/>
              </a:rPr>
              <a:t>​</a:t>
            </a:r>
          </a:p>
          <a:p>
            <a:pPr marL="285750" lvl="0" indent="-285750" rtl="0">
              <a:buFont typeface="Arial,Sans-Serif"/>
              <a:buChar char="•"/>
            </a:pPr>
            <a:r>
              <a:rPr lang="en-US" sz="1800" b="1" baseline="0" dirty="0">
                <a:latin typeface="Bookman Old Style" panose="02050604050505020204" pitchFamily="18" charset="0"/>
                <a:ea typeface="Arial"/>
                <a:cs typeface="Arial"/>
              </a:rPr>
              <a:t>Functional Foods</a:t>
            </a:r>
            <a:r>
              <a:rPr lang="en-US" sz="1800" baseline="0" dirty="0">
                <a:latin typeface="Bookman Old Style" panose="02050604050505020204" pitchFamily="18" charset="0"/>
                <a:ea typeface="Arial"/>
                <a:cs typeface="Arial"/>
              </a:rPr>
              <a:t>: Growing popularity of foods with health benefits beyond basic nutrition.</a:t>
            </a:r>
            <a:r>
              <a:rPr lang="en-US" sz="1800" dirty="0">
                <a:latin typeface="Bookman Old Style" panose="02050604050505020204" pitchFamily="18" charset="0"/>
                <a:ea typeface="Arial"/>
                <a:cs typeface="Arial"/>
              </a:rPr>
              <a:t>​</a:t>
            </a:r>
          </a:p>
          <a:p>
            <a:pPr marL="285750" lvl="0" indent="-285750" rtl="0">
              <a:buFont typeface="Arial,Sans-Serif"/>
              <a:buChar char="•"/>
            </a:pPr>
            <a:r>
              <a:rPr lang="en-US" sz="1800" b="1" dirty="0">
                <a:latin typeface="Bookman Old Style" panose="02050604050505020204" pitchFamily="18" charset="0"/>
                <a:ea typeface="Arial"/>
                <a:cs typeface="Arial"/>
              </a:rPr>
              <a:t>Personalized</a:t>
            </a:r>
            <a:r>
              <a:rPr lang="en-US" sz="1800" b="1" baseline="0" dirty="0">
                <a:latin typeface="Bookman Old Style" panose="02050604050505020204" pitchFamily="18" charset="0"/>
                <a:ea typeface="Arial"/>
                <a:cs typeface="Arial"/>
              </a:rPr>
              <a:t> Nutrition</a:t>
            </a:r>
            <a:r>
              <a:rPr lang="en-US" sz="1800" baseline="0" dirty="0">
                <a:latin typeface="Bookman Old Style" panose="02050604050505020204" pitchFamily="18" charset="0"/>
                <a:ea typeface="Arial"/>
                <a:cs typeface="Arial"/>
              </a:rPr>
              <a:t>: Increased demand for personalized nutrition due to health consciousness.</a:t>
            </a:r>
            <a:r>
              <a:rPr lang="en-US" sz="1800" dirty="0">
                <a:latin typeface="Bookman Old Style" panose="02050604050505020204" pitchFamily="18" charset="0"/>
                <a:ea typeface="Arial"/>
                <a:cs typeface="Arial"/>
              </a:rPr>
              <a:t>​</a:t>
            </a:r>
          </a:p>
          <a:p>
            <a:pPr marL="285750" lvl="0" indent="-285750" rtl="0">
              <a:buFont typeface="Arial,Sans-Serif"/>
              <a:buChar char="•"/>
            </a:pPr>
            <a:r>
              <a:rPr lang="en-US" sz="1800" b="1" baseline="0" dirty="0">
                <a:latin typeface="Bookman Old Style" panose="02050604050505020204" pitchFamily="18" charset="0"/>
                <a:ea typeface="Arial"/>
                <a:cs typeface="Arial"/>
              </a:rPr>
              <a:t>Online Services</a:t>
            </a:r>
            <a:r>
              <a:rPr lang="en-US" sz="1800" baseline="0" dirty="0">
                <a:latin typeface="Bookman Old Style" panose="02050604050505020204" pitchFamily="18" charset="0"/>
                <a:ea typeface="Arial"/>
                <a:cs typeface="Arial"/>
              </a:rPr>
              <a:t>: Adoption of online health and nutrition services driving market growth.</a:t>
            </a:r>
            <a:r>
              <a:rPr lang="en-US" sz="1800" dirty="0">
                <a:latin typeface="Bookman Old Style" panose="02050604050505020204" pitchFamily="18" charset="0"/>
                <a:ea typeface="Arial"/>
                <a:cs typeface="Arial"/>
              </a:rPr>
              <a:t>​</a:t>
            </a:r>
          </a:p>
          <a:p>
            <a:pPr marL="0" indent="0" rtl="0">
              <a:buNone/>
            </a:pPr>
            <a:endParaRPr lang="en-US" sz="1800" dirty="0">
              <a:latin typeface="Sabon Next LT"/>
              <a:cs typeface="Segoe UI"/>
            </a:endParaRPr>
          </a:p>
        </p:txBody>
      </p:sp>
      <p:sp>
        <p:nvSpPr>
          <p:cNvPr id="6" name="Slide Number Placeholder 5">
            <a:extLst>
              <a:ext uri="{FF2B5EF4-FFF2-40B4-BE49-F238E27FC236}">
                <a16:creationId xmlns:a16="http://schemas.microsoft.com/office/drawing/2014/main" id="{8B19885A-F3D8-F8F8-31D7-DD9EA4963BAD}"/>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prstClr val="black"/>
                </a:solidFill>
              </a:rPr>
              <a:pPr>
                <a:spcAft>
                  <a:spcPts val="600"/>
                </a:spcAft>
              </a:pPr>
              <a:t>5</a:t>
            </a:fld>
            <a:endParaRPr lang="en-US">
              <a:solidFill>
                <a:prstClr val="black"/>
              </a:solidFill>
            </a:endParaRPr>
          </a:p>
        </p:txBody>
      </p:sp>
      <p:sp>
        <p:nvSpPr>
          <p:cNvPr id="8" name="Rectangle 7">
            <a:extLst>
              <a:ext uri="{FF2B5EF4-FFF2-40B4-BE49-F238E27FC236}">
                <a16:creationId xmlns:a16="http://schemas.microsoft.com/office/drawing/2014/main" id="{ADA364C5-CEB4-1A9F-20D7-71DBBAA4A43C}"/>
              </a:ext>
            </a:extLst>
          </p:cNvPr>
          <p:cNvSpPr/>
          <p:nvPr/>
        </p:nvSpPr>
        <p:spPr>
          <a:xfrm>
            <a:off x="-5604" y="2278950"/>
            <a:ext cx="128868" cy="2308411"/>
          </a:xfrm>
          <a:prstGeom prst="rect">
            <a:avLst/>
          </a:prstGeom>
          <a:solidFill>
            <a:srgbClr val="1F2C8F"/>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rgbClr val="202C8F"/>
              </a:solidFill>
            </a:endParaRPr>
          </a:p>
        </p:txBody>
      </p:sp>
      <p:graphicFrame>
        <p:nvGraphicFramePr>
          <p:cNvPr id="5" name="Chart 4">
            <a:extLst>
              <a:ext uri="{FF2B5EF4-FFF2-40B4-BE49-F238E27FC236}">
                <a16:creationId xmlns:a16="http://schemas.microsoft.com/office/drawing/2014/main" id="{BF2FFB5D-E10D-A25D-6857-98BE2573F093}"/>
              </a:ext>
            </a:extLst>
          </p:cNvPr>
          <p:cNvGraphicFramePr>
            <a:graphicFrameLocks/>
          </p:cNvGraphicFramePr>
          <p:nvPr>
            <p:extLst>
              <p:ext uri="{D42A27DB-BD31-4B8C-83A1-F6EECF244321}">
                <p14:modId xmlns:p14="http://schemas.microsoft.com/office/powerpoint/2010/main" val="3489227426"/>
              </p:ext>
            </p:extLst>
          </p:nvPr>
        </p:nvGraphicFramePr>
        <p:xfrm>
          <a:off x="907500" y="107734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7DAB7B8-FDD8-0EEE-8AF0-005CAB8E5456}"/>
              </a:ext>
            </a:extLst>
          </p:cNvPr>
          <p:cNvSpPr txBox="1"/>
          <p:nvPr/>
        </p:nvSpPr>
        <p:spPr>
          <a:xfrm>
            <a:off x="907499" y="3995678"/>
            <a:ext cx="4571999" cy="2862322"/>
          </a:xfrm>
          <a:prstGeom prst="rect">
            <a:avLst/>
          </a:prstGeom>
          <a:noFill/>
        </p:spPr>
        <p:txBody>
          <a:bodyPr wrap="square" rtlCol="0">
            <a:spAutoFit/>
          </a:bodyPr>
          <a:lstStyle/>
          <a:p>
            <a:pPr algn="just"/>
            <a:r>
              <a:rPr lang="en-US" sz="1800" b="1" i="1" dirty="0">
                <a:solidFill>
                  <a:srgbClr val="2E2E38"/>
                </a:solidFill>
                <a:effectLst/>
                <a:latin typeface="Google Sans"/>
              </a:rPr>
              <a:t>As per EY FCI global survey</a:t>
            </a:r>
            <a:r>
              <a:rPr lang="en-US" sz="1800" i="0" dirty="0">
                <a:solidFill>
                  <a:srgbClr val="2E2E38"/>
                </a:solidFill>
                <a:effectLst/>
                <a:latin typeface="Google Sans"/>
              </a:rPr>
              <a:t>,</a:t>
            </a:r>
          </a:p>
          <a:p>
            <a:pPr algn="just"/>
            <a:endParaRPr lang="en-US" i="0" dirty="0">
              <a:solidFill>
                <a:srgbClr val="2E2E38"/>
              </a:solidFill>
              <a:effectLst/>
              <a:highlight>
                <a:srgbClr val="FFFFFF"/>
              </a:highlight>
              <a:latin typeface="Bookman Old Style" panose="02050604050505020204" pitchFamily="18" charset="0"/>
            </a:endParaRPr>
          </a:p>
          <a:p>
            <a:pPr marL="285750" indent="-285750" algn="just">
              <a:buFont typeface="Wingdings" panose="05000000000000000000" pitchFamily="2" charset="2"/>
              <a:buChar char="Ø"/>
            </a:pPr>
            <a:r>
              <a:rPr lang="en-US" b="1" i="0" dirty="0">
                <a:solidFill>
                  <a:srgbClr val="2E2E38"/>
                </a:solidFill>
                <a:effectLst/>
                <a:highlight>
                  <a:srgbClr val="FFFFFF"/>
                </a:highlight>
                <a:latin typeface="Bookman Old Style" panose="02050604050505020204" pitchFamily="18" charset="0"/>
              </a:rPr>
              <a:t>94%</a:t>
            </a:r>
            <a:r>
              <a:rPr lang="en-US" i="0" dirty="0">
                <a:solidFill>
                  <a:srgbClr val="2E2E38"/>
                </a:solidFill>
                <a:effectLst/>
                <a:highlight>
                  <a:srgbClr val="FFFFFF"/>
                </a:highlight>
                <a:latin typeface="Bookman Old Style" panose="02050604050505020204" pitchFamily="18" charset="0"/>
              </a:rPr>
              <a:t> of Indians are worried about health.</a:t>
            </a:r>
          </a:p>
          <a:p>
            <a:pPr algn="just"/>
            <a:endParaRPr lang="en-US" i="0" dirty="0">
              <a:solidFill>
                <a:srgbClr val="2E2E38"/>
              </a:solidFill>
              <a:effectLst/>
              <a:highlight>
                <a:srgbClr val="FFFFFF"/>
              </a:highlight>
              <a:latin typeface="Bookman Old Style" panose="02050604050505020204" pitchFamily="18" charset="0"/>
            </a:endParaRPr>
          </a:p>
          <a:p>
            <a:pPr marL="285750" indent="-285750" algn="just">
              <a:buFont typeface="Wingdings" panose="05000000000000000000" pitchFamily="2" charset="2"/>
              <a:buChar char="Ø"/>
            </a:pPr>
            <a:r>
              <a:rPr lang="en-US" b="1" i="0" dirty="0">
                <a:solidFill>
                  <a:srgbClr val="2E2E38"/>
                </a:solidFill>
                <a:effectLst/>
                <a:highlight>
                  <a:srgbClr val="FFFFFF"/>
                </a:highlight>
                <a:latin typeface="Bookman Old Style" panose="02050604050505020204" pitchFamily="18" charset="0"/>
              </a:rPr>
              <a:t>82% </a:t>
            </a:r>
            <a:r>
              <a:rPr lang="en-US" i="0" dirty="0">
                <a:solidFill>
                  <a:srgbClr val="2E2E38"/>
                </a:solidFill>
                <a:effectLst/>
                <a:highlight>
                  <a:srgbClr val="FFFFFF"/>
                </a:highlight>
                <a:latin typeface="Bookman Old Style" panose="02050604050505020204" pitchFamily="18" charset="0"/>
              </a:rPr>
              <a:t>of respondents see “healthy” as important buying factor.</a:t>
            </a:r>
          </a:p>
          <a:p>
            <a:pPr algn="just"/>
            <a:endParaRPr lang="en-US" i="0" dirty="0">
              <a:solidFill>
                <a:srgbClr val="2E2E38"/>
              </a:solidFill>
              <a:effectLst/>
              <a:highlight>
                <a:srgbClr val="FFFFFF"/>
              </a:highlight>
              <a:latin typeface="Bookman Old Style" panose="02050604050505020204" pitchFamily="18" charset="0"/>
            </a:endParaRPr>
          </a:p>
          <a:p>
            <a:pPr marL="285750" indent="-285750" algn="just">
              <a:buFont typeface="Wingdings" panose="05000000000000000000" pitchFamily="2" charset="2"/>
              <a:buChar char="Ø"/>
            </a:pPr>
            <a:r>
              <a:rPr lang="en-US" b="1" i="0" dirty="0">
                <a:solidFill>
                  <a:srgbClr val="2E2E38"/>
                </a:solidFill>
                <a:effectLst/>
                <a:highlight>
                  <a:srgbClr val="FFFFFF"/>
                </a:highlight>
                <a:latin typeface="Bookman Old Style" panose="02050604050505020204" pitchFamily="18" charset="0"/>
              </a:rPr>
              <a:t>40% </a:t>
            </a:r>
            <a:r>
              <a:rPr lang="en-US" i="0" dirty="0">
                <a:solidFill>
                  <a:srgbClr val="2E2E38"/>
                </a:solidFill>
                <a:effectLst/>
                <a:highlight>
                  <a:srgbClr val="FFFFFF"/>
                </a:highlight>
                <a:latin typeface="Bookman Old Style" panose="02050604050505020204" pitchFamily="18" charset="0"/>
              </a:rPr>
              <a:t>are willing to pay a premium.</a:t>
            </a:r>
          </a:p>
          <a:p>
            <a:endParaRPr lang="en-IN" dirty="0"/>
          </a:p>
        </p:txBody>
      </p:sp>
    </p:spTree>
    <p:extLst>
      <p:ext uri="{BB962C8B-B14F-4D97-AF65-F5344CB8AC3E}">
        <p14:creationId xmlns:p14="http://schemas.microsoft.com/office/powerpoint/2010/main" val="9937138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D59064A-7BD3-673D-2606-9507EFB48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yellow sign with a person running on it&#10;&#10;Description automatically generated">
            <a:extLst>
              <a:ext uri="{FF2B5EF4-FFF2-40B4-BE49-F238E27FC236}">
                <a16:creationId xmlns:a16="http://schemas.microsoft.com/office/drawing/2014/main" id="{1C1B2F40-CF2E-85E8-7C9E-4FD3536AE58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14" t="187" r="23965"/>
          <a:stretch/>
        </p:blipFill>
        <p:spPr>
          <a:xfrm>
            <a:off x="357164" y="427811"/>
            <a:ext cx="6659344" cy="4655077"/>
          </a:xfrm>
          <a:prstGeom prst="rect">
            <a:avLst/>
          </a:prstGeom>
        </p:spPr>
      </p:pic>
      <p:sp>
        <p:nvSpPr>
          <p:cNvPr id="2" name="Title 1">
            <a:extLst>
              <a:ext uri="{FF2B5EF4-FFF2-40B4-BE49-F238E27FC236}">
                <a16:creationId xmlns:a16="http://schemas.microsoft.com/office/drawing/2014/main" id="{D5CBCA9A-F3F5-F32C-5D9C-65A8CCA79F78}"/>
              </a:ext>
            </a:extLst>
          </p:cNvPr>
          <p:cNvSpPr>
            <a:spLocks noGrp="1"/>
          </p:cNvSpPr>
          <p:nvPr>
            <p:ph type="title"/>
          </p:nvPr>
        </p:nvSpPr>
        <p:spPr>
          <a:xfrm>
            <a:off x="168098" y="5358269"/>
            <a:ext cx="7204271" cy="1094733"/>
          </a:xfrm>
        </p:spPr>
        <p:txBody>
          <a:bodyPr anchor="t">
            <a:normAutofit/>
          </a:bodyPr>
          <a:lstStyle/>
          <a:p>
            <a:pPr algn="ctr"/>
            <a:r>
              <a:rPr lang="en-US" sz="3100" b="0" dirty="0">
                <a:solidFill>
                  <a:srgbClr val="1F2C8F"/>
                </a:solidFill>
                <a:latin typeface="Arial Black" panose="020B0A04020102020204" pitchFamily="34" charset="0"/>
              </a:rPr>
              <a:t>Challenges Faced by the Adult Nutrition Market in India</a:t>
            </a:r>
          </a:p>
        </p:txBody>
      </p:sp>
      <p:sp>
        <p:nvSpPr>
          <p:cNvPr id="3" name="Content Placeholder 2">
            <a:extLst>
              <a:ext uri="{FF2B5EF4-FFF2-40B4-BE49-F238E27FC236}">
                <a16:creationId xmlns:a16="http://schemas.microsoft.com/office/drawing/2014/main" id="{D1FB5594-A7EE-EE8F-0289-4CE57789D68C}"/>
              </a:ext>
            </a:extLst>
          </p:cNvPr>
          <p:cNvSpPr>
            <a:spLocks noGrp="1"/>
          </p:cNvSpPr>
          <p:nvPr>
            <p:ph idx="1"/>
          </p:nvPr>
        </p:nvSpPr>
        <p:spPr>
          <a:xfrm>
            <a:off x="7540466" y="572891"/>
            <a:ext cx="4294370" cy="6362929"/>
          </a:xfrm>
        </p:spPr>
        <p:txBody>
          <a:bodyPr vert="horz" lIns="91440" tIns="45720" rIns="91440" bIns="45720" rtlCol="0" anchor="t">
            <a:noAutofit/>
          </a:bodyPr>
          <a:lstStyle/>
          <a:p>
            <a:pPr>
              <a:lnSpc>
                <a:spcPct val="110000"/>
              </a:lnSpc>
            </a:pPr>
            <a:r>
              <a:rPr lang="en-US" sz="1400" b="1" baseline="0" dirty="0">
                <a:latin typeface="Bookman Old Style" panose="02050604050505020204" pitchFamily="18" charset="0"/>
                <a:ea typeface="Arial"/>
                <a:cs typeface="Arial"/>
              </a:rPr>
              <a:t>Regulatory Compliance</a:t>
            </a:r>
            <a:r>
              <a:rPr lang="en-US" sz="1400" baseline="0" dirty="0">
                <a:latin typeface="Bookman Old Style" panose="02050604050505020204" pitchFamily="18" charset="0"/>
                <a:ea typeface="Arial"/>
                <a:cs typeface="Arial"/>
              </a:rPr>
              <a:t>: Companies must follow strict laws about product ingredients and health claims. Non-adherence can lead to penalties and reputational damage.</a:t>
            </a:r>
            <a:r>
              <a:rPr lang="en-US" sz="1400" dirty="0">
                <a:latin typeface="Bookman Old Style" panose="02050604050505020204" pitchFamily="18" charset="0"/>
                <a:ea typeface="Arial"/>
                <a:cs typeface="Arial"/>
              </a:rPr>
              <a:t>​</a:t>
            </a:r>
            <a:endParaRPr lang="en-US" sz="1400" dirty="0">
              <a:latin typeface="Bookman Old Style" panose="02050604050505020204" pitchFamily="18" charset="0"/>
            </a:endParaRPr>
          </a:p>
          <a:p>
            <a:pPr>
              <a:lnSpc>
                <a:spcPct val="110000"/>
              </a:lnSpc>
            </a:pPr>
            <a:r>
              <a:rPr lang="en-US" sz="1400" b="1" baseline="0" dirty="0">
                <a:latin typeface="Bookman Old Style" panose="02050604050505020204" pitchFamily="18" charset="0"/>
                <a:ea typeface="Arial"/>
                <a:cs typeface="Arial"/>
              </a:rPr>
              <a:t>Quality Control</a:t>
            </a:r>
            <a:r>
              <a:rPr lang="en-US" sz="1400" baseline="0" dirty="0">
                <a:latin typeface="Bookman Old Style" panose="02050604050505020204" pitchFamily="18" charset="0"/>
                <a:ea typeface="Arial"/>
                <a:cs typeface="Arial"/>
              </a:rPr>
              <a:t>: Consistency in product quality is a challenge due to variable natural ingredients and complex production processes. Inadequate quality control can result in ineffective or harmful products.</a:t>
            </a:r>
            <a:r>
              <a:rPr lang="en-US" sz="1400" dirty="0">
                <a:latin typeface="Bookman Old Style" panose="02050604050505020204" pitchFamily="18" charset="0"/>
                <a:ea typeface="Arial"/>
                <a:cs typeface="Arial"/>
              </a:rPr>
              <a:t>​</a:t>
            </a:r>
          </a:p>
          <a:p>
            <a:pPr>
              <a:lnSpc>
                <a:spcPct val="110000"/>
              </a:lnSpc>
            </a:pPr>
            <a:r>
              <a:rPr lang="en-US" sz="1400" b="1" baseline="0" dirty="0">
                <a:latin typeface="Bookman Old Style" panose="02050604050505020204" pitchFamily="18" charset="0"/>
                <a:ea typeface="Arial"/>
                <a:cs typeface="Arial"/>
              </a:rPr>
              <a:t>Supply Chain Infrastructure:</a:t>
            </a:r>
            <a:r>
              <a:rPr lang="en-US" sz="1400" baseline="0" dirty="0">
                <a:latin typeface="Bookman Old Style" panose="02050604050505020204" pitchFamily="18" charset="0"/>
                <a:ea typeface="Arial"/>
                <a:cs typeface="Arial"/>
              </a:rPr>
              <a:t> Despite the surge in demand, India’s diverse geography and complex supply chains hinder the efficient distribution of products.</a:t>
            </a:r>
            <a:r>
              <a:rPr lang="en-US" sz="1400" dirty="0">
                <a:latin typeface="Bookman Old Style" panose="02050604050505020204" pitchFamily="18" charset="0"/>
                <a:ea typeface="Arial"/>
                <a:cs typeface="Arial"/>
              </a:rPr>
              <a:t>​</a:t>
            </a:r>
          </a:p>
          <a:p>
            <a:pPr>
              <a:lnSpc>
                <a:spcPct val="110000"/>
              </a:lnSpc>
            </a:pPr>
            <a:r>
              <a:rPr lang="en-US" sz="1400" b="1" baseline="0" dirty="0">
                <a:latin typeface="Bookman Old Style" panose="02050604050505020204" pitchFamily="18" charset="0"/>
                <a:ea typeface="Arial"/>
                <a:cs typeface="Arial"/>
              </a:rPr>
              <a:t>Consumer Education:</a:t>
            </a:r>
            <a:r>
              <a:rPr lang="en-US" sz="1400" baseline="0" dirty="0">
                <a:latin typeface="Bookman Old Style" panose="02050604050505020204" pitchFamily="18" charset="0"/>
                <a:ea typeface="Arial"/>
                <a:cs typeface="Arial"/>
              </a:rPr>
              <a:t> Many consumers are unaware of nutraceuticals’ benefits, usage, and differences. Thus, educating them is crucial for market growth.</a:t>
            </a:r>
            <a:r>
              <a:rPr lang="en-US" sz="1400" dirty="0">
                <a:latin typeface="Bookman Old Style" panose="02050604050505020204" pitchFamily="18" charset="0"/>
                <a:ea typeface="Arial"/>
                <a:cs typeface="Arial"/>
              </a:rPr>
              <a:t>​</a:t>
            </a:r>
          </a:p>
          <a:p>
            <a:pPr>
              <a:lnSpc>
                <a:spcPct val="110000"/>
              </a:lnSpc>
            </a:pPr>
            <a:r>
              <a:rPr lang="en-US" sz="1400" b="1" baseline="0" dirty="0">
                <a:latin typeface="Bookman Old Style" panose="02050604050505020204" pitchFamily="18" charset="0"/>
                <a:ea typeface="Arial"/>
                <a:cs typeface="Arial"/>
              </a:rPr>
              <a:t>Brand Differentiation and Competition</a:t>
            </a:r>
            <a:r>
              <a:rPr lang="en-US" sz="1400" baseline="0" dirty="0">
                <a:latin typeface="Bookman Old Style" panose="02050604050505020204" pitchFamily="18" charset="0"/>
                <a:ea typeface="Arial"/>
                <a:cs typeface="Arial"/>
              </a:rPr>
              <a:t>: The total market size in India is relatively small compared to the global market, leading to fierce competition among existing players.</a:t>
            </a:r>
            <a:r>
              <a:rPr lang="en-US" sz="1400" dirty="0">
                <a:latin typeface="Bookman Old Style" panose="02050604050505020204" pitchFamily="18" charset="0"/>
                <a:ea typeface="Arial"/>
                <a:cs typeface="Arial"/>
              </a:rPr>
              <a:t>​</a:t>
            </a:r>
          </a:p>
          <a:p>
            <a:pPr marL="0" lvl="0" indent="0" rtl="0">
              <a:lnSpc>
                <a:spcPct val="110000"/>
              </a:lnSpc>
              <a:buNone/>
            </a:pPr>
            <a:endParaRPr lang="en-US" sz="1600" dirty="0">
              <a:latin typeface="Sabon Next LT"/>
              <a:cs typeface="Arial"/>
            </a:endParaRPr>
          </a:p>
        </p:txBody>
      </p:sp>
      <p:sp>
        <p:nvSpPr>
          <p:cNvPr id="6" name="Slide Number Placeholder 5">
            <a:extLst>
              <a:ext uri="{FF2B5EF4-FFF2-40B4-BE49-F238E27FC236}">
                <a16:creationId xmlns:a16="http://schemas.microsoft.com/office/drawing/2014/main" id="{41010FA4-3825-E454-2D4C-744431CD3FA3}"/>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6</a:t>
            </a:fld>
            <a:endParaRPr lang="en-US"/>
          </a:p>
        </p:txBody>
      </p:sp>
    </p:spTree>
    <p:extLst>
      <p:ext uri="{BB962C8B-B14F-4D97-AF65-F5344CB8AC3E}">
        <p14:creationId xmlns:p14="http://schemas.microsoft.com/office/powerpoint/2010/main" val="40620064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72E2-E29B-D7FB-F415-4FD41400B9B8}"/>
              </a:ext>
            </a:extLst>
          </p:cNvPr>
          <p:cNvSpPr>
            <a:spLocks noGrp="1"/>
          </p:cNvSpPr>
          <p:nvPr>
            <p:ph type="title"/>
          </p:nvPr>
        </p:nvSpPr>
        <p:spPr>
          <a:xfrm>
            <a:off x="772449" y="-29024"/>
            <a:ext cx="10653578" cy="1132258"/>
          </a:xfrm>
        </p:spPr>
        <p:txBody>
          <a:bodyPr/>
          <a:lstStyle/>
          <a:p>
            <a:pPr algn="ctr"/>
            <a:r>
              <a:rPr lang="en-US" sz="2000" baseline="0" dirty="0">
                <a:solidFill>
                  <a:srgbClr val="202C8F"/>
                </a:solidFill>
                <a:latin typeface="Arial Black"/>
              </a:rPr>
              <a:t>Challenges of Entering the Adult Nutrition Market in India</a:t>
            </a:r>
            <a:endParaRPr lang="en-US" sz="3600" dirty="0"/>
          </a:p>
        </p:txBody>
      </p:sp>
      <p:sp>
        <p:nvSpPr>
          <p:cNvPr id="3" name="Content Placeholder 2">
            <a:extLst>
              <a:ext uri="{FF2B5EF4-FFF2-40B4-BE49-F238E27FC236}">
                <a16:creationId xmlns:a16="http://schemas.microsoft.com/office/drawing/2014/main" id="{42B6E002-AB42-3084-F34E-45B0E3263A6A}"/>
              </a:ext>
            </a:extLst>
          </p:cNvPr>
          <p:cNvSpPr>
            <a:spLocks noGrp="1"/>
          </p:cNvSpPr>
          <p:nvPr>
            <p:ph idx="1"/>
          </p:nvPr>
        </p:nvSpPr>
        <p:spPr>
          <a:xfrm>
            <a:off x="749248" y="1548667"/>
            <a:ext cx="10671048" cy="4351338"/>
          </a:xfrm>
        </p:spPr>
        <p:txBody>
          <a:bodyPr vert="horz" lIns="91440" tIns="45720" rIns="91440" bIns="45720" rtlCol="0" anchor="t">
            <a:normAutofit/>
          </a:bodyPr>
          <a:lstStyle/>
          <a:p>
            <a:pPr marL="285750" lvl="0" indent="-285750" algn="just" rtl="0">
              <a:buFont typeface="Arial,Sans-Serif"/>
              <a:buChar char="•"/>
            </a:pPr>
            <a:r>
              <a:rPr lang="en-US" sz="2000" b="1" baseline="0" dirty="0">
                <a:solidFill>
                  <a:srgbClr val="111111"/>
                </a:solidFill>
                <a:latin typeface="Bookman Old Style" panose="02050604050505020204" pitchFamily="18" charset="0"/>
                <a:ea typeface="Arial"/>
                <a:cs typeface="Arial"/>
              </a:rPr>
              <a:t>Regulatory Compliance</a:t>
            </a:r>
            <a:r>
              <a:rPr lang="en-US" sz="2000" baseline="0" dirty="0">
                <a:solidFill>
                  <a:srgbClr val="111111"/>
                </a:solidFill>
                <a:latin typeface="Bookman Old Style" panose="02050604050505020204" pitchFamily="18" charset="0"/>
                <a:ea typeface="Arial"/>
                <a:cs typeface="Arial"/>
              </a:rPr>
              <a:t>: The Indian market, largely prescription-based, faces significant regulatory challenges, raising safety and quality concerns in the largely unregulated supplement market.</a:t>
            </a:r>
            <a:r>
              <a:rPr lang="en-US" sz="2000" dirty="0">
                <a:latin typeface="Bookman Old Style" panose="02050604050505020204" pitchFamily="18" charset="0"/>
                <a:ea typeface="Arial"/>
                <a:cs typeface="Arial"/>
              </a:rPr>
              <a:t>​</a:t>
            </a:r>
          </a:p>
          <a:p>
            <a:pPr marL="285750" lvl="0" indent="-285750" algn="just" rtl="0">
              <a:buFont typeface="Arial,Sans-Serif"/>
              <a:buChar char="•"/>
            </a:pPr>
            <a:r>
              <a:rPr lang="en-US" sz="2000" b="1" baseline="0" dirty="0">
                <a:solidFill>
                  <a:srgbClr val="111111"/>
                </a:solidFill>
                <a:latin typeface="Bookman Old Style" panose="02050604050505020204" pitchFamily="18" charset="0"/>
                <a:ea typeface="Arial"/>
                <a:cs typeface="Arial"/>
              </a:rPr>
              <a:t>Supply Chain Issues</a:t>
            </a:r>
            <a:r>
              <a:rPr lang="en-US" sz="2000" baseline="0" dirty="0">
                <a:solidFill>
                  <a:srgbClr val="111111"/>
                </a:solidFill>
                <a:latin typeface="Bookman Old Style" panose="02050604050505020204" pitchFamily="18" charset="0"/>
                <a:ea typeface="Arial"/>
                <a:cs typeface="Arial"/>
              </a:rPr>
              <a:t>: Supply chain inefficiencies are a major growth barrier for 60% of Indian supplement manufacturers, particularly in rural areas.</a:t>
            </a:r>
            <a:r>
              <a:rPr lang="en-US" sz="2000" dirty="0">
                <a:latin typeface="Bookman Old Style" panose="02050604050505020204" pitchFamily="18" charset="0"/>
                <a:ea typeface="Arial"/>
                <a:cs typeface="Arial"/>
              </a:rPr>
              <a:t>​</a:t>
            </a:r>
          </a:p>
          <a:p>
            <a:pPr marL="285750" lvl="0" indent="-285750" algn="just" rtl="0">
              <a:buFont typeface="Arial,Sans-Serif"/>
              <a:buChar char="•"/>
            </a:pPr>
            <a:r>
              <a:rPr lang="en-US" sz="2000" b="1" baseline="0" dirty="0">
                <a:solidFill>
                  <a:srgbClr val="111111"/>
                </a:solidFill>
                <a:latin typeface="Bookman Old Style" panose="02050604050505020204" pitchFamily="18" charset="0"/>
                <a:ea typeface="Arial"/>
                <a:cs typeface="Arial"/>
              </a:rPr>
              <a:t>Consumer Awareness</a:t>
            </a:r>
            <a:r>
              <a:rPr lang="en-US" sz="2000" baseline="0" dirty="0">
                <a:solidFill>
                  <a:srgbClr val="111111"/>
                </a:solidFill>
                <a:latin typeface="Bookman Old Style" panose="02050604050505020204" pitchFamily="18" charset="0"/>
                <a:ea typeface="Arial"/>
                <a:cs typeface="Arial"/>
              </a:rPr>
              <a:t>: Despite low awareness, internet usage has boosted consumer knowledge about nutraceutical use and chronic disease prevention.</a:t>
            </a:r>
            <a:r>
              <a:rPr lang="en-US" sz="2000" dirty="0">
                <a:latin typeface="Bookman Old Style" panose="02050604050505020204" pitchFamily="18" charset="0"/>
                <a:ea typeface="Arial"/>
                <a:cs typeface="Arial"/>
              </a:rPr>
              <a:t>​</a:t>
            </a:r>
          </a:p>
          <a:p>
            <a:pPr marL="285750" lvl="0" indent="-285750" algn="just" rtl="0">
              <a:buFont typeface="Arial,Sans-Serif"/>
              <a:buChar char="•"/>
            </a:pPr>
            <a:r>
              <a:rPr lang="en-US" sz="2000" b="1" baseline="0" dirty="0">
                <a:solidFill>
                  <a:srgbClr val="111111"/>
                </a:solidFill>
                <a:latin typeface="Bookman Old Style" panose="02050604050505020204" pitchFamily="18" charset="0"/>
                <a:ea typeface="Arial"/>
                <a:cs typeface="Arial"/>
              </a:rPr>
              <a:t>Counterfeit Products</a:t>
            </a:r>
            <a:r>
              <a:rPr lang="en-US" sz="2000" baseline="0" dirty="0">
                <a:solidFill>
                  <a:srgbClr val="111111"/>
                </a:solidFill>
                <a:latin typeface="Bookman Old Style" panose="02050604050505020204" pitchFamily="18" charset="0"/>
                <a:ea typeface="Arial"/>
                <a:cs typeface="Arial"/>
              </a:rPr>
              <a:t>: The Indian nutraceutical market is threatened by counterfeit products, which confuse consumers and undermine trust in natural products.</a:t>
            </a:r>
            <a:r>
              <a:rPr lang="en-US" sz="2000" dirty="0">
                <a:latin typeface="Bookman Old Style" panose="02050604050505020204" pitchFamily="18" charset="0"/>
                <a:ea typeface="Arial"/>
                <a:cs typeface="Arial"/>
              </a:rPr>
              <a:t>​</a:t>
            </a:r>
          </a:p>
          <a:p>
            <a:pPr marL="285750" lvl="0" indent="-285750" algn="just" rtl="0">
              <a:buFont typeface="Arial,Sans-Serif"/>
              <a:buChar char="•"/>
            </a:pPr>
            <a:r>
              <a:rPr lang="en-US" sz="2000" b="1" baseline="0" dirty="0">
                <a:solidFill>
                  <a:srgbClr val="111111"/>
                </a:solidFill>
                <a:latin typeface="Bookman Old Style" panose="02050604050505020204" pitchFamily="18" charset="0"/>
                <a:ea typeface="Arial"/>
                <a:cs typeface="Arial"/>
              </a:rPr>
              <a:t>Pricing</a:t>
            </a:r>
            <a:r>
              <a:rPr lang="en-US" sz="2000" baseline="0" dirty="0">
                <a:solidFill>
                  <a:srgbClr val="111111"/>
                </a:solidFill>
                <a:latin typeface="Bookman Old Style" panose="02050604050505020204" pitchFamily="18" charset="0"/>
                <a:ea typeface="Arial"/>
                <a:cs typeface="Arial"/>
              </a:rPr>
              <a:t>: High prices limit the adoption of nutraceuticals in the Indian market, despite the expected rise in demand.</a:t>
            </a:r>
            <a:endParaRPr lang="en-US" sz="20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777E35E5-B9A2-2A00-2548-A589C5103F53}"/>
              </a:ext>
            </a:extLst>
          </p:cNvPr>
          <p:cNvSpPr>
            <a:spLocks noGrp="1"/>
          </p:cNvSpPr>
          <p:nvPr>
            <p:ph type="sldNum" sz="quarter" idx="12"/>
          </p:nvPr>
        </p:nvSpPr>
        <p:spPr/>
        <p:txBody>
          <a:bodyPr/>
          <a:lstStyle/>
          <a:p>
            <a:fld id="{CC057153-B650-4DEB-B370-79DDCFDCE934}" type="slidenum">
              <a:rPr lang="en-US" smtClean="0"/>
              <a:t>7</a:t>
            </a:fld>
            <a:endParaRPr lang="en-US"/>
          </a:p>
        </p:txBody>
      </p:sp>
      <p:pic>
        <p:nvPicPr>
          <p:cNvPr id="8" name="Picture 7" descr="Clipart - Stop Sign">
            <a:extLst>
              <a:ext uri="{FF2B5EF4-FFF2-40B4-BE49-F238E27FC236}">
                <a16:creationId xmlns:a16="http://schemas.microsoft.com/office/drawing/2014/main" id="{335ED4AE-50A6-3069-A80D-BD7C1F604660}"/>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400000"/>
                    </a14:imgEffect>
                    <a14:imgEffect>
                      <a14:brightnessContrast bright="57000" contrast="17000"/>
                    </a14:imgEffect>
                  </a14:imgLayer>
                </a14:imgProps>
              </a:ext>
            </a:extLst>
          </a:blip>
          <a:stretch>
            <a:fillRect/>
          </a:stretch>
        </p:blipFill>
        <p:spPr>
          <a:xfrm>
            <a:off x="3445881" y="1196768"/>
            <a:ext cx="5004776" cy="4951008"/>
          </a:xfrm>
          <a:prstGeom prst="rect">
            <a:avLst/>
          </a:prstGeom>
          <a:effectLst>
            <a:reflection stA="48000" endPos="34000" dir="5400000" sy="-100000" algn="bl" rotWithShape="0"/>
          </a:effectLst>
        </p:spPr>
      </p:pic>
      <p:sp>
        <p:nvSpPr>
          <p:cNvPr id="7" name="Rectangle 6">
            <a:extLst>
              <a:ext uri="{FF2B5EF4-FFF2-40B4-BE49-F238E27FC236}">
                <a16:creationId xmlns:a16="http://schemas.microsoft.com/office/drawing/2014/main" id="{F4CFE1F6-90BC-674F-29BC-982331F54747}"/>
              </a:ext>
            </a:extLst>
          </p:cNvPr>
          <p:cNvSpPr/>
          <p:nvPr/>
        </p:nvSpPr>
        <p:spPr>
          <a:xfrm>
            <a:off x="-5604" y="2659950"/>
            <a:ext cx="128868" cy="2308411"/>
          </a:xfrm>
          <a:prstGeom prst="rect">
            <a:avLst/>
          </a:prstGeom>
          <a:solidFill>
            <a:srgbClr val="1F2C8F"/>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rgbClr val="202C8F"/>
              </a:solidFill>
            </a:endParaRPr>
          </a:p>
        </p:txBody>
      </p:sp>
      <p:sp>
        <p:nvSpPr>
          <p:cNvPr id="10" name="Rectangle 9">
            <a:extLst>
              <a:ext uri="{FF2B5EF4-FFF2-40B4-BE49-F238E27FC236}">
                <a16:creationId xmlns:a16="http://schemas.microsoft.com/office/drawing/2014/main" id="{87ABEBCC-12FB-D11B-4155-48912850DBD1}"/>
              </a:ext>
            </a:extLst>
          </p:cNvPr>
          <p:cNvSpPr/>
          <p:nvPr/>
        </p:nvSpPr>
        <p:spPr>
          <a:xfrm>
            <a:off x="-22456" y="6241311"/>
            <a:ext cx="12214456"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202C8F"/>
              </a:solidFill>
            </a:endParaRPr>
          </a:p>
        </p:txBody>
      </p:sp>
    </p:spTree>
    <p:extLst>
      <p:ext uri="{BB962C8B-B14F-4D97-AF65-F5344CB8AC3E}">
        <p14:creationId xmlns:p14="http://schemas.microsoft.com/office/powerpoint/2010/main" val="208671297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7" descr="A person climbing a mountain with a flag&#10;&#10;Description automatically generated">
            <a:extLst>
              <a:ext uri="{FF2B5EF4-FFF2-40B4-BE49-F238E27FC236}">
                <a16:creationId xmlns:a16="http://schemas.microsoft.com/office/drawing/2014/main" id="{32B0680E-5FDC-D404-9195-4C5DFD5B7CE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849" t="2395" r="23145" b="-2171"/>
          <a:stretch/>
        </p:blipFill>
        <p:spPr>
          <a:xfrm>
            <a:off x="731521" y="2166008"/>
            <a:ext cx="4681849" cy="4288049"/>
          </a:xfrm>
          <a:prstGeom prst="rect">
            <a:avLst/>
          </a:prstGeom>
        </p:spPr>
      </p:pic>
      <p:sp>
        <p:nvSpPr>
          <p:cNvPr id="2" name="Title 1">
            <a:extLst>
              <a:ext uri="{FF2B5EF4-FFF2-40B4-BE49-F238E27FC236}">
                <a16:creationId xmlns:a16="http://schemas.microsoft.com/office/drawing/2014/main" id="{30D6FD39-C2B4-DE7A-FEE5-5BF34A34D379}"/>
              </a:ext>
            </a:extLst>
          </p:cNvPr>
          <p:cNvSpPr>
            <a:spLocks noGrp="1"/>
          </p:cNvSpPr>
          <p:nvPr>
            <p:ph type="title"/>
          </p:nvPr>
        </p:nvSpPr>
        <p:spPr>
          <a:xfrm>
            <a:off x="730427" y="535875"/>
            <a:ext cx="4790778" cy="1298448"/>
          </a:xfrm>
        </p:spPr>
        <p:txBody>
          <a:bodyPr anchor="t">
            <a:normAutofit/>
          </a:bodyPr>
          <a:lstStyle/>
          <a:p>
            <a:pPr algn="ctr"/>
            <a:r>
              <a:rPr lang="en-US" sz="2800" dirty="0">
                <a:solidFill>
                  <a:srgbClr val="202C8F"/>
                </a:solidFill>
              </a:rPr>
              <a:t>Competitive Landscape of the Nutrition Market in India</a:t>
            </a:r>
          </a:p>
        </p:txBody>
      </p:sp>
      <p:sp>
        <p:nvSpPr>
          <p:cNvPr id="3" name="Content Placeholder 2">
            <a:extLst>
              <a:ext uri="{FF2B5EF4-FFF2-40B4-BE49-F238E27FC236}">
                <a16:creationId xmlns:a16="http://schemas.microsoft.com/office/drawing/2014/main" id="{F48129EE-E450-4D5E-E0B7-35882C798EAF}"/>
              </a:ext>
            </a:extLst>
          </p:cNvPr>
          <p:cNvSpPr>
            <a:spLocks noGrp="1"/>
          </p:cNvSpPr>
          <p:nvPr>
            <p:ph idx="1"/>
          </p:nvPr>
        </p:nvSpPr>
        <p:spPr>
          <a:xfrm>
            <a:off x="5604895" y="124785"/>
            <a:ext cx="6395580" cy="6685539"/>
          </a:xfrm>
        </p:spPr>
        <p:txBody>
          <a:bodyPr vert="horz" lIns="91440" tIns="45720" rIns="91440" bIns="45720" rtlCol="0" anchor="t">
            <a:noAutofit/>
          </a:bodyPr>
          <a:lstStyle/>
          <a:p>
            <a:pPr algn="just">
              <a:lnSpc>
                <a:spcPct val="110000"/>
              </a:lnSpc>
              <a:spcBef>
                <a:spcPts val="0"/>
              </a:spcBef>
            </a:pPr>
            <a:r>
              <a:rPr lang="en-US" sz="1600" b="1" dirty="0">
                <a:latin typeface="Bookman Old Style" panose="02050604050505020204" pitchFamily="18" charset="0"/>
                <a:cs typeface="Times New Roman"/>
              </a:rPr>
              <a:t>Market Leadership</a:t>
            </a:r>
            <a:r>
              <a:rPr lang="en-US" sz="1600" dirty="0">
                <a:latin typeface="Bookman Old Style" panose="02050604050505020204" pitchFamily="18" charset="0"/>
                <a:cs typeface="Times New Roman"/>
              </a:rPr>
              <a:t>: Six years ago, foreign brands held about 80% of the market. However, India has become a strong competitor in the global nutrition and supplement market due to its long history, abundant knowledge, access to raw materials, increased production of herbal extracts, and dominance in many export markets as a preferred supplier.</a:t>
            </a:r>
          </a:p>
          <a:p>
            <a:pPr algn="just">
              <a:lnSpc>
                <a:spcPct val="110000"/>
              </a:lnSpc>
              <a:spcBef>
                <a:spcPts val="0"/>
              </a:spcBef>
              <a:buFont typeface="Arial,Sans-Serif" panose="020B0604020202020204" pitchFamily="34" charset="0"/>
            </a:pPr>
            <a:endParaRPr lang="en-US" sz="1600" dirty="0">
              <a:latin typeface="Bookman Old Style" panose="02050604050505020204" pitchFamily="18" charset="0"/>
              <a:cs typeface="Times New Roman"/>
            </a:endParaRPr>
          </a:p>
          <a:p>
            <a:pPr algn="just">
              <a:lnSpc>
                <a:spcPct val="110000"/>
              </a:lnSpc>
              <a:spcBef>
                <a:spcPts val="0"/>
              </a:spcBef>
              <a:buFont typeface="Arial,Sans-Serif" panose="020B0604020202020204" pitchFamily="34" charset="0"/>
            </a:pPr>
            <a:r>
              <a:rPr lang="en-US" sz="1600" b="1" dirty="0">
                <a:latin typeface="Bookman Old Style" panose="02050604050505020204" pitchFamily="18" charset="0"/>
                <a:cs typeface="Times New Roman"/>
              </a:rPr>
              <a:t>Market Volume</a:t>
            </a:r>
            <a:r>
              <a:rPr lang="en-US" sz="1600" dirty="0">
                <a:latin typeface="Bookman Old Style" panose="02050604050505020204" pitchFamily="18" charset="0"/>
                <a:cs typeface="Times New Roman"/>
              </a:rPr>
              <a:t>: Every year, the market sees the entry of at least 50 brands at the national level and hundreds more at the regional level.</a:t>
            </a:r>
          </a:p>
          <a:p>
            <a:pPr marL="0" indent="0" algn="just">
              <a:lnSpc>
                <a:spcPct val="110000"/>
              </a:lnSpc>
              <a:spcBef>
                <a:spcPts val="0"/>
              </a:spcBef>
              <a:buNone/>
            </a:pPr>
            <a:endParaRPr lang="en-US" sz="1600" dirty="0">
              <a:latin typeface="Bookman Old Style" panose="02050604050505020204" pitchFamily="18" charset="0"/>
              <a:cs typeface="Times New Roman"/>
            </a:endParaRPr>
          </a:p>
          <a:p>
            <a:pPr algn="just">
              <a:lnSpc>
                <a:spcPct val="110000"/>
              </a:lnSpc>
              <a:spcBef>
                <a:spcPts val="0"/>
              </a:spcBef>
              <a:buFont typeface="Arial,Sans-Serif" panose="020B0604020202020204" pitchFamily="34" charset="0"/>
            </a:pPr>
            <a:r>
              <a:rPr lang="en-US" sz="1600" b="1" dirty="0">
                <a:latin typeface="Bookman Old Style" panose="02050604050505020204" pitchFamily="18" charset="0"/>
                <a:cs typeface="Arial"/>
              </a:rPr>
              <a:t>Competitive Landscape:</a:t>
            </a:r>
            <a:r>
              <a:rPr lang="en-US" sz="1600" dirty="0">
                <a:latin typeface="Bookman Old Style" panose="02050604050505020204" pitchFamily="18" charset="0"/>
                <a:cs typeface="Arial"/>
              </a:rPr>
              <a:t> A new nutrition index in India is promoting competition among food and beverage firms, leading to healthier portfolios. The 2023 India Nutrition Index assessed the top 20 Indian F&amp;B manufacturers, accounting for 36% of total packaged food sales.</a:t>
            </a:r>
          </a:p>
          <a:p>
            <a:pPr algn="just">
              <a:lnSpc>
                <a:spcPct val="110000"/>
              </a:lnSpc>
              <a:spcBef>
                <a:spcPts val="0"/>
              </a:spcBef>
              <a:buFont typeface="Arial,Sans-Serif" panose="020B0604020202020204" pitchFamily="34" charset="0"/>
            </a:pPr>
            <a:endParaRPr lang="en-US" sz="1600" dirty="0">
              <a:latin typeface="Bookman Old Style" panose="02050604050505020204" pitchFamily="18" charset="0"/>
              <a:cs typeface="Times New Roman"/>
            </a:endParaRPr>
          </a:p>
          <a:p>
            <a:pPr algn="just">
              <a:lnSpc>
                <a:spcPct val="110000"/>
              </a:lnSpc>
              <a:spcBef>
                <a:spcPts val="0"/>
              </a:spcBef>
              <a:buFont typeface="Arial,Sans-Serif" panose="020B0604020202020204" pitchFamily="34" charset="0"/>
            </a:pPr>
            <a:r>
              <a:rPr lang="en-US" sz="1600" b="1" dirty="0">
                <a:latin typeface="Bookman Old Style" panose="02050604050505020204" pitchFamily="18" charset="0"/>
                <a:cs typeface="Times New Roman"/>
              </a:rPr>
              <a:t>Transformation Path</a:t>
            </a:r>
            <a:r>
              <a:rPr lang="en-US" sz="1600" dirty="0">
                <a:latin typeface="Bookman Old Style" panose="02050604050505020204" pitchFamily="18" charset="0"/>
                <a:cs typeface="Times New Roman"/>
              </a:rPr>
              <a:t>: Seven out of the 20 indexed companies are on a transformation journey, setting (re)formulation targets in line with dietary guidelines for sodium, saturated fat, and sugar. Half of them have implemented nutrition strategies, indicating a commitment to a healthier future.</a:t>
            </a:r>
          </a:p>
          <a:p>
            <a:pPr marL="285750" indent="-285750" algn="just">
              <a:lnSpc>
                <a:spcPct val="110000"/>
              </a:lnSpc>
              <a:spcBef>
                <a:spcPts val="0"/>
              </a:spcBef>
              <a:buFont typeface="Arial,Sans-Serif" panose="020B0604020202020204" pitchFamily="34" charset="0"/>
            </a:pPr>
            <a:endParaRPr lang="en-US" sz="1600" dirty="0">
              <a:latin typeface="Bookman Old Style" panose="02050604050505020204" pitchFamily="18" charset="0"/>
            </a:endParaRPr>
          </a:p>
          <a:p>
            <a:pPr algn="just">
              <a:lnSpc>
                <a:spcPct val="110000"/>
              </a:lnSpc>
              <a:spcBef>
                <a:spcPts val="0"/>
              </a:spcBef>
            </a:pPr>
            <a:endParaRPr lang="en-US" sz="1600" dirty="0">
              <a:latin typeface="Bookman Old Style" panose="02050604050505020204" pitchFamily="18" charset="0"/>
            </a:endParaRPr>
          </a:p>
          <a:p>
            <a:pPr algn="just">
              <a:lnSpc>
                <a:spcPct val="110000"/>
              </a:lnSpc>
            </a:pPr>
            <a:endParaRPr lang="en-US" sz="16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EEC67095-1948-5A23-1CD4-00F6D2F7B611}"/>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prstClr val="black"/>
                </a:solidFill>
              </a:rPr>
              <a:pPr>
                <a:spcAft>
                  <a:spcPts val="600"/>
                </a:spcAft>
              </a:pPr>
              <a:t>8</a:t>
            </a:fld>
            <a:endParaRPr lang="en-US">
              <a:solidFill>
                <a:prstClr val="black"/>
              </a:solidFill>
            </a:endParaRPr>
          </a:p>
        </p:txBody>
      </p:sp>
    </p:spTree>
    <p:extLst>
      <p:ext uri="{BB962C8B-B14F-4D97-AF65-F5344CB8AC3E}">
        <p14:creationId xmlns:p14="http://schemas.microsoft.com/office/powerpoint/2010/main" val="12179577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FC53AB5-DDD2-F99F-E1F6-F7B4B9B0BBFD}"/>
              </a:ext>
            </a:extLst>
          </p:cNvPr>
          <p:cNvSpPr/>
          <p:nvPr/>
        </p:nvSpPr>
        <p:spPr>
          <a:xfrm>
            <a:off x="-22456" y="0"/>
            <a:ext cx="12214456" cy="6858000"/>
          </a:xfrm>
          <a:prstGeom prst="rect">
            <a:avLst/>
          </a:prstGeom>
          <a:solidFill>
            <a:srgbClr val="FDF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a:p>
        </p:txBody>
      </p:sp>
      <p:sp>
        <p:nvSpPr>
          <p:cNvPr id="14" name="TextBox 13">
            <a:extLst>
              <a:ext uri="{FF2B5EF4-FFF2-40B4-BE49-F238E27FC236}">
                <a16:creationId xmlns:a16="http://schemas.microsoft.com/office/drawing/2014/main" id="{1973FAD8-D691-0A22-5D6F-42384B6C74B8}"/>
              </a:ext>
            </a:extLst>
          </p:cNvPr>
          <p:cNvSpPr txBox="1"/>
          <p:nvPr/>
        </p:nvSpPr>
        <p:spPr>
          <a:xfrm>
            <a:off x="3632517" y="282357"/>
            <a:ext cx="4904509" cy="646331"/>
          </a:xfrm>
          <a:prstGeom prst="rect">
            <a:avLst/>
          </a:prstGeom>
          <a:noFill/>
        </p:spPr>
        <p:txBody>
          <a:bodyPr wrap="square" lIns="91440" tIns="45720" rIns="91440" bIns="45720" rtlCol="0" anchor="t">
            <a:spAutoFit/>
          </a:bodyPr>
          <a:lstStyle/>
          <a:p>
            <a:pPr algn="ctr"/>
            <a:r>
              <a:rPr lang="en-US" sz="3600" dirty="0">
                <a:solidFill>
                  <a:srgbClr val="202C8F"/>
                </a:solidFill>
                <a:latin typeface="Arial Black"/>
                <a:ea typeface="+mn-lt"/>
                <a:cs typeface="+mn-lt"/>
              </a:rPr>
              <a:t>Key Players</a:t>
            </a:r>
            <a:endParaRPr lang="en-US" dirty="0"/>
          </a:p>
        </p:txBody>
      </p:sp>
      <p:sp>
        <p:nvSpPr>
          <p:cNvPr id="3" name="Rectangle 2">
            <a:extLst>
              <a:ext uri="{FF2B5EF4-FFF2-40B4-BE49-F238E27FC236}">
                <a16:creationId xmlns:a16="http://schemas.microsoft.com/office/drawing/2014/main" id="{D07315C0-23FB-90B8-5224-E497AB402A17}"/>
              </a:ext>
            </a:extLst>
          </p:cNvPr>
          <p:cNvSpPr/>
          <p:nvPr/>
        </p:nvSpPr>
        <p:spPr>
          <a:xfrm>
            <a:off x="-22456" y="6280551"/>
            <a:ext cx="12214456" cy="616689"/>
          </a:xfrm>
          <a:prstGeom prst="rect">
            <a:avLst/>
          </a:prstGeom>
          <a:solidFill>
            <a:srgbClr val="202C8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202C8F"/>
              </a:solidFill>
            </a:endParaRPr>
          </a:p>
        </p:txBody>
      </p:sp>
      <p:sp>
        <p:nvSpPr>
          <p:cNvPr id="4" name="Rectangle 3">
            <a:extLst>
              <a:ext uri="{FF2B5EF4-FFF2-40B4-BE49-F238E27FC236}">
                <a16:creationId xmlns:a16="http://schemas.microsoft.com/office/drawing/2014/main" id="{88ADA267-261A-1ADD-FB31-5725407F0EB2}"/>
              </a:ext>
            </a:extLst>
          </p:cNvPr>
          <p:cNvSpPr/>
          <p:nvPr/>
        </p:nvSpPr>
        <p:spPr>
          <a:xfrm>
            <a:off x="-5604" y="2340402"/>
            <a:ext cx="128868" cy="2308411"/>
          </a:xfrm>
          <a:prstGeom prst="rect">
            <a:avLst/>
          </a:prstGeom>
          <a:solidFill>
            <a:srgbClr val="1F2C8F"/>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rgbClr val="202C8F"/>
              </a:solidFill>
            </a:endParaRPr>
          </a:p>
        </p:txBody>
      </p:sp>
      <p:graphicFrame>
        <p:nvGraphicFramePr>
          <p:cNvPr id="5" name="Table 4">
            <a:extLst>
              <a:ext uri="{FF2B5EF4-FFF2-40B4-BE49-F238E27FC236}">
                <a16:creationId xmlns:a16="http://schemas.microsoft.com/office/drawing/2014/main" id="{5DA52C0F-7636-12BD-7A27-E42AAE7A25ED}"/>
              </a:ext>
            </a:extLst>
          </p:cNvPr>
          <p:cNvGraphicFramePr>
            <a:graphicFrameLocks noGrp="1"/>
          </p:cNvGraphicFramePr>
          <p:nvPr>
            <p:extLst>
              <p:ext uri="{D42A27DB-BD31-4B8C-83A1-F6EECF244321}">
                <p14:modId xmlns:p14="http://schemas.microsoft.com/office/powerpoint/2010/main" val="2319499378"/>
              </p:ext>
            </p:extLst>
          </p:nvPr>
        </p:nvGraphicFramePr>
        <p:xfrm>
          <a:off x="526676" y="1288677"/>
          <a:ext cx="11152420" cy="4206240"/>
        </p:xfrm>
        <a:graphic>
          <a:graphicData uri="http://schemas.openxmlformats.org/drawingml/2006/table">
            <a:tbl>
              <a:tblPr firstRow="1" bandRow="1">
                <a:tableStyleId>{E8B1032C-EA38-4F05-BA0D-38AFFFC7BED3}</a:tableStyleId>
              </a:tblPr>
              <a:tblGrid>
                <a:gridCol w="2230484">
                  <a:extLst>
                    <a:ext uri="{9D8B030D-6E8A-4147-A177-3AD203B41FA5}">
                      <a16:colId xmlns:a16="http://schemas.microsoft.com/office/drawing/2014/main" val="2649115726"/>
                    </a:ext>
                  </a:extLst>
                </a:gridCol>
                <a:gridCol w="2230484">
                  <a:extLst>
                    <a:ext uri="{9D8B030D-6E8A-4147-A177-3AD203B41FA5}">
                      <a16:colId xmlns:a16="http://schemas.microsoft.com/office/drawing/2014/main" val="3925919406"/>
                    </a:ext>
                  </a:extLst>
                </a:gridCol>
                <a:gridCol w="2230484">
                  <a:extLst>
                    <a:ext uri="{9D8B030D-6E8A-4147-A177-3AD203B41FA5}">
                      <a16:colId xmlns:a16="http://schemas.microsoft.com/office/drawing/2014/main" val="3750135026"/>
                    </a:ext>
                  </a:extLst>
                </a:gridCol>
                <a:gridCol w="2230484">
                  <a:extLst>
                    <a:ext uri="{9D8B030D-6E8A-4147-A177-3AD203B41FA5}">
                      <a16:colId xmlns:a16="http://schemas.microsoft.com/office/drawing/2014/main" val="173505960"/>
                    </a:ext>
                  </a:extLst>
                </a:gridCol>
                <a:gridCol w="2230484">
                  <a:extLst>
                    <a:ext uri="{9D8B030D-6E8A-4147-A177-3AD203B41FA5}">
                      <a16:colId xmlns:a16="http://schemas.microsoft.com/office/drawing/2014/main" val="3494752691"/>
                    </a:ext>
                  </a:extLst>
                </a:gridCol>
              </a:tblGrid>
              <a:tr h="370840">
                <a:tc>
                  <a:txBody>
                    <a:bodyPr/>
                    <a:lstStyle/>
                    <a:p>
                      <a:pPr lvl="0" algn="ctr">
                        <a:buNone/>
                      </a:pPr>
                      <a:r>
                        <a:rPr lang="en-US" dirty="0"/>
                        <a:t>Name</a:t>
                      </a:r>
                    </a:p>
                  </a:txBody>
                  <a:tcPr/>
                </a:tc>
                <a:tc>
                  <a:txBody>
                    <a:bodyPr/>
                    <a:lstStyle/>
                    <a:p>
                      <a:pPr algn="ctr"/>
                      <a:r>
                        <a:rPr lang="en-US" dirty="0"/>
                        <a:t>Business Model</a:t>
                      </a:r>
                    </a:p>
                  </a:txBody>
                  <a:tcPr/>
                </a:tc>
                <a:tc>
                  <a:txBody>
                    <a:bodyPr/>
                    <a:lstStyle/>
                    <a:p>
                      <a:pPr algn="ctr"/>
                      <a:r>
                        <a:rPr lang="en-US" dirty="0"/>
                        <a:t>Revenue</a:t>
                      </a:r>
                    </a:p>
                    <a:p>
                      <a:pPr algn="ctr"/>
                      <a:r>
                        <a:rPr lang="en-US" sz="1800" b="1" i="0" kern="1200" dirty="0">
                          <a:solidFill>
                            <a:schemeClr val="tx1"/>
                          </a:solidFill>
                          <a:effectLst/>
                          <a:latin typeface="+mn-lt"/>
                          <a:ea typeface="+mn-ea"/>
                          <a:cs typeface="+mn-cs"/>
                        </a:rPr>
                        <a:t>In FY’23</a:t>
                      </a:r>
                      <a:endParaRPr lang="en-US" b="1" dirty="0"/>
                    </a:p>
                  </a:txBody>
                  <a:tcPr/>
                </a:tc>
                <a:tc>
                  <a:txBody>
                    <a:bodyPr/>
                    <a:lstStyle/>
                    <a:p>
                      <a:pPr algn="ctr"/>
                      <a:r>
                        <a:rPr lang="en-US" dirty="0"/>
                        <a:t>Geographic Presence</a:t>
                      </a:r>
                    </a:p>
                  </a:txBody>
                  <a:tcPr/>
                </a:tc>
                <a:tc>
                  <a:txBody>
                    <a:bodyPr/>
                    <a:lstStyle/>
                    <a:p>
                      <a:pPr algn="ctr"/>
                      <a:r>
                        <a:rPr lang="en-US" dirty="0"/>
                        <a:t>Tie-Ups / Acquisitions</a:t>
                      </a:r>
                    </a:p>
                  </a:txBody>
                  <a:tcPr/>
                </a:tc>
                <a:extLst>
                  <a:ext uri="{0D108BD9-81ED-4DB2-BD59-A6C34878D82A}">
                    <a16:rowId xmlns:a16="http://schemas.microsoft.com/office/drawing/2014/main" val="2077235109"/>
                  </a:ext>
                </a:extLst>
              </a:tr>
              <a:tr h="370840">
                <a:tc>
                  <a:txBody>
                    <a:bodyPr/>
                    <a:lstStyle/>
                    <a:p>
                      <a:pPr lvl="0" algn="ctr">
                        <a:buNone/>
                      </a:pPr>
                      <a:r>
                        <a:rPr lang="en-US" sz="1800" u="none" strike="noStrike" noProof="0" dirty="0"/>
                        <a:t>Hindustan Unilever Limited</a:t>
                      </a:r>
                    </a:p>
                    <a:p>
                      <a:pPr lvl="0" algn="ctr">
                        <a:buNone/>
                      </a:pPr>
                      <a:r>
                        <a:rPr lang="en-US" sz="1800" u="none" strike="noStrike" noProof="0" dirty="0"/>
                        <a:t>(1933)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latin typeface="+mn-lt"/>
                          <a:ea typeface="+mn-ea"/>
                          <a:cs typeface="+mn-cs"/>
                        </a:rPr>
                        <a:t>Distributors,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latin typeface="+mn-lt"/>
                          <a:ea typeface="+mn-ea"/>
                          <a:cs typeface="+mn-cs"/>
                        </a:rPr>
                        <a:t>E-commerce</a:t>
                      </a:r>
                      <a:endParaRPr lang="en-US" sz="1800" b="0" i="0" u="none" strike="noStrike" kern="1200" dirty="0">
                        <a:solidFill>
                          <a:srgbClr val="1F1F1F"/>
                        </a:solidFill>
                        <a:effectLst/>
                        <a:latin typeface="+mn-lt"/>
                        <a:ea typeface="+mn-ea"/>
                        <a:cs typeface="+mn-cs"/>
                      </a:endParaRPr>
                    </a:p>
                    <a:p>
                      <a:pPr lvl="0" algn="ctr">
                        <a:buNone/>
                      </a:pPr>
                      <a:endParaRPr lang="en-US" dirty="0"/>
                    </a:p>
                  </a:txBody>
                  <a:tcPr/>
                </a:tc>
                <a:tc>
                  <a:txBody>
                    <a:bodyPr/>
                    <a:lstStyle/>
                    <a:p>
                      <a:pPr lvl="0" algn="ctr">
                        <a:buNone/>
                      </a:pPr>
                      <a:endParaRPr lang="en-US" sz="1800" b="0" i="0" kern="1200" dirty="0">
                        <a:solidFill>
                          <a:schemeClr val="tx1"/>
                        </a:solidFill>
                        <a:effectLst/>
                        <a:latin typeface="+mn-lt"/>
                        <a:ea typeface="+mn-ea"/>
                        <a:cs typeface="+mn-cs"/>
                      </a:endParaRPr>
                    </a:p>
                    <a:p>
                      <a:pPr lvl="0" algn="ctr">
                        <a:buNone/>
                      </a:pPr>
                      <a:r>
                        <a:rPr lang="en-US" sz="1800" b="0" i="0" kern="1200" dirty="0">
                          <a:solidFill>
                            <a:schemeClr val="tx1"/>
                          </a:solidFill>
                          <a:effectLst/>
                          <a:latin typeface="+mn-lt"/>
                          <a:ea typeface="+mn-ea"/>
                          <a:cs typeface="+mn-cs"/>
                        </a:rPr>
                        <a:t>₹8,000 Cr.</a:t>
                      </a:r>
                      <a:endParaRPr lang="en-US" dirty="0"/>
                    </a:p>
                  </a:txBody>
                  <a:tcPr/>
                </a:tc>
                <a:tc>
                  <a:txBody>
                    <a:bodyPr/>
                    <a:lstStyle/>
                    <a:p>
                      <a:pPr lvl="0" algn="ctr">
                        <a:buNone/>
                      </a:pPr>
                      <a:r>
                        <a:rPr lang="en-US" sz="1800" u="none" strike="noStrike" noProof="0" dirty="0"/>
                        <a:t>Pan-India presence with its headquarters in Mumbai.</a:t>
                      </a:r>
                      <a:endParaRPr lang="en-US" dirty="0"/>
                    </a:p>
                  </a:txBody>
                  <a:tcPr/>
                </a:tc>
                <a:tc>
                  <a:txBody>
                    <a:bodyPr/>
                    <a:lstStyle/>
                    <a:p>
                      <a:pPr lvl="0" algn="ctr">
                        <a:buNone/>
                      </a:pPr>
                      <a:r>
                        <a:rPr lang="en-IN" sz="1800" b="0" i="0" kern="1200" dirty="0">
                          <a:solidFill>
                            <a:schemeClr val="tx1"/>
                          </a:solidFill>
                          <a:effectLst/>
                          <a:latin typeface="+mn-lt"/>
                          <a:ea typeface="+mn-ea"/>
                          <a:cs typeface="+mn-cs"/>
                        </a:rPr>
                        <a:t>Acquisition of  </a:t>
                      </a:r>
                      <a:r>
                        <a:rPr lang="en-US" dirty="0"/>
                        <a:t>GSK CH India , </a:t>
                      </a:r>
                      <a:r>
                        <a:rPr lang="en-US" dirty="0" err="1"/>
                        <a:t>Adityaa</a:t>
                      </a:r>
                      <a:r>
                        <a:rPr lang="en-US" dirty="0"/>
                        <a:t> Milk</a:t>
                      </a:r>
                    </a:p>
                  </a:txBody>
                  <a:tcPr/>
                </a:tc>
                <a:extLst>
                  <a:ext uri="{0D108BD9-81ED-4DB2-BD59-A6C34878D82A}">
                    <a16:rowId xmlns:a16="http://schemas.microsoft.com/office/drawing/2014/main" val="1213587073"/>
                  </a:ext>
                </a:extLst>
              </a:tr>
              <a:tr h="370840">
                <a:tc>
                  <a:txBody>
                    <a:bodyPr/>
                    <a:lstStyle/>
                    <a:p>
                      <a:pPr lvl="0" algn="ctr">
                        <a:buNone/>
                      </a:pPr>
                      <a:endParaRPr lang="en-US" sz="1800" u="none" strike="noStrike" noProof="0" dirty="0"/>
                    </a:p>
                    <a:p>
                      <a:pPr lvl="0" algn="ctr">
                        <a:buNone/>
                      </a:pPr>
                      <a:r>
                        <a:rPr lang="en-US" sz="1800" u="none" strike="noStrike" noProof="0" dirty="0"/>
                        <a:t>Dabur India Ltd</a:t>
                      </a:r>
                    </a:p>
                    <a:p>
                      <a:pPr lvl="0" algn="ctr">
                        <a:buNone/>
                      </a:pPr>
                      <a:r>
                        <a:rPr lang="en-US" sz="1800" u="none" strike="noStrike" noProof="0" dirty="0"/>
                        <a:t>(</a:t>
                      </a:r>
                      <a:r>
                        <a:rPr lang="en-IN" sz="1800" b="0" i="0" kern="1200" dirty="0">
                          <a:solidFill>
                            <a:schemeClr val="tx1"/>
                          </a:solidFill>
                          <a:effectLst/>
                          <a:latin typeface="+mn-lt"/>
                          <a:ea typeface="+mn-ea"/>
                          <a:cs typeface="+mn-cs"/>
                        </a:rPr>
                        <a:t>1884)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latin typeface="+mn-lt"/>
                          <a:ea typeface="+mn-ea"/>
                          <a:cs typeface="+mn-cs"/>
                        </a:rPr>
                        <a:t>Direct Sales, Distributors,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latin typeface="+mn-lt"/>
                          <a:ea typeface="+mn-ea"/>
                          <a:cs typeface="+mn-cs"/>
                        </a:rPr>
                        <a:t>E-commerce</a:t>
                      </a:r>
                      <a:endParaRPr lang="en-US" sz="1800" b="0" i="0" u="none" strike="noStrike" kern="1200" dirty="0">
                        <a:solidFill>
                          <a:srgbClr val="1F1F1F"/>
                        </a:solidFill>
                        <a:effectLst/>
                        <a:latin typeface="+mn-lt"/>
                        <a:ea typeface="+mn-ea"/>
                        <a:cs typeface="+mn-cs"/>
                      </a:endParaRPr>
                    </a:p>
                    <a:p>
                      <a:pPr lvl="0" algn="ctr">
                        <a:buNone/>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t>
                      </a:r>
                      <a:r>
                        <a:rPr lang="en-IN" sz="1800" b="0" i="0" kern="1200" dirty="0">
                          <a:solidFill>
                            <a:schemeClr val="tx1"/>
                          </a:solidFill>
                          <a:effectLst/>
                          <a:latin typeface="+mn-lt"/>
                          <a:ea typeface="+mn-ea"/>
                          <a:cs typeface="+mn-cs"/>
                        </a:rPr>
                        <a:t>12,404.01 Cr.</a:t>
                      </a:r>
                      <a:endParaRPr lang="en-US" dirty="0"/>
                    </a:p>
                  </a:txBody>
                  <a:tcPr/>
                </a:tc>
                <a:tc>
                  <a:txBody>
                    <a:bodyPr/>
                    <a:lstStyle/>
                    <a:p>
                      <a:pPr lvl="0" algn="ctr">
                        <a:buNone/>
                      </a:pPr>
                      <a:r>
                        <a:rPr lang="en-US" sz="1800" u="none" strike="noStrike" noProof="0" dirty="0"/>
                        <a:t>Pan-India presence with its headquarters in Ghaziabad, Uttar Pradesh.</a:t>
                      </a:r>
                      <a:endParaRPr lang="en-US" dirty="0"/>
                    </a:p>
                  </a:txBody>
                  <a:tcPr/>
                </a:tc>
                <a:tc>
                  <a:txBody>
                    <a:bodyPr/>
                    <a:lstStyle/>
                    <a:p>
                      <a:pPr lvl="0" algn="ctr">
                        <a:buNone/>
                      </a:pPr>
                      <a:endParaRPr lang="en-US" sz="1800" u="none" strike="noStrike" noProof="0" dirty="0"/>
                    </a:p>
                    <a:p>
                      <a:pPr lvl="0" algn="ctr">
                        <a:buNone/>
                      </a:pPr>
                      <a:r>
                        <a:rPr lang="en-US" sz="1800" u="none" strike="noStrike" noProof="0" dirty="0"/>
                        <a:t>Tie-up with Indian Oil for Distribution </a:t>
                      </a:r>
                    </a:p>
                  </a:txBody>
                  <a:tcPr/>
                </a:tc>
                <a:extLst>
                  <a:ext uri="{0D108BD9-81ED-4DB2-BD59-A6C34878D82A}">
                    <a16:rowId xmlns:a16="http://schemas.microsoft.com/office/drawing/2014/main" val="15425846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Herbalife International India Pvt Ltd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(1998)</a:t>
                      </a:r>
                      <a:endParaRPr kumimoji="0" lang="en-US" sz="1800" b="0" i="0" u="none" strike="noStrike" kern="1200" cap="none" spc="0" normalizeH="0" baseline="0" noProof="0" dirty="0">
                        <a:ln>
                          <a:noFill/>
                        </a:ln>
                        <a:solidFill>
                          <a:srgbClr val="1F1F1F"/>
                        </a:solidFill>
                        <a:effectLst/>
                        <a:uLnTx/>
                        <a:uFillTx/>
                        <a:latin typeface="+mn-lt"/>
                        <a:ea typeface="+mn-ea"/>
                        <a:cs typeface="+mn-cs"/>
                      </a:endParaRPr>
                    </a:p>
                    <a:p>
                      <a:pPr lvl="0" algn="ctr">
                        <a:buNone/>
                      </a:pPr>
                      <a:endParaRPr lang="en-US" dirty="0"/>
                    </a:p>
                  </a:txBody>
                  <a:tcPr/>
                </a:tc>
                <a:tc>
                  <a:txBody>
                    <a:bodyPr/>
                    <a:lstStyle/>
                    <a:p>
                      <a:pPr lvl="0" algn="ctr">
                        <a:buNone/>
                      </a:pPr>
                      <a:endParaRPr lang="en-US" sz="1800" b="0" u="none" strike="noStrike" kern="1200" dirty="0">
                        <a:solidFill>
                          <a:schemeClr val="tx1"/>
                        </a:solidFill>
                        <a:effectLst/>
                        <a:latin typeface="+mn-lt"/>
                        <a:ea typeface="+mn-ea"/>
                        <a:cs typeface="+mn-cs"/>
                      </a:endParaRPr>
                    </a:p>
                    <a:p>
                      <a:pPr lvl="0" algn="ctr">
                        <a:buNone/>
                      </a:pPr>
                      <a:r>
                        <a:rPr lang="en-US" sz="1800" b="0" u="none" strike="noStrike" kern="1200" dirty="0">
                          <a:solidFill>
                            <a:schemeClr val="tx1"/>
                          </a:solidFill>
                          <a:effectLst/>
                          <a:latin typeface="+mn-lt"/>
                          <a:ea typeface="+mn-ea"/>
                          <a:cs typeface="+mn-cs"/>
                        </a:rPr>
                        <a:t>Direct Sales</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Over </a:t>
                      </a:r>
                      <a:r>
                        <a:rPr lang="en-US" sz="1800" b="0" i="0" kern="1200" dirty="0">
                          <a:solidFill>
                            <a:schemeClr val="tx1"/>
                          </a:solidFill>
                          <a:effectLst/>
                          <a:latin typeface="+mn-lt"/>
                          <a:ea typeface="+mn-ea"/>
                          <a:cs typeface="+mn-cs"/>
                        </a:rPr>
                        <a:t>₹500 Cr.</a:t>
                      </a:r>
                      <a:endParaRPr lang="en-US" dirty="0"/>
                    </a:p>
                  </a:txBody>
                  <a:tcPr/>
                </a:tc>
                <a:tc>
                  <a:txBody>
                    <a:bodyPr/>
                    <a:lstStyle/>
                    <a:p>
                      <a:pPr algn="ctr"/>
                      <a:r>
                        <a:rPr lang="en-US" sz="1800" b="0" i="0" u="none" strike="noStrike" noProof="0" dirty="0">
                          <a:latin typeface="+mn-lt"/>
                        </a:rPr>
                        <a:t>Operates in Tier 1 &amp; 2 cities of India </a:t>
                      </a:r>
                      <a:r>
                        <a:rPr lang="en-US" sz="1800" u="none" strike="noStrike" noProof="0" dirty="0"/>
                        <a:t>with its headquarters in </a:t>
                      </a:r>
                      <a:r>
                        <a:rPr lang="en-IN" sz="1800" b="0" i="0" kern="1200" dirty="0">
                          <a:solidFill>
                            <a:schemeClr val="tx1"/>
                          </a:solidFill>
                          <a:effectLst/>
                          <a:latin typeface="+mn-lt"/>
                          <a:ea typeface="+mn-ea"/>
                          <a:cs typeface="+mn-cs"/>
                        </a:rPr>
                        <a:t>J. P. Nagar, Bengaluru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Partnership with IIMB </a:t>
                      </a:r>
                      <a:r>
                        <a:rPr lang="en-US" sz="1800" b="0" i="0" kern="1200" dirty="0">
                          <a:solidFill>
                            <a:schemeClr val="tx1"/>
                          </a:solidFill>
                          <a:effectLst/>
                          <a:latin typeface="+mn-lt"/>
                          <a:ea typeface="+mn-ea"/>
                          <a:cs typeface="+mn-cs"/>
                        </a:rPr>
                        <a:t>to Drive Sustainable Supply Chain Practices</a:t>
                      </a:r>
                    </a:p>
                    <a:p>
                      <a:pPr lvl="0" algn="ctr">
                        <a:buNone/>
                      </a:pPr>
                      <a:endParaRPr lang="en-US" sz="1800" u="none" strike="noStrike" noProof="0" dirty="0"/>
                    </a:p>
                  </a:txBody>
                  <a:tcPr/>
                </a:tc>
                <a:extLst>
                  <a:ext uri="{0D108BD9-81ED-4DB2-BD59-A6C34878D82A}">
                    <a16:rowId xmlns:a16="http://schemas.microsoft.com/office/drawing/2014/main" val="3346392940"/>
                  </a:ext>
                </a:extLst>
              </a:tr>
            </a:tbl>
          </a:graphicData>
        </a:graphic>
      </p:graphicFrame>
    </p:spTree>
    <p:extLst>
      <p:ext uri="{BB962C8B-B14F-4D97-AF65-F5344CB8AC3E}">
        <p14:creationId xmlns:p14="http://schemas.microsoft.com/office/powerpoint/2010/main" val="2498021601"/>
      </p:ext>
    </p:extLst>
  </p:cSld>
  <p:clrMapOvr>
    <a:masterClrMapping/>
  </p:clrMapOvr>
  <p:transition spd="slow">
    <p:wipe/>
  </p:transition>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E352D9-A150-473C-AE4F-DAE7A1D71B9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documentManagement/types"/>
    <ds:schemaRef ds:uri="http://purl.org/dc/dcmitype/"/>
    <ds:schemaRef ds:uri="71af3243-3dd4-4a8d-8c0d-dd76da1f02a5"/>
    <ds:schemaRef ds:uri="http://schemas.microsoft.com/sharepoint/v3"/>
    <ds:schemaRef ds:uri="16c05727-aa75-4e4a-9b5f-8a80a1165891"/>
    <ds:schemaRef ds:uri="http://schemas.microsoft.com/office/2006/metadata/properties"/>
    <ds:schemaRef ds:uri="http://purl.org/dc/terms/"/>
    <ds:schemaRef ds:uri="http://schemas.microsoft.com/office/infopath/2007/PartnerControls"/>
    <ds:schemaRef ds:uri="http://purl.org/dc/elements/1.1/"/>
    <ds:schemaRef ds:uri="http://schemas.openxmlformats.org/package/2006/metadata/core-properties"/>
    <ds:schemaRef ds:uri="230e9df3-be65-4c73-a93b-d1236ebd677e"/>
    <ds:schemaRef ds:uri="http://www.w3.org/XML/1998/namespace"/>
  </ds:schemaRefs>
</ds:datastoreItem>
</file>

<file path=customXml/itemProps2.xml><?xml version="1.0" encoding="utf-8"?>
<ds:datastoreItem xmlns:ds="http://schemas.openxmlformats.org/officeDocument/2006/customXml" ds:itemID="{04948363-B267-4BAC-8655-100FBEC280C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{334B9309-426D-45D8-BA49-2C3386354EED}tf78438558_win32</Template>
  <TotalTime>1430</TotalTime>
  <Words>1373</Words>
  <Application>Microsoft Office PowerPoint</Application>
  <PresentationFormat>Widescreen</PresentationFormat>
  <Paragraphs>158</Paragraphs>
  <Slides>12</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Arial Black</vt:lpstr>
      <vt:lpstr>Arial,Sans-Serif</vt:lpstr>
      <vt:lpstr>Bookman Old Style</vt:lpstr>
      <vt:lpstr>Calibri</vt:lpstr>
      <vt:lpstr>Google Sans</vt:lpstr>
      <vt:lpstr>Neue Haas Grotesk Text Pro</vt:lpstr>
      <vt:lpstr>Sabon Next LT</vt:lpstr>
      <vt:lpstr>Wingdings</vt:lpstr>
      <vt:lpstr>Custom</vt:lpstr>
      <vt:lpstr>VanillaVTI</vt:lpstr>
      <vt:lpstr>PowerPoint Presentation</vt:lpstr>
      <vt:lpstr>PowerPoint Presentation</vt:lpstr>
      <vt:lpstr>Market Scenario and Dynamics  </vt:lpstr>
      <vt:lpstr>Driving Factors of the Growth in the Adult Nutrition Market in India</vt:lpstr>
      <vt:lpstr>Evolving Trends in the Indian Adult Nutrition Market</vt:lpstr>
      <vt:lpstr>Challenges Faced by the Adult Nutrition Market in India</vt:lpstr>
      <vt:lpstr>Challenges of Entering the Adult Nutrition Market in India</vt:lpstr>
      <vt:lpstr>Competitive Landscape of the Nutrition Market in India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Bhashkar Singh</dc:creator>
  <cp:lastModifiedBy>Bhashkar Singh</cp:lastModifiedBy>
  <cp:revision>206</cp:revision>
  <dcterms:created xsi:type="dcterms:W3CDTF">2024-03-02T17:23:42Z</dcterms:created>
  <dcterms:modified xsi:type="dcterms:W3CDTF">2024-05-11T21:11:30Z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MarkAsFinal">
    <vt:bool>true</vt:bool>
  </property>
</Properties>
</file>