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302" r:id="rId4"/>
    <p:sldId id="271" r:id="rId5"/>
    <p:sldId id="290" r:id="rId6"/>
    <p:sldId id="284" r:id="rId7"/>
    <p:sldId id="287" r:id="rId8"/>
    <p:sldId id="288" r:id="rId9"/>
    <p:sldId id="289" r:id="rId10"/>
    <p:sldId id="278" r:id="rId11"/>
    <p:sldId id="279" r:id="rId12"/>
    <p:sldId id="280" r:id="rId13"/>
    <p:sldId id="281" r:id="rId14"/>
    <p:sldId id="291" r:id="rId15"/>
    <p:sldId id="283" r:id="rId16"/>
    <p:sldId id="298" r:id="rId17"/>
    <p:sldId id="297" r:id="rId18"/>
    <p:sldId id="292" r:id="rId19"/>
    <p:sldId id="293" r:id="rId20"/>
    <p:sldId id="294" r:id="rId21"/>
    <p:sldId id="295" r:id="rId22"/>
    <p:sldId id="296" r:id="rId23"/>
    <p:sldId id="276" r:id="rId24"/>
    <p:sldId id="304" r:id="rId25"/>
    <p:sldId id="305" r:id="rId26"/>
    <p:sldId id="275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Systems engineering -&gt; Used to develop and audit implementations</a:t>
            </a:r>
            <a:r>
              <a:rPr lang="en-CA" baseline="0" dirty="0" smtClean="0"/>
              <a:t> of highly distributed networking applications.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14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</a:t>
            </a:r>
            <a:r>
              <a:rPr lang="en-CA" baseline="0" smtClean="0"/>
              <a:t>of overflow </a:t>
            </a:r>
            <a:r>
              <a:rPr lang="en-CA" smtClean="0"/>
              <a:t>non-executable </a:t>
            </a:r>
            <a:r>
              <a:rPr lang="en-CA" dirty="0" smtClean="0"/>
              <a:t>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84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</a:t>
            </a:r>
            <a:r>
              <a:rPr lang="en-CA" baseline="0" smtClean="0"/>
              <a:t>of overflow </a:t>
            </a:r>
            <a:r>
              <a:rPr lang="en-CA" smtClean="0"/>
              <a:t>non-executable </a:t>
            </a:r>
            <a:r>
              <a:rPr lang="en-CA" dirty="0" smtClean="0"/>
              <a:t>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84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</a:t>
            </a:r>
            <a:r>
              <a:rPr lang="en-CA" baseline="0" smtClean="0"/>
              <a:t>of overflow </a:t>
            </a:r>
            <a:r>
              <a:rPr lang="en-CA" smtClean="0"/>
              <a:t>non-executable </a:t>
            </a:r>
            <a:r>
              <a:rPr lang="en-CA" dirty="0" smtClean="0"/>
              <a:t>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463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Briefly explain how</a:t>
            </a:r>
            <a:r>
              <a:rPr lang="en-CA" baseline="0" dirty="0" smtClean="0"/>
              <a:t> the previous buffer overflow won’t work with a non-executable stack.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08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This is where ROP gets its name from. By returning from a series of chained machine instructions, we can instrument the executable to achieve the kind of code execution we want.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32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This is where ROP gets its name from. By returning from a series of chained machine instructions, we can instrument the executable to achieve the kind of </a:t>
            </a:r>
            <a:r>
              <a:rPr lang="en-CA" baseline="0" smtClean="0"/>
              <a:t>code execution we want.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48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37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Explain how all these strings are found in the executable’s runtime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91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buffer overflow redirecting execution into a</a:t>
            </a:r>
            <a:r>
              <a:rPr lang="en-CA" baseline="0" dirty="0" smtClean="0"/>
              <a:t> ROP chain.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11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situation,</a:t>
            </a:r>
            <a:r>
              <a:rPr lang="en-CA" baseline="0" dirty="0" smtClean="0"/>
              <a:t> RIP is pointing to the RET instruction in its current stack frame.</a:t>
            </a:r>
          </a:p>
          <a:p>
            <a:r>
              <a:rPr lang="en-CA" baseline="0" dirty="0" smtClean="0"/>
              <a:t>Note that this is how the stack looks like before the execution of the first ROP gadget starts.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6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Checkout my</a:t>
            </a:r>
            <a:r>
              <a:rPr lang="en-CA" baseline="0" dirty="0" smtClean="0"/>
              <a:t> site for more interesting information.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40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Execution is currently in the first ROP gadget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299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Execution is currently in system(); i.e. the second ROP gadget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28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55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54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68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28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of overflow </a:t>
            </a:r>
            <a:r>
              <a:rPr lang="en-CA" dirty="0" smtClean="0"/>
              <a:t>non-executable 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29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context, I am talking</a:t>
            </a:r>
            <a:r>
              <a:rPr lang="en-CA" baseline="0" dirty="0" smtClean="0"/>
              <a:t> about stack buffer overflows in the context </a:t>
            </a:r>
            <a:r>
              <a:rPr lang="en-CA" baseline="0" smtClean="0"/>
              <a:t>of overflow </a:t>
            </a:r>
            <a:r>
              <a:rPr lang="en-CA" smtClean="0"/>
              <a:t>non-executable </a:t>
            </a:r>
            <a:r>
              <a:rPr lang="en-CA" dirty="0" smtClean="0"/>
              <a:t>stacks in this</a:t>
            </a:r>
            <a:r>
              <a:rPr lang="en-CA" baseline="0" dirty="0" smtClean="0"/>
              <a:t> context </a:t>
            </a:r>
            <a:r>
              <a:rPr lang="en-CA" dirty="0" smtClean="0"/>
              <a:t>what I was talking about,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14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bPXa9B" TargetMode="External"/><Relationship Id="rId2" Type="http://schemas.openxmlformats.org/officeDocument/2006/relationships/hyperlink" Target="https://www.dc902.ca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r0kit" TargetMode="External"/><Relationship Id="rId3" Type="http://schemas.openxmlformats.org/officeDocument/2006/relationships/hyperlink" Target="https://twitter.com/r0kithax" TargetMode="External"/><Relationship Id="rId7" Type="http://schemas.openxmlformats.org/officeDocument/2006/relationships/hyperlink" Target="https://www.linkedin.com/in/r0kit/" TargetMode="External"/><Relationship Id="rId2" Type="http://schemas.openxmlformats.org/officeDocument/2006/relationships/hyperlink" Target="https://blog.r0kitha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0kit" TargetMode="External"/><Relationship Id="rId5" Type="http://schemas.openxmlformats.org/officeDocument/2006/relationships/hyperlink" Target="https://www.hackthebox.eu/home/users/profile/236536" TargetMode="External"/><Relationship Id="rId4" Type="http://schemas.openxmlformats.org/officeDocument/2006/relationships/hyperlink" Target="https://www.youtube.com/channel/UCjjPQZM-DNqCNbcLkFkYprQ/videos" TargetMode="External"/><Relationship Id="rId9" Type="http://schemas.openxmlformats.org/officeDocument/2006/relationships/hyperlink" Target="https://discord.gg/wbPXa9B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Defeating Non-Executable Stacks</a:t>
            </a:r>
            <a:r>
              <a:rPr lang="en-CA" dirty="0"/>
              <a:t/>
            </a:r>
            <a:br>
              <a:rPr lang="en-CA" dirty="0"/>
            </a:br>
            <a:r>
              <a:rPr lang="en-CA" sz="4400" dirty="0" smtClean="0">
                <a:solidFill>
                  <a:schemeClr val="accent2"/>
                </a:solidFill>
              </a:rPr>
              <a:t>… with ROP Chaining!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Proudly brought to you by </a:t>
            </a:r>
            <a:r>
              <a:rPr lang="en-CA" dirty="0" smtClean="0"/>
              <a:t>r0kit…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$ </a:t>
            </a:r>
            <a:r>
              <a:rPr lang="en-CA" sz="4400" dirty="0" smtClean="0"/>
              <a:t>Binary Exploitation in 2020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100" dirty="0">
                <a:latin typeface="+mj-lt"/>
              </a:rPr>
              <a:t>Compiler-Introduced Countermeasures</a:t>
            </a:r>
          </a:p>
          <a:p>
            <a:pPr lvl="1"/>
            <a:r>
              <a:rPr lang="en-CA" sz="3100" dirty="0">
                <a:latin typeface="+mj-lt"/>
              </a:rPr>
              <a:t>Stack Canaries</a:t>
            </a:r>
          </a:p>
        </p:txBody>
      </p:sp>
    </p:spTree>
    <p:extLst>
      <p:ext uri="{BB962C8B-B14F-4D97-AF65-F5344CB8AC3E}">
        <p14:creationId xmlns:p14="http://schemas.microsoft.com/office/powerpoint/2010/main" val="24186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$ Binary Exploitation in 2020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100" dirty="0">
                <a:latin typeface="+mj-lt"/>
              </a:rPr>
              <a:t>Compiler-Introduced Countermeasures</a:t>
            </a:r>
          </a:p>
          <a:p>
            <a:pPr lvl="1"/>
            <a:r>
              <a:rPr lang="en-CA" sz="3100" dirty="0">
                <a:latin typeface="+mj-lt"/>
              </a:rPr>
              <a:t>Stack Canaries</a:t>
            </a:r>
          </a:p>
          <a:p>
            <a:pPr lvl="1"/>
            <a:r>
              <a:rPr lang="en-CA" sz="3100" dirty="0">
                <a:latin typeface="+mj-lt"/>
              </a:rPr>
              <a:t>Non-Executable Stacks</a:t>
            </a:r>
          </a:p>
        </p:txBody>
      </p:sp>
    </p:spTree>
    <p:extLst>
      <p:ext uri="{BB962C8B-B14F-4D97-AF65-F5344CB8AC3E}">
        <p14:creationId xmlns:p14="http://schemas.microsoft.com/office/powerpoint/2010/main" val="4192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$ Binary Exploitation in 2020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100" dirty="0">
                <a:latin typeface="+mj-lt"/>
              </a:rPr>
              <a:t>Compiler-Introduced Countermeasures</a:t>
            </a:r>
          </a:p>
          <a:p>
            <a:pPr lvl="1"/>
            <a:r>
              <a:rPr lang="en-CA" sz="3100" dirty="0">
                <a:latin typeface="+mj-lt"/>
              </a:rPr>
              <a:t>Stack Canaries</a:t>
            </a:r>
          </a:p>
          <a:p>
            <a:pPr lvl="1"/>
            <a:r>
              <a:rPr lang="en-CA" sz="3100" dirty="0">
                <a:latin typeface="+mj-lt"/>
              </a:rPr>
              <a:t>Non-Executable Stacks</a:t>
            </a:r>
          </a:p>
          <a:p>
            <a:pPr lvl="1"/>
            <a:r>
              <a:rPr lang="en-CA" sz="3100" dirty="0">
                <a:latin typeface="+mj-lt"/>
              </a:rPr>
              <a:t>Position-Independent Executables (PIE)</a:t>
            </a:r>
          </a:p>
        </p:txBody>
      </p:sp>
    </p:spTree>
    <p:extLst>
      <p:ext uri="{BB962C8B-B14F-4D97-AF65-F5344CB8AC3E}">
        <p14:creationId xmlns:p14="http://schemas.microsoft.com/office/powerpoint/2010/main" val="28744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$ Binary Exploitation in 2020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100" dirty="0">
                <a:latin typeface="+mj-lt"/>
              </a:rPr>
              <a:t>Compiler-Introduced Countermeasures</a:t>
            </a:r>
          </a:p>
          <a:p>
            <a:pPr lvl="1"/>
            <a:r>
              <a:rPr lang="en-CA" sz="3100" dirty="0">
                <a:latin typeface="+mj-lt"/>
              </a:rPr>
              <a:t>Stack Canaries</a:t>
            </a:r>
          </a:p>
          <a:p>
            <a:pPr lvl="1"/>
            <a:r>
              <a:rPr lang="en-CA" sz="3100" dirty="0">
                <a:latin typeface="+mj-lt"/>
              </a:rPr>
              <a:t>Non-Executable Stacks</a:t>
            </a:r>
          </a:p>
          <a:p>
            <a:pPr lvl="1"/>
            <a:r>
              <a:rPr lang="en-CA" sz="3100" dirty="0">
                <a:latin typeface="+mj-lt"/>
              </a:rPr>
              <a:t>Position-Independent Executables (PIE)</a:t>
            </a:r>
          </a:p>
          <a:p>
            <a:r>
              <a:rPr lang="en-CA" sz="3100" dirty="0">
                <a:latin typeface="+mj-lt"/>
              </a:rPr>
              <a:t>Operating System-Introduced Countermeasures</a:t>
            </a:r>
          </a:p>
          <a:p>
            <a:pPr lvl="1"/>
            <a:r>
              <a:rPr lang="en-CA" sz="3100" dirty="0">
                <a:latin typeface="+mj-lt"/>
              </a:rPr>
              <a:t>Address Space Layout Randomization (ASLR)</a:t>
            </a:r>
          </a:p>
        </p:txBody>
      </p:sp>
    </p:spTree>
    <p:extLst>
      <p:ext uri="{BB962C8B-B14F-4D97-AF65-F5344CB8AC3E}">
        <p14:creationId xmlns:p14="http://schemas.microsoft.com/office/powerpoint/2010/main" val="29664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$ Binary Exploitation in 2020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100" dirty="0">
                <a:latin typeface="+mj-lt"/>
              </a:rPr>
              <a:t>Compiler-Introduced Countermeasures</a:t>
            </a:r>
          </a:p>
          <a:p>
            <a:pPr lvl="1"/>
            <a:r>
              <a:rPr lang="en-CA" sz="3100" dirty="0">
                <a:latin typeface="+mj-lt"/>
              </a:rPr>
              <a:t>Stack Canaries</a:t>
            </a:r>
          </a:p>
          <a:p>
            <a:pPr lvl="1"/>
            <a:r>
              <a:rPr lang="en-CA" sz="3100" dirty="0">
                <a:solidFill>
                  <a:srgbClr val="FFFF00"/>
                </a:solidFill>
                <a:latin typeface="+mj-lt"/>
              </a:rPr>
              <a:t>Non-Executable Stacks</a:t>
            </a:r>
          </a:p>
          <a:p>
            <a:pPr lvl="1"/>
            <a:r>
              <a:rPr lang="en-CA" sz="3100" dirty="0">
                <a:latin typeface="+mj-lt"/>
              </a:rPr>
              <a:t>Position-Independent Executables (PIE)</a:t>
            </a:r>
          </a:p>
          <a:p>
            <a:r>
              <a:rPr lang="en-CA" sz="3100" dirty="0">
                <a:latin typeface="+mj-lt"/>
              </a:rPr>
              <a:t>Operating System-Introduced Countermeasures</a:t>
            </a:r>
          </a:p>
          <a:p>
            <a:pPr lvl="1"/>
            <a:r>
              <a:rPr lang="en-CA" sz="3100" dirty="0">
                <a:latin typeface="+mj-lt"/>
              </a:rPr>
              <a:t>Address Space Layout Randomization (ASLR)</a:t>
            </a:r>
          </a:p>
        </p:txBody>
      </p:sp>
    </p:spTree>
    <p:extLst>
      <p:ext uri="{BB962C8B-B14F-4D97-AF65-F5344CB8AC3E}">
        <p14:creationId xmlns:p14="http://schemas.microsoft.com/office/powerpoint/2010/main" val="7045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$ </a:t>
            </a:r>
            <a:r>
              <a:rPr lang="en-CA" sz="3600" dirty="0" smtClean="0"/>
              <a:t>Defeating </a:t>
            </a:r>
            <a:r>
              <a:rPr lang="en-CA" sz="3600" dirty="0" smtClean="0">
                <a:solidFill>
                  <a:schemeClr val="accent5"/>
                </a:solidFill>
              </a:rPr>
              <a:t>Non-Executable</a:t>
            </a:r>
            <a:r>
              <a:rPr lang="en-CA" sz="3600" dirty="0" smtClean="0"/>
              <a:t> Stacks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400" dirty="0" smtClean="0">
                <a:latin typeface="+mj-lt"/>
              </a:rPr>
              <a:t>Code reuse.</a:t>
            </a:r>
          </a:p>
        </p:txBody>
      </p:sp>
    </p:spTree>
    <p:extLst>
      <p:ext uri="{BB962C8B-B14F-4D97-AF65-F5344CB8AC3E}">
        <p14:creationId xmlns:p14="http://schemas.microsoft.com/office/powerpoint/2010/main" val="1715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$ </a:t>
            </a:r>
            <a:r>
              <a:rPr lang="en-CA" sz="3600" dirty="0" smtClean="0"/>
              <a:t>Defeating </a:t>
            </a:r>
            <a:r>
              <a:rPr lang="en-CA" sz="3600" dirty="0" smtClean="0">
                <a:solidFill>
                  <a:schemeClr val="accent5"/>
                </a:solidFill>
              </a:rPr>
              <a:t>Non-Executable</a:t>
            </a:r>
            <a:r>
              <a:rPr lang="en-CA" sz="3600" dirty="0" smtClean="0"/>
              <a:t> Stacks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400" dirty="0" smtClean="0">
                <a:latin typeface="+mj-lt"/>
              </a:rPr>
              <a:t>Code reuse.</a:t>
            </a:r>
          </a:p>
          <a:p>
            <a:r>
              <a:rPr lang="en-CA" sz="3400" dirty="0" smtClean="0">
                <a:latin typeface="+mj-lt"/>
              </a:rPr>
              <a:t>Combine machine instructions as the stack unwinds.</a:t>
            </a:r>
          </a:p>
        </p:txBody>
      </p:sp>
    </p:spTree>
    <p:extLst>
      <p:ext uri="{BB962C8B-B14F-4D97-AF65-F5344CB8AC3E}">
        <p14:creationId xmlns:p14="http://schemas.microsoft.com/office/powerpoint/2010/main" val="17920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600" dirty="0" smtClean="0">
              <a:latin typeface="+mj-lt"/>
            </a:endParaRPr>
          </a:p>
          <a:p>
            <a:pPr marL="0" indent="0">
              <a:buNone/>
            </a:pPr>
            <a:endParaRPr lang="en-CA" sz="3600" dirty="0">
              <a:latin typeface="+mj-lt"/>
            </a:endParaRPr>
          </a:p>
          <a:p>
            <a:pPr marL="0" indent="0" algn="ctr">
              <a:buNone/>
            </a:pPr>
            <a:r>
              <a:rPr lang="en-CA" sz="3600" dirty="0">
                <a:solidFill>
                  <a:srgbClr val="FFFF00"/>
                </a:solidFill>
                <a:latin typeface="+mj-lt"/>
              </a:rPr>
              <a:t>B</a:t>
            </a:r>
            <a:r>
              <a:rPr lang="en-CA" sz="3600" dirty="0" smtClean="0">
                <a:solidFill>
                  <a:srgbClr val="FFFF00"/>
                </a:solidFill>
                <a:latin typeface="+mj-lt"/>
              </a:rPr>
              <a:t>uffer overflow when the stack is </a:t>
            </a:r>
            <a:r>
              <a:rPr lang="en-CA" sz="3600" dirty="0" smtClean="0">
                <a:solidFill>
                  <a:schemeClr val="accent5"/>
                </a:solidFill>
                <a:latin typeface="+mj-lt"/>
              </a:rPr>
              <a:t>non-executable </a:t>
            </a:r>
            <a:r>
              <a:rPr lang="en-CA" sz="3600" dirty="0">
                <a:solidFill>
                  <a:srgbClr val="FFFF00"/>
                </a:solidFill>
                <a:latin typeface="+mj-lt"/>
              </a:rPr>
              <a:t>(x64)</a:t>
            </a:r>
          </a:p>
          <a:p>
            <a:endParaRPr lang="en-CA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0" cy="6815803"/>
          </a:xfrm>
        </p:spPr>
      </p:pic>
    </p:spTree>
    <p:extLst>
      <p:ext uri="{BB962C8B-B14F-4D97-AF65-F5344CB8AC3E}">
        <p14:creationId xmlns:p14="http://schemas.microsoft.com/office/powerpoint/2010/main" val="11212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0" cy="681580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6"/>
            <a:ext cx="4680522" cy="68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$ </a:t>
            </a:r>
            <a:r>
              <a:rPr lang="en-CA" sz="5400" dirty="0" err="1" smtClean="0"/>
              <a:t>whoami</a:t>
            </a:r>
            <a:r>
              <a:rPr lang="en-CA" sz="5400" dirty="0" smtClean="0"/>
              <a:t> ~/r0kit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400" dirty="0" smtClean="0">
                <a:latin typeface="+mj-lt"/>
              </a:rPr>
              <a:t>Background</a:t>
            </a:r>
            <a:endParaRPr lang="en-CA" sz="3200" dirty="0" smtClean="0">
              <a:latin typeface="+mj-lt"/>
            </a:endParaRPr>
          </a:p>
          <a:p>
            <a:pPr lvl="2"/>
            <a:r>
              <a:rPr lang="en-CA" sz="3200" dirty="0" smtClean="0">
                <a:latin typeface="+mj-lt"/>
              </a:rPr>
              <a:t>Systems Engineering</a:t>
            </a:r>
          </a:p>
          <a:p>
            <a:pPr lvl="2"/>
            <a:r>
              <a:rPr lang="en-CA" sz="3200" dirty="0" smtClean="0">
                <a:latin typeface="+mj-lt"/>
              </a:rPr>
              <a:t>Application Security</a:t>
            </a:r>
            <a:endParaRPr lang="en-CA" sz="3400" dirty="0" smtClean="0">
              <a:latin typeface="+mj-lt"/>
            </a:endParaRPr>
          </a:p>
          <a:p>
            <a:pPr lvl="2"/>
            <a:endParaRPr lang="en-CA" sz="32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2206"/>
            <a:ext cx="3113187" cy="31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0" cy="68158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2" cy="68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0" cy="68158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2" cy="6815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9" y="15237"/>
            <a:ext cx="4680520" cy="68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37"/>
            <a:ext cx="4680520" cy="68158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11" y="6467"/>
            <a:ext cx="4680522" cy="6815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11" y="12736"/>
            <a:ext cx="4680522" cy="68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124744"/>
            <a:ext cx="6984776" cy="5560927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3400" dirty="0" smtClean="0">
              <a:latin typeface="+mj-lt"/>
            </a:endParaRPr>
          </a:p>
          <a:p>
            <a:pPr marL="0" indent="0" algn="ctr">
              <a:buNone/>
            </a:pPr>
            <a:r>
              <a:rPr lang="en-CA" sz="9600" dirty="0" smtClean="0">
                <a:latin typeface="+mj-lt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64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$ </a:t>
            </a:r>
            <a:r>
              <a:rPr lang="en-CA" sz="5400" dirty="0" err="1" smtClean="0"/>
              <a:t>Wanna</a:t>
            </a:r>
            <a:r>
              <a:rPr lang="en-CA" sz="5400" dirty="0" smtClean="0"/>
              <a:t> See More?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100" dirty="0">
                <a:latin typeface="+mj-lt"/>
              </a:rPr>
              <a:t>Weekly streams 8:00pm ADT every Sunday</a:t>
            </a:r>
            <a:r>
              <a:rPr lang="en-CA" sz="3100" dirty="0" smtClean="0">
                <a:latin typeface="+mj-lt"/>
              </a:rPr>
              <a:t>!</a:t>
            </a:r>
            <a:endParaRPr lang="en-CA" dirty="0">
              <a:latin typeface="+mj-lt"/>
            </a:endParaRPr>
          </a:p>
          <a:p>
            <a:endParaRPr lang="en-CA" sz="3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2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$ </a:t>
            </a:r>
            <a:r>
              <a:rPr lang="en-CA" sz="5400" dirty="0" err="1" smtClean="0"/>
              <a:t>Wanna</a:t>
            </a:r>
            <a:r>
              <a:rPr lang="en-CA" sz="5400" dirty="0" smtClean="0"/>
              <a:t> See More?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100" dirty="0">
                <a:latin typeface="+mj-lt"/>
              </a:rPr>
              <a:t>Weekly streams 8:00pm ADT every Sunday!</a:t>
            </a:r>
          </a:p>
          <a:p>
            <a:pPr lvl="1"/>
            <a:r>
              <a:rPr lang="en-CA" sz="3100" dirty="0">
                <a:latin typeface="+mj-lt"/>
              </a:rPr>
              <a:t>Don’t forget to join the </a:t>
            </a:r>
            <a:r>
              <a:rPr lang="en-CA" sz="3100" dirty="0">
                <a:latin typeface="+mj-lt"/>
                <a:hlinkClick r:id="rId2"/>
              </a:rPr>
              <a:t>DC902</a:t>
            </a:r>
            <a:r>
              <a:rPr lang="en-CA" sz="3100" dirty="0">
                <a:latin typeface="+mj-lt"/>
              </a:rPr>
              <a:t> Discord channel!</a:t>
            </a:r>
          </a:p>
          <a:p>
            <a:pPr lvl="2"/>
            <a:r>
              <a:rPr lang="en-CA" sz="3100" dirty="0">
                <a:latin typeface="+mj-lt"/>
                <a:hlinkClick r:id="rId3"/>
              </a:rPr>
              <a:t>https://discord.gg/wbPXa9B</a:t>
            </a:r>
            <a:endParaRPr lang="en-CA" sz="3100" dirty="0">
              <a:latin typeface="+mj-lt"/>
            </a:endParaRPr>
          </a:p>
          <a:p>
            <a:pPr lvl="2"/>
            <a:endParaRPr lang="en-CA" dirty="0">
              <a:latin typeface="+mj-lt"/>
            </a:endParaRPr>
          </a:p>
          <a:p>
            <a:endParaRPr lang="en-CA" sz="3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6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$ Follow Me!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000" dirty="0" smtClean="0">
                <a:latin typeface="+mj-lt"/>
              </a:rPr>
              <a:t>Website </a:t>
            </a:r>
            <a:r>
              <a:rPr lang="en-CA" sz="2000" dirty="0">
                <a:latin typeface="+mj-lt"/>
              </a:rPr>
              <a:t>-&gt; </a:t>
            </a:r>
            <a:r>
              <a:rPr lang="en-CA" sz="2000" dirty="0">
                <a:latin typeface="+mj-lt"/>
                <a:hlinkClick r:id="rId2"/>
              </a:rPr>
              <a:t>https://</a:t>
            </a:r>
            <a:r>
              <a:rPr lang="en-CA" sz="2000" dirty="0" smtClean="0">
                <a:latin typeface="+mj-lt"/>
                <a:hlinkClick r:id="rId2"/>
              </a:rPr>
              <a:t>blog.r0kithax.com</a:t>
            </a:r>
            <a:endParaRPr lang="en-CA" sz="2000" dirty="0">
              <a:latin typeface="+mj-lt"/>
            </a:endParaRPr>
          </a:p>
          <a:p>
            <a:pPr lvl="1"/>
            <a:r>
              <a:rPr lang="en-CA" sz="2000" dirty="0">
                <a:latin typeface="+mj-lt"/>
              </a:rPr>
              <a:t>Twitter -&gt; </a:t>
            </a:r>
            <a:r>
              <a:rPr lang="en-CA" sz="2000" dirty="0">
                <a:latin typeface="+mj-lt"/>
                <a:hlinkClick r:id="rId3"/>
              </a:rPr>
              <a:t>https://</a:t>
            </a:r>
            <a:r>
              <a:rPr lang="en-CA" sz="2000" dirty="0" smtClean="0">
                <a:latin typeface="+mj-lt"/>
                <a:hlinkClick r:id="rId3"/>
              </a:rPr>
              <a:t>twitter.com/r0kithax</a:t>
            </a:r>
            <a:endParaRPr lang="en-CA" sz="2000" dirty="0">
              <a:latin typeface="+mj-lt"/>
            </a:endParaRPr>
          </a:p>
          <a:p>
            <a:pPr lvl="1"/>
            <a:r>
              <a:rPr lang="en-CA" sz="2000" dirty="0">
                <a:latin typeface="+mj-lt"/>
              </a:rPr>
              <a:t>YouTube -&gt; </a:t>
            </a:r>
            <a:r>
              <a:rPr lang="en-CA" sz="2000" dirty="0">
                <a:latin typeface="+mj-lt"/>
                <a:hlinkClick r:id="rId4"/>
              </a:rPr>
              <a:t>https://</a:t>
            </a:r>
            <a:r>
              <a:rPr lang="en-CA" sz="2000" dirty="0" smtClean="0">
                <a:latin typeface="+mj-lt"/>
                <a:hlinkClick r:id="rId4"/>
              </a:rPr>
              <a:t>www.youtube.com/channel/UCjjPQZM-DNqCNbcLkFkYprQ/videos</a:t>
            </a:r>
            <a:endParaRPr lang="en-CA" sz="2000" dirty="0" smtClean="0">
              <a:latin typeface="+mj-lt"/>
            </a:endParaRPr>
          </a:p>
          <a:p>
            <a:pPr lvl="1"/>
            <a:r>
              <a:rPr lang="en-CA" sz="2000" dirty="0" err="1" smtClean="0">
                <a:latin typeface="+mj-lt"/>
              </a:rPr>
              <a:t>HackTheBox</a:t>
            </a:r>
            <a:r>
              <a:rPr lang="en-CA" sz="2000" dirty="0">
                <a:latin typeface="+mj-lt"/>
              </a:rPr>
              <a:t> -&gt; </a:t>
            </a:r>
            <a:r>
              <a:rPr lang="en-CA" sz="2000" dirty="0">
                <a:latin typeface="+mj-lt"/>
                <a:hlinkClick r:id="rId5"/>
              </a:rPr>
              <a:t>https://</a:t>
            </a:r>
            <a:r>
              <a:rPr lang="en-CA" sz="2000" dirty="0" smtClean="0">
                <a:latin typeface="+mj-lt"/>
                <a:hlinkClick r:id="rId5"/>
              </a:rPr>
              <a:t>www.hackthebox.eu/home/users/profile/236536</a:t>
            </a:r>
            <a:endParaRPr lang="en-CA" sz="2000" dirty="0">
              <a:latin typeface="+mj-lt"/>
            </a:endParaRPr>
          </a:p>
          <a:p>
            <a:pPr lvl="1"/>
            <a:r>
              <a:rPr lang="en-CA" sz="2000" dirty="0">
                <a:latin typeface="+mj-lt"/>
              </a:rPr>
              <a:t>GitHub -&gt; </a:t>
            </a:r>
            <a:r>
              <a:rPr lang="en-CA" sz="2000" dirty="0">
                <a:latin typeface="+mj-lt"/>
                <a:hlinkClick r:id="rId6"/>
              </a:rPr>
              <a:t>https://</a:t>
            </a:r>
            <a:r>
              <a:rPr lang="en-CA" sz="2000" dirty="0" smtClean="0">
                <a:latin typeface="+mj-lt"/>
                <a:hlinkClick r:id="rId6"/>
              </a:rPr>
              <a:t>github.com/r0kit</a:t>
            </a:r>
            <a:endParaRPr lang="en-CA" sz="2000" dirty="0" smtClean="0">
              <a:latin typeface="+mj-lt"/>
            </a:endParaRPr>
          </a:p>
          <a:p>
            <a:pPr lvl="1"/>
            <a:r>
              <a:rPr lang="en-CA" sz="2000" dirty="0">
                <a:latin typeface="+mj-lt"/>
              </a:rPr>
              <a:t>LinkedIn -&gt; </a:t>
            </a:r>
            <a:r>
              <a:rPr lang="en-CA" sz="2000" dirty="0">
                <a:latin typeface="+mj-lt"/>
                <a:hlinkClick r:id="rId7"/>
              </a:rPr>
              <a:t>https://www.linkedin.com/in/r0kit</a:t>
            </a:r>
            <a:r>
              <a:rPr lang="en-CA" sz="2000" dirty="0" smtClean="0">
                <a:latin typeface="+mj-lt"/>
                <a:hlinkClick r:id="rId7"/>
              </a:rPr>
              <a:t>/</a:t>
            </a:r>
            <a:endParaRPr lang="en-CA" sz="2000" dirty="0">
              <a:latin typeface="+mj-lt"/>
            </a:endParaRPr>
          </a:p>
          <a:p>
            <a:pPr lvl="1"/>
            <a:r>
              <a:rPr lang="en-CA" sz="2000" dirty="0">
                <a:latin typeface="+mj-lt"/>
              </a:rPr>
              <a:t>Medium -&gt; </a:t>
            </a:r>
            <a:r>
              <a:rPr lang="en-CA" sz="2000" dirty="0">
                <a:latin typeface="+mj-lt"/>
                <a:hlinkClick r:id="rId8"/>
              </a:rPr>
              <a:t>https://medium.com/@</a:t>
            </a:r>
            <a:r>
              <a:rPr lang="en-CA" sz="2000" dirty="0" smtClean="0">
                <a:latin typeface="+mj-lt"/>
                <a:hlinkClick r:id="rId8"/>
              </a:rPr>
              <a:t>r0kit</a:t>
            </a:r>
            <a:endParaRPr lang="en-CA" sz="2000" dirty="0">
              <a:latin typeface="+mj-lt"/>
            </a:endParaRPr>
          </a:p>
          <a:p>
            <a:pPr lvl="1"/>
            <a:r>
              <a:rPr lang="en-CA" sz="2000" dirty="0">
                <a:latin typeface="+mj-lt"/>
              </a:rPr>
              <a:t>Discord -&gt; </a:t>
            </a:r>
            <a:r>
              <a:rPr lang="en-CA" sz="2000" dirty="0">
                <a:latin typeface="+mj-lt"/>
                <a:hlinkClick r:id="rId9"/>
              </a:rPr>
              <a:t>https://</a:t>
            </a:r>
            <a:r>
              <a:rPr lang="en-CA" sz="2000" dirty="0" smtClean="0">
                <a:latin typeface="+mj-lt"/>
                <a:hlinkClick r:id="rId9"/>
              </a:rPr>
              <a:t>discord.gg/wbPXa9B</a:t>
            </a:r>
            <a:endParaRPr lang="en-CA" sz="2000" dirty="0">
              <a:latin typeface="+mj-lt"/>
            </a:endParaRPr>
          </a:p>
          <a:p>
            <a:endParaRPr lang="en-CA" sz="3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400" dirty="0" smtClean="0">
              <a:latin typeface="+mj-lt"/>
            </a:endParaRPr>
          </a:p>
          <a:p>
            <a:pPr marL="0" indent="0">
              <a:buNone/>
            </a:pPr>
            <a:endParaRPr lang="en-CA" sz="3400" dirty="0">
              <a:latin typeface="+mj-lt"/>
            </a:endParaRPr>
          </a:p>
          <a:p>
            <a:pPr marL="0" indent="0">
              <a:buNone/>
            </a:pPr>
            <a:r>
              <a:rPr lang="en-CA" sz="3400" dirty="0" smtClean="0">
                <a:latin typeface="+mj-lt"/>
              </a:rPr>
              <a:t>$ ~/(r0kit) ./exploit.py vulnerable</a:t>
            </a:r>
          </a:p>
          <a:p>
            <a:pPr marL="0" indent="0">
              <a:buNone/>
            </a:pPr>
            <a:r>
              <a:rPr lang="en-CA" sz="3400" dirty="0" smtClean="0">
                <a:latin typeface="+mj-lt"/>
              </a:rPr>
              <a:t> flag{</a:t>
            </a:r>
            <a:r>
              <a:rPr lang="en-CA" sz="3400" dirty="0" err="1" smtClean="0">
                <a:solidFill>
                  <a:srgbClr val="FFFF00"/>
                </a:solidFill>
                <a:latin typeface="+mj-lt"/>
              </a:rPr>
              <a:t>Thank_you_for_your</a:t>
            </a:r>
            <a:r>
              <a:rPr lang="en-CA" sz="3400" dirty="0" err="1">
                <a:solidFill>
                  <a:srgbClr val="FFFF00"/>
                </a:solidFill>
                <a:latin typeface="+mj-lt"/>
              </a:rPr>
              <a:t>_</a:t>
            </a:r>
            <a:r>
              <a:rPr lang="en-CA" sz="3400" dirty="0" err="1" smtClean="0">
                <a:solidFill>
                  <a:srgbClr val="FFFF00"/>
                </a:solidFill>
                <a:latin typeface="+mj-lt"/>
              </a:rPr>
              <a:t>time</a:t>
            </a:r>
            <a:r>
              <a:rPr lang="en-CA" sz="3400" dirty="0" smtClean="0">
                <a:solidFill>
                  <a:srgbClr val="FFFF00"/>
                </a:solidFill>
                <a:latin typeface="+mj-lt"/>
              </a:rPr>
              <a:t>!</a:t>
            </a:r>
            <a:r>
              <a:rPr lang="en-CA" sz="3400" dirty="0" smtClean="0">
                <a:latin typeface="+mj-lt"/>
              </a:rPr>
              <a:t>}</a:t>
            </a:r>
            <a:endParaRPr lang="en-CA" sz="3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1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$ </a:t>
            </a:r>
            <a:r>
              <a:rPr lang="en-CA" sz="5400" dirty="0" err="1" smtClean="0"/>
              <a:t>whoami</a:t>
            </a:r>
            <a:r>
              <a:rPr lang="en-CA" sz="5400" dirty="0"/>
              <a:t> ~/r0kit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400" dirty="0" smtClean="0">
                <a:latin typeface="+mj-lt"/>
              </a:rPr>
              <a:t>Currently</a:t>
            </a:r>
            <a:endParaRPr lang="en-CA" sz="3200" dirty="0" smtClean="0">
              <a:latin typeface="+mj-lt"/>
            </a:endParaRPr>
          </a:p>
          <a:p>
            <a:pPr lvl="2"/>
            <a:r>
              <a:rPr lang="en-CA" sz="3200" dirty="0" smtClean="0">
                <a:latin typeface="+mj-lt"/>
              </a:rPr>
              <a:t>Penetration </a:t>
            </a:r>
            <a:r>
              <a:rPr lang="en-CA" sz="3200" dirty="0" smtClean="0">
                <a:latin typeface="+mj-lt"/>
              </a:rPr>
              <a:t>testing</a:t>
            </a:r>
          </a:p>
          <a:p>
            <a:pPr lvl="2"/>
            <a:r>
              <a:rPr lang="en-CA" sz="3200" dirty="0" smtClean="0">
                <a:latin typeface="+mj-lt"/>
              </a:rPr>
              <a:t>Bug </a:t>
            </a:r>
            <a:r>
              <a:rPr lang="en-CA" sz="3200" dirty="0" smtClean="0">
                <a:latin typeface="+mj-lt"/>
              </a:rPr>
              <a:t>hunting</a:t>
            </a:r>
          </a:p>
          <a:p>
            <a:pPr lvl="2"/>
            <a:r>
              <a:rPr lang="en-CA" sz="3200" dirty="0" smtClean="0">
                <a:latin typeface="+mj-lt"/>
              </a:rPr>
              <a:t>CTF</a:t>
            </a:r>
          </a:p>
          <a:p>
            <a:pPr lvl="2"/>
            <a:r>
              <a:rPr lang="en-CA" sz="3200" dirty="0" err="1"/>
              <a:t>Infosec</a:t>
            </a:r>
            <a:r>
              <a:rPr lang="en-CA" sz="3200" dirty="0"/>
              <a:t> research</a:t>
            </a:r>
          </a:p>
          <a:p>
            <a:pPr lvl="2"/>
            <a:r>
              <a:rPr lang="en-CA" sz="3200" dirty="0" err="1"/>
              <a:t>Infosec</a:t>
            </a:r>
            <a:r>
              <a:rPr lang="en-CA" sz="3200" dirty="0"/>
              <a:t> </a:t>
            </a:r>
            <a:r>
              <a:rPr lang="en-CA" sz="3200" dirty="0" smtClean="0"/>
              <a:t>livestreaming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2206"/>
            <a:ext cx="3113187" cy="31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$ </a:t>
            </a:r>
            <a:r>
              <a:rPr lang="en-CA" sz="5400" dirty="0" smtClean="0"/>
              <a:t>Binary </a:t>
            </a:r>
            <a:r>
              <a:rPr lang="en-CA" sz="5400" dirty="0" smtClean="0">
                <a:solidFill>
                  <a:srgbClr val="FF0000"/>
                </a:solidFill>
              </a:rPr>
              <a:t>Exploitation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Stack Buffer Overflow = Code Execution</a:t>
            </a:r>
          </a:p>
          <a:p>
            <a:endParaRPr lang="en-CA" sz="3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765648"/>
            <a:ext cx="3663720" cy="23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600" dirty="0" smtClean="0">
              <a:latin typeface="+mj-lt"/>
            </a:endParaRPr>
          </a:p>
          <a:p>
            <a:pPr marL="0" indent="0">
              <a:buNone/>
            </a:pPr>
            <a:endParaRPr lang="en-CA" sz="3600" dirty="0">
              <a:latin typeface="+mj-lt"/>
            </a:endParaRPr>
          </a:p>
          <a:p>
            <a:pPr marL="0" indent="0" algn="ctr">
              <a:buNone/>
            </a:pPr>
            <a:r>
              <a:rPr lang="en-CA" sz="3600" dirty="0" smtClean="0">
                <a:solidFill>
                  <a:srgbClr val="FFFF00"/>
                </a:solidFill>
                <a:latin typeface="+mj-lt"/>
              </a:rPr>
              <a:t>Typical buffer overflow when the stack is </a:t>
            </a:r>
            <a:r>
              <a:rPr lang="en-CA" sz="3600" dirty="0" smtClean="0">
                <a:solidFill>
                  <a:srgbClr val="FFFF00"/>
                </a:solidFill>
                <a:latin typeface="+mj-lt"/>
              </a:rPr>
              <a:t>executable (x64)</a:t>
            </a:r>
            <a:endParaRPr lang="en-CA" sz="3600" dirty="0" smtClean="0">
              <a:solidFill>
                <a:srgbClr val="FFFF00"/>
              </a:solidFill>
              <a:latin typeface="+mj-lt"/>
            </a:endParaRPr>
          </a:p>
          <a:p>
            <a:endParaRPr lang="en-CA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6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01814"/>
            <a:ext cx="4752528" cy="6719821"/>
          </a:xfrm>
        </p:spPr>
      </p:pic>
    </p:spTree>
    <p:extLst>
      <p:ext uri="{BB962C8B-B14F-4D97-AF65-F5344CB8AC3E}">
        <p14:creationId xmlns:p14="http://schemas.microsoft.com/office/powerpoint/2010/main" val="706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01814"/>
            <a:ext cx="4752528" cy="671982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3" y="101814"/>
            <a:ext cx="4752528" cy="6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01814"/>
            <a:ext cx="4752528" cy="671982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01813"/>
            <a:ext cx="4752530" cy="67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sz="54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01814"/>
            <a:ext cx="4752528" cy="671982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01813"/>
            <a:ext cx="4752530" cy="67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1024</TotalTime>
  <Words>772</Words>
  <Application>Microsoft Office PowerPoint</Application>
  <PresentationFormat>Widescreen</PresentationFormat>
  <Paragraphs>116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Candara</vt:lpstr>
      <vt:lpstr>Consolas</vt:lpstr>
      <vt:lpstr>Tech Computer 16x9</vt:lpstr>
      <vt:lpstr>Defeating Non-Executable Stacks … with ROP Chaining!</vt:lpstr>
      <vt:lpstr>$ whoami ~/r0kit</vt:lpstr>
      <vt:lpstr>$ whoami ~/r0kit</vt:lpstr>
      <vt:lpstr>$ Binary Exploitation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 Binary Exploitation in 2020</vt:lpstr>
      <vt:lpstr>$ Binary Exploitation in 2020</vt:lpstr>
      <vt:lpstr>$ Binary Exploitation in 2020</vt:lpstr>
      <vt:lpstr>$ Binary Exploitation in 2020</vt:lpstr>
      <vt:lpstr>$ Binary Exploitation in 2020</vt:lpstr>
      <vt:lpstr>$ Defeating Non-Executable Stacks</vt:lpstr>
      <vt:lpstr>$ Defeating Non-Executable Stacks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 Wanna See More?</vt:lpstr>
      <vt:lpstr>$ Wanna See More?</vt:lpstr>
      <vt:lpstr>$ Follow Me!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Pentesting Rig</dc:title>
  <dc:creator>Brian Yip</dc:creator>
  <cp:lastModifiedBy>Microsoft account</cp:lastModifiedBy>
  <cp:revision>57</cp:revision>
  <dcterms:created xsi:type="dcterms:W3CDTF">2020-06-28T18:08:52Z</dcterms:created>
  <dcterms:modified xsi:type="dcterms:W3CDTF">2020-10-15T18:32:57Z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