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262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Hind" panose="02000000000000000000" pitchFamily="2" charset="0"/>
      <p:regular r:id="rId26"/>
      <p:bold r:id="rId27"/>
    </p:embeddedFont>
    <p:embeddedFont>
      <p:font typeface="RSU" panose="02000506040000020003" pitchFamily="2" charset="-34"/>
      <p:regular r:id="rId28"/>
      <p:bold r:id="rId29"/>
    </p:embeddedFont>
    <p:embeddedFont>
      <p:font typeface="TH Sarabun New" panose="020B0500040200020003" pitchFamily="34" charset="-34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D89845-251B-450F-892F-AD4D11AD2FC3}">
  <a:tblStyle styleId="{25D89845-251B-450F-892F-AD4D11AD2F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8B1F90-1BAB-4732-B098-FD1D01DD3F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135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206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981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922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38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860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992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431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626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770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02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852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13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600" dirty="0">
                <a:latin typeface="RSU" panose="02000506040000020003" pitchFamily="2" charset="-34"/>
                <a:cs typeface="RSU" panose="02000506040000020003" pitchFamily="2" charset="-34"/>
              </a:rPr>
              <a:t>การทดสอบ</a:t>
            </a:r>
            <a:br>
              <a:rPr lang="th-TH" sz="3600" dirty="0">
                <a:latin typeface="RSU" panose="02000506040000020003" pitchFamily="2" charset="-34"/>
                <a:cs typeface="RSU" panose="02000506040000020003" pitchFamily="2" charset="-34"/>
              </a:rPr>
            </a:br>
            <a:r>
              <a:rPr lang="th-TH" sz="3600" dirty="0">
                <a:latin typeface="RSU" panose="02000506040000020003" pitchFamily="2" charset="-34"/>
                <a:cs typeface="RSU" panose="02000506040000020003" pitchFamily="2" charset="-34"/>
              </a:rPr>
              <a:t>เว็บไซต์งบประมาณสำหรับการพัฒนาบคุลากรคณะวิทยาศาสตร์</a:t>
            </a:r>
            <a:r>
              <a:rPr lang="en" sz="3600" dirty="0">
                <a:latin typeface="RSU" panose="02000506040000020003" pitchFamily="2" charset="-34"/>
                <a:cs typeface="RSU" panose="02000506040000020003" pitchFamily="2" charset="-34"/>
              </a:rPr>
              <a:t> </a:t>
            </a:r>
            <a:r>
              <a:rPr lang="th-TH" dirty="0">
                <a:latin typeface="RSU" panose="02000506040000020003" pitchFamily="2" charset="-34"/>
                <a:cs typeface="RSU" panose="02000506040000020003" pitchFamily="2" charset="-34"/>
              </a:rPr>
              <a:t> </a:t>
            </a:r>
            <a:br>
              <a:rPr lang="th-TH" dirty="0">
                <a:latin typeface="RSU" panose="02000506040000020003" pitchFamily="2" charset="-34"/>
                <a:cs typeface="RSU" panose="02000506040000020003" pitchFamily="2" charset="-34"/>
              </a:rPr>
            </a:br>
            <a:r>
              <a:rPr lang="th-TH" sz="3200" dirty="0">
                <a:latin typeface="RSU" panose="02000506040000020003" pitchFamily="2" charset="-34"/>
                <a:cs typeface="RSU" panose="02000506040000020003" pitchFamily="2" charset="-34"/>
              </a:rPr>
              <a:t>ด้วย </a:t>
            </a:r>
            <a:r>
              <a:rPr lang="en-US" sz="3600" dirty="0" err="1">
                <a:latin typeface="RSU" panose="02000506040000020003" pitchFamily="2" charset="-34"/>
                <a:cs typeface="RSU" panose="02000506040000020003" pitchFamily="2" charset="-34"/>
              </a:rPr>
              <a:t>Katalon</a:t>
            </a:r>
            <a:r>
              <a:rPr lang="en-US" sz="3600" dirty="0">
                <a:latin typeface="RSU" panose="02000506040000020003" pitchFamily="2" charset="-34"/>
                <a:cs typeface="RSU" panose="02000506040000020003" pitchFamily="2" charset="-34"/>
              </a:rPr>
              <a:t> Studio</a:t>
            </a:r>
            <a:endParaRPr sz="36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714814" y="625502"/>
            <a:ext cx="7214436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400" dirty="0">
                <a:latin typeface="RSU" panose="02000506040000020003" pitchFamily="2" charset="-34"/>
                <a:cs typeface="RSU" panose="02000506040000020003" pitchFamily="2" charset="-34"/>
              </a:rPr>
              <a:t>6. ทดสอบการ ทำรายงานการเดินทางของบุคลากรและประธานหลักสูตร </a:t>
            </a:r>
            <a:endParaRPr lang="en-US" sz="24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E09A2-F635-434A-BEA7-A9A5ED49EF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999" y="1417658"/>
            <a:ext cx="5724525" cy="2901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8035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600701" y="563177"/>
            <a:ext cx="7021524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400" dirty="0">
                <a:latin typeface="RSU" panose="02000506040000020003" pitchFamily="2" charset="-34"/>
                <a:cs typeface="RSU" panose="02000506040000020003" pitchFamily="2" charset="-34"/>
              </a:rPr>
              <a:t>7. ทดสอบการ</a:t>
            </a:r>
            <a:r>
              <a:rPr lang="th-TH" sz="2400" dirty="0" err="1">
                <a:latin typeface="RSU" panose="02000506040000020003" pitchFamily="2" charset="-34"/>
                <a:cs typeface="RSU" panose="02000506040000020003" pitchFamily="2" charset="-34"/>
              </a:rPr>
              <a:t>อัพ</a:t>
            </a:r>
            <a:r>
              <a:rPr lang="th-TH" sz="2400" dirty="0">
                <a:latin typeface="RSU" panose="02000506040000020003" pitchFamily="2" charset="-34"/>
                <a:cs typeface="RSU" panose="02000506040000020003" pitchFamily="2" charset="-34"/>
              </a:rPr>
              <a:t>โหลดเอกสารของบุคลากรและประธานหลักสูตร </a:t>
            </a:r>
            <a:endParaRPr lang="en-US" sz="24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325BA-D82A-4916-A935-3A916AD6D29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38" y="1664652"/>
            <a:ext cx="5727700" cy="1814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080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673294" y="680691"/>
            <a:ext cx="6365893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400" dirty="0">
                <a:latin typeface="RSU" panose="02000506040000020003" pitchFamily="2" charset="-34"/>
                <a:cs typeface="RSU" panose="02000506040000020003" pitchFamily="2" charset="-34"/>
              </a:rPr>
              <a:t>8. ทดสอบการแก้ไขเอกสารทั้งหมดของบุคลากรและประธานหลักสูตร </a:t>
            </a:r>
            <a:endParaRPr lang="en-US" sz="24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02603-FF51-4076-A446-15C04C8C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63" y="1511964"/>
            <a:ext cx="5724525" cy="29508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442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740864" y="719637"/>
            <a:ext cx="6377723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400" dirty="0">
                <a:latin typeface="RSU" panose="02000506040000020003" pitchFamily="2" charset="-34"/>
                <a:cs typeface="RSU" panose="02000506040000020003" pitchFamily="2" charset="-34"/>
              </a:rPr>
              <a:t>9. ทดสอบการตรวจสอบเอกสารขออนุมัติการเดินทางของเจ้าหน้าที่การเงิน</a:t>
            </a:r>
            <a:endParaRPr lang="en-US" sz="24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19B81-BD50-46E6-BAD7-EC8B8E6AAE7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109" y="1563827"/>
            <a:ext cx="5718810" cy="2395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29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566418" y="735281"/>
            <a:ext cx="6915643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400" dirty="0">
                <a:latin typeface="RSU" panose="02000506040000020003" pitchFamily="2" charset="-34"/>
                <a:cs typeface="RSU" panose="02000506040000020003" pitchFamily="2" charset="-34"/>
              </a:rPr>
              <a:t>10. ทดสอบการตรวจสอบรายชื่อบุคลากรที่เข้าร่วมงานเดียวกันของเจ้าหน้าที่การเงิน</a:t>
            </a:r>
            <a:endParaRPr lang="en-US" sz="24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34676-E72F-457B-B7CE-2CB370202D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01" y="1538964"/>
            <a:ext cx="5718810" cy="1017905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654CBC-AD6D-4308-81E7-61B0E5601A7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01" y="2892236"/>
            <a:ext cx="5718810" cy="12617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6459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537552" y="62030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400" dirty="0">
                <a:latin typeface="RSU" panose="02000506040000020003" pitchFamily="2" charset="-34"/>
                <a:cs typeface="RSU" panose="02000506040000020003" pitchFamily="2" charset="-34"/>
              </a:rPr>
              <a:t>11. ทดสอบการเพิ่มความคิดเห็นของเจ้าหน้าที่การเงิน</a:t>
            </a:r>
            <a:endParaRPr lang="en-US" sz="24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CEF6F-BAA7-475E-B97A-E90185F132F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49" y="1441907"/>
            <a:ext cx="5724525" cy="26396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724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547305" y="698834"/>
            <a:ext cx="6734523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400" dirty="0">
                <a:latin typeface="RSU" panose="02000506040000020003" pitchFamily="2" charset="-34"/>
                <a:cs typeface="RSU" panose="02000506040000020003" pitchFamily="2" charset="-34"/>
              </a:rPr>
              <a:t>12. ทดสอบการตรวจสอบเอกสารขออนุมัติค่าลงทะเบียนของเจ้าหน้าที่การเงิน</a:t>
            </a:r>
            <a:endParaRPr lang="en-US" sz="24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AFE30-4F32-47C0-83B8-CB27461C43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06" y="1599453"/>
            <a:ext cx="5718810" cy="2395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7789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2715449" y="268453"/>
            <a:ext cx="515789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4000" dirty="0">
                <a:latin typeface="RSU" panose="02000506040000020003" pitchFamily="2" charset="-34"/>
                <a:cs typeface="RSU" panose="02000506040000020003" pitchFamily="2" charset="-34"/>
              </a:rPr>
              <a:t>เครื่องมือที่ใช้ทดสอบ</a:t>
            </a:r>
            <a:endParaRPr sz="40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9F164-DE7A-473F-991D-EDE5F1610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232" y="1569591"/>
            <a:ext cx="1130068" cy="1130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224676-9349-47FB-B2F0-F9A45005E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232" y="3061156"/>
            <a:ext cx="1159800" cy="1159800"/>
          </a:xfrm>
          <a:prstGeom prst="rect">
            <a:avLst/>
          </a:prstGeom>
        </p:spPr>
      </p:pic>
      <p:sp>
        <p:nvSpPr>
          <p:cNvPr id="12" name="Google Shape;210;p17">
            <a:extLst>
              <a:ext uri="{FF2B5EF4-FFF2-40B4-BE49-F238E27FC236}">
                <a16:creationId xmlns:a16="http://schemas.microsoft.com/office/drawing/2014/main" id="{F3EA407D-5229-4671-8D22-BEF7C8551F56}"/>
              </a:ext>
            </a:extLst>
          </p:cNvPr>
          <p:cNvSpPr txBox="1">
            <a:spLocks/>
          </p:cNvSpPr>
          <p:nvPr/>
        </p:nvSpPr>
        <p:spPr>
          <a:xfrm>
            <a:off x="3997917" y="2863703"/>
            <a:ext cx="5157891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sz="2800" dirty="0">
                <a:latin typeface="RSU" panose="02000506040000020003" pitchFamily="2" charset="-34"/>
                <a:cs typeface="RSU" panose="02000506040000020003" pitchFamily="2" charset="-34"/>
              </a:rPr>
              <a:t>Microsoft excel</a:t>
            </a:r>
            <a:endParaRPr lang="th-TH" sz="28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13" name="Google Shape;210;p17">
            <a:extLst>
              <a:ext uri="{FF2B5EF4-FFF2-40B4-BE49-F238E27FC236}">
                <a16:creationId xmlns:a16="http://schemas.microsoft.com/office/drawing/2014/main" id="{D7452EA1-1716-4878-B957-4AEC8B88EC42}"/>
              </a:ext>
            </a:extLst>
          </p:cNvPr>
          <p:cNvSpPr txBox="1">
            <a:spLocks/>
          </p:cNvSpPr>
          <p:nvPr/>
        </p:nvSpPr>
        <p:spPr>
          <a:xfrm>
            <a:off x="3997917" y="1428253"/>
            <a:ext cx="5157891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sz="2800" dirty="0" err="1">
                <a:latin typeface="RSU" panose="02000506040000020003" pitchFamily="2" charset="-34"/>
                <a:cs typeface="RSU" panose="02000506040000020003" pitchFamily="2" charset="-34"/>
              </a:rPr>
              <a:t>Katalon</a:t>
            </a:r>
            <a:r>
              <a:rPr lang="en-US" sz="2800" dirty="0">
                <a:latin typeface="RSU" panose="02000506040000020003" pitchFamily="2" charset="-34"/>
                <a:cs typeface="RSU" panose="02000506040000020003" pitchFamily="2" charset="-34"/>
              </a:rPr>
              <a:t> Studio</a:t>
            </a:r>
            <a:endParaRPr lang="th-TH" sz="28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3042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587880" y="1148303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4800" dirty="0">
                <a:latin typeface="RSU" panose="02000506040000020003" pitchFamily="2" charset="-34"/>
                <a:cs typeface="RSU" panose="02000506040000020003" pitchFamily="2" charset="-34"/>
              </a:rPr>
              <a:t>เอกสารอ้างอิง</a:t>
            </a:r>
            <a:endParaRPr sz="48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" name="Google Shape;211;p17">
            <a:extLst>
              <a:ext uri="{FF2B5EF4-FFF2-40B4-BE49-F238E27FC236}">
                <a16:creationId xmlns:a16="http://schemas.microsoft.com/office/drawing/2014/main" id="{C870D372-C2B6-4660-B421-E51BC5A15A58}"/>
              </a:ext>
            </a:extLst>
          </p:cNvPr>
          <p:cNvSpPr txBox="1">
            <a:spLocks/>
          </p:cNvSpPr>
          <p:nvPr/>
        </p:nvSpPr>
        <p:spPr>
          <a:xfrm>
            <a:off x="2275962" y="2308103"/>
            <a:ext cx="4592076" cy="1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th-TH" sz="1800" dirty="0">
                <a:latin typeface="RSU" panose="02000506040000020003" pitchFamily="2" charset="-34"/>
                <a:cs typeface="RSU" panose="02000506040000020003" pitchFamily="2" charset="-34"/>
              </a:rPr>
              <a:t>นายกฤษฎากร ไชยวง</a:t>
            </a:r>
            <a:r>
              <a:rPr lang="th-TH" sz="1800" dirty="0" err="1">
                <a:latin typeface="RSU" panose="02000506040000020003" pitchFamily="2" charset="-34"/>
                <a:cs typeface="RSU" panose="02000506040000020003" pitchFamily="2" charset="-34"/>
              </a:rPr>
              <a:t>ค์</a:t>
            </a:r>
            <a:r>
              <a:rPr lang="th-TH" sz="1800" dirty="0">
                <a:latin typeface="RSU" panose="02000506040000020003" pitchFamily="2" charset="-34"/>
                <a:cs typeface="RSU" panose="02000506040000020003" pitchFamily="2" charset="-34"/>
              </a:rPr>
              <a:t> รหัสนักศึกษา 6004106301 (2563).</a:t>
            </a:r>
            <a:r>
              <a:rPr lang="th-TH" sz="1800" b="1" dirty="0">
                <a:latin typeface="RSU" panose="02000506040000020003" pitchFamily="2" charset="-34"/>
                <a:cs typeface="RSU" panose="02000506040000020003" pitchFamily="2" charset="-34"/>
              </a:rPr>
              <a:t>เอกสารประกอบความต้องการของระบบงบประมาณสำหรับการพัฒนาบุคลากรคณะวิทยาศาสตร์ เวอร์ชั่น 5.0;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th-TH" sz="1800" b="1" dirty="0">
                <a:latin typeface="RSU" panose="02000506040000020003" pitchFamily="2" charset="-34"/>
                <a:cs typeface="RSU" panose="02000506040000020003" pitchFamily="2" charset="-34"/>
              </a:rPr>
              <a:t>สาขาเทคโนโลยีสารสนเทศ คณะวิทยาศาสตร์ มหาวิทยาลัยแม่โจ้. </a:t>
            </a:r>
            <a:endParaRPr lang="en-US" sz="1800" b="1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3405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822949" y="639807"/>
            <a:ext cx="6517541" cy="13988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Thank</a:t>
            </a:r>
            <a:r>
              <a:rPr lang="en" sz="8000" dirty="0"/>
              <a:t> You!!!</a:t>
            </a:r>
            <a:endParaRPr sz="8000" dirty="0"/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4294967295"/>
          </p:nvPr>
        </p:nvSpPr>
        <p:spPr>
          <a:xfrm>
            <a:off x="1383492" y="2161327"/>
            <a:ext cx="679917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h-TH" dirty="0">
                <a:latin typeface="RSU" panose="02000506040000020003" pitchFamily="2" charset="-34"/>
                <a:cs typeface="RSU" panose="02000506040000020003" pitchFamily="2" charset="-34"/>
              </a:rPr>
              <a:t>นาย ปรมินทร์ ไชยชนะ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h-TH" dirty="0">
                <a:latin typeface="RSU" panose="02000506040000020003" pitchFamily="2" charset="-34"/>
                <a:cs typeface="RSU" panose="02000506040000020003" pitchFamily="2" charset="-34"/>
              </a:rPr>
              <a:t>รหัสนักศึกษา 6104106319</a:t>
            </a:r>
            <a:endParaRPr lang="en-US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5389581" y="2682955"/>
            <a:ext cx="275621" cy="2631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21"/>
          <p:cNvGrpSpPr/>
          <p:nvPr/>
        </p:nvGrpSpPr>
        <p:grpSpPr>
          <a:xfrm>
            <a:off x="5747396" y="2453282"/>
            <a:ext cx="1333298" cy="1333379"/>
            <a:chOff x="6654650" y="3665275"/>
            <a:chExt cx="409100" cy="409125"/>
          </a:xfrm>
        </p:grpSpPr>
        <p:sp>
          <p:nvSpPr>
            <p:cNvPr id="242" name="Google Shape;242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4905421" y="3516115"/>
            <a:ext cx="484172" cy="484200"/>
            <a:chOff x="570875" y="4322250"/>
            <a:chExt cx="443300" cy="443325"/>
          </a:xfrm>
        </p:grpSpPr>
        <p:sp>
          <p:nvSpPr>
            <p:cNvPr id="245" name="Google Shape;245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21"/>
          <p:cNvSpPr/>
          <p:nvPr/>
        </p:nvSpPr>
        <p:spPr>
          <a:xfrm rot="1892490">
            <a:off x="7144641" y="3078350"/>
            <a:ext cx="275600" cy="26315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 rot="-931596">
            <a:off x="6581030" y="3916403"/>
            <a:ext cx="186411" cy="1779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00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RSU" panose="02000506040000020003" pitchFamily="2" charset="-34"/>
                <a:cs typeface="RSU" panose="02000506040000020003" pitchFamily="2" charset="-34"/>
              </a:rPr>
              <a:t>ที่มาและความสำคัญ</a:t>
            </a:r>
            <a:endParaRPr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1067100" y="1220350"/>
            <a:ext cx="6107936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1600" dirty="0">
                <a:latin typeface="RSU" panose="02000506040000020003" pitchFamily="2" charset="-34"/>
                <a:cs typeface="RSU" panose="02000506040000020003" pitchFamily="2" charset="-34"/>
              </a:rPr>
              <a:t>เดิมระบบงบประมาณสำหรับการพัฒนาบุคลากรคณะวิทยาศาสตร์ ยังไม่มีการทดสอบซอฟต์แวร์ภายในระบบแต่อย่างใด มีเพียง</a:t>
            </a:r>
            <a:r>
              <a:rPr lang="th-TH" sz="1600" dirty="0" err="1">
                <a:latin typeface="RSU" panose="02000506040000020003" pitchFamily="2" charset="-34"/>
                <a:cs typeface="RSU" panose="02000506040000020003" pitchFamily="2" charset="-34"/>
              </a:rPr>
              <a:t>การทำ</a:t>
            </a:r>
            <a:r>
              <a:rPr lang="th-TH" sz="1600" dirty="0">
                <a:latin typeface="RSU" panose="02000506040000020003" pitchFamily="2" charset="-34"/>
                <a:cs typeface="RSU" panose="02000506040000020003" pitchFamily="2" charset="-34"/>
              </a:rPr>
              <a:t> </a:t>
            </a:r>
            <a:r>
              <a:rPr lang="en-US" sz="1600" dirty="0">
                <a:latin typeface="RSU" panose="02000506040000020003" pitchFamily="2" charset="-34"/>
                <a:cs typeface="RSU" panose="02000506040000020003" pitchFamily="2" charset="-34"/>
              </a:rPr>
              <a:t>Unit Test </a:t>
            </a:r>
            <a:r>
              <a:rPr lang="th-TH" sz="1600" dirty="0">
                <a:latin typeface="RSU" panose="02000506040000020003" pitchFamily="2" charset="-34"/>
                <a:cs typeface="RSU" panose="02000506040000020003" pitchFamily="2" charset="-34"/>
              </a:rPr>
              <a:t>ที่โปรแกรมเมอร์ทำการทดสอบเองเท่านั้น มีส่วนทำให้เกิดข้อผิดพลาดได้สูง</a:t>
            </a:r>
            <a:endParaRPr sz="1200" dirty="0"/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2"/>
          </p:nvPr>
        </p:nvSpPr>
        <p:spPr>
          <a:xfrm>
            <a:off x="1067100" y="2164608"/>
            <a:ext cx="6107936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1600" dirty="0">
                <a:latin typeface="RSU" panose="02000506040000020003" pitchFamily="2" charset="-34"/>
                <a:cs typeface="RSU" panose="02000506040000020003" pitchFamily="2" charset="-34"/>
              </a:rPr>
              <a:t>การทดสอบจะใช้เครื่องมือทดสอบซอฟต์แวร์แบบอัตโนมัติ (</a:t>
            </a:r>
            <a:r>
              <a:rPr lang="en-US" sz="1600" dirty="0">
                <a:latin typeface="RSU" panose="02000506040000020003" pitchFamily="2" charset="-34"/>
                <a:cs typeface="RSU" panose="02000506040000020003" pitchFamily="2" charset="-34"/>
              </a:rPr>
              <a:t>Automated Test) </a:t>
            </a:r>
            <a:r>
              <a:rPr lang="th-TH" sz="1600" dirty="0">
                <a:latin typeface="RSU" panose="02000506040000020003" pitchFamily="2" charset="-34"/>
                <a:cs typeface="RSU" panose="02000506040000020003" pitchFamily="2" charset="-34"/>
              </a:rPr>
              <a:t>สำหรับเว็บแอปพลิเคชัน (</a:t>
            </a:r>
            <a:r>
              <a:rPr lang="en-US" sz="1600" dirty="0">
                <a:latin typeface="RSU" panose="02000506040000020003" pitchFamily="2" charset="-34"/>
                <a:cs typeface="RSU" panose="02000506040000020003" pitchFamily="2" charset="-34"/>
              </a:rPr>
              <a:t>Web Application) </a:t>
            </a:r>
            <a:r>
              <a:rPr lang="th-TH" sz="1600" dirty="0">
                <a:latin typeface="RSU" panose="02000506040000020003" pitchFamily="2" charset="-34"/>
                <a:cs typeface="RSU" panose="02000506040000020003" pitchFamily="2" charset="-34"/>
              </a:rPr>
              <a:t>ด้วย </a:t>
            </a:r>
            <a:r>
              <a:rPr lang="en-US" sz="1600" dirty="0" err="1">
                <a:latin typeface="RSU" panose="02000506040000020003" pitchFamily="2" charset="-34"/>
                <a:cs typeface="RSU" panose="02000506040000020003" pitchFamily="2" charset="-34"/>
              </a:rPr>
              <a:t>Katalon</a:t>
            </a:r>
            <a:r>
              <a:rPr lang="en-US" sz="1600" dirty="0">
                <a:latin typeface="RSU" panose="02000506040000020003" pitchFamily="2" charset="-34"/>
                <a:cs typeface="RSU" panose="02000506040000020003" pitchFamily="2" charset="-34"/>
              </a:rPr>
              <a:t> Studio </a:t>
            </a:r>
            <a:r>
              <a:rPr lang="th-TH" sz="1600" dirty="0">
                <a:latin typeface="RSU" panose="02000506040000020003" pitchFamily="2" charset="-34"/>
                <a:cs typeface="RSU" panose="02000506040000020003" pitchFamily="2" charset="-34"/>
              </a:rPr>
              <a:t>ข้อดีของการทดสอบอัตโนมัติ คือ ช่วยลดเวลาในการทดสอบ เพิ่มความถูกต้องในการทำงาน เพิ่มความครอบคลุมในการทดสอบ</a:t>
            </a:r>
            <a:endParaRPr lang="en-US" sz="16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2715450" y="268453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4000" dirty="0">
                <a:latin typeface="RSU" panose="02000506040000020003" pitchFamily="2" charset="-34"/>
                <a:cs typeface="RSU" panose="02000506040000020003" pitchFamily="2" charset="-34"/>
              </a:rPr>
              <a:t>วัตถุประสงค์</a:t>
            </a:r>
            <a:endParaRPr sz="40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715450" y="1428253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th-TH" sz="1800" dirty="0">
                <a:latin typeface="RSU" panose="02000506040000020003" pitchFamily="2" charset="-34"/>
                <a:cs typeface="RSU" panose="02000506040000020003" pitchFamily="2" charset="-34"/>
              </a:rPr>
              <a:t>เพื่อทดสอบระบบงบประมาณสำหรับการพัฒนาบุคลากรคณะวิทยาศาสตร์ว่าเป็นไปตามความต้องการของผู้ใช้อย่างแท้จริง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th-TH" sz="1800" dirty="0">
                <a:latin typeface="RSU" panose="02000506040000020003" pitchFamily="2" charset="-34"/>
                <a:cs typeface="RSU" panose="02000506040000020003" pitchFamily="2" charset="-34"/>
              </a:rPr>
              <a:t>เพื่อหาข้อบกพร่องของระบบเพื่อทำการแก้ไขก่อนจะส่งต่อไปยังเจ้าของระบบ และตรงตามความต้องการของผู้ใช้งานระบบ</a:t>
            </a:r>
            <a:endParaRPr lang="en-US" sz="1800" b="1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027226" y="1812418"/>
            <a:ext cx="496092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4800" dirty="0">
                <a:latin typeface="RSU" panose="02000506040000020003" pitchFamily="2" charset="-34"/>
                <a:cs typeface="RSU" panose="02000506040000020003" pitchFamily="2" charset="-34"/>
              </a:rPr>
              <a:t>ขอบเขตของเว็บไซต์</a:t>
            </a:r>
            <a:endParaRPr sz="48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7" y="151962"/>
            <a:ext cx="6788743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400" dirty="0">
                <a:latin typeface="RSU" panose="02000506040000020003" pitchFamily="2" charset="-34"/>
                <a:cs typeface="RSU" panose="02000506040000020003" pitchFamily="2" charset="-34"/>
              </a:rPr>
              <a:t>1. ทดสอบการเข้าสู่ระบบของบุคลากรและประธานหลักสูตร</a:t>
            </a:r>
            <a:endParaRPr lang="en-US" sz="24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1F854-FB6B-4A11-95E3-95DE6020EB1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63" y="1251704"/>
            <a:ext cx="5724525" cy="24263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898753" y="585944"/>
            <a:ext cx="6716798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400" dirty="0">
                <a:latin typeface="RSU" panose="02000506040000020003" pitchFamily="2" charset="-34"/>
                <a:cs typeface="RSU" panose="02000506040000020003" pitchFamily="2" charset="-34"/>
              </a:rPr>
              <a:t>2. ทดสอบการ ทำเอกสารการแจ้งความประสงค์ใช้งบประมาณของบุคลากรและประธานหลักสูตร</a:t>
            </a:r>
            <a:endParaRPr lang="en-US" sz="24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8BB6A-BA28-411C-9B98-64055EA8B1E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33" y="1350092"/>
            <a:ext cx="5725160" cy="2989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855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566504" y="578371"/>
            <a:ext cx="7102442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400" dirty="0">
                <a:latin typeface="RSU" panose="02000506040000020003" pitchFamily="2" charset="-34"/>
                <a:cs typeface="RSU" panose="02000506040000020003" pitchFamily="2" charset="-34"/>
              </a:rPr>
              <a:t>3. ทดสอบการ ทำเอกสารขออนุญาตเข้าร่วมอบรม สัมมนาประชุมวิชาการของบุคลากรและประธานหลักสูตร</a:t>
            </a:r>
            <a:endParaRPr lang="en-US" sz="24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31AC5-CF8C-45F4-8CB0-3992EF1BDE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63" y="1291288"/>
            <a:ext cx="5724525" cy="3035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244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746713" y="668409"/>
            <a:ext cx="6455021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400" dirty="0">
                <a:latin typeface="RSU" panose="02000506040000020003" pitchFamily="2" charset="-34"/>
                <a:cs typeface="RSU" panose="02000506040000020003" pitchFamily="2" charset="-34"/>
              </a:rPr>
              <a:t>4. ทดสอบการ ทำเอกสารขออนุมัติการเดินทางบุคลากรและประธานหลักสูตร </a:t>
            </a:r>
            <a:endParaRPr lang="en-US" sz="24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8ABC7-ECF5-4FF4-946E-083242FCB1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63" y="1383116"/>
            <a:ext cx="5724525" cy="3042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100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551679" y="694855"/>
            <a:ext cx="7130615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400" dirty="0">
                <a:latin typeface="RSU" panose="02000506040000020003" pitchFamily="2" charset="-34"/>
                <a:cs typeface="RSU" panose="02000506040000020003" pitchFamily="2" charset="-34"/>
              </a:rPr>
              <a:t>5. ทดสอบการ ทำเอกสารขออนุมัติค่าลงทะเบียนของบุคลากรและประธานหลักสูตร</a:t>
            </a:r>
            <a:endParaRPr lang="en-US" sz="24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F202F-52AF-47F2-9159-04D4145AA2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538" y="1431125"/>
            <a:ext cx="5724525" cy="301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8926214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393</Words>
  <Application>Microsoft Office PowerPoint</Application>
  <PresentationFormat>On-screen Show (16:9)</PresentationFormat>
  <Paragraphs>47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RSU</vt:lpstr>
      <vt:lpstr>Hind</vt:lpstr>
      <vt:lpstr>TH Sarabun New</vt:lpstr>
      <vt:lpstr>Arial</vt:lpstr>
      <vt:lpstr>Wingdings</vt:lpstr>
      <vt:lpstr>Calibri</vt:lpstr>
      <vt:lpstr>Dumaine</vt:lpstr>
      <vt:lpstr>การทดสอบ เว็บไซต์งบประมาณสำหรับการพัฒนาบคุลากรคณะวิทยาศาสตร์   ด้วย Katalon Studio</vt:lpstr>
      <vt:lpstr>ที่มาและความสำคัญ</vt:lpstr>
      <vt:lpstr>วัตถุประสงค์</vt:lpstr>
      <vt:lpstr>ขอบเขตของเว็บไซต์</vt:lpstr>
      <vt:lpstr>1. ทดสอบการเข้าสู่ระบบของบุคลากรและประธานหลักสูตร</vt:lpstr>
      <vt:lpstr>2. ทดสอบการ ทำเอกสารการแจ้งความประสงค์ใช้งบประมาณของบุคลากรและประธานหลักสูตร</vt:lpstr>
      <vt:lpstr>3. ทดสอบการ ทำเอกสารขออนุญาตเข้าร่วมอบรม สัมมนาประชุมวิชาการของบุคลากรและประธานหลักสูตร</vt:lpstr>
      <vt:lpstr>4. ทดสอบการ ทำเอกสารขออนุมัติการเดินทางบุคลากรและประธานหลักสูตร </vt:lpstr>
      <vt:lpstr>5. ทดสอบการ ทำเอกสารขออนุมัติค่าลงทะเบียนของบุคลากรและประธานหลักสูตร</vt:lpstr>
      <vt:lpstr>6. ทดสอบการ ทำรายงานการเดินทางของบุคลากรและประธานหลักสูตร </vt:lpstr>
      <vt:lpstr>7. ทดสอบการอัพโหลดเอกสารของบุคลากรและประธานหลักสูตร </vt:lpstr>
      <vt:lpstr>8. ทดสอบการแก้ไขเอกสารทั้งหมดของบุคลากรและประธานหลักสูตร </vt:lpstr>
      <vt:lpstr>9. ทดสอบการตรวจสอบเอกสารขออนุมัติการเดินทางของเจ้าหน้าที่การเงิน</vt:lpstr>
      <vt:lpstr>10. ทดสอบการตรวจสอบรายชื่อบุคลากรที่เข้าร่วมงานเดียวกันของเจ้าหน้าที่การเงิน</vt:lpstr>
      <vt:lpstr>11. ทดสอบการเพิ่มความคิดเห็นของเจ้าหน้าที่การเงิน</vt:lpstr>
      <vt:lpstr>12. ทดสอบการตรวจสอบเอกสารขออนุมัติค่าลงทะเบียนของเจ้าหน้าที่การเงิน</vt:lpstr>
      <vt:lpstr>เครื่องมือที่ใช้ทดสอบ</vt:lpstr>
      <vt:lpstr>เอกสารอ้างอิง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การทดสอบ เว็บไซต์งบประมาณสำหรับการพัฒนาบคุลากรคณะวิทยาศาสตร์  ด้วย Katalon Studio</dc:title>
  <cp:lastModifiedBy>Porramin Chaichana</cp:lastModifiedBy>
  <cp:revision>8</cp:revision>
  <dcterms:modified xsi:type="dcterms:W3CDTF">2021-12-30T07:53:19Z</dcterms:modified>
</cp:coreProperties>
</file>