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1" r:id="rId5"/>
    <p:sldId id="259" r:id="rId6"/>
    <p:sldId id="262" r:id="rId7"/>
    <p:sldId id="264" r:id="rId8"/>
    <p:sldId id="263" r:id="rId9"/>
    <p:sldId id="265" r:id="rId10"/>
    <p:sldId id="270"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1" d="100"/>
          <a:sy n="91" d="100"/>
        </p:scale>
        <p:origin x="786" y="-2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g0.png"/>
          <p:cNvPicPr>
            <a:picLocks noChangeAspect="1"/>
          </p:cNvPicPr>
          <p:nvPr/>
        </p:nvPicPr>
        <p:blipFill>
          <a:blip r:embed="rId2"/>
          <a:stretch>
            <a:fillRect/>
          </a:stretch>
        </p:blipFill>
        <p:spPr>
          <a:xfrm>
            <a:off x="0" y="0"/>
            <a:ext cx="9144000" cy="6858000"/>
          </a:xfrm>
          <a:prstGeom prst="rect">
            <a:avLst/>
          </a:prstGeom>
        </p:spPr>
      </p:pic>
      <p:pic>
        <p:nvPicPr>
          <p:cNvPr id="5" name="Picture 4"/>
          <p:cNvPicPr>
            <a:picLocks noChangeAspect="1" noChangeArrowheads="1"/>
          </p:cNvPicPr>
          <p:nvPr/>
        </p:nvPicPr>
        <p:blipFill>
          <a:blip r:embed="rId3"/>
          <a:srcRect l="58772"/>
          <a:stretch>
            <a:fillRect/>
          </a:stretch>
        </p:blipFill>
        <p:spPr bwMode="auto">
          <a:xfrm>
            <a:off x="5257800" y="6096000"/>
            <a:ext cx="3886200" cy="762000"/>
          </a:xfrm>
          <a:prstGeom prst="rect">
            <a:avLst/>
          </a:prstGeom>
          <a:noFill/>
          <a:ln w="9525">
            <a:noFill/>
            <a:miter lim="800000"/>
            <a:headEnd/>
            <a:tailEnd/>
          </a:ln>
        </p:spPr>
      </p:pic>
      <p:pic>
        <p:nvPicPr>
          <p:cNvPr id="6" name="Picture 2"/>
          <p:cNvPicPr>
            <a:picLocks noChangeAspect="1" noChangeArrowheads="1"/>
          </p:cNvPicPr>
          <p:nvPr/>
        </p:nvPicPr>
        <p:blipFill>
          <a:blip r:embed="rId4"/>
          <a:srcRect/>
          <a:stretch>
            <a:fillRect/>
          </a:stretch>
        </p:blipFill>
        <p:spPr bwMode="auto">
          <a:xfrm>
            <a:off x="5181600" y="6096000"/>
            <a:ext cx="533400" cy="762000"/>
          </a:xfrm>
          <a:prstGeom prst="rect">
            <a:avLst/>
          </a:prstGeom>
          <a:noFill/>
          <a:ln w="9525">
            <a:noFill/>
            <a:miter lim="800000"/>
            <a:headEnd/>
            <a:tailEnd/>
          </a:ln>
        </p:spPr>
      </p:pic>
      <p:pic>
        <p:nvPicPr>
          <p:cNvPr id="7" name="Picture 8" descr="TGP.png"/>
          <p:cNvPicPr>
            <a:picLocks noChangeAspect="1"/>
          </p:cNvPicPr>
          <p:nvPr/>
        </p:nvPicPr>
        <p:blipFill>
          <a:blip r:embed="rId5"/>
          <a:srcRect/>
          <a:stretch>
            <a:fillRect/>
          </a:stretch>
        </p:blipFill>
        <p:spPr bwMode="auto">
          <a:xfrm>
            <a:off x="457200" y="76200"/>
            <a:ext cx="7543800" cy="838200"/>
          </a:xfrm>
          <a:prstGeom prst="rect">
            <a:avLst/>
          </a:prstGeom>
          <a:noFill/>
          <a:ln w="9525">
            <a:noFill/>
            <a:miter lim="800000"/>
            <a:headEnd/>
            <a:tailEnd/>
          </a:ln>
        </p:spPr>
      </p:pic>
      <p:pic>
        <p:nvPicPr>
          <p:cNvPr id="8" name="Picture 7" descr="C:\Users\anand-pc\Desktop\A+.jpg"/>
          <p:cNvPicPr>
            <a:picLocks noChangeAspect="1" noChangeArrowheads="1"/>
          </p:cNvPicPr>
          <p:nvPr/>
        </p:nvPicPr>
        <p:blipFill>
          <a:blip r:embed="rId6"/>
          <a:srcRect/>
          <a:stretch>
            <a:fillRect/>
          </a:stretch>
        </p:blipFill>
        <p:spPr bwMode="auto">
          <a:xfrm>
            <a:off x="8153400" y="76200"/>
            <a:ext cx="838200" cy="838200"/>
          </a:xfrm>
          <a:prstGeom prst="rect">
            <a:avLst/>
          </a:prstGeom>
          <a:noFill/>
          <a:ln w="9525">
            <a:noFill/>
            <a:miter lim="800000"/>
            <a:headEnd/>
            <a:tailEnd/>
          </a:ln>
        </p:spPr>
      </p:pic>
      <p:grpSp>
        <p:nvGrpSpPr>
          <p:cNvPr id="9" name="object 2"/>
          <p:cNvGrpSpPr>
            <a:grpSpLocks/>
          </p:cNvGrpSpPr>
          <p:nvPr/>
        </p:nvGrpSpPr>
        <p:grpSpPr bwMode="auto">
          <a:xfrm>
            <a:off x="0" y="4495800"/>
            <a:ext cx="9144000" cy="2362200"/>
            <a:chOff x="-6" y="762254"/>
            <a:chExt cx="12192635" cy="6096000"/>
          </a:xfrm>
        </p:grpSpPr>
        <p:sp>
          <p:nvSpPr>
            <p:cNvPr id="10" name="object 4"/>
            <p:cNvSpPr>
              <a:spLocks noChangeArrowheads="1"/>
            </p:cNvSpPr>
            <p:nvPr/>
          </p:nvSpPr>
          <p:spPr bwMode="auto">
            <a:xfrm>
              <a:off x="10090022" y="2797555"/>
              <a:ext cx="2102485" cy="2358390"/>
            </a:xfrm>
            <a:custGeom>
              <a:avLst/>
              <a:gdLst>
                <a:gd name="T0" fmla="*/ 0 w 2102484"/>
                <a:gd name="T1" fmla="*/ 0 h 2358390"/>
                <a:gd name="T2" fmla="*/ 2102484 w 2102484"/>
                <a:gd name="T3" fmla="*/ 2358390 h 2358390"/>
              </a:gdLst>
              <a:ahLst/>
              <a:cxnLst/>
              <a:rect l="T0" t="T1" r="T2" b="T3"/>
              <a:pathLst>
                <a:path w="2102484" h="2358390">
                  <a:moveTo>
                    <a:pt x="2101977" y="0"/>
                  </a:moveTo>
                  <a:lnTo>
                    <a:pt x="1842007" y="143002"/>
                  </a:lnTo>
                  <a:lnTo>
                    <a:pt x="0" y="1153033"/>
                  </a:lnTo>
                  <a:lnTo>
                    <a:pt x="2101977" y="2358263"/>
                  </a:lnTo>
                  <a:lnTo>
                    <a:pt x="2101977" y="0"/>
                  </a:lnTo>
                  <a:close/>
                </a:path>
              </a:pathLst>
            </a:custGeom>
            <a:solidFill>
              <a:srgbClr val="33C2FF"/>
            </a:solidFill>
            <a:ln w="9525">
              <a:noFill/>
              <a:miter lim="800000"/>
              <a:headEnd/>
              <a:tailEnd/>
            </a:ln>
          </p:spPr>
          <p:txBody>
            <a:bodyPr lIns="0" tIns="0" rIns="0" bIns="0"/>
            <a:lstStyle/>
            <a:p>
              <a:endParaRPr lang="en-US">
                <a:latin typeface="Calibri" pitchFamily="34" charset="0"/>
              </a:endParaRPr>
            </a:p>
          </p:txBody>
        </p:sp>
        <p:sp>
          <p:nvSpPr>
            <p:cNvPr id="11" name="object 5"/>
            <p:cNvSpPr>
              <a:spLocks noChangeArrowheads="1"/>
            </p:cNvSpPr>
            <p:nvPr/>
          </p:nvSpPr>
          <p:spPr bwMode="auto">
            <a:xfrm>
              <a:off x="10107803" y="1875535"/>
              <a:ext cx="1834514" cy="2077720"/>
            </a:xfrm>
            <a:custGeom>
              <a:avLst/>
              <a:gdLst>
                <a:gd name="T0" fmla="*/ 0 w 1834515"/>
                <a:gd name="T1" fmla="*/ 0 h 2077720"/>
                <a:gd name="T2" fmla="*/ 1834515 w 1834515"/>
                <a:gd name="T3" fmla="*/ 2077720 h 2077720"/>
              </a:gdLst>
              <a:ahLst/>
              <a:cxnLst/>
              <a:rect l="T0" t="T1" r="T2" b="T3"/>
              <a:pathLst>
                <a:path w="1834515" h="2077720">
                  <a:moveTo>
                    <a:pt x="0" y="0"/>
                  </a:moveTo>
                  <a:lnTo>
                    <a:pt x="0" y="2077339"/>
                  </a:lnTo>
                  <a:lnTo>
                    <a:pt x="1834515" y="1073277"/>
                  </a:lnTo>
                  <a:lnTo>
                    <a:pt x="0" y="0"/>
                  </a:lnTo>
                  <a:close/>
                </a:path>
              </a:pathLst>
            </a:custGeom>
            <a:solidFill>
              <a:srgbClr val="54D2FA"/>
            </a:solidFill>
            <a:ln w="9525">
              <a:noFill/>
              <a:miter lim="800000"/>
              <a:headEnd/>
              <a:tailEnd/>
            </a:ln>
          </p:spPr>
          <p:txBody>
            <a:bodyPr lIns="0" tIns="0" rIns="0" bIns="0"/>
            <a:lstStyle/>
            <a:p>
              <a:endParaRPr lang="en-US">
                <a:latin typeface="Calibri" pitchFamily="34" charset="0"/>
              </a:endParaRPr>
            </a:p>
          </p:txBody>
        </p:sp>
        <p:sp>
          <p:nvSpPr>
            <p:cNvPr id="12" name="object 6"/>
            <p:cNvSpPr>
              <a:spLocks noChangeArrowheads="1"/>
            </p:cNvSpPr>
            <p:nvPr/>
          </p:nvSpPr>
          <p:spPr bwMode="auto">
            <a:xfrm>
              <a:off x="8211439" y="2844673"/>
              <a:ext cx="1915795" cy="2124075"/>
            </a:xfrm>
            <a:custGeom>
              <a:avLst/>
              <a:gdLst>
                <a:gd name="T0" fmla="*/ 0 w 1915795"/>
                <a:gd name="T1" fmla="*/ 0 h 2124075"/>
                <a:gd name="T2" fmla="*/ 1915795 w 1915795"/>
                <a:gd name="T3" fmla="*/ 2124075 h 2124075"/>
              </a:gdLst>
              <a:ahLst/>
              <a:cxnLst/>
              <a:rect l="T0" t="T1" r="T2" b="T3"/>
              <a:pathLst>
                <a:path w="1915795" h="2124075">
                  <a:moveTo>
                    <a:pt x="47625" y="0"/>
                  </a:moveTo>
                  <a:lnTo>
                    <a:pt x="0" y="22478"/>
                  </a:lnTo>
                  <a:lnTo>
                    <a:pt x="0" y="2123947"/>
                  </a:lnTo>
                  <a:lnTo>
                    <a:pt x="1915540" y="1092581"/>
                  </a:lnTo>
                  <a:lnTo>
                    <a:pt x="47625" y="0"/>
                  </a:lnTo>
                  <a:close/>
                </a:path>
              </a:pathLst>
            </a:custGeom>
            <a:solidFill>
              <a:srgbClr val="7DDAF8"/>
            </a:solidFill>
            <a:ln w="9525">
              <a:noFill/>
              <a:miter lim="800000"/>
              <a:headEnd/>
              <a:tailEnd/>
            </a:ln>
          </p:spPr>
          <p:txBody>
            <a:bodyPr lIns="0" tIns="0" rIns="0" bIns="0"/>
            <a:lstStyle/>
            <a:p>
              <a:endParaRPr lang="en-US">
                <a:latin typeface="Calibri" pitchFamily="34" charset="0"/>
              </a:endParaRPr>
            </a:p>
          </p:txBody>
        </p:sp>
        <p:sp>
          <p:nvSpPr>
            <p:cNvPr id="13" name="object 7"/>
            <p:cNvSpPr>
              <a:spLocks noChangeArrowheads="1"/>
            </p:cNvSpPr>
            <p:nvPr/>
          </p:nvSpPr>
          <p:spPr bwMode="auto">
            <a:xfrm>
              <a:off x="8240014" y="1875535"/>
              <a:ext cx="1868170" cy="2077720"/>
            </a:xfrm>
            <a:custGeom>
              <a:avLst/>
              <a:gdLst>
                <a:gd name="T0" fmla="*/ 0 w 1868170"/>
                <a:gd name="T1" fmla="*/ 0 h 2077720"/>
                <a:gd name="T2" fmla="*/ 1868170 w 1868170"/>
                <a:gd name="T3" fmla="*/ 2077720 h 2077720"/>
              </a:gdLst>
              <a:ahLst/>
              <a:cxnLst/>
              <a:rect l="T0" t="T1" r="T2" b="T3"/>
              <a:pathLst>
                <a:path w="1868170" h="2077720">
                  <a:moveTo>
                    <a:pt x="1867788" y="0"/>
                  </a:moveTo>
                  <a:lnTo>
                    <a:pt x="0" y="981583"/>
                  </a:lnTo>
                  <a:lnTo>
                    <a:pt x="1864613" y="2077339"/>
                  </a:lnTo>
                  <a:lnTo>
                    <a:pt x="1867788" y="2077339"/>
                  </a:lnTo>
                  <a:lnTo>
                    <a:pt x="1867788" y="0"/>
                  </a:lnTo>
                  <a:close/>
                </a:path>
              </a:pathLst>
            </a:custGeom>
            <a:solidFill>
              <a:srgbClr val="29C5F8"/>
            </a:solidFill>
            <a:ln w="9525">
              <a:noFill/>
              <a:miter lim="800000"/>
              <a:headEnd/>
              <a:tailEnd/>
            </a:ln>
          </p:spPr>
          <p:txBody>
            <a:bodyPr lIns="0" tIns="0" rIns="0" bIns="0"/>
            <a:lstStyle/>
            <a:p>
              <a:endParaRPr lang="en-US">
                <a:latin typeface="Calibri" pitchFamily="34" charset="0"/>
              </a:endParaRPr>
            </a:p>
          </p:txBody>
        </p:sp>
        <p:sp>
          <p:nvSpPr>
            <p:cNvPr id="14" name="object 8"/>
            <p:cNvSpPr>
              <a:spLocks noChangeArrowheads="1"/>
            </p:cNvSpPr>
            <p:nvPr/>
          </p:nvSpPr>
          <p:spPr bwMode="auto">
            <a:xfrm>
              <a:off x="6135242" y="2823591"/>
              <a:ext cx="2076450" cy="2124075"/>
            </a:xfrm>
            <a:custGeom>
              <a:avLst/>
              <a:gdLst>
                <a:gd name="T0" fmla="*/ 0 w 2076450"/>
                <a:gd name="T1" fmla="*/ 0 h 2124075"/>
                <a:gd name="T2" fmla="*/ 2076450 w 2076450"/>
                <a:gd name="T3" fmla="*/ 2124075 h 2124075"/>
              </a:gdLst>
              <a:ahLst/>
              <a:cxnLst/>
              <a:rect l="T0" t="T1" r="T2" b="T3"/>
              <a:pathLst>
                <a:path w="2076450" h="2124075">
                  <a:moveTo>
                    <a:pt x="2076196" y="0"/>
                  </a:moveTo>
                  <a:lnTo>
                    <a:pt x="0" y="1097407"/>
                  </a:lnTo>
                  <a:lnTo>
                    <a:pt x="2076196" y="2123948"/>
                  </a:lnTo>
                  <a:lnTo>
                    <a:pt x="2076196" y="0"/>
                  </a:lnTo>
                  <a:close/>
                </a:path>
              </a:pathLst>
            </a:custGeom>
            <a:solidFill>
              <a:srgbClr val="3BCAF9"/>
            </a:solidFill>
            <a:ln w="9525">
              <a:noFill/>
              <a:miter lim="800000"/>
              <a:headEnd/>
              <a:tailEnd/>
            </a:ln>
          </p:spPr>
          <p:txBody>
            <a:bodyPr lIns="0" tIns="0" rIns="0" bIns="0"/>
            <a:lstStyle/>
            <a:p>
              <a:endParaRPr lang="en-US">
                <a:latin typeface="Calibri" pitchFamily="34" charset="0"/>
              </a:endParaRPr>
            </a:p>
          </p:txBody>
        </p:sp>
        <p:sp>
          <p:nvSpPr>
            <p:cNvPr id="15" name="object 9"/>
            <p:cNvSpPr>
              <a:spLocks noChangeArrowheads="1"/>
            </p:cNvSpPr>
            <p:nvPr/>
          </p:nvSpPr>
          <p:spPr bwMode="auto">
            <a:xfrm>
              <a:off x="-3" y="762254"/>
              <a:ext cx="6648072" cy="4078859"/>
            </a:xfrm>
            <a:prstGeom prst="rect">
              <a:avLst/>
            </a:prstGeom>
            <a:blipFill dpi="0" rotWithShape="1">
              <a:blip r:embed="rId7"/>
              <a:srcRect/>
              <a:stretch>
                <a:fillRect/>
              </a:stretch>
            </a:blipFill>
            <a:ln w="9525">
              <a:noFill/>
              <a:miter lim="800000"/>
              <a:headEnd/>
              <a:tailEnd/>
            </a:ln>
          </p:spPr>
          <p:txBody>
            <a:bodyPr lIns="0" tIns="0" rIns="0" bIns="0"/>
            <a:lstStyle/>
            <a:p>
              <a:endParaRPr lang="en-US">
                <a:latin typeface="Calibri" pitchFamily="34" charset="0"/>
              </a:endParaRPr>
            </a:p>
          </p:txBody>
        </p:sp>
        <p:sp>
          <p:nvSpPr>
            <p:cNvPr id="16" name="object 10"/>
            <p:cNvSpPr>
              <a:spLocks noChangeArrowheads="1"/>
            </p:cNvSpPr>
            <p:nvPr/>
          </p:nvSpPr>
          <p:spPr bwMode="auto">
            <a:xfrm>
              <a:off x="0" y="1218946"/>
              <a:ext cx="4934585" cy="4525010"/>
            </a:xfrm>
            <a:custGeom>
              <a:avLst/>
              <a:gdLst>
                <a:gd name="T0" fmla="*/ 0 w 4934585"/>
                <a:gd name="T1" fmla="*/ 0 h 4525010"/>
                <a:gd name="T2" fmla="*/ 4934585 w 4934585"/>
                <a:gd name="T3" fmla="*/ 4525010 h 4525010"/>
              </a:gdLst>
              <a:ahLst/>
              <a:cxnLst/>
              <a:rect l="T0" t="T1" r="T2" b="T3"/>
              <a:pathLst>
                <a:path w="4934585" h="4525010">
                  <a:moveTo>
                    <a:pt x="0" y="0"/>
                  </a:moveTo>
                  <a:lnTo>
                    <a:pt x="0" y="3539235"/>
                  </a:lnTo>
                  <a:lnTo>
                    <a:pt x="1859915" y="4524883"/>
                  </a:lnTo>
                  <a:lnTo>
                    <a:pt x="1987169" y="4452467"/>
                  </a:lnTo>
                  <a:lnTo>
                    <a:pt x="2231898" y="4330192"/>
                  </a:lnTo>
                  <a:lnTo>
                    <a:pt x="4363720" y="3207004"/>
                  </a:lnTo>
                  <a:lnTo>
                    <a:pt x="4934331" y="2906141"/>
                  </a:lnTo>
                  <a:lnTo>
                    <a:pt x="0" y="0"/>
                  </a:lnTo>
                  <a:close/>
                </a:path>
              </a:pathLst>
            </a:custGeom>
            <a:solidFill>
              <a:srgbClr val="29C5F9"/>
            </a:solidFill>
            <a:ln w="9525">
              <a:noFill/>
              <a:miter lim="800000"/>
              <a:headEnd/>
              <a:tailEnd/>
            </a:ln>
          </p:spPr>
          <p:txBody>
            <a:bodyPr lIns="0" tIns="0" rIns="0" bIns="0"/>
            <a:lstStyle/>
            <a:p>
              <a:endParaRPr lang="en-US">
                <a:latin typeface="Calibri" pitchFamily="34" charset="0"/>
              </a:endParaRPr>
            </a:p>
          </p:txBody>
        </p:sp>
        <p:sp>
          <p:nvSpPr>
            <p:cNvPr id="17" name="object 11"/>
            <p:cNvSpPr>
              <a:spLocks noChangeArrowheads="1"/>
            </p:cNvSpPr>
            <p:nvPr/>
          </p:nvSpPr>
          <p:spPr bwMode="auto">
            <a:xfrm>
              <a:off x="0" y="1218946"/>
              <a:ext cx="4934331" cy="3207004"/>
            </a:xfrm>
            <a:prstGeom prst="rect">
              <a:avLst/>
            </a:prstGeom>
            <a:blipFill dpi="0" rotWithShape="1">
              <a:blip r:embed="rId8" cstate="print"/>
              <a:srcRect/>
              <a:stretch>
                <a:fillRect/>
              </a:stretch>
            </a:blipFill>
            <a:ln w="9525">
              <a:noFill/>
              <a:miter lim="800000"/>
              <a:headEnd/>
              <a:tailEnd/>
            </a:ln>
          </p:spPr>
          <p:txBody>
            <a:bodyPr lIns="0" tIns="0" rIns="0" bIns="0"/>
            <a:lstStyle/>
            <a:p>
              <a:endParaRPr lang="en-US">
                <a:latin typeface="Calibri" pitchFamily="34" charset="0"/>
              </a:endParaRPr>
            </a:p>
          </p:txBody>
        </p:sp>
        <p:sp>
          <p:nvSpPr>
            <p:cNvPr id="18" name="object 12"/>
            <p:cNvSpPr>
              <a:spLocks noChangeArrowheads="1"/>
            </p:cNvSpPr>
            <p:nvPr/>
          </p:nvSpPr>
          <p:spPr bwMode="auto">
            <a:xfrm>
              <a:off x="-1" y="1905000"/>
              <a:ext cx="12191999" cy="4689348"/>
            </a:xfrm>
            <a:prstGeom prst="rect">
              <a:avLst/>
            </a:prstGeom>
            <a:blipFill dpi="0" rotWithShape="1">
              <a:blip r:embed="rId9"/>
              <a:srcRect/>
              <a:stretch>
                <a:fillRect/>
              </a:stretch>
            </a:blipFill>
            <a:ln w="9525">
              <a:noFill/>
              <a:miter lim="800000"/>
              <a:headEnd/>
              <a:tailEnd/>
            </a:ln>
          </p:spPr>
          <p:txBody>
            <a:bodyPr lIns="0" tIns="0" rIns="0" bIns="0"/>
            <a:lstStyle/>
            <a:p>
              <a:endParaRPr lang="en-US">
                <a:latin typeface="Calibri" pitchFamily="34" charset="0"/>
              </a:endParaRPr>
            </a:p>
          </p:txBody>
        </p:sp>
        <p:sp>
          <p:nvSpPr>
            <p:cNvPr id="19" name="object 13"/>
            <p:cNvSpPr>
              <a:spLocks noChangeArrowheads="1"/>
            </p:cNvSpPr>
            <p:nvPr/>
          </p:nvSpPr>
          <p:spPr bwMode="auto">
            <a:xfrm>
              <a:off x="-6" y="1263903"/>
              <a:ext cx="12192635" cy="5202555"/>
            </a:xfrm>
            <a:custGeom>
              <a:avLst/>
              <a:gdLst>
                <a:gd name="T0" fmla="*/ 0 w 12192635"/>
                <a:gd name="T1" fmla="*/ 0 h 5202555"/>
                <a:gd name="T2" fmla="*/ 12192635 w 12192635"/>
                <a:gd name="T3" fmla="*/ 5202555 h 5202555"/>
              </a:gdLst>
              <a:ahLst/>
              <a:cxnLst/>
              <a:rect l="T0" t="T1" r="T2" b="T3"/>
              <a:pathLst>
                <a:path w="12192635" h="5202555">
                  <a:moveTo>
                    <a:pt x="10229602" y="0"/>
                  </a:moveTo>
                  <a:lnTo>
                    <a:pt x="1859921" y="4410532"/>
                  </a:lnTo>
                  <a:lnTo>
                    <a:pt x="0" y="3422269"/>
                  </a:lnTo>
                  <a:lnTo>
                    <a:pt x="0" y="4213860"/>
                  </a:lnTo>
                  <a:lnTo>
                    <a:pt x="1859921" y="5202212"/>
                  </a:lnTo>
                  <a:lnTo>
                    <a:pt x="10229602" y="791591"/>
                  </a:lnTo>
                  <a:lnTo>
                    <a:pt x="12192006" y="1940941"/>
                  </a:lnTo>
                  <a:lnTo>
                    <a:pt x="12192006" y="1149223"/>
                  </a:lnTo>
                  <a:lnTo>
                    <a:pt x="10229602" y="0"/>
                  </a:lnTo>
                  <a:close/>
                </a:path>
              </a:pathLst>
            </a:custGeom>
            <a:solidFill>
              <a:srgbClr val="63E9FF"/>
            </a:solidFill>
            <a:ln w="9525">
              <a:noFill/>
              <a:miter lim="800000"/>
              <a:headEnd/>
              <a:tailEnd/>
            </a:ln>
          </p:spPr>
          <p:txBody>
            <a:bodyPr lIns="0" tIns="0" rIns="0" bIns="0"/>
            <a:lstStyle/>
            <a:p>
              <a:endParaRPr lang="en-US">
                <a:latin typeface="Calibri" pitchFamily="34" charset="0"/>
              </a:endParaRPr>
            </a:p>
          </p:txBody>
        </p:sp>
        <p:sp>
          <p:nvSpPr>
            <p:cNvPr id="20" name="object 14"/>
            <p:cNvSpPr>
              <a:spLocks noChangeArrowheads="1"/>
            </p:cNvSpPr>
            <p:nvPr/>
          </p:nvSpPr>
          <p:spPr bwMode="auto">
            <a:xfrm>
              <a:off x="0" y="5470144"/>
              <a:ext cx="1863725" cy="1388110"/>
            </a:xfrm>
            <a:custGeom>
              <a:avLst/>
              <a:gdLst>
                <a:gd name="T0" fmla="*/ 0 w 1863725"/>
                <a:gd name="T1" fmla="*/ 0 h 1388109"/>
                <a:gd name="T2" fmla="*/ 1863725 w 1863725"/>
                <a:gd name="T3" fmla="*/ 1388109 h 1388109"/>
              </a:gdLst>
              <a:ahLst/>
              <a:cxnLst/>
              <a:rect l="T0" t="T1" r="T2" b="T3"/>
              <a:pathLst>
                <a:path w="1863725" h="1388109">
                  <a:moveTo>
                    <a:pt x="0" y="0"/>
                  </a:moveTo>
                  <a:lnTo>
                    <a:pt x="0" y="1387854"/>
                  </a:lnTo>
                  <a:lnTo>
                    <a:pt x="1113396" y="1387854"/>
                  </a:lnTo>
                  <a:lnTo>
                    <a:pt x="1863597" y="990320"/>
                  </a:lnTo>
                  <a:lnTo>
                    <a:pt x="0" y="0"/>
                  </a:lnTo>
                  <a:close/>
                </a:path>
              </a:pathLst>
            </a:custGeom>
            <a:solidFill>
              <a:srgbClr val="54D2FF"/>
            </a:solidFill>
            <a:ln w="9525">
              <a:noFill/>
              <a:miter lim="800000"/>
              <a:headEnd/>
              <a:tailEnd/>
            </a:ln>
          </p:spPr>
          <p:txBody>
            <a:bodyPr lIns="0" tIns="0" rIns="0" bIns="0"/>
            <a:lstStyle/>
            <a:p>
              <a:endParaRPr lang="en-US">
                <a:latin typeface="Calibri" pitchFamily="34" charset="0"/>
              </a:endParaRPr>
            </a:p>
          </p:txBody>
        </p:sp>
      </p:grpSp>
      <p:sp>
        <p:nvSpPr>
          <p:cNvPr id="21" name="TextBox 20"/>
          <p:cNvSpPr txBox="1"/>
          <p:nvPr/>
        </p:nvSpPr>
        <p:spPr>
          <a:xfrm>
            <a:off x="0" y="1143000"/>
            <a:ext cx="9144000" cy="369332"/>
          </a:xfrm>
          <a:prstGeom prst="rect">
            <a:avLst/>
          </a:prstGeom>
          <a:noFill/>
        </p:spPr>
        <p:txBody>
          <a:bodyPr wrap="square" rtlCol="0">
            <a:spAutoFit/>
          </a:bodyPr>
          <a:lstStyle/>
          <a:p>
            <a:pPr algn="ctr"/>
            <a:endParaRPr lang="en-US" dirty="0"/>
          </a:p>
        </p:txBody>
      </p:sp>
      <p:sp>
        <p:nvSpPr>
          <p:cNvPr id="22" name="Rectangle 14"/>
          <p:cNvSpPr>
            <a:spLocks noChangeArrowheads="1"/>
          </p:cNvSpPr>
          <p:nvPr/>
        </p:nvSpPr>
        <p:spPr bwMode="auto">
          <a:xfrm>
            <a:off x="0" y="990600"/>
            <a:ext cx="9144000" cy="646113"/>
          </a:xfrm>
          <a:prstGeom prst="rect">
            <a:avLst/>
          </a:prstGeom>
          <a:noFill/>
          <a:ln w="9525">
            <a:noFill/>
            <a:miter lim="800000"/>
            <a:headEnd/>
            <a:tailEnd/>
          </a:ln>
        </p:spPr>
        <p:txBody>
          <a:bodyPr wrap="square">
            <a:spAutoFit/>
          </a:bodyPr>
          <a:lstStyle/>
          <a:p>
            <a:pPr algn="ctr"/>
            <a:r>
              <a:rPr lang="en-GB" altLang="en-US" b="1" dirty="0">
                <a:solidFill>
                  <a:srgbClr val="002060"/>
                </a:solidFill>
                <a:latin typeface="Bookman Old Style" pitchFamily="18" charset="0"/>
              </a:rPr>
              <a:t>Presentation </a:t>
            </a:r>
            <a:endParaRPr lang="en-US" altLang="en-US" dirty="0">
              <a:solidFill>
                <a:srgbClr val="002060"/>
              </a:solidFill>
            </a:endParaRPr>
          </a:p>
          <a:p>
            <a:pPr algn="ctr"/>
            <a:r>
              <a:rPr lang="en-GB" altLang="en-US" b="1" dirty="0">
                <a:solidFill>
                  <a:srgbClr val="002060"/>
                </a:solidFill>
                <a:latin typeface="Bookman Old Style" pitchFamily="18" charset="0"/>
              </a:rPr>
              <a:t> on </a:t>
            </a:r>
            <a:endParaRPr lang="en-US" altLang="en-US" dirty="0">
              <a:solidFill>
                <a:srgbClr val="002060"/>
              </a:solidFill>
            </a:endParaRPr>
          </a:p>
        </p:txBody>
      </p:sp>
      <p:sp>
        <p:nvSpPr>
          <p:cNvPr id="23" name="Rectangle 10"/>
          <p:cNvSpPr>
            <a:spLocks noChangeArrowheads="1"/>
          </p:cNvSpPr>
          <p:nvPr/>
        </p:nvSpPr>
        <p:spPr bwMode="auto">
          <a:xfrm>
            <a:off x="0" y="1676400"/>
            <a:ext cx="9144000" cy="523220"/>
          </a:xfrm>
          <a:prstGeom prst="rect">
            <a:avLst/>
          </a:prstGeom>
          <a:noFill/>
          <a:ln w="9525">
            <a:noFill/>
            <a:miter lim="800000"/>
            <a:headEnd/>
            <a:tailEnd/>
          </a:ln>
        </p:spPr>
        <p:txBody>
          <a:bodyPr wrap="square">
            <a:spAutoFit/>
          </a:bodyPr>
          <a:lstStyle/>
          <a:p>
            <a:pPr algn="ctr"/>
            <a:r>
              <a:rPr lang="en-US" altLang="en-US" sz="2800" b="1" dirty="0" smtClean="0">
                <a:solidFill>
                  <a:srgbClr val="C0504D"/>
                </a:solidFill>
                <a:latin typeface="Times New Roman" pitchFamily="18" charset="0"/>
                <a:cs typeface="Times New Roman" pitchFamily="18" charset="0"/>
              </a:rPr>
              <a:t>“</a:t>
            </a:r>
            <a:r>
              <a:rPr lang="en-US" sz="2800" dirty="0">
                <a:solidFill>
                  <a:srgbClr val="FF0000"/>
                </a:solidFill>
              </a:rPr>
              <a:t>Student Staff management System</a:t>
            </a:r>
            <a:r>
              <a:rPr lang="en-US" altLang="en-US" sz="2800" b="1" dirty="0" smtClean="0">
                <a:solidFill>
                  <a:srgbClr val="C0504D"/>
                </a:solidFill>
                <a:latin typeface="Times New Roman" pitchFamily="18" charset="0"/>
                <a:cs typeface="Times New Roman" pitchFamily="18" charset="0"/>
              </a:rPr>
              <a:t>”</a:t>
            </a:r>
            <a:endParaRPr lang="en-US" altLang="en-US" b="1" dirty="0">
              <a:solidFill>
                <a:srgbClr val="850AFF"/>
              </a:solidFill>
              <a:latin typeface="Times New Roman" pitchFamily="18" charset="0"/>
              <a:cs typeface="Times New Roman" pitchFamily="18" charset="0"/>
            </a:endParaRPr>
          </a:p>
        </p:txBody>
      </p:sp>
      <p:sp>
        <p:nvSpPr>
          <p:cNvPr id="24" name="Rectangle 17"/>
          <p:cNvSpPr>
            <a:spLocks noChangeArrowheads="1"/>
          </p:cNvSpPr>
          <p:nvPr/>
        </p:nvSpPr>
        <p:spPr bwMode="auto">
          <a:xfrm>
            <a:off x="0" y="2133600"/>
            <a:ext cx="9144000" cy="923925"/>
          </a:xfrm>
          <a:prstGeom prst="rect">
            <a:avLst/>
          </a:prstGeom>
          <a:noFill/>
          <a:ln w="9525">
            <a:noFill/>
            <a:miter lim="800000"/>
            <a:headEnd/>
            <a:tailEnd/>
          </a:ln>
        </p:spPr>
        <p:txBody>
          <a:bodyPr wrap="square">
            <a:spAutoFit/>
          </a:bodyPr>
          <a:lstStyle/>
          <a:p>
            <a:pPr algn="ctr">
              <a:lnSpc>
                <a:spcPct val="150000"/>
              </a:lnSpc>
            </a:pPr>
            <a:r>
              <a:rPr lang="en-GB" altLang="en-US" b="1" dirty="0">
                <a:solidFill>
                  <a:srgbClr val="1B3D2F"/>
                </a:solidFill>
                <a:latin typeface="Bookman Old Style" pitchFamily="18" charset="0"/>
              </a:rPr>
              <a:t>Presented by: </a:t>
            </a:r>
            <a:endParaRPr lang="en-US" altLang="en-US" dirty="0"/>
          </a:p>
          <a:p>
            <a:pPr algn="ctr">
              <a:lnSpc>
                <a:spcPct val="150000"/>
              </a:lnSpc>
            </a:pPr>
            <a:r>
              <a:rPr lang="en-GB" altLang="en-US" b="1" dirty="0">
                <a:solidFill>
                  <a:srgbClr val="1B3D2F"/>
                </a:solidFill>
                <a:latin typeface="Bookman Old Style" pitchFamily="18" charset="0"/>
              </a:rPr>
              <a:t> </a:t>
            </a:r>
            <a:endParaRPr lang="en-US" altLang="en-US" dirty="0"/>
          </a:p>
        </p:txBody>
      </p:sp>
      <p:sp>
        <p:nvSpPr>
          <p:cNvPr id="25" name="TextBox 24"/>
          <p:cNvSpPr txBox="1"/>
          <p:nvPr/>
        </p:nvSpPr>
        <p:spPr>
          <a:xfrm>
            <a:off x="0" y="3429000"/>
            <a:ext cx="9144000" cy="984885"/>
          </a:xfrm>
          <a:prstGeom prst="rect">
            <a:avLst/>
          </a:prstGeom>
          <a:noFill/>
        </p:spPr>
        <p:txBody>
          <a:bodyPr wrap="square" rtlCol="0">
            <a:spAutoFit/>
          </a:bodyPr>
          <a:lstStyle/>
          <a:p>
            <a:pPr algn="ctr"/>
            <a:r>
              <a:rPr lang="en-US" sz="2000" b="1" dirty="0" smtClean="0">
                <a:solidFill>
                  <a:srgbClr val="002060"/>
                </a:solidFill>
                <a:latin typeface="Times New Roman" pitchFamily="18" charset="0"/>
                <a:cs typeface="Times New Roman" pitchFamily="18" charset="0"/>
              </a:rPr>
              <a:t>GUIDED BY :</a:t>
            </a:r>
          </a:p>
          <a:p>
            <a:pPr algn="ctr"/>
            <a:r>
              <a:rPr lang="en-US" sz="2000" b="1" dirty="0" smtClean="0">
                <a:solidFill>
                  <a:srgbClr val="C00000"/>
                </a:solidFill>
                <a:latin typeface="Times New Roman" pitchFamily="18" charset="0"/>
                <a:cs typeface="Times New Roman" pitchFamily="18" charset="0"/>
              </a:rPr>
              <a:t>MR. / MS</a:t>
            </a:r>
            <a:r>
              <a:rPr lang="en-US" sz="2000" b="1" dirty="0" smtClean="0">
                <a:solidFill>
                  <a:srgbClr val="002060"/>
                </a:solidFill>
                <a:latin typeface="Times New Roman" pitchFamily="18" charset="0"/>
                <a:cs typeface="Times New Roman" pitchFamily="18" charset="0"/>
              </a:rPr>
              <a:t>. </a:t>
            </a:r>
            <a:endParaRPr lang="en-US" dirty="0" smtClean="0"/>
          </a:p>
          <a:p>
            <a:pPr algn="ctr"/>
            <a:endParaRPr lang="en-US" dirty="0"/>
          </a:p>
        </p:txBody>
      </p:sp>
      <p:sp>
        <p:nvSpPr>
          <p:cNvPr id="26" name="Rectangle 24"/>
          <p:cNvSpPr>
            <a:spLocks noChangeArrowheads="1"/>
          </p:cNvSpPr>
          <p:nvPr/>
        </p:nvSpPr>
        <p:spPr bwMode="auto">
          <a:xfrm>
            <a:off x="0" y="4953000"/>
            <a:ext cx="9144000" cy="1154162"/>
          </a:xfrm>
          <a:prstGeom prst="rect">
            <a:avLst/>
          </a:prstGeom>
          <a:noFill/>
          <a:ln w="9525">
            <a:noFill/>
            <a:miter lim="800000"/>
            <a:headEnd/>
            <a:tailEnd/>
          </a:ln>
        </p:spPr>
        <p:txBody>
          <a:bodyPr wrap="square">
            <a:spAutoFit/>
          </a:bodyPr>
          <a:lstStyle/>
          <a:p>
            <a:pPr algn="ctr">
              <a:lnSpc>
                <a:spcPct val="150000"/>
              </a:lnSpc>
            </a:pPr>
            <a:r>
              <a:rPr lang="en-GB" altLang="en-US" sz="2400" b="1" dirty="0">
                <a:solidFill>
                  <a:srgbClr val="C00000"/>
                </a:solidFill>
                <a:latin typeface="Bookman Old Style" pitchFamily="18" charset="0"/>
              </a:rPr>
              <a:t>Department of </a:t>
            </a:r>
            <a:r>
              <a:rPr lang="en-GB" altLang="en-US" sz="2400" b="1" dirty="0" smtClean="0">
                <a:solidFill>
                  <a:srgbClr val="C00000"/>
                </a:solidFill>
                <a:latin typeface="Bookman Old Style" pitchFamily="18" charset="0"/>
              </a:rPr>
              <a:t>Computer Science &amp; Engineering</a:t>
            </a:r>
            <a:endParaRPr lang="en-US" altLang="en-US" dirty="0"/>
          </a:p>
          <a:p>
            <a:pPr algn="ctr">
              <a:lnSpc>
                <a:spcPct val="150000"/>
              </a:lnSpc>
            </a:pPr>
            <a:r>
              <a:rPr lang="en-GB" altLang="en-US" sz="2200" b="1" dirty="0" smtClean="0">
                <a:solidFill>
                  <a:srgbClr val="C00000"/>
                </a:solidFill>
                <a:latin typeface="Bookman Old Style" pitchFamily="18" charset="0"/>
              </a:rPr>
              <a:t>Session </a:t>
            </a:r>
            <a:r>
              <a:rPr lang="en-GB" altLang="en-US" sz="2200" b="1" dirty="0">
                <a:solidFill>
                  <a:srgbClr val="C00000"/>
                </a:solidFill>
                <a:latin typeface="Bookman Old Style" pitchFamily="18" charset="0"/>
              </a:rPr>
              <a:t>2020-2021</a:t>
            </a:r>
            <a:endParaRPr lang="en-US"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yellow-leaf-frame-templates.jpeg"/>
          <p:cNvPicPr>
            <a:picLocks noGrp="1" noChangeAspect="1"/>
          </p:cNvPicPr>
          <p:nvPr>
            <p:ph idx="4294967295"/>
          </p:nvPr>
        </p:nvPicPr>
        <p:blipFill>
          <a:blip r:embed="rId2"/>
          <a:stretch>
            <a:fillRect/>
          </a:stretch>
        </p:blipFill>
        <p:spPr>
          <a:xfrm>
            <a:off x="0" y="0"/>
            <a:ext cx="9144000" cy="6858000"/>
          </a:xfrm>
        </p:spPr>
      </p:pic>
      <p:sp>
        <p:nvSpPr>
          <p:cNvPr id="3" name="TextBox 2"/>
          <p:cNvSpPr txBox="1"/>
          <p:nvPr/>
        </p:nvSpPr>
        <p:spPr>
          <a:xfrm>
            <a:off x="0" y="0"/>
            <a:ext cx="9144000" cy="584775"/>
          </a:xfrm>
          <a:prstGeom prst="rect">
            <a:avLst/>
          </a:prstGeom>
          <a:noFill/>
        </p:spPr>
        <p:txBody>
          <a:bodyPr wrap="square" rtlCol="0">
            <a:spAutoFit/>
          </a:bodyPr>
          <a:lstStyle/>
          <a:p>
            <a:pPr algn="ctr"/>
            <a:r>
              <a:rPr lang="en-US" sz="3200" b="1" dirty="0" smtClean="0">
                <a:latin typeface="Times New Roman" pitchFamily="18" charset="0"/>
                <a:cs typeface="Times New Roman" pitchFamily="18" charset="0"/>
              </a:rPr>
              <a:t>PROJECT WORKING</a:t>
            </a:r>
            <a:endParaRPr lang="en-US" sz="3200" b="1" dirty="0">
              <a:latin typeface="Times New Roman" pitchFamily="18" charset="0"/>
              <a:cs typeface="Times New Roman" pitchFamily="18" charset="0"/>
            </a:endParaRPr>
          </a:p>
        </p:txBody>
      </p:sp>
      <p:sp>
        <p:nvSpPr>
          <p:cNvPr id="5" name="TextBox 4"/>
          <p:cNvSpPr txBox="1"/>
          <p:nvPr/>
        </p:nvSpPr>
        <p:spPr>
          <a:xfrm>
            <a:off x="0" y="6324600"/>
            <a:ext cx="9144000" cy="369332"/>
          </a:xfrm>
          <a:prstGeom prst="rect">
            <a:avLst/>
          </a:prstGeom>
          <a:noFill/>
        </p:spPr>
        <p:txBody>
          <a:bodyPr wrap="square" rtlCol="0">
            <a:spAutoFit/>
          </a:bodyPr>
          <a:lstStyle/>
          <a:p>
            <a:pPr algn="ctr"/>
            <a:r>
              <a:rPr lang="en-US" b="1" dirty="0" smtClean="0">
                <a:solidFill>
                  <a:srgbClr val="C00000"/>
                </a:solidFill>
                <a:latin typeface="Aharoni" pitchFamily="2" charset="-79"/>
                <a:cs typeface="Aharoni" pitchFamily="2" charset="-79"/>
              </a:rPr>
              <a:t>DEPARTMENT OF COMPUTER SCIENCE &amp; ENGINEERING </a:t>
            </a:r>
            <a:endParaRPr lang="en-US" b="1" dirty="0">
              <a:solidFill>
                <a:srgbClr val="C00000"/>
              </a:solidFill>
              <a:latin typeface="Aharoni" pitchFamily="2" charset="-79"/>
              <a:cs typeface="Aharoni" pitchFamily="2" charset="-79"/>
            </a:endParaRPr>
          </a:p>
        </p:txBody>
      </p:sp>
      <p:sp>
        <p:nvSpPr>
          <p:cNvPr id="6" name="Rectangle 5"/>
          <p:cNvSpPr/>
          <p:nvPr/>
        </p:nvSpPr>
        <p:spPr>
          <a:xfrm>
            <a:off x="533400" y="-495152"/>
            <a:ext cx="7391400" cy="5909310"/>
          </a:xfrm>
          <a:prstGeom prst="rect">
            <a:avLst/>
          </a:prstGeom>
        </p:spPr>
        <p:txBody>
          <a:bodyPr wrap="square">
            <a:spAutoFit/>
          </a:bodyPr>
          <a:lstStyle/>
          <a:p>
            <a:pPr>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Data </a:t>
            </a:r>
            <a:r>
              <a:rPr lang="en-US" dirty="0">
                <a:latin typeface="Times New Roman" panose="02020603050405020304" pitchFamily="18" charset="0"/>
                <a:cs typeface="Times New Roman" panose="02020603050405020304" pitchFamily="18" charset="0"/>
              </a:rPr>
              <a:t>entry: This is the process of entering information about students and their academic records into the system. This information may come from a variety of sources, such as registration forms, transcripts, and test scores.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storage: Once the data has been entered into the system, it is typically organized and stored in a database. This allows the data to be easily accessed and manipulated.</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retrieval: The system provides users with the ability to retrieve and view student records. For example, teachers and administrators may be able to access student grades and track progress, while students may be able to view their own records and grades.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analysis and reporting: Some student management systems may include features for data analysis and reporting. For example, the system may be able to generate reports on student performance, class attendance, and other metrics. These reports can help educators identify trends and patterns in student data, and make data-driven decisions about teaching and learning.</a:t>
            </a:r>
            <a:endParaRPr lang="en-US"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87052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yellow-leaf-frame-templates.jpeg"/>
          <p:cNvPicPr>
            <a:picLocks noGrp="1" noChangeAspect="1"/>
          </p:cNvPicPr>
          <p:nvPr>
            <p:ph idx="4294967295"/>
          </p:nvPr>
        </p:nvPicPr>
        <p:blipFill>
          <a:blip r:embed="rId2"/>
          <a:stretch>
            <a:fillRect/>
          </a:stretch>
        </p:blipFill>
        <p:spPr>
          <a:xfrm>
            <a:off x="0" y="0"/>
            <a:ext cx="9144000" cy="6858000"/>
          </a:xfrm>
        </p:spPr>
      </p:pic>
      <p:sp>
        <p:nvSpPr>
          <p:cNvPr id="3" name="TextBox 2"/>
          <p:cNvSpPr txBox="1"/>
          <p:nvPr/>
        </p:nvSpPr>
        <p:spPr>
          <a:xfrm>
            <a:off x="0" y="0"/>
            <a:ext cx="9144000" cy="584775"/>
          </a:xfrm>
          <a:prstGeom prst="rect">
            <a:avLst/>
          </a:prstGeom>
          <a:noFill/>
        </p:spPr>
        <p:txBody>
          <a:bodyPr wrap="square" rtlCol="0">
            <a:spAutoFit/>
          </a:bodyPr>
          <a:lstStyle/>
          <a:p>
            <a:pPr algn="ctr"/>
            <a:r>
              <a:rPr lang="en-US" sz="3200" b="1" dirty="0" smtClean="0">
                <a:latin typeface="Times New Roman" pitchFamily="18" charset="0"/>
                <a:cs typeface="Times New Roman" pitchFamily="18" charset="0"/>
              </a:rPr>
              <a:t>PROJECT WORKING</a:t>
            </a:r>
            <a:endParaRPr lang="en-US" sz="3200" b="1" dirty="0">
              <a:latin typeface="Times New Roman" pitchFamily="18" charset="0"/>
              <a:cs typeface="Times New Roman" pitchFamily="18" charset="0"/>
            </a:endParaRPr>
          </a:p>
        </p:txBody>
      </p:sp>
      <p:sp>
        <p:nvSpPr>
          <p:cNvPr id="5" name="TextBox 4"/>
          <p:cNvSpPr txBox="1"/>
          <p:nvPr/>
        </p:nvSpPr>
        <p:spPr>
          <a:xfrm>
            <a:off x="0" y="6324600"/>
            <a:ext cx="9144000" cy="369332"/>
          </a:xfrm>
          <a:prstGeom prst="rect">
            <a:avLst/>
          </a:prstGeom>
          <a:noFill/>
        </p:spPr>
        <p:txBody>
          <a:bodyPr wrap="square" rtlCol="0">
            <a:spAutoFit/>
          </a:bodyPr>
          <a:lstStyle/>
          <a:p>
            <a:pPr algn="ctr"/>
            <a:r>
              <a:rPr lang="en-US" b="1" dirty="0" smtClean="0">
                <a:solidFill>
                  <a:srgbClr val="C00000"/>
                </a:solidFill>
                <a:latin typeface="Aharoni" pitchFamily="2" charset="-79"/>
                <a:cs typeface="Aharoni" pitchFamily="2" charset="-79"/>
              </a:rPr>
              <a:t>DEPARTMENT OF COMPUTER SCIENCE &amp; ENGINEERING </a:t>
            </a:r>
            <a:endParaRPr lang="en-US" b="1" dirty="0">
              <a:solidFill>
                <a:srgbClr val="C00000"/>
              </a:solidFill>
              <a:latin typeface="Aharoni" pitchFamily="2" charset="-79"/>
              <a:cs typeface="Aharoni" pitchFamily="2" charset="-79"/>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 y="914400"/>
            <a:ext cx="8915400" cy="4856547"/>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yellow-leaf-frame-templates.jpeg"/>
          <p:cNvPicPr>
            <a:picLocks noGrp="1" noChangeAspect="1"/>
          </p:cNvPicPr>
          <p:nvPr>
            <p:ph idx="4294967295"/>
          </p:nvPr>
        </p:nvPicPr>
        <p:blipFill>
          <a:blip r:embed="rId2"/>
          <a:stretch>
            <a:fillRect/>
          </a:stretch>
        </p:blipFill>
        <p:spPr>
          <a:xfrm>
            <a:off x="0" y="0"/>
            <a:ext cx="9144000" cy="6858000"/>
          </a:xfrm>
        </p:spPr>
      </p:pic>
      <p:sp>
        <p:nvSpPr>
          <p:cNvPr id="3" name="TextBox 2"/>
          <p:cNvSpPr txBox="1"/>
          <p:nvPr/>
        </p:nvSpPr>
        <p:spPr>
          <a:xfrm>
            <a:off x="0" y="0"/>
            <a:ext cx="9144000" cy="584775"/>
          </a:xfrm>
          <a:prstGeom prst="rect">
            <a:avLst/>
          </a:prstGeom>
          <a:noFill/>
        </p:spPr>
        <p:txBody>
          <a:bodyPr wrap="square" rtlCol="0">
            <a:spAutoFit/>
          </a:bodyPr>
          <a:lstStyle/>
          <a:p>
            <a:pPr algn="ctr"/>
            <a:r>
              <a:rPr lang="en-US" sz="3200" b="1" dirty="0" smtClean="0">
                <a:latin typeface="Times New Roman" pitchFamily="18" charset="0"/>
                <a:cs typeface="Times New Roman" pitchFamily="18" charset="0"/>
              </a:rPr>
              <a:t>MODULES</a:t>
            </a:r>
            <a:endParaRPr lang="en-US" sz="3200" b="1" dirty="0">
              <a:latin typeface="Times New Roman" pitchFamily="18" charset="0"/>
              <a:cs typeface="Times New Roman" pitchFamily="18" charset="0"/>
            </a:endParaRPr>
          </a:p>
        </p:txBody>
      </p:sp>
      <p:sp>
        <p:nvSpPr>
          <p:cNvPr id="5" name="TextBox 4"/>
          <p:cNvSpPr txBox="1"/>
          <p:nvPr/>
        </p:nvSpPr>
        <p:spPr>
          <a:xfrm>
            <a:off x="0" y="6324600"/>
            <a:ext cx="9144000" cy="369332"/>
          </a:xfrm>
          <a:prstGeom prst="rect">
            <a:avLst/>
          </a:prstGeom>
          <a:noFill/>
        </p:spPr>
        <p:txBody>
          <a:bodyPr wrap="square" rtlCol="0">
            <a:spAutoFit/>
          </a:bodyPr>
          <a:lstStyle/>
          <a:p>
            <a:pPr algn="ctr"/>
            <a:r>
              <a:rPr lang="en-US" b="1" dirty="0" smtClean="0">
                <a:solidFill>
                  <a:srgbClr val="C00000"/>
                </a:solidFill>
                <a:latin typeface="Aharoni" pitchFamily="2" charset="-79"/>
                <a:cs typeface="Aharoni" pitchFamily="2" charset="-79"/>
              </a:rPr>
              <a:t>DEPARTMENT OF COMPUTER SCIENCE &amp; ENGINEERING </a:t>
            </a:r>
            <a:endParaRPr lang="en-US" b="1" dirty="0">
              <a:solidFill>
                <a:srgbClr val="C00000"/>
              </a:solidFill>
              <a:latin typeface="Aharoni" pitchFamily="2" charset="-79"/>
              <a:cs typeface="Aharoni" pitchFamily="2" charset="-79"/>
            </a:endParaRPr>
          </a:p>
        </p:txBody>
      </p:sp>
      <p:sp>
        <p:nvSpPr>
          <p:cNvPr id="6" name="TextBox 5"/>
          <p:cNvSpPr txBox="1"/>
          <p:nvPr/>
        </p:nvSpPr>
        <p:spPr>
          <a:xfrm>
            <a:off x="609600" y="1582340"/>
            <a:ext cx="7696200" cy="3693319"/>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We use Python Programming Language as back-end and there are some Modules we use to build This System</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t>Django</a:t>
            </a:r>
          </a:p>
          <a:p>
            <a:pPr marL="285750" indent="-285750">
              <a:buFont typeface="Arial" panose="020B0604020202020204" pitchFamily="34" charset="0"/>
              <a:buChar char="•"/>
            </a:pPr>
            <a:r>
              <a:rPr lang="en-US" dirty="0" err="1" smtClean="0"/>
              <a:t>MySql</a:t>
            </a:r>
            <a:endParaRPr lang="en-US" dirty="0" smtClean="0"/>
          </a:p>
          <a:p>
            <a:pPr marL="285750" indent="-285750">
              <a:buFont typeface="Arial" panose="020B0604020202020204" pitchFamily="34" charset="0"/>
              <a:buChar char="•"/>
            </a:pPr>
            <a:r>
              <a:rPr lang="en-US" dirty="0" err="1" smtClean="0"/>
              <a:t>Pydot</a:t>
            </a:r>
            <a:endParaRPr lang="en-US" dirty="0" smtClean="0"/>
          </a:p>
          <a:p>
            <a:pPr marL="285750" indent="-285750">
              <a:buFont typeface="Arial" panose="020B0604020202020204" pitchFamily="34" charset="0"/>
              <a:buChar char="•"/>
            </a:pPr>
            <a:r>
              <a:rPr lang="en-US" dirty="0" err="1" smtClean="0"/>
              <a:t>Graphviz</a:t>
            </a:r>
            <a:endParaRPr lang="en-US" dirty="0" smtClean="0"/>
          </a:p>
          <a:p>
            <a:pPr marL="285750" indent="-285750">
              <a:buFont typeface="Arial" panose="020B0604020202020204" pitchFamily="34" charset="0"/>
              <a:buChar char="•"/>
            </a:pPr>
            <a:r>
              <a:rPr lang="en-US" dirty="0" err="1" smtClean="0"/>
              <a:t>Pyz</a:t>
            </a:r>
            <a:endParaRPr lang="en-US" dirty="0" smtClean="0"/>
          </a:p>
          <a:p>
            <a:pPr marL="285750" indent="-285750">
              <a:buFont typeface="Arial" panose="020B0604020202020204" pitchFamily="34" charset="0"/>
              <a:buChar char="•"/>
            </a:pPr>
            <a:r>
              <a:rPr lang="en-US" dirty="0" smtClean="0"/>
              <a:t>Pillow</a:t>
            </a:r>
          </a:p>
          <a:p>
            <a:pPr marL="285750" indent="-285750">
              <a:buFont typeface="Arial" panose="020B0604020202020204" pitchFamily="34" charset="0"/>
              <a:buChar char="•"/>
            </a:pPr>
            <a:endParaRPr lang="en-US" dirty="0"/>
          </a:p>
          <a:p>
            <a:r>
              <a:rPr lang="en-US" dirty="0" smtClean="0"/>
              <a:t>Those are some python packages which helps us to manage all Backend modules on python code</a:t>
            </a:r>
          </a:p>
          <a:p>
            <a:pPr marL="285750" indent="-285750">
              <a:buFont typeface="Arial" panose="020B0604020202020204" pitchFamily="34" charset="0"/>
              <a:buChar char="•"/>
            </a:pPr>
            <a:endParaRPr 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yellow-leaf-frame-templates.jpeg"/>
          <p:cNvPicPr>
            <a:picLocks noGrp="1" noChangeAspect="1"/>
          </p:cNvPicPr>
          <p:nvPr>
            <p:ph idx="4294967295"/>
          </p:nvPr>
        </p:nvPicPr>
        <p:blipFill>
          <a:blip r:embed="rId2"/>
          <a:stretch>
            <a:fillRect/>
          </a:stretch>
        </p:blipFill>
        <p:spPr>
          <a:xfrm>
            <a:off x="0" y="0"/>
            <a:ext cx="9144000" cy="6858000"/>
          </a:xfrm>
        </p:spPr>
      </p:pic>
      <p:sp>
        <p:nvSpPr>
          <p:cNvPr id="3" name="TextBox 2"/>
          <p:cNvSpPr txBox="1"/>
          <p:nvPr/>
        </p:nvSpPr>
        <p:spPr>
          <a:xfrm>
            <a:off x="0" y="0"/>
            <a:ext cx="9144000" cy="584775"/>
          </a:xfrm>
          <a:prstGeom prst="rect">
            <a:avLst/>
          </a:prstGeom>
          <a:noFill/>
        </p:spPr>
        <p:txBody>
          <a:bodyPr wrap="square" rtlCol="0">
            <a:spAutoFit/>
          </a:bodyPr>
          <a:lstStyle/>
          <a:p>
            <a:pPr algn="ctr"/>
            <a:r>
              <a:rPr lang="en-US" sz="3200" b="1" dirty="0" smtClean="0">
                <a:latin typeface="Times New Roman" pitchFamily="18" charset="0"/>
                <a:cs typeface="Times New Roman" pitchFamily="18" charset="0"/>
              </a:rPr>
              <a:t>REFERENCES</a:t>
            </a:r>
            <a:endParaRPr lang="en-US" sz="3200" b="1" dirty="0">
              <a:latin typeface="Times New Roman" pitchFamily="18" charset="0"/>
              <a:cs typeface="Times New Roman" pitchFamily="18" charset="0"/>
            </a:endParaRPr>
          </a:p>
        </p:txBody>
      </p:sp>
      <p:sp>
        <p:nvSpPr>
          <p:cNvPr id="5" name="TextBox 4"/>
          <p:cNvSpPr txBox="1"/>
          <p:nvPr/>
        </p:nvSpPr>
        <p:spPr>
          <a:xfrm>
            <a:off x="0" y="6324600"/>
            <a:ext cx="9144000" cy="369332"/>
          </a:xfrm>
          <a:prstGeom prst="rect">
            <a:avLst/>
          </a:prstGeom>
          <a:noFill/>
        </p:spPr>
        <p:txBody>
          <a:bodyPr wrap="square" rtlCol="0">
            <a:spAutoFit/>
          </a:bodyPr>
          <a:lstStyle/>
          <a:p>
            <a:pPr algn="ctr"/>
            <a:r>
              <a:rPr lang="en-US" b="1" dirty="0" smtClean="0">
                <a:solidFill>
                  <a:srgbClr val="C00000"/>
                </a:solidFill>
                <a:latin typeface="Aharoni" pitchFamily="2" charset="-79"/>
                <a:cs typeface="Aharoni" pitchFamily="2" charset="-79"/>
              </a:rPr>
              <a:t>DEPARTMENT OF COMPUTER SCIENCE &amp; ENGINEERING </a:t>
            </a:r>
            <a:endParaRPr lang="en-US" b="1" dirty="0">
              <a:solidFill>
                <a:srgbClr val="C00000"/>
              </a:solidFill>
              <a:latin typeface="Aharoni" pitchFamily="2" charset="-79"/>
              <a:cs typeface="Aharoni" pitchFamily="2" charset="-79"/>
            </a:endParaRPr>
          </a:p>
        </p:txBody>
      </p:sp>
      <p:sp>
        <p:nvSpPr>
          <p:cNvPr id="2" name="Rectangle 1"/>
          <p:cNvSpPr/>
          <p:nvPr/>
        </p:nvSpPr>
        <p:spPr>
          <a:xfrm>
            <a:off x="152400" y="914400"/>
            <a:ext cx="8115300" cy="5016758"/>
          </a:xfrm>
          <a:prstGeom prst="rect">
            <a:avLst/>
          </a:prstGeom>
        </p:spPr>
        <p:txBody>
          <a:bodyPr wrap="square">
            <a:spAutoFit/>
          </a:bodyPr>
          <a:lstStyle/>
          <a:p>
            <a:r>
              <a:rPr lang="en-US" sz="1600" dirty="0" smtClean="0">
                <a:solidFill>
                  <a:srgbClr val="000000"/>
                </a:solidFill>
                <a:latin typeface="Times New Roman" panose="02020603050405020304" pitchFamily="18" charset="0"/>
                <a:cs typeface="Times New Roman" panose="02020603050405020304" pitchFamily="18" charset="0"/>
              </a:rPr>
              <a:t>[</a:t>
            </a:r>
            <a:r>
              <a:rPr lang="en-US" sz="1600" dirty="0">
                <a:solidFill>
                  <a:srgbClr val="000000"/>
                </a:solidFill>
                <a:latin typeface="Times New Roman" panose="02020603050405020304" pitchFamily="18" charset="0"/>
                <a:cs typeface="Times New Roman" panose="02020603050405020304" pitchFamily="18" charset="0"/>
              </a:rPr>
              <a:t>1] </a:t>
            </a:r>
            <a:r>
              <a:rPr lang="en-US" sz="1600" dirty="0" err="1">
                <a:solidFill>
                  <a:srgbClr val="000000"/>
                </a:solidFill>
                <a:latin typeface="Times New Roman" panose="02020603050405020304" pitchFamily="18" charset="0"/>
                <a:cs typeface="Times New Roman" panose="02020603050405020304" pitchFamily="18" charset="0"/>
              </a:rPr>
              <a:t>Kartiki</a:t>
            </a:r>
            <a:r>
              <a:rPr lang="en-US" sz="1600" dirty="0">
                <a:solidFill>
                  <a:srgbClr val="000000"/>
                </a:solidFill>
                <a:latin typeface="Times New Roman" panose="02020603050405020304" pitchFamily="18" charset="0"/>
                <a:cs typeface="Times New Roman" panose="02020603050405020304" pitchFamily="18" charset="0"/>
              </a:rPr>
              <a:t> </a:t>
            </a:r>
            <a:r>
              <a:rPr lang="en-US" sz="1600" dirty="0" err="1">
                <a:solidFill>
                  <a:srgbClr val="000000"/>
                </a:solidFill>
                <a:latin typeface="Times New Roman" panose="02020603050405020304" pitchFamily="18" charset="0"/>
                <a:cs typeface="Times New Roman" panose="02020603050405020304" pitchFamily="18" charset="0"/>
              </a:rPr>
              <a:t>Datakar</a:t>
            </a:r>
            <a:endParaRPr lang="en-US" sz="1600" dirty="0">
              <a:solidFill>
                <a:srgbClr val="000000"/>
              </a:solidFill>
              <a:latin typeface="Times New Roman" panose="02020603050405020304" pitchFamily="18" charset="0"/>
              <a:cs typeface="Times New Roman" panose="02020603050405020304" pitchFamily="18" charset="0"/>
            </a:endParaRPr>
          </a:p>
          <a:p>
            <a:r>
              <a:rPr lang="en-US" sz="1600" dirty="0">
                <a:solidFill>
                  <a:srgbClr val="000000"/>
                </a:solidFill>
                <a:latin typeface="Times New Roman" panose="02020603050405020304" pitchFamily="18" charset="0"/>
                <a:cs typeface="Times New Roman" panose="02020603050405020304" pitchFamily="18" charset="0"/>
              </a:rPr>
              <a:t>, “Online College Management System”,</a:t>
            </a:r>
          </a:p>
          <a:p>
            <a:r>
              <a:rPr lang="en-US" sz="1600" dirty="0">
                <a:solidFill>
                  <a:srgbClr val="000000"/>
                </a:solidFill>
                <a:latin typeface="Times New Roman" panose="02020603050405020304" pitchFamily="18" charset="0"/>
                <a:cs typeface="Times New Roman" panose="02020603050405020304" pitchFamily="18" charset="0"/>
              </a:rPr>
              <a:t>International Journal of Computer Science and </a:t>
            </a:r>
            <a:r>
              <a:rPr lang="en-US" sz="1600" dirty="0" err="1">
                <a:solidFill>
                  <a:srgbClr val="000000"/>
                </a:solidFill>
                <a:latin typeface="Times New Roman" panose="02020603050405020304" pitchFamily="18" charset="0"/>
                <a:cs typeface="Times New Roman" panose="02020603050405020304" pitchFamily="18" charset="0"/>
              </a:rPr>
              <a:t>MobileComputing</a:t>
            </a:r>
            <a:r>
              <a:rPr lang="en-US" sz="1600" dirty="0">
                <a:solidFill>
                  <a:srgbClr val="000000"/>
                </a:solidFill>
                <a:latin typeface="Times New Roman" panose="02020603050405020304" pitchFamily="18" charset="0"/>
                <a:cs typeface="Times New Roman" panose="02020603050405020304" pitchFamily="18" charset="0"/>
              </a:rPr>
              <a:t>, Vol. 5, Issue 4, April 2016.</a:t>
            </a:r>
          </a:p>
          <a:p>
            <a:r>
              <a:rPr lang="en-US" sz="1600" dirty="0">
                <a:solidFill>
                  <a:srgbClr val="000000"/>
                </a:solidFill>
                <a:latin typeface="Times New Roman" panose="02020603050405020304" pitchFamily="18" charset="0"/>
                <a:cs typeface="Times New Roman" panose="02020603050405020304" pitchFamily="18" charset="0"/>
              </a:rPr>
              <a:t>[2] </a:t>
            </a:r>
            <a:r>
              <a:rPr lang="en-US" sz="1600" dirty="0" err="1">
                <a:solidFill>
                  <a:srgbClr val="000000"/>
                </a:solidFill>
                <a:latin typeface="Times New Roman" panose="02020603050405020304" pitchFamily="18" charset="0"/>
                <a:cs typeface="Times New Roman" panose="02020603050405020304" pitchFamily="18" charset="0"/>
              </a:rPr>
              <a:t>Lalit</a:t>
            </a:r>
            <a:r>
              <a:rPr lang="en-US" sz="1600" dirty="0">
                <a:solidFill>
                  <a:srgbClr val="000000"/>
                </a:solidFill>
                <a:latin typeface="Times New Roman" panose="02020603050405020304" pitchFamily="18" charset="0"/>
                <a:cs typeface="Times New Roman" panose="02020603050405020304" pitchFamily="18" charset="0"/>
              </a:rPr>
              <a:t> Joshi, “A Research Paper on College </a:t>
            </a:r>
            <a:r>
              <a:rPr lang="en-US" sz="1600" dirty="0" err="1">
                <a:solidFill>
                  <a:srgbClr val="000000"/>
                </a:solidFill>
                <a:latin typeface="Times New Roman" panose="02020603050405020304" pitchFamily="18" charset="0"/>
                <a:cs typeface="Times New Roman" panose="02020603050405020304" pitchFamily="18" charset="0"/>
              </a:rPr>
              <a:t>ManagementSystem</a:t>
            </a:r>
            <a:r>
              <a:rPr lang="en-US" sz="1600" dirty="0">
                <a:solidFill>
                  <a:srgbClr val="000000"/>
                </a:solidFill>
                <a:latin typeface="Times New Roman" panose="02020603050405020304" pitchFamily="18" charset="0"/>
                <a:cs typeface="Times New Roman" panose="02020603050405020304" pitchFamily="18" charset="0"/>
              </a:rPr>
              <a:t>”, International Journal of Computer Applications,</a:t>
            </a:r>
          </a:p>
          <a:p>
            <a:r>
              <a:rPr lang="en-US" sz="1600" dirty="0">
                <a:solidFill>
                  <a:srgbClr val="000000"/>
                </a:solidFill>
                <a:latin typeface="Times New Roman" panose="02020603050405020304" pitchFamily="18" charset="0"/>
                <a:cs typeface="Times New Roman" panose="02020603050405020304" pitchFamily="18" charset="0"/>
              </a:rPr>
              <a:t>Vol.122, Issue 11, July 2015.[3] Mary Jane </a:t>
            </a:r>
            <a:r>
              <a:rPr lang="en-US" sz="1600" dirty="0" err="1">
                <a:solidFill>
                  <a:srgbClr val="000000"/>
                </a:solidFill>
                <a:latin typeface="Times New Roman" panose="02020603050405020304" pitchFamily="18" charset="0"/>
                <a:cs typeface="Times New Roman" panose="02020603050405020304" pitchFamily="18" charset="0"/>
              </a:rPr>
              <a:t>Magno</a:t>
            </a:r>
            <a:r>
              <a:rPr lang="en-US" sz="1600" dirty="0">
                <a:solidFill>
                  <a:srgbClr val="000000"/>
                </a:solidFill>
                <a:latin typeface="Times New Roman" panose="02020603050405020304" pitchFamily="18" charset="0"/>
                <a:cs typeface="Times New Roman" panose="02020603050405020304" pitchFamily="18" charset="0"/>
              </a:rPr>
              <a:t>-</a:t>
            </a:r>
          </a:p>
          <a:p>
            <a:r>
              <a:rPr lang="en-US" sz="1600" dirty="0">
                <a:solidFill>
                  <a:srgbClr val="000000"/>
                </a:solidFill>
                <a:latin typeface="Times New Roman" panose="02020603050405020304" pitchFamily="18" charset="0"/>
                <a:cs typeface="Times New Roman" panose="02020603050405020304" pitchFamily="18" charset="0"/>
              </a:rPr>
              <a:t>Tan, “Cloud</a:t>
            </a:r>
          </a:p>
          <a:p>
            <a:r>
              <a:rPr lang="en-US" sz="1600" dirty="0">
                <a:solidFill>
                  <a:srgbClr val="000000"/>
                </a:solidFill>
                <a:latin typeface="Times New Roman" panose="02020603050405020304" pitchFamily="18" charset="0"/>
                <a:cs typeface="Times New Roman" panose="02020603050405020304" pitchFamily="18" charset="0"/>
              </a:rPr>
              <a:t>-Based College</a:t>
            </a:r>
          </a:p>
          <a:p>
            <a:r>
              <a:rPr lang="en-US" sz="1600" dirty="0">
                <a:solidFill>
                  <a:srgbClr val="000000"/>
                </a:solidFill>
                <a:latin typeface="Times New Roman" panose="02020603050405020304" pitchFamily="18" charset="0"/>
                <a:cs typeface="Times New Roman" panose="02020603050405020304" pitchFamily="18" charset="0"/>
              </a:rPr>
              <a:t>Management System for Universities”</a:t>
            </a:r>
          </a:p>
          <a:p>
            <a:r>
              <a:rPr lang="en-US" sz="1600" dirty="0">
                <a:solidFill>
                  <a:srgbClr val="000000"/>
                </a:solidFill>
                <a:latin typeface="Times New Roman" panose="02020603050405020304" pitchFamily="18" charset="0"/>
                <a:cs typeface="Times New Roman" panose="02020603050405020304" pitchFamily="18" charset="0"/>
              </a:rPr>
              <a:t>,</a:t>
            </a:r>
          </a:p>
          <a:p>
            <a:r>
              <a:rPr lang="en-US" sz="1600" dirty="0" err="1">
                <a:solidFill>
                  <a:srgbClr val="000000"/>
                </a:solidFill>
                <a:latin typeface="Times New Roman" panose="02020603050405020304" pitchFamily="18" charset="0"/>
                <a:cs typeface="Times New Roman" panose="02020603050405020304" pitchFamily="18" charset="0"/>
              </a:rPr>
              <a:t>InternationalJournal</a:t>
            </a:r>
            <a:r>
              <a:rPr lang="en-US" sz="1600" dirty="0">
                <a:solidFill>
                  <a:srgbClr val="000000"/>
                </a:solidFill>
                <a:latin typeface="Times New Roman" panose="02020603050405020304" pitchFamily="18" charset="0"/>
                <a:cs typeface="Times New Roman" panose="02020603050405020304" pitchFamily="18" charset="0"/>
              </a:rPr>
              <a:t> of Information and Education Technology, Vol.4,Issue 6, December 2014.</a:t>
            </a:r>
          </a:p>
          <a:p>
            <a:r>
              <a:rPr lang="en-US" sz="1600" dirty="0">
                <a:solidFill>
                  <a:srgbClr val="000000"/>
                </a:solidFill>
                <a:latin typeface="Times New Roman" panose="02020603050405020304" pitchFamily="18" charset="0"/>
                <a:cs typeface="Times New Roman" panose="02020603050405020304" pitchFamily="18" charset="0"/>
              </a:rPr>
              <a:t>[4] S. R. </a:t>
            </a:r>
            <a:r>
              <a:rPr lang="en-US" sz="1600" dirty="0" err="1">
                <a:solidFill>
                  <a:srgbClr val="000000"/>
                </a:solidFill>
                <a:latin typeface="Times New Roman" panose="02020603050405020304" pitchFamily="18" charset="0"/>
                <a:cs typeface="Times New Roman" panose="02020603050405020304" pitchFamily="18" charset="0"/>
              </a:rPr>
              <a:t>Bharamagoudar</a:t>
            </a:r>
            <a:r>
              <a:rPr lang="en-US" sz="1600" dirty="0">
                <a:solidFill>
                  <a:srgbClr val="000000"/>
                </a:solidFill>
                <a:latin typeface="Times New Roman" panose="02020603050405020304" pitchFamily="18" charset="0"/>
                <a:cs typeface="Times New Roman" panose="02020603050405020304" pitchFamily="18" charset="0"/>
              </a:rPr>
              <a:t>, “</a:t>
            </a:r>
          </a:p>
          <a:p>
            <a:r>
              <a:rPr lang="en-US" sz="1600" dirty="0">
                <a:solidFill>
                  <a:srgbClr val="000000"/>
                </a:solidFill>
                <a:latin typeface="Times New Roman" panose="02020603050405020304" pitchFamily="18" charset="0"/>
                <a:cs typeface="Times New Roman" panose="02020603050405020304" pitchFamily="18" charset="0"/>
              </a:rPr>
              <a:t>Web-Based Student Information</a:t>
            </a:r>
          </a:p>
          <a:p>
            <a:r>
              <a:rPr lang="en-US" sz="1600" dirty="0">
                <a:solidFill>
                  <a:srgbClr val="000000"/>
                </a:solidFill>
                <a:latin typeface="Times New Roman" panose="02020603050405020304" pitchFamily="18" charset="0"/>
                <a:cs typeface="Times New Roman" panose="02020603050405020304" pitchFamily="18" charset="0"/>
              </a:rPr>
              <a:t>Management System”, International Journal of Advanced</a:t>
            </a:r>
          </a:p>
          <a:p>
            <a:r>
              <a:rPr lang="en-US" sz="1600" dirty="0">
                <a:solidFill>
                  <a:srgbClr val="000000"/>
                </a:solidFill>
                <a:latin typeface="Times New Roman" panose="02020603050405020304" pitchFamily="18" charset="0"/>
                <a:cs typeface="Times New Roman" panose="02020603050405020304" pitchFamily="18" charset="0"/>
              </a:rPr>
              <a:t>Research in Computer and Communication Engineering,Vol.2, Issue 6, June 2013.[5] </a:t>
            </a:r>
            <a:r>
              <a:rPr lang="en-US" sz="1600" dirty="0" err="1">
                <a:solidFill>
                  <a:srgbClr val="000000"/>
                </a:solidFill>
                <a:latin typeface="Times New Roman" panose="02020603050405020304" pitchFamily="18" charset="0"/>
                <a:cs typeface="Times New Roman" panose="02020603050405020304" pitchFamily="18" charset="0"/>
              </a:rPr>
              <a:t>Srikant</a:t>
            </a:r>
            <a:r>
              <a:rPr lang="en-US" sz="1600" dirty="0">
                <a:solidFill>
                  <a:srgbClr val="000000"/>
                </a:solidFill>
                <a:latin typeface="Times New Roman" panose="02020603050405020304" pitchFamily="18" charset="0"/>
                <a:cs typeface="Times New Roman" panose="02020603050405020304" pitchFamily="18" charset="0"/>
              </a:rPr>
              <a:t> Patnaik,</a:t>
            </a:r>
          </a:p>
          <a:p>
            <a:r>
              <a:rPr lang="en-US" sz="1600" dirty="0">
                <a:solidFill>
                  <a:srgbClr val="000000"/>
                </a:solidFill>
                <a:latin typeface="Times New Roman" panose="02020603050405020304" pitchFamily="18" charset="0"/>
                <a:cs typeface="Times New Roman" panose="02020603050405020304" pitchFamily="18" charset="0"/>
              </a:rPr>
              <a:t>“College Management System”,</a:t>
            </a:r>
          </a:p>
          <a:p>
            <a:r>
              <a:rPr lang="en-US" sz="1600" dirty="0">
                <a:solidFill>
                  <a:srgbClr val="000000"/>
                </a:solidFill>
                <a:latin typeface="Times New Roman" panose="02020603050405020304" pitchFamily="18" charset="0"/>
                <a:cs typeface="Times New Roman" panose="02020603050405020304" pitchFamily="18" charset="0"/>
              </a:rPr>
              <a:t>International Research Journal of Engineering </a:t>
            </a:r>
            <a:r>
              <a:rPr lang="en-US" sz="1600" dirty="0" err="1">
                <a:solidFill>
                  <a:srgbClr val="000000"/>
                </a:solidFill>
                <a:latin typeface="Times New Roman" panose="02020603050405020304" pitchFamily="18" charset="0"/>
                <a:cs typeface="Times New Roman" panose="02020603050405020304" pitchFamily="18" charset="0"/>
              </a:rPr>
              <a:t>andTechnology</a:t>
            </a:r>
            <a:r>
              <a:rPr lang="en-US" sz="1600" dirty="0">
                <a:solidFill>
                  <a:srgbClr val="000000"/>
                </a:solidFill>
                <a:latin typeface="Times New Roman" panose="02020603050405020304" pitchFamily="18" charset="0"/>
                <a:cs typeface="Times New Roman" panose="02020603050405020304" pitchFamily="18" charset="0"/>
              </a:rPr>
              <a:t>, Vol.3, Issue 5, May-2016</a:t>
            </a:r>
          </a:p>
          <a:p>
            <a:r>
              <a:rPr lang="en-US" sz="1600" dirty="0">
                <a:solidFill>
                  <a:srgbClr val="000000"/>
                </a:solidFill>
                <a:latin typeface="Times New Roman" panose="02020603050405020304" pitchFamily="18" charset="0"/>
                <a:cs typeface="Times New Roman" panose="02020603050405020304" pitchFamily="18" charset="0"/>
              </a:rPr>
              <a:t>[6] </a:t>
            </a:r>
            <a:r>
              <a:rPr lang="en-US" sz="1600" dirty="0" err="1">
                <a:solidFill>
                  <a:srgbClr val="000000"/>
                </a:solidFill>
                <a:latin typeface="Times New Roman" panose="02020603050405020304" pitchFamily="18" charset="0"/>
                <a:cs typeface="Times New Roman" panose="02020603050405020304" pitchFamily="18" charset="0"/>
              </a:rPr>
              <a:t>Vishwakarma</a:t>
            </a:r>
            <a:r>
              <a:rPr lang="en-US" sz="1600" dirty="0">
                <a:solidFill>
                  <a:srgbClr val="000000"/>
                </a:solidFill>
                <a:latin typeface="Times New Roman" panose="02020603050405020304" pitchFamily="18" charset="0"/>
                <a:cs typeface="Times New Roman" panose="02020603050405020304" pitchFamily="18" charset="0"/>
              </a:rPr>
              <a:t> R. Ganesh, “Android College Man</a:t>
            </a:r>
          </a:p>
          <a:p>
            <a:r>
              <a:rPr lang="en-US" sz="1600" dirty="0" err="1" smtClean="0">
                <a:solidFill>
                  <a:srgbClr val="000000"/>
                </a:solidFill>
                <a:latin typeface="Times New Roman" panose="02020603050405020304" pitchFamily="18" charset="0"/>
                <a:cs typeface="Times New Roman" panose="02020603050405020304" pitchFamily="18" charset="0"/>
              </a:rPr>
              <a:t>agement</a:t>
            </a:r>
            <a:endParaRPr lang="en-US" sz="16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yellow-leaf-frame-templates.jpeg"/>
          <p:cNvPicPr>
            <a:picLocks noGrp="1" noChangeAspect="1"/>
          </p:cNvPicPr>
          <p:nvPr>
            <p:ph idx="4294967295"/>
          </p:nvPr>
        </p:nvPicPr>
        <p:blipFill>
          <a:blip r:embed="rId2"/>
          <a:stretch>
            <a:fillRect/>
          </a:stretch>
        </p:blipFill>
        <p:spPr>
          <a:xfrm>
            <a:off x="0" y="0"/>
            <a:ext cx="9144000" cy="6858000"/>
          </a:xfrm>
        </p:spPr>
      </p:pic>
      <p:sp>
        <p:nvSpPr>
          <p:cNvPr id="5" name="Rectangle 4"/>
          <p:cNvSpPr/>
          <p:nvPr/>
        </p:nvSpPr>
        <p:spPr>
          <a:xfrm>
            <a:off x="2355463" y="2967335"/>
            <a:ext cx="3688446"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THANK YOU</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yellow-leaf-frame-templates.jpeg"/>
          <p:cNvPicPr>
            <a:picLocks noGrp="1" noChangeAspect="1"/>
          </p:cNvPicPr>
          <p:nvPr>
            <p:ph idx="4294967295"/>
          </p:nvPr>
        </p:nvPicPr>
        <p:blipFill>
          <a:blip r:embed="rId2"/>
          <a:stretch>
            <a:fillRect/>
          </a:stretch>
        </p:blipFill>
        <p:spPr>
          <a:xfrm>
            <a:off x="0" y="0"/>
            <a:ext cx="9144000" cy="6858000"/>
          </a:xfrm>
        </p:spPr>
      </p:pic>
      <p:sp>
        <p:nvSpPr>
          <p:cNvPr id="5" name="TextBox 4"/>
          <p:cNvSpPr txBox="1"/>
          <p:nvPr/>
        </p:nvSpPr>
        <p:spPr>
          <a:xfrm>
            <a:off x="0" y="0"/>
            <a:ext cx="9144000" cy="584775"/>
          </a:xfrm>
          <a:prstGeom prst="rect">
            <a:avLst/>
          </a:prstGeom>
          <a:noFill/>
        </p:spPr>
        <p:txBody>
          <a:bodyPr wrap="square" rtlCol="0">
            <a:spAutoFit/>
          </a:bodyPr>
          <a:lstStyle/>
          <a:p>
            <a:pPr algn="ctr"/>
            <a:r>
              <a:rPr lang="en-US" sz="3200" b="1" dirty="0" smtClean="0">
                <a:latin typeface="Times New Roman" pitchFamily="18" charset="0"/>
                <a:cs typeface="Times New Roman" pitchFamily="18" charset="0"/>
              </a:rPr>
              <a:t>CONTENT</a:t>
            </a:r>
            <a:endParaRPr lang="en-US" sz="3200" b="1" dirty="0">
              <a:latin typeface="Times New Roman" pitchFamily="18" charset="0"/>
              <a:cs typeface="Times New Roman" pitchFamily="18" charset="0"/>
            </a:endParaRPr>
          </a:p>
        </p:txBody>
      </p:sp>
      <p:sp>
        <p:nvSpPr>
          <p:cNvPr id="7" name="TextBox 6"/>
          <p:cNvSpPr txBox="1"/>
          <p:nvPr/>
        </p:nvSpPr>
        <p:spPr>
          <a:xfrm>
            <a:off x="457200" y="685800"/>
            <a:ext cx="7772400" cy="5493812"/>
          </a:xfrm>
          <a:prstGeom prst="rect">
            <a:avLst/>
          </a:prstGeom>
          <a:noFill/>
        </p:spPr>
        <p:txBody>
          <a:bodyPr wrap="square" rtlCol="0">
            <a:spAutoFit/>
          </a:bodyPr>
          <a:lstStyle/>
          <a:p>
            <a:pPr>
              <a:spcBef>
                <a:spcPts val="600"/>
              </a:spcBef>
              <a:spcAft>
                <a:spcPts val="600"/>
              </a:spcAft>
            </a:pPr>
            <a:r>
              <a:rPr lang="en-US" altLang="en-US" sz="2400" dirty="0" smtClean="0">
                <a:latin typeface="Times New Roman" pitchFamily="18" charset="0"/>
                <a:cs typeface="Times New Roman" pitchFamily="18" charset="0"/>
              </a:rPr>
              <a:t>Introduction</a:t>
            </a:r>
          </a:p>
          <a:p>
            <a:pPr>
              <a:spcBef>
                <a:spcPts val="600"/>
              </a:spcBef>
              <a:spcAft>
                <a:spcPts val="600"/>
              </a:spcAft>
            </a:pPr>
            <a:r>
              <a:rPr lang="en-US" altLang="en-US" sz="2400" dirty="0" smtClean="0">
                <a:latin typeface="Times New Roman" pitchFamily="18" charset="0"/>
                <a:cs typeface="Times New Roman" pitchFamily="18" charset="0"/>
              </a:rPr>
              <a:t>Problem Statement</a:t>
            </a:r>
          </a:p>
          <a:p>
            <a:pPr>
              <a:spcBef>
                <a:spcPts val="600"/>
              </a:spcBef>
              <a:spcAft>
                <a:spcPts val="600"/>
              </a:spcAft>
            </a:pPr>
            <a:r>
              <a:rPr lang="en-US" altLang="en-US" sz="2400" dirty="0" smtClean="0">
                <a:latin typeface="Times New Roman" pitchFamily="18" charset="0"/>
                <a:cs typeface="Times New Roman" pitchFamily="18" charset="0"/>
              </a:rPr>
              <a:t>Aim &amp; Objectives </a:t>
            </a:r>
          </a:p>
          <a:p>
            <a:pPr>
              <a:spcBef>
                <a:spcPts val="600"/>
              </a:spcBef>
              <a:spcAft>
                <a:spcPts val="600"/>
              </a:spcAft>
            </a:pPr>
            <a:r>
              <a:rPr lang="en-US" altLang="en-US" sz="2400" dirty="0" smtClean="0">
                <a:latin typeface="Times New Roman" pitchFamily="18" charset="0"/>
                <a:cs typeface="Times New Roman" pitchFamily="18" charset="0"/>
              </a:rPr>
              <a:t>Literature Review</a:t>
            </a:r>
          </a:p>
          <a:p>
            <a:pPr>
              <a:spcBef>
                <a:spcPts val="600"/>
              </a:spcBef>
              <a:spcAft>
                <a:spcPts val="600"/>
              </a:spcAft>
            </a:pPr>
            <a:r>
              <a:rPr lang="en-US" altLang="en-US" sz="2400" dirty="0" smtClean="0">
                <a:latin typeface="Times New Roman" pitchFamily="18" charset="0"/>
                <a:cs typeface="Times New Roman" pitchFamily="18" charset="0"/>
              </a:rPr>
              <a:t>Software and Hardware requirement</a:t>
            </a:r>
          </a:p>
          <a:p>
            <a:pPr>
              <a:spcBef>
                <a:spcPts val="600"/>
              </a:spcBef>
              <a:spcAft>
                <a:spcPts val="600"/>
              </a:spcAft>
            </a:pPr>
            <a:r>
              <a:rPr lang="en-US" altLang="en-US" sz="2400" dirty="0" smtClean="0">
                <a:latin typeface="Times New Roman" pitchFamily="18" charset="0"/>
                <a:cs typeface="Times New Roman" pitchFamily="18" charset="0"/>
              </a:rPr>
              <a:t>Proposed system</a:t>
            </a:r>
          </a:p>
          <a:p>
            <a:pPr>
              <a:spcBef>
                <a:spcPts val="600"/>
              </a:spcBef>
              <a:spcAft>
                <a:spcPts val="600"/>
              </a:spcAft>
            </a:pPr>
            <a:r>
              <a:rPr lang="en-US" altLang="en-US" sz="2400" dirty="0" smtClean="0">
                <a:latin typeface="Times New Roman" pitchFamily="18" charset="0"/>
                <a:cs typeface="Times New Roman" pitchFamily="18" charset="0"/>
              </a:rPr>
              <a:t>Dataflow Diagram </a:t>
            </a:r>
          </a:p>
          <a:p>
            <a:pPr>
              <a:lnSpc>
                <a:spcPct val="150000"/>
              </a:lnSpc>
              <a:spcBef>
                <a:spcPts val="600"/>
              </a:spcBef>
              <a:spcAft>
                <a:spcPts val="600"/>
              </a:spcAft>
            </a:pPr>
            <a:r>
              <a:rPr lang="en-US" altLang="en-US" sz="2400" dirty="0" smtClean="0">
                <a:latin typeface="Times New Roman" pitchFamily="18" charset="0"/>
                <a:cs typeface="Times New Roman" pitchFamily="18" charset="0"/>
              </a:rPr>
              <a:t>Project Working</a:t>
            </a:r>
          </a:p>
          <a:p>
            <a:pPr>
              <a:lnSpc>
                <a:spcPct val="150000"/>
              </a:lnSpc>
            </a:pPr>
            <a:r>
              <a:rPr lang="en-US" altLang="en-US" sz="2400" dirty="0" smtClean="0">
                <a:latin typeface="Times New Roman" pitchFamily="18" charset="0"/>
                <a:cs typeface="Times New Roman" pitchFamily="18" charset="0"/>
              </a:rPr>
              <a:t>Modules </a:t>
            </a:r>
          </a:p>
          <a:p>
            <a:pPr>
              <a:lnSpc>
                <a:spcPct val="150000"/>
              </a:lnSpc>
            </a:pPr>
            <a:r>
              <a:rPr lang="en-US" altLang="en-US" sz="2400" dirty="0" smtClean="0">
                <a:latin typeface="Times New Roman" pitchFamily="18" charset="0"/>
                <a:cs typeface="Times New Roman" pitchFamily="18" charset="0"/>
              </a:rPr>
              <a:t>References </a:t>
            </a:r>
            <a:endParaRPr lang="en-US" altLang="en-US" sz="2400" dirty="0">
              <a:latin typeface="Times New Roman" pitchFamily="18" charset="0"/>
              <a:cs typeface="Times New Roman" pitchFamily="18" charset="0"/>
            </a:endParaRPr>
          </a:p>
        </p:txBody>
      </p:sp>
      <p:sp>
        <p:nvSpPr>
          <p:cNvPr id="8" name="TextBox 7"/>
          <p:cNvSpPr txBox="1"/>
          <p:nvPr/>
        </p:nvSpPr>
        <p:spPr>
          <a:xfrm>
            <a:off x="0" y="6324600"/>
            <a:ext cx="9144000" cy="369332"/>
          </a:xfrm>
          <a:prstGeom prst="rect">
            <a:avLst/>
          </a:prstGeom>
          <a:noFill/>
        </p:spPr>
        <p:txBody>
          <a:bodyPr wrap="square" rtlCol="0">
            <a:spAutoFit/>
          </a:bodyPr>
          <a:lstStyle/>
          <a:p>
            <a:pPr algn="ctr"/>
            <a:r>
              <a:rPr lang="en-US" b="1" dirty="0" smtClean="0">
                <a:solidFill>
                  <a:srgbClr val="C00000"/>
                </a:solidFill>
                <a:latin typeface="Aharoni" pitchFamily="2" charset="-79"/>
                <a:cs typeface="Aharoni" pitchFamily="2" charset="-79"/>
              </a:rPr>
              <a:t>DEPARTMENT OF COMPUTER SCIENCE &amp; ENGINEERING </a:t>
            </a:r>
            <a:endParaRPr lang="en-US" b="1" dirty="0">
              <a:solidFill>
                <a:srgbClr val="C00000"/>
              </a:solidFill>
              <a:latin typeface="Aharoni" pitchFamily="2" charset="-79"/>
              <a:cs typeface="Aharoni" pitchFamily="2" charset="-79"/>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yellow-leaf-frame-templates.jpeg"/>
          <p:cNvPicPr>
            <a:picLocks noGrp="1" noChangeAspect="1"/>
          </p:cNvPicPr>
          <p:nvPr>
            <p:ph idx="4294967295"/>
          </p:nvPr>
        </p:nvPicPr>
        <p:blipFill>
          <a:blip r:embed="rId2"/>
          <a:stretch>
            <a:fillRect/>
          </a:stretch>
        </p:blipFill>
        <p:spPr>
          <a:xfrm>
            <a:off x="0" y="0"/>
            <a:ext cx="9144000" cy="6858000"/>
          </a:xfrm>
        </p:spPr>
      </p:pic>
      <p:sp>
        <p:nvSpPr>
          <p:cNvPr id="3" name="TextBox 2"/>
          <p:cNvSpPr txBox="1"/>
          <p:nvPr/>
        </p:nvSpPr>
        <p:spPr>
          <a:xfrm>
            <a:off x="0" y="0"/>
            <a:ext cx="9144000" cy="584775"/>
          </a:xfrm>
          <a:prstGeom prst="rect">
            <a:avLst/>
          </a:prstGeom>
          <a:noFill/>
        </p:spPr>
        <p:txBody>
          <a:bodyPr wrap="square" rtlCol="0">
            <a:spAutoFit/>
          </a:bodyPr>
          <a:lstStyle/>
          <a:p>
            <a:pPr algn="ctr"/>
            <a:r>
              <a:rPr lang="en-US" sz="3200" b="1" dirty="0" smtClean="0">
                <a:latin typeface="Times New Roman" pitchFamily="18" charset="0"/>
                <a:cs typeface="Times New Roman" pitchFamily="18" charset="0"/>
              </a:rPr>
              <a:t>INTRODUCTION</a:t>
            </a:r>
            <a:endParaRPr lang="en-US" sz="3200" b="1" dirty="0">
              <a:latin typeface="Times New Roman" pitchFamily="18" charset="0"/>
              <a:cs typeface="Times New Roman" pitchFamily="18" charset="0"/>
            </a:endParaRPr>
          </a:p>
        </p:txBody>
      </p:sp>
      <p:sp>
        <p:nvSpPr>
          <p:cNvPr id="5" name="TextBox 4"/>
          <p:cNvSpPr txBox="1"/>
          <p:nvPr/>
        </p:nvSpPr>
        <p:spPr>
          <a:xfrm>
            <a:off x="0" y="6324600"/>
            <a:ext cx="9144000" cy="369332"/>
          </a:xfrm>
          <a:prstGeom prst="rect">
            <a:avLst/>
          </a:prstGeom>
          <a:noFill/>
        </p:spPr>
        <p:txBody>
          <a:bodyPr wrap="square" rtlCol="0">
            <a:spAutoFit/>
          </a:bodyPr>
          <a:lstStyle/>
          <a:p>
            <a:pPr algn="ctr"/>
            <a:r>
              <a:rPr lang="en-US" b="1" dirty="0" smtClean="0">
                <a:solidFill>
                  <a:srgbClr val="C00000"/>
                </a:solidFill>
                <a:latin typeface="Aharoni" pitchFamily="2" charset="-79"/>
                <a:cs typeface="Aharoni" pitchFamily="2" charset="-79"/>
              </a:rPr>
              <a:t>DEPARTMENT OF COMPUTER SCIENCE &amp; ENGINEERING </a:t>
            </a:r>
            <a:endParaRPr lang="en-US" b="1" dirty="0">
              <a:solidFill>
                <a:srgbClr val="C00000"/>
              </a:solidFill>
              <a:latin typeface="Aharoni" pitchFamily="2" charset="-79"/>
              <a:cs typeface="Aharoni" pitchFamily="2" charset="-79"/>
            </a:endParaRPr>
          </a:p>
        </p:txBody>
      </p:sp>
      <p:sp>
        <p:nvSpPr>
          <p:cNvPr id="6" name="TextBox 5"/>
          <p:cNvSpPr txBox="1"/>
          <p:nvPr/>
        </p:nvSpPr>
        <p:spPr>
          <a:xfrm>
            <a:off x="762000" y="1843950"/>
            <a:ext cx="7239000" cy="255454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We have this Student management System where we are able to manage all Possible Stuff to maintained and manage All college and Teaching Staff we maintained all subjects Sessions for several years we have real time data base and pie graph for all progress we can directly and personally message all students and staff and approve or reject for there leave for both Students and Staff </a:t>
            </a:r>
          </a:p>
          <a:p>
            <a:r>
              <a:rPr lang="en-US" sz="2000" dirty="0">
                <a:latin typeface="Times New Roman" panose="02020603050405020304" pitchFamily="18" charset="0"/>
                <a:cs typeface="Times New Roman" panose="02020603050405020304" pitchFamily="18" charset="0"/>
              </a:rPr>
              <a:t>So this System is able to do All possible things to manage college    Admin Interface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yellow-leaf-frame-templates.jpeg"/>
          <p:cNvPicPr>
            <a:picLocks noGrp="1" noChangeAspect="1"/>
          </p:cNvPicPr>
          <p:nvPr>
            <p:ph idx="4294967295"/>
          </p:nvPr>
        </p:nvPicPr>
        <p:blipFill>
          <a:blip r:embed="rId2"/>
          <a:stretch>
            <a:fillRect/>
          </a:stretch>
        </p:blipFill>
        <p:spPr>
          <a:xfrm>
            <a:off x="0" y="0"/>
            <a:ext cx="9144000" cy="6858000"/>
          </a:xfrm>
        </p:spPr>
      </p:pic>
      <p:sp>
        <p:nvSpPr>
          <p:cNvPr id="3" name="TextBox 2"/>
          <p:cNvSpPr txBox="1"/>
          <p:nvPr/>
        </p:nvSpPr>
        <p:spPr>
          <a:xfrm>
            <a:off x="0" y="0"/>
            <a:ext cx="9144000" cy="584775"/>
          </a:xfrm>
          <a:prstGeom prst="rect">
            <a:avLst/>
          </a:prstGeom>
          <a:noFill/>
        </p:spPr>
        <p:txBody>
          <a:bodyPr wrap="square" rtlCol="0">
            <a:spAutoFit/>
          </a:bodyPr>
          <a:lstStyle/>
          <a:p>
            <a:pPr algn="ctr"/>
            <a:r>
              <a:rPr lang="en-US" sz="3200" b="1" dirty="0" smtClean="0">
                <a:latin typeface="Times New Roman" pitchFamily="18" charset="0"/>
                <a:cs typeface="Times New Roman" pitchFamily="18" charset="0"/>
              </a:rPr>
              <a:t>PROBLEM STATEMENT</a:t>
            </a:r>
            <a:endParaRPr lang="en-US" sz="3200" b="1" dirty="0">
              <a:latin typeface="Times New Roman" pitchFamily="18" charset="0"/>
              <a:cs typeface="Times New Roman" pitchFamily="18" charset="0"/>
            </a:endParaRPr>
          </a:p>
        </p:txBody>
      </p:sp>
      <p:sp>
        <p:nvSpPr>
          <p:cNvPr id="5" name="TextBox 4"/>
          <p:cNvSpPr txBox="1"/>
          <p:nvPr/>
        </p:nvSpPr>
        <p:spPr>
          <a:xfrm>
            <a:off x="0" y="6324600"/>
            <a:ext cx="9144000" cy="369332"/>
          </a:xfrm>
          <a:prstGeom prst="rect">
            <a:avLst/>
          </a:prstGeom>
          <a:noFill/>
        </p:spPr>
        <p:txBody>
          <a:bodyPr wrap="square" rtlCol="0">
            <a:spAutoFit/>
          </a:bodyPr>
          <a:lstStyle/>
          <a:p>
            <a:pPr algn="ctr"/>
            <a:r>
              <a:rPr lang="en-US" b="1" dirty="0" smtClean="0">
                <a:solidFill>
                  <a:srgbClr val="C00000"/>
                </a:solidFill>
                <a:latin typeface="Aharoni" pitchFamily="2" charset="-79"/>
                <a:cs typeface="Aharoni" pitchFamily="2" charset="-79"/>
              </a:rPr>
              <a:t>DEPARTMENT OF COMPUTER SCIENCE &amp; ENGINEERING </a:t>
            </a:r>
            <a:endParaRPr lang="en-US" b="1" dirty="0">
              <a:solidFill>
                <a:srgbClr val="C00000"/>
              </a:solidFill>
              <a:latin typeface="Aharoni" pitchFamily="2" charset="-79"/>
              <a:cs typeface="Aharoni" pitchFamily="2" charset="-79"/>
            </a:endParaRPr>
          </a:p>
        </p:txBody>
      </p:sp>
      <p:sp>
        <p:nvSpPr>
          <p:cNvPr id="2" name="Rectangle 1"/>
          <p:cNvSpPr/>
          <p:nvPr/>
        </p:nvSpPr>
        <p:spPr>
          <a:xfrm>
            <a:off x="685800" y="1859340"/>
            <a:ext cx="7239000" cy="3170099"/>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This </a:t>
            </a:r>
            <a:r>
              <a:rPr lang="en-US" sz="2000" dirty="0" smtClean="0">
                <a:latin typeface="Times New Roman" panose="02020603050405020304" pitchFamily="18" charset="0"/>
                <a:cs typeface="Times New Roman" panose="02020603050405020304" pitchFamily="18" charset="0"/>
              </a:rPr>
              <a:t>Student Management System Project features of </a:t>
            </a:r>
            <a:r>
              <a:rPr lang="en-US" sz="2000" dirty="0">
                <a:latin typeface="Times New Roman" panose="02020603050405020304" pitchFamily="18" charset="0"/>
                <a:cs typeface="Times New Roman" panose="02020603050405020304" pitchFamily="18" charset="0"/>
              </a:rPr>
              <a:t>a new </a:t>
            </a:r>
          </a:p>
          <a:p>
            <a:r>
              <a:rPr lang="en-US" sz="2000" dirty="0">
                <a:latin typeface="Times New Roman" panose="02020603050405020304" pitchFamily="18" charset="0"/>
                <a:cs typeface="Times New Roman" panose="02020603050405020304" pitchFamily="18" charset="0"/>
              </a:rPr>
              <a:t>integrated and collaborative online supervision </a:t>
            </a:r>
          </a:p>
          <a:p>
            <a:r>
              <a:rPr lang="en-US" sz="2000" dirty="0">
                <a:latin typeface="Times New Roman" panose="02020603050405020304" pitchFamily="18" charset="0"/>
                <a:cs typeface="Times New Roman" panose="02020603050405020304" pitchFamily="18" charset="0"/>
              </a:rPr>
              <a:t>system </a:t>
            </a:r>
            <a:r>
              <a:rPr lang="en-US" sz="2000" dirty="0" smtClean="0">
                <a:latin typeface="Times New Roman" panose="02020603050405020304" pitchFamily="18" charset="0"/>
                <a:cs typeface="Times New Roman" panose="02020603050405020304" pitchFamily="18" charset="0"/>
              </a:rPr>
              <a:t>for college administration and </a:t>
            </a:r>
            <a:r>
              <a:rPr lang="en-US" sz="2000" dirty="0">
                <a:latin typeface="Times New Roman" panose="02020603050405020304" pitchFamily="18" charset="0"/>
                <a:cs typeface="Times New Roman" panose="02020603050405020304" pitchFamily="18" charset="0"/>
              </a:rPr>
              <a:t>dissertation projects. The </a:t>
            </a:r>
          </a:p>
          <a:p>
            <a:r>
              <a:rPr lang="en-US" sz="2000" dirty="0">
                <a:latin typeface="Times New Roman" panose="02020603050405020304" pitchFamily="18" charset="0"/>
                <a:cs typeface="Times New Roman" panose="02020603050405020304" pitchFamily="18" charset="0"/>
              </a:rPr>
              <a:t>system is currently under development and it aims to </a:t>
            </a:r>
          </a:p>
          <a:p>
            <a:r>
              <a:rPr lang="en-US" sz="2000" dirty="0">
                <a:latin typeface="Times New Roman" panose="02020603050405020304" pitchFamily="18" charset="0"/>
                <a:cs typeface="Times New Roman" panose="02020603050405020304" pitchFamily="18" charset="0"/>
              </a:rPr>
              <a:t>ease the supervision process, federate the tasks of all </a:t>
            </a:r>
          </a:p>
          <a:p>
            <a:r>
              <a:rPr lang="en-US" sz="2000" dirty="0">
                <a:latin typeface="Times New Roman" panose="02020603050405020304" pitchFamily="18" charset="0"/>
                <a:cs typeface="Times New Roman" panose="02020603050405020304" pitchFamily="18" charset="0"/>
              </a:rPr>
              <a:t>involved actors and enhance the student learning </a:t>
            </a:r>
          </a:p>
          <a:p>
            <a:r>
              <a:rPr lang="en-US" sz="2000" dirty="0">
                <a:latin typeface="Times New Roman" panose="02020603050405020304" pitchFamily="18" charset="0"/>
                <a:cs typeface="Times New Roman" panose="02020603050405020304" pitchFamily="18" charset="0"/>
              </a:rPr>
              <a:t>experience. Collected feedback from students and </a:t>
            </a:r>
          </a:p>
          <a:p>
            <a:r>
              <a:rPr lang="en-US" sz="2000" dirty="0">
                <a:latin typeface="Times New Roman" panose="02020603050405020304" pitchFamily="18" charset="0"/>
                <a:cs typeface="Times New Roman" panose="02020603050405020304" pitchFamily="18" charset="0"/>
              </a:rPr>
              <a:t>academic staff shows that such a system can help to </a:t>
            </a:r>
          </a:p>
          <a:p>
            <a:r>
              <a:rPr lang="en-US" sz="2000" dirty="0">
                <a:latin typeface="Times New Roman" panose="02020603050405020304" pitchFamily="18" charset="0"/>
                <a:cs typeface="Times New Roman" panose="02020603050405020304" pitchFamily="18" charset="0"/>
              </a:rPr>
              <a:t>maintain an effective and efficient supervision </a:t>
            </a:r>
          </a:p>
          <a:p>
            <a:r>
              <a:rPr lang="en-US" sz="2000" dirty="0">
                <a:latin typeface="Times New Roman" panose="02020603050405020304" pitchFamily="18" charset="0"/>
                <a:cs typeface="Times New Roman" panose="02020603050405020304" pitchFamily="18" charset="0"/>
              </a:rPr>
              <a:t>relationship between all parties.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yellow-leaf-frame-templates.jpeg"/>
          <p:cNvPicPr>
            <a:picLocks noGrp="1" noChangeAspect="1"/>
          </p:cNvPicPr>
          <p:nvPr>
            <p:ph idx="4294967295"/>
          </p:nvPr>
        </p:nvPicPr>
        <p:blipFill>
          <a:blip r:embed="rId2"/>
          <a:stretch>
            <a:fillRect/>
          </a:stretch>
        </p:blipFill>
        <p:spPr>
          <a:xfrm>
            <a:off x="0" y="0"/>
            <a:ext cx="9144000" cy="6858000"/>
          </a:xfrm>
        </p:spPr>
      </p:pic>
      <p:sp>
        <p:nvSpPr>
          <p:cNvPr id="3" name="TextBox 2"/>
          <p:cNvSpPr txBox="1"/>
          <p:nvPr/>
        </p:nvSpPr>
        <p:spPr>
          <a:xfrm>
            <a:off x="0" y="0"/>
            <a:ext cx="9144000" cy="584775"/>
          </a:xfrm>
          <a:prstGeom prst="rect">
            <a:avLst/>
          </a:prstGeom>
          <a:noFill/>
        </p:spPr>
        <p:txBody>
          <a:bodyPr wrap="square" rtlCol="0">
            <a:spAutoFit/>
          </a:bodyPr>
          <a:lstStyle/>
          <a:p>
            <a:pPr algn="ctr"/>
            <a:r>
              <a:rPr lang="en-US" sz="3200" b="1" dirty="0" smtClean="0">
                <a:latin typeface="Times New Roman" pitchFamily="18" charset="0"/>
                <a:cs typeface="Times New Roman" pitchFamily="18" charset="0"/>
              </a:rPr>
              <a:t>AIMS &amp; OBJECTIVE</a:t>
            </a:r>
            <a:endParaRPr lang="en-US" sz="3200" b="1" dirty="0">
              <a:latin typeface="Times New Roman" pitchFamily="18" charset="0"/>
              <a:cs typeface="Times New Roman" pitchFamily="18" charset="0"/>
            </a:endParaRPr>
          </a:p>
        </p:txBody>
      </p:sp>
      <p:sp>
        <p:nvSpPr>
          <p:cNvPr id="5" name="TextBox 4"/>
          <p:cNvSpPr txBox="1"/>
          <p:nvPr/>
        </p:nvSpPr>
        <p:spPr>
          <a:xfrm>
            <a:off x="0" y="6324600"/>
            <a:ext cx="9144000" cy="369332"/>
          </a:xfrm>
          <a:prstGeom prst="rect">
            <a:avLst/>
          </a:prstGeom>
          <a:noFill/>
        </p:spPr>
        <p:txBody>
          <a:bodyPr wrap="square" rtlCol="0">
            <a:spAutoFit/>
          </a:bodyPr>
          <a:lstStyle/>
          <a:p>
            <a:pPr algn="ctr"/>
            <a:r>
              <a:rPr lang="en-US" b="1" dirty="0" smtClean="0">
                <a:solidFill>
                  <a:srgbClr val="C00000"/>
                </a:solidFill>
                <a:latin typeface="Aharoni" pitchFamily="2" charset="-79"/>
                <a:cs typeface="Aharoni" pitchFamily="2" charset="-79"/>
              </a:rPr>
              <a:t>DEPARTMENT OF COMPUTER SCIENCE &amp; ENGINEERING </a:t>
            </a:r>
            <a:endParaRPr lang="en-US" b="1" dirty="0">
              <a:solidFill>
                <a:srgbClr val="C00000"/>
              </a:solidFill>
              <a:latin typeface="Aharoni" pitchFamily="2" charset="-79"/>
              <a:cs typeface="Aharoni" pitchFamily="2" charset="-79"/>
            </a:endParaRPr>
          </a:p>
        </p:txBody>
      </p:sp>
      <p:sp>
        <p:nvSpPr>
          <p:cNvPr id="2" name="Rectangle 1"/>
          <p:cNvSpPr/>
          <p:nvPr/>
        </p:nvSpPr>
        <p:spPr>
          <a:xfrm>
            <a:off x="914400" y="1447800"/>
            <a:ext cx="7010400" cy="4247317"/>
          </a:xfrm>
          <a:prstGeom prst="rect">
            <a:avLst/>
          </a:prstGeom>
        </p:spPr>
        <p:txBody>
          <a:bodyPr wrap="square">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To build this student management system it helps to manage college administration and management</a:t>
            </a:r>
          </a:p>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Using Cloud Base Student management system it helps us to work any ware without and paperwork </a:t>
            </a:r>
          </a:p>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It is useful for Students and Staffs to check daily updates from given by HOD head of Department</a:t>
            </a:r>
          </a:p>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 Admin can manage all students and staff  and there attendances there subjects , manage sessions , approve there leaves , response there feedbacks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So We build and cloud solution for managing all college managements  for students and staff.</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yellow-leaf-frame-templates.jpeg"/>
          <p:cNvPicPr>
            <a:picLocks noGrp="1" noChangeAspect="1"/>
          </p:cNvPicPr>
          <p:nvPr>
            <p:ph idx="4294967295"/>
          </p:nvPr>
        </p:nvPicPr>
        <p:blipFill>
          <a:blip r:embed="rId2"/>
          <a:stretch>
            <a:fillRect/>
          </a:stretch>
        </p:blipFill>
        <p:spPr>
          <a:xfrm>
            <a:off x="0" y="0"/>
            <a:ext cx="9144000" cy="6858000"/>
          </a:xfrm>
        </p:spPr>
      </p:pic>
      <p:sp>
        <p:nvSpPr>
          <p:cNvPr id="5" name="TextBox 4"/>
          <p:cNvSpPr txBox="1"/>
          <p:nvPr/>
        </p:nvSpPr>
        <p:spPr>
          <a:xfrm>
            <a:off x="0" y="0"/>
            <a:ext cx="9144000" cy="584775"/>
          </a:xfrm>
          <a:prstGeom prst="rect">
            <a:avLst/>
          </a:prstGeom>
          <a:noFill/>
        </p:spPr>
        <p:txBody>
          <a:bodyPr wrap="square" rtlCol="0">
            <a:spAutoFit/>
          </a:bodyPr>
          <a:lstStyle/>
          <a:p>
            <a:pPr algn="ctr"/>
            <a:r>
              <a:rPr lang="en-US" sz="3200" b="1" dirty="0" smtClean="0">
                <a:latin typeface="Times New Roman" pitchFamily="18" charset="0"/>
                <a:cs typeface="Times New Roman" pitchFamily="18" charset="0"/>
              </a:rPr>
              <a:t>LITERATURE REVIEW</a:t>
            </a:r>
            <a:endParaRPr lang="en-US" sz="3200" b="1" dirty="0">
              <a:latin typeface="Times New Roman" pitchFamily="18" charset="0"/>
              <a:cs typeface="Times New Roman" pitchFamily="18" charset="0"/>
            </a:endParaRPr>
          </a:p>
        </p:txBody>
      </p:sp>
      <p:sp>
        <p:nvSpPr>
          <p:cNvPr id="6" name="TextBox 5"/>
          <p:cNvSpPr txBox="1"/>
          <p:nvPr/>
        </p:nvSpPr>
        <p:spPr>
          <a:xfrm>
            <a:off x="0" y="6324600"/>
            <a:ext cx="9144000" cy="369332"/>
          </a:xfrm>
          <a:prstGeom prst="rect">
            <a:avLst/>
          </a:prstGeom>
          <a:noFill/>
        </p:spPr>
        <p:txBody>
          <a:bodyPr wrap="square" rtlCol="0">
            <a:spAutoFit/>
          </a:bodyPr>
          <a:lstStyle/>
          <a:p>
            <a:pPr algn="ctr"/>
            <a:r>
              <a:rPr lang="en-US" b="1" dirty="0" smtClean="0">
                <a:solidFill>
                  <a:srgbClr val="C00000"/>
                </a:solidFill>
                <a:latin typeface="Aharoni" pitchFamily="2" charset="-79"/>
                <a:cs typeface="Aharoni" pitchFamily="2" charset="-79"/>
              </a:rPr>
              <a:t>DEPARTMENT OF COMPUTER SCIENCE &amp; ENGINEERING </a:t>
            </a:r>
            <a:endParaRPr lang="en-US" b="1" dirty="0">
              <a:solidFill>
                <a:srgbClr val="C00000"/>
              </a:solidFill>
              <a:latin typeface="Aharoni" pitchFamily="2" charset="-79"/>
              <a:cs typeface="Aharoni" pitchFamily="2" charset="-79"/>
            </a:endParaRPr>
          </a:p>
        </p:txBody>
      </p:sp>
      <p:sp>
        <p:nvSpPr>
          <p:cNvPr id="2" name="Rectangle 1"/>
          <p:cNvSpPr/>
          <p:nvPr/>
        </p:nvSpPr>
        <p:spPr>
          <a:xfrm>
            <a:off x="685800" y="984557"/>
            <a:ext cx="7086600" cy="369332"/>
          </a:xfrm>
          <a:prstGeom prst="rect">
            <a:avLst/>
          </a:prstGeom>
        </p:spPr>
        <p:txBody>
          <a:bodyPr wrap="square">
            <a:spAutoFit/>
          </a:bodyPr>
          <a:lstStyle/>
          <a:p>
            <a:pPr lvl="1"/>
            <a:endParaRPr lang="en-US" dirty="0"/>
          </a:p>
        </p:txBody>
      </p:sp>
      <p:sp>
        <p:nvSpPr>
          <p:cNvPr id="3" name="Rectangle 2"/>
          <p:cNvSpPr/>
          <p:nvPr/>
        </p:nvSpPr>
        <p:spPr>
          <a:xfrm>
            <a:off x="228600" y="984557"/>
            <a:ext cx="8534400" cy="4801314"/>
          </a:xfrm>
          <a:prstGeom prst="rect">
            <a:avLst/>
          </a:prstGeom>
        </p:spPr>
        <p:txBody>
          <a:bodyPr wrap="square">
            <a:spAutoFit/>
          </a:bodyPr>
          <a:lstStyle/>
          <a:p>
            <a:r>
              <a:rPr lang="en-US" dirty="0">
                <a:solidFill>
                  <a:srgbClr val="000000"/>
                </a:solidFill>
                <a:latin typeface="Times New Roman" panose="02020603050405020304" pitchFamily="18" charset="0"/>
                <a:cs typeface="Times New Roman" panose="02020603050405020304" pitchFamily="18" charset="0"/>
              </a:rPr>
              <a:t>According to Freund et al. (2017), nowadays people interact directly with technology </a:t>
            </a:r>
          </a:p>
          <a:p>
            <a:r>
              <a:rPr lang="en-US" dirty="0">
                <a:solidFill>
                  <a:srgbClr val="000000"/>
                </a:solidFill>
                <a:latin typeface="Times New Roman" panose="02020603050405020304" pitchFamily="18" charset="0"/>
                <a:cs typeface="Times New Roman" panose="02020603050405020304" pitchFamily="18" charset="0"/>
              </a:rPr>
              <a:t>in fields such as education, government, finance, retail, entertainment, health care, </a:t>
            </a:r>
          </a:p>
          <a:p>
            <a:r>
              <a:rPr lang="en-US" dirty="0">
                <a:solidFill>
                  <a:srgbClr val="000000"/>
                </a:solidFill>
                <a:latin typeface="Times New Roman" panose="02020603050405020304" pitchFamily="18" charset="0"/>
                <a:cs typeface="Times New Roman" panose="02020603050405020304" pitchFamily="18" charset="0"/>
              </a:rPr>
              <a:t>science, travel, publishing, and manufacturing. </a:t>
            </a:r>
          </a:p>
          <a:p>
            <a:r>
              <a:rPr lang="en-US" dirty="0">
                <a:solidFill>
                  <a:srgbClr val="000000"/>
                </a:solidFill>
                <a:latin typeface="Times New Roman" panose="02020603050405020304" pitchFamily="18" charset="0"/>
                <a:cs typeface="Times New Roman" panose="02020603050405020304" pitchFamily="18" charset="0"/>
              </a:rPr>
              <a:t>And they also state that, educators and teaching institutions use technology to </a:t>
            </a:r>
          </a:p>
          <a:p>
            <a:r>
              <a:rPr lang="en-US" dirty="0">
                <a:solidFill>
                  <a:srgbClr val="000000"/>
                </a:solidFill>
                <a:latin typeface="Times New Roman" panose="02020603050405020304" pitchFamily="18" charset="0"/>
                <a:cs typeface="Times New Roman" panose="02020603050405020304" pitchFamily="18" charset="0"/>
              </a:rPr>
              <a:t>assist with education. Most equip labs and classrooms with laptops or desktops. Some </a:t>
            </a:r>
          </a:p>
          <a:p>
            <a:r>
              <a:rPr lang="en-US" dirty="0">
                <a:solidFill>
                  <a:srgbClr val="000000"/>
                </a:solidFill>
                <a:latin typeface="Times New Roman" panose="02020603050405020304" pitchFamily="18" charset="0"/>
                <a:cs typeface="Times New Roman" panose="02020603050405020304" pitchFamily="18" charset="0"/>
              </a:rPr>
              <a:t>even provide computers or mobile devices to students. Many require students to have </a:t>
            </a:r>
          </a:p>
          <a:p>
            <a:r>
              <a:rPr lang="en-US" dirty="0">
                <a:solidFill>
                  <a:srgbClr val="000000"/>
                </a:solidFill>
                <a:latin typeface="Times New Roman" panose="02020603050405020304" pitchFamily="18" charset="0"/>
                <a:cs typeface="Times New Roman" panose="02020603050405020304" pitchFamily="18" charset="0"/>
              </a:rPr>
              <a:t>a mobile computer or mobile device to access the school’s network or Internet </a:t>
            </a:r>
          </a:p>
          <a:p>
            <a:r>
              <a:rPr lang="en-US" dirty="0">
                <a:solidFill>
                  <a:srgbClr val="000000"/>
                </a:solidFill>
                <a:latin typeface="Times New Roman" panose="02020603050405020304" pitchFamily="18" charset="0"/>
                <a:cs typeface="Times New Roman" panose="02020603050405020304" pitchFamily="18" charset="0"/>
              </a:rPr>
              <a:t>wirelessly, or to access digital-only content provided by a textbook publisher. </a:t>
            </a:r>
          </a:p>
          <a:p>
            <a:r>
              <a:rPr lang="en-US" dirty="0">
                <a:solidFill>
                  <a:srgbClr val="000000"/>
                </a:solidFill>
                <a:latin typeface="Times New Roman" panose="02020603050405020304" pitchFamily="18" charset="0"/>
                <a:cs typeface="Times New Roman" panose="02020603050405020304" pitchFamily="18" charset="0"/>
              </a:rPr>
              <a:t>And educators may use a Course Management System (CMS), sometimes called </a:t>
            </a:r>
          </a:p>
          <a:p>
            <a:r>
              <a:rPr lang="en-US" dirty="0">
                <a:solidFill>
                  <a:srgbClr val="000000"/>
                </a:solidFill>
                <a:latin typeface="Times New Roman" panose="02020603050405020304" pitchFamily="18" charset="0"/>
                <a:cs typeface="Times New Roman" panose="02020603050405020304" pitchFamily="18" charset="0"/>
              </a:rPr>
              <a:t>a Learning Management System (LMS), which is a software that contains tools for </a:t>
            </a:r>
          </a:p>
          <a:p>
            <a:r>
              <a:rPr lang="en-US" dirty="0">
                <a:solidFill>
                  <a:srgbClr val="000000"/>
                </a:solidFill>
                <a:latin typeface="Times New Roman" panose="02020603050405020304" pitchFamily="18" charset="0"/>
                <a:cs typeface="Times New Roman" panose="02020603050405020304" pitchFamily="18" charset="0"/>
              </a:rPr>
              <a:t>class preparation, distribution, and management. For example, through the course </a:t>
            </a:r>
          </a:p>
          <a:p>
            <a:r>
              <a:rPr lang="en-US" dirty="0">
                <a:solidFill>
                  <a:srgbClr val="000000"/>
                </a:solidFill>
                <a:latin typeface="Times New Roman" panose="02020603050405020304" pitchFamily="18" charset="0"/>
                <a:cs typeface="Times New Roman" panose="02020603050405020304" pitchFamily="18" charset="0"/>
              </a:rPr>
              <a:t>management system, students access course materials, grades, assessments, and a </a:t>
            </a:r>
          </a:p>
          <a:p>
            <a:r>
              <a:rPr lang="en-US" dirty="0">
                <a:solidFill>
                  <a:srgbClr val="000000"/>
                </a:solidFill>
                <a:latin typeface="Times New Roman" panose="02020603050405020304" pitchFamily="18" charset="0"/>
                <a:cs typeface="Times New Roman" panose="02020603050405020304" pitchFamily="18" charset="0"/>
              </a:rPr>
              <a:t>variety of collaboration tools. </a:t>
            </a:r>
          </a:p>
          <a:p>
            <a:r>
              <a:rPr lang="en-US" dirty="0">
                <a:solidFill>
                  <a:srgbClr val="000000"/>
                </a:solidFill>
                <a:latin typeface="Times New Roman" panose="02020603050405020304" pitchFamily="18" charset="0"/>
                <a:cs typeface="Times New Roman" panose="02020603050405020304" pitchFamily="18" charset="0"/>
              </a:rPr>
              <a:t>Many schools offer distance learning classes, where the delivery of education </a:t>
            </a:r>
          </a:p>
          <a:p>
            <a:r>
              <a:rPr lang="en-US" dirty="0">
                <a:solidFill>
                  <a:srgbClr val="000000"/>
                </a:solidFill>
                <a:latin typeface="Times New Roman" panose="02020603050405020304" pitchFamily="18" charset="0"/>
                <a:cs typeface="Times New Roman" panose="02020603050405020304" pitchFamily="18" charset="0"/>
              </a:rPr>
              <a:t>occurs at one place while the learning occurs at other locations. Distance learning </a:t>
            </a:r>
          </a:p>
          <a:p>
            <a:r>
              <a:rPr lang="en-US" dirty="0">
                <a:solidFill>
                  <a:srgbClr val="000000"/>
                </a:solidFill>
                <a:latin typeface="Times New Roman" panose="02020603050405020304" pitchFamily="18" charset="0"/>
                <a:cs typeface="Times New Roman" panose="02020603050405020304" pitchFamily="18" charset="0"/>
              </a:rPr>
              <a:t>courses provide time, distance, and place advantages for students who live far from a </a:t>
            </a:r>
          </a:p>
          <a:p>
            <a:r>
              <a:rPr lang="en-US" dirty="0">
                <a:solidFill>
                  <a:srgbClr val="000000"/>
                </a:solidFill>
                <a:latin typeface="Times New Roman" panose="02020603050405020304" pitchFamily="18" charset="0"/>
                <a:cs typeface="Times New Roman" panose="02020603050405020304" pitchFamily="18" charset="0"/>
              </a:rPr>
              <a:t>campus or work full time.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yellow-leaf-frame-templates.jpeg"/>
          <p:cNvPicPr>
            <a:picLocks noGrp="1" noChangeAspect="1"/>
          </p:cNvPicPr>
          <p:nvPr>
            <p:ph idx="4294967295"/>
          </p:nvPr>
        </p:nvPicPr>
        <p:blipFill>
          <a:blip r:embed="rId2"/>
          <a:stretch>
            <a:fillRect/>
          </a:stretch>
        </p:blipFill>
        <p:spPr>
          <a:xfrm>
            <a:off x="0" y="0"/>
            <a:ext cx="9144000" cy="6858000"/>
          </a:xfrm>
        </p:spPr>
      </p:pic>
      <p:sp>
        <p:nvSpPr>
          <p:cNvPr id="3" name="TextBox 2"/>
          <p:cNvSpPr txBox="1"/>
          <p:nvPr/>
        </p:nvSpPr>
        <p:spPr>
          <a:xfrm>
            <a:off x="0" y="0"/>
            <a:ext cx="9144000" cy="584775"/>
          </a:xfrm>
          <a:prstGeom prst="rect">
            <a:avLst/>
          </a:prstGeom>
          <a:noFill/>
        </p:spPr>
        <p:txBody>
          <a:bodyPr wrap="square" rtlCol="0">
            <a:spAutoFit/>
          </a:bodyPr>
          <a:lstStyle/>
          <a:p>
            <a:pPr algn="ctr"/>
            <a:r>
              <a:rPr lang="en-US" sz="3200" b="1" dirty="0" smtClean="0">
                <a:latin typeface="Times New Roman" pitchFamily="18" charset="0"/>
                <a:cs typeface="Times New Roman" pitchFamily="18" charset="0"/>
              </a:rPr>
              <a:t>HARDWARE &amp; SOFTWARE REQUIREMENT</a:t>
            </a:r>
            <a:endParaRPr lang="en-US" sz="3200" b="1" dirty="0">
              <a:latin typeface="Times New Roman" pitchFamily="18" charset="0"/>
              <a:cs typeface="Times New Roman" pitchFamily="18" charset="0"/>
            </a:endParaRPr>
          </a:p>
        </p:txBody>
      </p:sp>
      <p:sp>
        <p:nvSpPr>
          <p:cNvPr id="2" name="TextBox 1"/>
          <p:cNvSpPr txBox="1"/>
          <p:nvPr/>
        </p:nvSpPr>
        <p:spPr>
          <a:xfrm>
            <a:off x="1104900" y="1371600"/>
            <a:ext cx="6934200" cy="4247317"/>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Hardware : </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Any Devices Desktop </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laptop </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Emulators </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Smartphones</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Software :</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Operating System Windows </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Mac </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Linux </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Android ARM</a:t>
            </a:r>
          </a:p>
          <a:p>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Terminal : </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CMD </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Terminals</a:t>
            </a: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yellow-leaf-frame-templates.jpeg"/>
          <p:cNvPicPr>
            <a:picLocks noGrp="1" noChangeAspect="1"/>
          </p:cNvPicPr>
          <p:nvPr>
            <p:ph idx="4294967295"/>
          </p:nvPr>
        </p:nvPicPr>
        <p:blipFill>
          <a:blip r:embed="rId2"/>
          <a:stretch>
            <a:fillRect/>
          </a:stretch>
        </p:blipFill>
        <p:spPr>
          <a:xfrm>
            <a:off x="0" y="0"/>
            <a:ext cx="9144000" cy="6858000"/>
          </a:xfrm>
        </p:spPr>
      </p:pic>
      <p:sp>
        <p:nvSpPr>
          <p:cNvPr id="3" name="TextBox 2"/>
          <p:cNvSpPr txBox="1"/>
          <p:nvPr/>
        </p:nvSpPr>
        <p:spPr>
          <a:xfrm>
            <a:off x="0" y="0"/>
            <a:ext cx="9144000" cy="584775"/>
          </a:xfrm>
          <a:prstGeom prst="rect">
            <a:avLst/>
          </a:prstGeom>
          <a:noFill/>
        </p:spPr>
        <p:txBody>
          <a:bodyPr wrap="square" rtlCol="0">
            <a:spAutoFit/>
          </a:bodyPr>
          <a:lstStyle/>
          <a:p>
            <a:pPr algn="ctr"/>
            <a:r>
              <a:rPr lang="en-US" sz="3200" b="1" dirty="0" smtClean="0">
                <a:latin typeface="Times New Roman" pitchFamily="18" charset="0"/>
                <a:cs typeface="Times New Roman" pitchFamily="18" charset="0"/>
              </a:rPr>
              <a:t>PROPOSED SYSTEM</a:t>
            </a:r>
            <a:endParaRPr lang="en-US" sz="3200" b="1" dirty="0">
              <a:latin typeface="Times New Roman" pitchFamily="18" charset="0"/>
              <a:cs typeface="Times New Roman" pitchFamily="18" charset="0"/>
            </a:endParaRPr>
          </a:p>
        </p:txBody>
      </p:sp>
      <p:sp>
        <p:nvSpPr>
          <p:cNvPr id="5" name="TextBox 4"/>
          <p:cNvSpPr txBox="1"/>
          <p:nvPr/>
        </p:nvSpPr>
        <p:spPr>
          <a:xfrm>
            <a:off x="0" y="6324600"/>
            <a:ext cx="9144000" cy="369332"/>
          </a:xfrm>
          <a:prstGeom prst="rect">
            <a:avLst/>
          </a:prstGeom>
          <a:noFill/>
        </p:spPr>
        <p:txBody>
          <a:bodyPr wrap="square" rtlCol="0">
            <a:spAutoFit/>
          </a:bodyPr>
          <a:lstStyle/>
          <a:p>
            <a:pPr algn="ctr"/>
            <a:r>
              <a:rPr lang="en-US" b="1" dirty="0" smtClean="0">
                <a:solidFill>
                  <a:srgbClr val="C00000"/>
                </a:solidFill>
                <a:latin typeface="Aharoni" pitchFamily="2" charset="-79"/>
                <a:cs typeface="Aharoni" pitchFamily="2" charset="-79"/>
              </a:rPr>
              <a:t>DEPARTMENT OF COMPUTER SCIENCE &amp; ENGINEERING </a:t>
            </a:r>
            <a:endParaRPr lang="en-US" b="1" dirty="0">
              <a:solidFill>
                <a:srgbClr val="C00000"/>
              </a:solidFill>
              <a:latin typeface="Aharoni" pitchFamily="2" charset="-79"/>
              <a:cs typeface="Aharoni" pitchFamily="2" charset="-79"/>
            </a:endParaRPr>
          </a:p>
        </p:txBody>
      </p:sp>
      <p:sp>
        <p:nvSpPr>
          <p:cNvPr id="2" name="Rectangle 1"/>
          <p:cNvSpPr/>
          <p:nvPr/>
        </p:nvSpPr>
        <p:spPr>
          <a:xfrm>
            <a:off x="571500" y="1981200"/>
            <a:ext cx="8001000" cy="2585323"/>
          </a:xfrm>
          <a:prstGeom prst="rect">
            <a:avLst/>
          </a:prstGeom>
        </p:spPr>
        <p:txBody>
          <a:bodyPr wrap="square">
            <a:spAutoFit/>
          </a:bodyPr>
          <a:lstStyle/>
          <a:p>
            <a:r>
              <a:rPr lang="en-US" dirty="0">
                <a:solidFill>
                  <a:srgbClr val="000000"/>
                </a:solidFill>
                <a:latin typeface="ff1"/>
              </a:rPr>
              <a:t>The study aims at developing and implementing a web-based student </a:t>
            </a:r>
          </a:p>
          <a:p>
            <a:r>
              <a:rPr lang="en-US" dirty="0">
                <a:solidFill>
                  <a:srgbClr val="000000"/>
                </a:solidFill>
                <a:latin typeface="ff1"/>
              </a:rPr>
              <a:t>management system for the </a:t>
            </a:r>
            <a:r>
              <a:rPr lang="en-US" dirty="0" smtClean="0">
                <a:solidFill>
                  <a:srgbClr val="000000"/>
                </a:solidFill>
                <a:latin typeface="ff1"/>
              </a:rPr>
              <a:t>College </a:t>
            </a:r>
            <a:r>
              <a:rPr lang="en-US" dirty="0">
                <a:solidFill>
                  <a:srgbClr val="000000"/>
                </a:solidFill>
                <a:latin typeface="ff1"/>
              </a:rPr>
              <a:t>University </a:t>
            </a:r>
            <a:r>
              <a:rPr lang="en-US" dirty="0" smtClean="0">
                <a:solidFill>
                  <a:srgbClr val="000000"/>
                </a:solidFill>
                <a:latin typeface="ff1"/>
              </a:rPr>
              <a:t>to, </a:t>
            </a:r>
            <a:r>
              <a:rPr lang="en-US" dirty="0">
                <a:solidFill>
                  <a:srgbClr val="000000"/>
                </a:solidFill>
                <a:latin typeface="ff1"/>
              </a:rPr>
              <a:t>replacing the old </a:t>
            </a:r>
          </a:p>
          <a:p>
            <a:r>
              <a:rPr lang="en-US" dirty="0">
                <a:solidFill>
                  <a:srgbClr val="000000"/>
                </a:solidFill>
                <a:latin typeface="ff1"/>
              </a:rPr>
              <a:t>manually done paper work and to minimize the security issues and the problems it  </a:t>
            </a:r>
            <a:r>
              <a:rPr lang="en-US" dirty="0" smtClean="0">
                <a:solidFill>
                  <a:srgbClr val="000000"/>
                </a:solidFill>
                <a:latin typeface="ff1"/>
              </a:rPr>
              <a:t>possesses</a:t>
            </a:r>
            <a:r>
              <a:rPr lang="en-US" dirty="0">
                <a:solidFill>
                  <a:srgbClr val="000000"/>
                </a:solidFill>
                <a:latin typeface="ff1"/>
              </a:rPr>
              <a:t>. </a:t>
            </a:r>
          </a:p>
          <a:p>
            <a:r>
              <a:rPr lang="en-US" dirty="0">
                <a:solidFill>
                  <a:srgbClr val="000000"/>
                </a:solidFill>
                <a:latin typeface="ff1"/>
              </a:rPr>
              <a:t>The proposed is a multi-user system, developed using </a:t>
            </a:r>
            <a:r>
              <a:rPr lang="en-US" dirty="0" smtClean="0">
                <a:solidFill>
                  <a:srgbClr val="000000"/>
                </a:solidFill>
                <a:latin typeface="ff1"/>
              </a:rPr>
              <a:t>Python programming </a:t>
            </a:r>
            <a:endParaRPr lang="en-US" dirty="0">
              <a:solidFill>
                <a:srgbClr val="000000"/>
              </a:solidFill>
              <a:latin typeface="ff1"/>
            </a:endParaRPr>
          </a:p>
          <a:p>
            <a:r>
              <a:rPr lang="en-US" dirty="0">
                <a:solidFill>
                  <a:srgbClr val="000000"/>
                </a:solidFill>
                <a:latin typeface="ff1"/>
              </a:rPr>
              <a:t>language with </a:t>
            </a:r>
            <a:r>
              <a:rPr lang="en-US" dirty="0" smtClean="0">
                <a:solidFill>
                  <a:srgbClr val="000000"/>
                </a:solidFill>
                <a:latin typeface="ff1"/>
              </a:rPr>
              <a:t>localhost (Demo) or paid </a:t>
            </a:r>
            <a:r>
              <a:rPr lang="en-US" dirty="0">
                <a:solidFill>
                  <a:srgbClr val="000000"/>
                </a:solidFill>
                <a:latin typeface="ff1"/>
              </a:rPr>
              <a:t>Server and MySQL DBMS (Database Management </a:t>
            </a:r>
            <a:r>
              <a:rPr lang="en-US" dirty="0" smtClean="0">
                <a:solidFill>
                  <a:srgbClr val="000000"/>
                </a:solidFill>
                <a:latin typeface="ff1"/>
              </a:rPr>
              <a:t> System</a:t>
            </a:r>
            <a:r>
              <a:rPr lang="en-US" dirty="0">
                <a:solidFill>
                  <a:srgbClr val="000000"/>
                </a:solidFill>
                <a:latin typeface="ff1"/>
              </a:rPr>
              <a:t>) support. </a:t>
            </a:r>
          </a:p>
          <a:p>
            <a:r>
              <a:rPr lang="en-US" dirty="0">
                <a:solidFill>
                  <a:srgbClr val="000000"/>
                </a:solidFill>
                <a:latin typeface="ff1"/>
              </a:rPr>
              <a:t>The system is confined to and intended for the students. They possess </a:t>
            </a:r>
            <a:r>
              <a:rPr lang="en-US" dirty="0" smtClean="0">
                <a:solidFill>
                  <a:srgbClr val="000000"/>
                </a:solidFill>
                <a:latin typeface="ff1"/>
              </a:rPr>
              <a:t>there login credentials which Admin Created and students and staff can access it </a:t>
            </a:r>
            <a:endParaRPr lang="en-US" dirty="0">
              <a:solidFill>
                <a:srgbClr val="000000"/>
              </a:solidFill>
              <a:latin typeface="ff1"/>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yellow-leaf-frame-templates.jpeg"/>
          <p:cNvPicPr>
            <a:picLocks noGrp="1" noChangeAspect="1"/>
          </p:cNvPicPr>
          <p:nvPr>
            <p:ph idx="4294967295"/>
          </p:nvPr>
        </p:nvPicPr>
        <p:blipFill>
          <a:blip r:embed="rId2"/>
          <a:stretch>
            <a:fillRect/>
          </a:stretch>
        </p:blipFill>
        <p:spPr>
          <a:xfrm>
            <a:off x="13138" y="-228600"/>
            <a:ext cx="9144000" cy="6858000"/>
          </a:xfrm>
        </p:spPr>
      </p:pic>
      <p:sp>
        <p:nvSpPr>
          <p:cNvPr id="3" name="TextBox 2"/>
          <p:cNvSpPr txBox="1"/>
          <p:nvPr/>
        </p:nvSpPr>
        <p:spPr>
          <a:xfrm>
            <a:off x="0" y="0"/>
            <a:ext cx="9144000" cy="584775"/>
          </a:xfrm>
          <a:prstGeom prst="rect">
            <a:avLst/>
          </a:prstGeom>
          <a:noFill/>
        </p:spPr>
        <p:txBody>
          <a:bodyPr wrap="square" rtlCol="0">
            <a:spAutoFit/>
          </a:bodyPr>
          <a:lstStyle/>
          <a:p>
            <a:pPr algn="ctr"/>
            <a:r>
              <a:rPr lang="en-US" sz="3200" b="1" dirty="0" smtClean="0">
                <a:latin typeface="Times New Roman" pitchFamily="18" charset="0"/>
                <a:cs typeface="Times New Roman" pitchFamily="18" charset="0"/>
              </a:rPr>
              <a:t>DATA FLOW OF PROJECT  </a:t>
            </a:r>
            <a:endParaRPr lang="en-US" sz="3200" b="1" dirty="0">
              <a:latin typeface="Times New Roman" pitchFamily="18" charset="0"/>
              <a:cs typeface="Times New Roman" pitchFamily="18" charset="0"/>
            </a:endParaRPr>
          </a:p>
        </p:txBody>
      </p:sp>
      <p:sp>
        <p:nvSpPr>
          <p:cNvPr id="5" name="TextBox 4"/>
          <p:cNvSpPr txBox="1"/>
          <p:nvPr/>
        </p:nvSpPr>
        <p:spPr>
          <a:xfrm>
            <a:off x="0" y="6324600"/>
            <a:ext cx="9144000" cy="369332"/>
          </a:xfrm>
          <a:prstGeom prst="rect">
            <a:avLst/>
          </a:prstGeom>
          <a:noFill/>
        </p:spPr>
        <p:txBody>
          <a:bodyPr wrap="square" rtlCol="0">
            <a:spAutoFit/>
          </a:bodyPr>
          <a:lstStyle/>
          <a:p>
            <a:pPr algn="ctr"/>
            <a:r>
              <a:rPr lang="en-US" b="1" dirty="0" smtClean="0">
                <a:solidFill>
                  <a:srgbClr val="C00000"/>
                </a:solidFill>
                <a:latin typeface="Aharoni" pitchFamily="2" charset="-79"/>
                <a:cs typeface="Aharoni" pitchFamily="2" charset="-79"/>
              </a:rPr>
              <a:t>DEPARTMENT OF COMPUTER SCIENCE &amp; ENGINEERING </a:t>
            </a:r>
            <a:endParaRPr lang="en-US" b="1" dirty="0">
              <a:solidFill>
                <a:srgbClr val="C00000"/>
              </a:solidFill>
              <a:latin typeface="Aharoni" pitchFamily="2" charset="-79"/>
              <a:cs typeface="Aharoni" pitchFamily="2" charset="-79"/>
            </a:endParaRPr>
          </a:p>
        </p:txBody>
      </p:sp>
      <p:sp>
        <p:nvSpPr>
          <p:cNvPr id="2" name="Rectangle 1"/>
          <p:cNvSpPr/>
          <p:nvPr/>
        </p:nvSpPr>
        <p:spPr>
          <a:xfrm>
            <a:off x="381000" y="685800"/>
            <a:ext cx="7543800" cy="4524315"/>
          </a:xfrm>
          <a:prstGeom prst="rect">
            <a:avLst/>
          </a:prstGeom>
        </p:spPr>
        <p:txBody>
          <a:bodyPr wrap="square">
            <a:spAutoFit/>
          </a:bodyPr>
          <a:lstStyle/>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Data </a:t>
            </a:r>
            <a:r>
              <a:rPr lang="en-US" dirty="0">
                <a:latin typeface="Times New Roman" panose="02020603050405020304" pitchFamily="18" charset="0"/>
                <a:cs typeface="Times New Roman" panose="02020603050405020304" pitchFamily="18" charset="0"/>
              </a:rPr>
              <a:t>is collected and entered into the system, typically from a variety of sources such as registration forms, transcripts, and test scores.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data is organized and stored in a database, where it can be easily accessed and manipulated.</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system provides access to student records, allowing teachers and administrators to view grades, track progress, and more.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Students may also be able to access their own records and view their grades and other information.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system may include features for data analysis and reporting, such as the ability to generate reports on student performance, class attendance, and other metrics.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These reports can help educators identify trends and patterns in student data, and make data-driven decisions about teaching and learning.</a:t>
            </a:r>
            <a:endParaRPr lang="en-US" b="0" i="0" dirty="0">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21236</TotalTime>
  <Words>1090</Words>
  <Application>Microsoft Office PowerPoint</Application>
  <PresentationFormat>On-screen Show (4:3)</PresentationFormat>
  <Paragraphs>149</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Aharoni</vt:lpstr>
      <vt:lpstr>Arial</vt:lpstr>
      <vt:lpstr>Bookman Old Style</vt:lpstr>
      <vt:lpstr>Calibri</vt:lpstr>
      <vt:lpstr>ff1</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Guddu</dc:creator>
  <cp:lastModifiedBy>user</cp:lastModifiedBy>
  <cp:revision>37</cp:revision>
  <dcterms:created xsi:type="dcterms:W3CDTF">2006-08-16T00:00:00Z</dcterms:created>
  <dcterms:modified xsi:type="dcterms:W3CDTF">2022-12-13T05:45:42Z</dcterms:modified>
</cp:coreProperties>
</file>