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D38AF-7D04-A6DD-E713-246B2F8037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9E75E67-5532-EA61-CF51-4A05D468AF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C02B373-6E95-8C5C-0127-95FB1D2DBFA3}"/>
              </a:ext>
            </a:extLst>
          </p:cNvPr>
          <p:cNvSpPr>
            <a:spLocks noGrp="1"/>
          </p:cNvSpPr>
          <p:nvPr>
            <p:ph type="dt" sz="half" idx="10"/>
          </p:nvPr>
        </p:nvSpPr>
        <p:spPr/>
        <p:txBody>
          <a:bodyPr/>
          <a:lstStyle/>
          <a:p>
            <a:fld id="{6035E249-933A-4025-97AE-09BE96093B24}" type="datetimeFigureOut">
              <a:rPr lang="en-IN" smtClean="0"/>
              <a:t>12-06-2023</a:t>
            </a:fld>
            <a:endParaRPr lang="en-IN"/>
          </a:p>
        </p:txBody>
      </p:sp>
      <p:sp>
        <p:nvSpPr>
          <p:cNvPr id="5" name="Footer Placeholder 4">
            <a:extLst>
              <a:ext uri="{FF2B5EF4-FFF2-40B4-BE49-F238E27FC236}">
                <a16:creationId xmlns:a16="http://schemas.microsoft.com/office/drawing/2014/main" id="{A8227302-1CC1-BAD7-6EEF-13B65F01AB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3A1F57-D86C-7A63-6CBB-41793E917B62}"/>
              </a:ext>
            </a:extLst>
          </p:cNvPr>
          <p:cNvSpPr>
            <a:spLocks noGrp="1"/>
          </p:cNvSpPr>
          <p:nvPr>
            <p:ph type="sldNum" sz="quarter" idx="12"/>
          </p:nvPr>
        </p:nvSpPr>
        <p:spPr/>
        <p:txBody>
          <a:bodyPr/>
          <a:lstStyle/>
          <a:p>
            <a:fld id="{4A4CD5EB-09FE-4091-BC98-8508C9C86454}" type="slidenum">
              <a:rPr lang="en-IN" smtClean="0"/>
              <a:t>‹#›</a:t>
            </a:fld>
            <a:endParaRPr lang="en-IN"/>
          </a:p>
        </p:txBody>
      </p:sp>
    </p:spTree>
    <p:extLst>
      <p:ext uri="{BB962C8B-B14F-4D97-AF65-F5344CB8AC3E}">
        <p14:creationId xmlns:p14="http://schemas.microsoft.com/office/powerpoint/2010/main" val="3095616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8DFF8-CD22-34AC-7148-3BF2BD4ADDD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71E574-48D1-78A5-9F8A-B9B714BC87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BB47B3-96F2-F927-210B-C476373AF4DC}"/>
              </a:ext>
            </a:extLst>
          </p:cNvPr>
          <p:cNvSpPr>
            <a:spLocks noGrp="1"/>
          </p:cNvSpPr>
          <p:nvPr>
            <p:ph type="dt" sz="half" idx="10"/>
          </p:nvPr>
        </p:nvSpPr>
        <p:spPr/>
        <p:txBody>
          <a:bodyPr/>
          <a:lstStyle/>
          <a:p>
            <a:fld id="{6035E249-933A-4025-97AE-09BE96093B24}" type="datetimeFigureOut">
              <a:rPr lang="en-IN" smtClean="0"/>
              <a:t>12-06-2023</a:t>
            </a:fld>
            <a:endParaRPr lang="en-IN"/>
          </a:p>
        </p:txBody>
      </p:sp>
      <p:sp>
        <p:nvSpPr>
          <p:cNvPr id="5" name="Footer Placeholder 4">
            <a:extLst>
              <a:ext uri="{FF2B5EF4-FFF2-40B4-BE49-F238E27FC236}">
                <a16:creationId xmlns:a16="http://schemas.microsoft.com/office/drawing/2014/main" id="{563047B6-7564-BAEE-2106-71EFE28C8E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05FBF5-CEAD-07F7-A4D1-D039BE6DB1C8}"/>
              </a:ext>
            </a:extLst>
          </p:cNvPr>
          <p:cNvSpPr>
            <a:spLocks noGrp="1"/>
          </p:cNvSpPr>
          <p:nvPr>
            <p:ph type="sldNum" sz="quarter" idx="12"/>
          </p:nvPr>
        </p:nvSpPr>
        <p:spPr/>
        <p:txBody>
          <a:bodyPr/>
          <a:lstStyle/>
          <a:p>
            <a:fld id="{4A4CD5EB-09FE-4091-BC98-8508C9C86454}" type="slidenum">
              <a:rPr lang="en-IN" smtClean="0"/>
              <a:t>‹#›</a:t>
            </a:fld>
            <a:endParaRPr lang="en-IN"/>
          </a:p>
        </p:txBody>
      </p:sp>
    </p:spTree>
    <p:extLst>
      <p:ext uri="{BB962C8B-B14F-4D97-AF65-F5344CB8AC3E}">
        <p14:creationId xmlns:p14="http://schemas.microsoft.com/office/powerpoint/2010/main" val="3947326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2449D8-C3E6-B1B0-32D8-F581DA340A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FE28C5-AA16-1721-53ED-1A992A9B35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F5636D-89A7-2A89-4648-A3C380593A4C}"/>
              </a:ext>
            </a:extLst>
          </p:cNvPr>
          <p:cNvSpPr>
            <a:spLocks noGrp="1"/>
          </p:cNvSpPr>
          <p:nvPr>
            <p:ph type="dt" sz="half" idx="10"/>
          </p:nvPr>
        </p:nvSpPr>
        <p:spPr/>
        <p:txBody>
          <a:bodyPr/>
          <a:lstStyle/>
          <a:p>
            <a:fld id="{6035E249-933A-4025-97AE-09BE96093B24}" type="datetimeFigureOut">
              <a:rPr lang="en-IN" smtClean="0"/>
              <a:t>12-06-2023</a:t>
            </a:fld>
            <a:endParaRPr lang="en-IN"/>
          </a:p>
        </p:txBody>
      </p:sp>
      <p:sp>
        <p:nvSpPr>
          <p:cNvPr id="5" name="Footer Placeholder 4">
            <a:extLst>
              <a:ext uri="{FF2B5EF4-FFF2-40B4-BE49-F238E27FC236}">
                <a16:creationId xmlns:a16="http://schemas.microsoft.com/office/drawing/2014/main" id="{03BF9971-724E-7AAD-3E7D-16C25D27CF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A1EE31-FA3B-A236-26DE-203E50C2C182}"/>
              </a:ext>
            </a:extLst>
          </p:cNvPr>
          <p:cNvSpPr>
            <a:spLocks noGrp="1"/>
          </p:cNvSpPr>
          <p:nvPr>
            <p:ph type="sldNum" sz="quarter" idx="12"/>
          </p:nvPr>
        </p:nvSpPr>
        <p:spPr/>
        <p:txBody>
          <a:bodyPr/>
          <a:lstStyle/>
          <a:p>
            <a:fld id="{4A4CD5EB-09FE-4091-BC98-8508C9C86454}" type="slidenum">
              <a:rPr lang="en-IN" smtClean="0"/>
              <a:t>‹#›</a:t>
            </a:fld>
            <a:endParaRPr lang="en-IN"/>
          </a:p>
        </p:txBody>
      </p:sp>
    </p:spTree>
    <p:extLst>
      <p:ext uri="{BB962C8B-B14F-4D97-AF65-F5344CB8AC3E}">
        <p14:creationId xmlns:p14="http://schemas.microsoft.com/office/powerpoint/2010/main" val="12189311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936268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6/12/2023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14275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6/12/2023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6938043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5948593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6/12/2023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783793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6/12/2023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9455259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6/12/2023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65654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6/12/2023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90388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52C9-D76B-D80E-C3AA-257D3F2749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AC0C3B-6725-7F30-9DAF-157E3B196B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5407F7-9D1A-A103-10E8-146996683D62}"/>
              </a:ext>
            </a:extLst>
          </p:cNvPr>
          <p:cNvSpPr>
            <a:spLocks noGrp="1"/>
          </p:cNvSpPr>
          <p:nvPr>
            <p:ph type="dt" sz="half" idx="10"/>
          </p:nvPr>
        </p:nvSpPr>
        <p:spPr/>
        <p:txBody>
          <a:bodyPr/>
          <a:lstStyle/>
          <a:p>
            <a:fld id="{6035E249-933A-4025-97AE-09BE96093B24}" type="datetimeFigureOut">
              <a:rPr lang="en-IN" smtClean="0"/>
              <a:t>12-06-2023</a:t>
            </a:fld>
            <a:endParaRPr lang="en-IN"/>
          </a:p>
        </p:txBody>
      </p:sp>
      <p:sp>
        <p:nvSpPr>
          <p:cNvPr id="5" name="Footer Placeholder 4">
            <a:extLst>
              <a:ext uri="{FF2B5EF4-FFF2-40B4-BE49-F238E27FC236}">
                <a16:creationId xmlns:a16="http://schemas.microsoft.com/office/drawing/2014/main" id="{830E98FE-10FE-9519-4E01-59767118B4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AA9132-10FD-EC7A-4C3A-D35D37903633}"/>
              </a:ext>
            </a:extLst>
          </p:cNvPr>
          <p:cNvSpPr>
            <a:spLocks noGrp="1"/>
          </p:cNvSpPr>
          <p:nvPr>
            <p:ph type="sldNum" sz="quarter" idx="12"/>
          </p:nvPr>
        </p:nvSpPr>
        <p:spPr/>
        <p:txBody>
          <a:bodyPr/>
          <a:lstStyle/>
          <a:p>
            <a:fld id="{4A4CD5EB-09FE-4091-BC98-8508C9C86454}" type="slidenum">
              <a:rPr lang="en-IN" smtClean="0"/>
              <a:t>‹#›</a:t>
            </a:fld>
            <a:endParaRPr lang="en-IN"/>
          </a:p>
        </p:txBody>
      </p:sp>
    </p:spTree>
    <p:extLst>
      <p:ext uri="{BB962C8B-B14F-4D97-AF65-F5344CB8AC3E}">
        <p14:creationId xmlns:p14="http://schemas.microsoft.com/office/powerpoint/2010/main" val="5307733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6/12/2023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3596929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6/12/2023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266442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6/12/2023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37453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6/12/2023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3337484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658434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E7790-242F-03FB-AD0C-0F1B3C4AF6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59874F2-1357-CA1A-2A17-AEB2F0B4C5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9D2EC0-6D0B-D27B-2951-A7CB3F3DB1F3}"/>
              </a:ext>
            </a:extLst>
          </p:cNvPr>
          <p:cNvSpPr>
            <a:spLocks noGrp="1"/>
          </p:cNvSpPr>
          <p:nvPr>
            <p:ph type="dt" sz="half" idx="10"/>
          </p:nvPr>
        </p:nvSpPr>
        <p:spPr/>
        <p:txBody>
          <a:bodyPr/>
          <a:lstStyle/>
          <a:p>
            <a:fld id="{6035E249-933A-4025-97AE-09BE96093B24}" type="datetimeFigureOut">
              <a:rPr lang="en-IN" smtClean="0"/>
              <a:t>12-06-2023</a:t>
            </a:fld>
            <a:endParaRPr lang="en-IN"/>
          </a:p>
        </p:txBody>
      </p:sp>
      <p:sp>
        <p:nvSpPr>
          <p:cNvPr id="5" name="Footer Placeholder 4">
            <a:extLst>
              <a:ext uri="{FF2B5EF4-FFF2-40B4-BE49-F238E27FC236}">
                <a16:creationId xmlns:a16="http://schemas.microsoft.com/office/drawing/2014/main" id="{5BA2400D-2663-74EE-A761-5028D66887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DFE80B-402E-EEDC-4227-44F8543A5311}"/>
              </a:ext>
            </a:extLst>
          </p:cNvPr>
          <p:cNvSpPr>
            <a:spLocks noGrp="1"/>
          </p:cNvSpPr>
          <p:nvPr>
            <p:ph type="sldNum" sz="quarter" idx="12"/>
          </p:nvPr>
        </p:nvSpPr>
        <p:spPr/>
        <p:txBody>
          <a:bodyPr/>
          <a:lstStyle/>
          <a:p>
            <a:fld id="{4A4CD5EB-09FE-4091-BC98-8508C9C86454}" type="slidenum">
              <a:rPr lang="en-IN" smtClean="0"/>
              <a:t>‹#›</a:t>
            </a:fld>
            <a:endParaRPr lang="en-IN"/>
          </a:p>
        </p:txBody>
      </p:sp>
    </p:spTree>
    <p:extLst>
      <p:ext uri="{BB962C8B-B14F-4D97-AF65-F5344CB8AC3E}">
        <p14:creationId xmlns:p14="http://schemas.microsoft.com/office/powerpoint/2010/main" val="1316019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5E7A2-C288-193C-0A90-ABFC2C1E51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551175-2190-ED51-CA69-EDF5C8CD75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F30F1B1-9A7D-6F83-3F25-0CB5A8B9DE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555C42F-B2BC-84B6-7EE6-854E11F5FE1E}"/>
              </a:ext>
            </a:extLst>
          </p:cNvPr>
          <p:cNvSpPr>
            <a:spLocks noGrp="1"/>
          </p:cNvSpPr>
          <p:nvPr>
            <p:ph type="dt" sz="half" idx="10"/>
          </p:nvPr>
        </p:nvSpPr>
        <p:spPr/>
        <p:txBody>
          <a:bodyPr/>
          <a:lstStyle/>
          <a:p>
            <a:fld id="{6035E249-933A-4025-97AE-09BE96093B24}" type="datetimeFigureOut">
              <a:rPr lang="en-IN" smtClean="0"/>
              <a:t>12-06-2023</a:t>
            </a:fld>
            <a:endParaRPr lang="en-IN"/>
          </a:p>
        </p:txBody>
      </p:sp>
      <p:sp>
        <p:nvSpPr>
          <p:cNvPr id="6" name="Footer Placeholder 5">
            <a:extLst>
              <a:ext uri="{FF2B5EF4-FFF2-40B4-BE49-F238E27FC236}">
                <a16:creationId xmlns:a16="http://schemas.microsoft.com/office/drawing/2014/main" id="{98335532-53C1-EC28-A296-709E31813E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A27D36-5E65-17BA-953D-9B3B3E52EC18}"/>
              </a:ext>
            </a:extLst>
          </p:cNvPr>
          <p:cNvSpPr>
            <a:spLocks noGrp="1"/>
          </p:cNvSpPr>
          <p:nvPr>
            <p:ph type="sldNum" sz="quarter" idx="12"/>
          </p:nvPr>
        </p:nvSpPr>
        <p:spPr/>
        <p:txBody>
          <a:bodyPr/>
          <a:lstStyle/>
          <a:p>
            <a:fld id="{4A4CD5EB-09FE-4091-BC98-8508C9C86454}" type="slidenum">
              <a:rPr lang="en-IN" smtClean="0"/>
              <a:t>‹#›</a:t>
            </a:fld>
            <a:endParaRPr lang="en-IN"/>
          </a:p>
        </p:txBody>
      </p:sp>
    </p:spTree>
    <p:extLst>
      <p:ext uri="{BB962C8B-B14F-4D97-AF65-F5344CB8AC3E}">
        <p14:creationId xmlns:p14="http://schemas.microsoft.com/office/powerpoint/2010/main" val="3421301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895F6-2A9C-8323-4A10-99AABB84287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AEF5D5-6B85-C20F-2694-7148505E32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1DDA3B-FC79-5AF2-49A1-97D4B1CC26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C082EFD-FF49-C197-BDEA-47A642EE09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3BE130-43D6-829A-2DC3-7F3ECC8E41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03F206B-1D7D-37DB-8D59-1233BBDAA095}"/>
              </a:ext>
            </a:extLst>
          </p:cNvPr>
          <p:cNvSpPr>
            <a:spLocks noGrp="1"/>
          </p:cNvSpPr>
          <p:nvPr>
            <p:ph type="dt" sz="half" idx="10"/>
          </p:nvPr>
        </p:nvSpPr>
        <p:spPr/>
        <p:txBody>
          <a:bodyPr/>
          <a:lstStyle/>
          <a:p>
            <a:fld id="{6035E249-933A-4025-97AE-09BE96093B24}" type="datetimeFigureOut">
              <a:rPr lang="en-IN" smtClean="0"/>
              <a:t>12-06-2023</a:t>
            </a:fld>
            <a:endParaRPr lang="en-IN"/>
          </a:p>
        </p:txBody>
      </p:sp>
      <p:sp>
        <p:nvSpPr>
          <p:cNvPr id="8" name="Footer Placeholder 7">
            <a:extLst>
              <a:ext uri="{FF2B5EF4-FFF2-40B4-BE49-F238E27FC236}">
                <a16:creationId xmlns:a16="http://schemas.microsoft.com/office/drawing/2014/main" id="{6B4DCFBE-554D-FB69-6ED8-ECFC0C3A85D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89C5374-6487-B8EB-DA1F-541DB5FE874E}"/>
              </a:ext>
            </a:extLst>
          </p:cNvPr>
          <p:cNvSpPr>
            <a:spLocks noGrp="1"/>
          </p:cNvSpPr>
          <p:nvPr>
            <p:ph type="sldNum" sz="quarter" idx="12"/>
          </p:nvPr>
        </p:nvSpPr>
        <p:spPr/>
        <p:txBody>
          <a:bodyPr/>
          <a:lstStyle/>
          <a:p>
            <a:fld id="{4A4CD5EB-09FE-4091-BC98-8508C9C86454}" type="slidenum">
              <a:rPr lang="en-IN" smtClean="0"/>
              <a:t>‹#›</a:t>
            </a:fld>
            <a:endParaRPr lang="en-IN"/>
          </a:p>
        </p:txBody>
      </p:sp>
    </p:spTree>
    <p:extLst>
      <p:ext uri="{BB962C8B-B14F-4D97-AF65-F5344CB8AC3E}">
        <p14:creationId xmlns:p14="http://schemas.microsoft.com/office/powerpoint/2010/main" val="66808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69B2A-8260-F17F-3A68-33AEA4DECC6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711DB30-D304-A8C8-9AB5-97D1FBD416BB}"/>
              </a:ext>
            </a:extLst>
          </p:cNvPr>
          <p:cNvSpPr>
            <a:spLocks noGrp="1"/>
          </p:cNvSpPr>
          <p:nvPr>
            <p:ph type="dt" sz="half" idx="10"/>
          </p:nvPr>
        </p:nvSpPr>
        <p:spPr/>
        <p:txBody>
          <a:bodyPr/>
          <a:lstStyle/>
          <a:p>
            <a:fld id="{6035E249-933A-4025-97AE-09BE96093B24}" type="datetimeFigureOut">
              <a:rPr lang="en-IN" smtClean="0"/>
              <a:t>12-06-2023</a:t>
            </a:fld>
            <a:endParaRPr lang="en-IN"/>
          </a:p>
        </p:txBody>
      </p:sp>
      <p:sp>
        <p:nvSpPr>
          <p:cNvPr id="4" name="Footer Placeholder 3">
            <a:extLst>
              <a:ext uri="{FF2B5EF4-FFF2-40B4-BE49-F238E27FC236}">
                <a16:creationId xmlns:a16="http://schemas.microsoft.com/office/drawing/2014/main" id="{4336D259-A38E-6052-261A-AED7B4F6A23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3596060-CC8C-E96A-48A4-51351980128F}"/>
              </a:ext>
            </a:extLst>
          </p:cNvPr>
          <p:cNvSpPr>
            <a:spLocks noGrp="1"/>
          </p:cNvSpPr>
          <p:nvPr>
            <p:ph type="sldNum" sz="quarter" idx="12"/>
          </p:nvPr>
        </p:nvSpPr>
        <p:spPr/>
        <p:txBody>
          <a:bodyPr/>
          <a:lstStyle/>
          <a:p>
            <a:fld id="{4A4CD5EB-09FE-4091-BC98-8508C9C86454}" type="slidenum">
              <a:rPr lang="en-IN" smtClean="0"/>
              <a:t>‹#›</a:t>
            </a:fld>
            <a:endParaRPr lang="en-IN"/>
          </a:p>
        </p:txBody>
      </p:sp>
    </p:spTree>
    <p:extLst>
      <p:ext uri="{BB962C8B-B14F-4D97-AF65-F5344CB8AC3E}">
        <p14:creationId xmlns:p14="http://schemas.microsoft.com/office/powerpoint/2010/main" val="2739159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A2CEB3-6419-7A08-6CE2-44E0CF25CA1B}"/>
              </a:ext>
            </a:extLst>
          </p:cNvPr>
          <p:cNvSpPr>
            <a:spLocks noGrp="1"/>
          </p:cNvSpPr>
          <p:nvPr>
            <p:ph type="dt" sz="half" idx="10"/>
          </p:nvPr>
        </p:nvSpPr>
        <p:spPr/>
        <p:txBody>
          <a:bodyPr/>
          <a:lstStyle/>
          <a:p>
            <a:fld id="{6035E249-933A-4025-97AE-09BE96093B24}" type="datetimeFigureOut">
              <a:rPr lang="en-IN" smtClean="0"/>
              <a:t>12-06-2023</a:t>
            </a:fld>
            <a:endParaRPr lang="en-IN"/>
          </a:p>
        </p:txBody>
      </p:sp>
      <p:sp>
        <p:nvSpPr>
          <p:cNvPr id="3" name="Footer Placeholder 2">
            <a:extLst>
              <a:ext uri="{FF2B5EF4-FFF2-40B4-BE49-F238E27FC236}">
                <a16:creationId xmlns:a16="http://schemas.microsoft.com/office/drawing/2014/main" id="{BD7F22C7-9781-9A31-4A71-02530CAD011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4D46C4D-29D7-3E2B-C7B4-CA0EB4A51B71}"/>
              </a:ext>
            </a:extLst>
          </p:cNvPr>
          <p:cNvSpPr>
            <a:spLocks noGrp="1"/>
          </p:cNvSpPr>
          <p:nvPr>
            <p:ph type="sldNum" sz="quarter" idx="12"/>
          </p:nvPr>
        </p:nvSpPr>
        <p:spPr/>
        <p:txBody>
          <a:bodyPr/>
          <a:lstStyle/>
          <a:p>
            <a:fld id="{4A4CD5EB-09FE-4091-BC98-8508C9C86454}" type="slidenum">
              <a:rPr lang="en-IN" smtClean="0"/>
              <a:t>‹#›</a:t>
            </a:fld>
            <a:endParaRPr lang="en-IN"/>
          </a:p>
        </p:txBody>
      </p:sp>
    </p:spTree>
    <p:extLst>
      <p:ext uri="{BB962C8B-B14F-4D97-AF65-F5344CB8AC3E}">
        <p14:creationId xmlns:p14="http://schemas.microsoft.com/office/powerpoint/2010/main" val="2621378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6190C-347B-C8E2-C7D4-9AAB7A115F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5B8F3FF-273D-FC5A-170B-74B621A551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92EEB33-1E70-6DFD-BBD8-81C45FE206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091F2B-21AB-8E78-A957-0BBB0F3CEB3C}"/>
              </a:ext>
            </a:extLst>
          </p:cNvPr>
          <p:cNvSpPr>
            <a:spLocks noGrp="1"/>
          </p:cNvSpPr>
          <p:nvPr>
            <p:ph type="dt" sz="half" idx="10"/>
          </p:nvPr>
        </p:nvSpPr>
        <p:spPr/>
        <p:txBody>
          <a:bodyPr/>
          <a:lstStyle/>
          <a:p>
            <a:fld id="{6035E249-933A-4025-97AE-09BE96093B24}" type="datetimeFigureOut">
              <a:rPr lang="en-IN" smtClean="0"/>
              <a:t>12-06-2023</a:t>
            </a:fld>
            <a:endParaRPr lang="en-IN"/>
          </a:p>
        </p:txBody>
      </p:sp>
      <p:sp>
        <p:nvSpPr>
          <p:cNvPr id="6" name="Footer Placeholder 5">
            <a:extLst>
              <a:ext uri="{FF2B5EF4-FFF2-40B4-BE49-F238E27FC236}">
                <a16:creationId xmlns:a16="http://schemas.microsoft.com/office/drawing/2014/main" id="{74E89818-595C-D02A-A4A0-79B967B39C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D394D8-050C-FC0F-A202-E29CA9604E62}"/>
              </a:ext>
            </a:extLst>
          </p:cNvPr>
          <p:cNvSpPr>
            <a:spLocks noGrp="1"/>
          </p:cNvSpPr>
          <p:nvPr>
            <p:ph type="sldNum" sz="quarter" idx="12"/>
          </p:nvPr>
        </p:nvSpPr>
        <p:spPr/>
        <p:txBody>
          <a:bodyPr/>
          <a:lstStyle/>
          <a:p>
            <a:fld id="{4A4CD5EB-09FE-4091-BC98-8508C9C86454}" type="slidenum">
              <a:rPr lang="en-IN" smtClean="0"/>
              <a:t>‹#›</a:t>
            </a:fld>
            <a:endParaRPr lang="en-IN"/>
          </a:p>
        </p:txBody>
      </p:sp>
    </p:spTree>
    <p:extLst>
      <p:ext uri="{BB962C8B-B14F-4D97-AF65-F5344CB8AC3E}">
        <p14:creationId xmlns:p14="http://schemas.microsoft.com/office/powerpoint/2010/main" val="135383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4C59E-9B03-EB67-BEAB-BFEB8A1BA5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D6A29D5-4824-BEEB-8DD5-794F0B77D5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17BEA5D-094D-1934-A108-C61750C088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43DA4A-6263-2F5B-4B4F-044869AA073D}"/>
              </a:ext>
            </a:extLst>
          </p:cNvPr>
          <p:cNvSpPr>
            <a:spLocks noGrp="1"/>
          </p:cNvSpPr>
          <p:nvPr>
            <p:ph type="dt" sz="half" idx="10"/>
          </p:nvPr>
        </p:nvSpPr>
        <p:spPr/>
        <p:txBody>
          <a:bodyPr/>
          <a:lstStyle/>
          <a:p>
            <a:fld id="{6035E249-933A-4025-97AE-09BE96093B24}" type="datetimeFigureOut">
              <a:rPr lang="en-IN" smtClean="0"/>
              <a:t>12-06-2023</a:t>
            </a:fld>
            <a:endParaRPr lang="en-IN"/>
          </a:p>
        </p:txBody>
      </p:sp>
      <p:sp>
        <p:nvSpPr>
          <p:cNvPr id="6" name="Footer Placeholder 5">
            <a:extLst>
              <a:ext uri="{FF2B5EF4-FFF2-40B4-BE49-F238E27FC236}">
                <a16:creationId xmlns:a16="http://schemas.microsoft.com/office/drawing/2014/main" id="{DBC84AC0-6B3D-BC27-7B1C-0E0136DF7B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16BCB9-445A-A19D-65F2-CE3E8524630B}"/>
              </a:ext>
            </a:extLst>
          </p:cNvPr>
          <p:cNvSpPr>
            <a:spLocks noGrp="1"/>
          </p:cNvSpPr>
          <p:nvPr>
            <p:ph type="sldNum" sz="quarter" idx="12"/>
          </p:nvPr>
        </p:nvSpPr>
        <p:spPr/>
        <p:txBody>
          <a:bodyPr/>
          <a:lstStyle/>
          <a:p>
            <a:fld id="{4A4CD5EB-09FE-4091-BC98-8508C9C86454}" type="slidenum">
              <a:rPr lang="en-IN" smtClean="0"/>
              <a:t>‹#›</a:t>
            </a:fld>
            <a:endParaRPr lang="en-IN"/>
          </a:p>
        </p:txBody>
      </p:sp>
    </p:spTree>
    <p:extLst>
      <p:ext uri="{BB962C8B-B14F-4D97-AF65-F5344CB8AC3E}">
        <p14:creationId xmlns:p14="http://schemas.microsoft.com/office/powerpoint/2010/main" val="758448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3B6DF5-F4E0-9B7E-B5BD-DFA24DCF7F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C99A5D-2E51-C57D-F85A-B74493BD3C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0A6BC1-6B9A-8F7A-9D86-764367F3C9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35E249-933A-4025-97AE-09BE96093B24}" type="datetimeFigureOut">
              <a:rPr lang="en-IN" smtClean="0"/>
              <a:t>12-06-2023</a:t>
            </a:fld>
            <a:endParaRPr lang="en-IN"/>
          </a:p>
        </p:txBody>
      </p:sp>
      <p:sp>
        <p:nvSpPr>
          <p:cNvPr id="5" name="Footer Placeholder 4">
            <a:extLst>
              <a:ext uri="{FF2B5EF4-FFF2-40B4-BE49-F238E27FC236}">
                <a16:creationId xmlns:a16="http://schemas.microsoft.com/office/drawing/2014/main" id="{C86C2E08-730E-94B8-A509-5A618B56E6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D59ADCB-167D-8CB8-E6CC-C7572957DC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4CD5EB-09FE-4091-BC98-8508C9C86454}" type="slidenum">
              <a:rPr lang="en-IN" smtClean="0"/>
              <a:t>‹#›</a:t>
            </a:fld>
            <a:endParaRPr lang="en-IN"/>
          </a:p>
        </p:txBody>
      </p:sp>
    </p:spTree>
    <p:extLst>
      <p:ext uri="{BB962C8B-B14F-4D97-AF65-F5344CB8AC3E}">
        <p14:creationId xmlns:p14="http://schemas.microsoft.com/office/powerpoint/2010/main" val="2822823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6/12/2023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425755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9.tmp"/><Relationship Id="rId7" Type="http://schemas.openxmlformats.org/officeDocument/2006/relationships/image" Target="../media/image13.tmp"/><Relationship Id="rId2" Type="http://schemas.openxmlformats.org/officeDocument/2006/relationships/image" Target="../media/image8.tmp"/><Relationship Id="rId1" Type="http://schemas.openxmlformats.org/officeDocument/2006/relationships/slideLayout" Target="../slideLayouts/slideLayout13.xml"/><Relationship Id="rId6" Type="http://schemas.openxmlformats.org/officeDocument/2006/relationships/image" Target="../media/image12.tmp"/><Relationship Id="rId5" Type="http://schemas.openxmlformats.org/officeDocument/2006/relationships/image" Target="../media/image11.tmp"/><Relationship Id="rId4" Type="http://schemas.openxmlformats.org/officeDocument/2006/relationships/image" Target="../media/image10.tmp"/></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0913FF6-F611-A7AE-6B1F-2E2B0B1071B1}"/>
              </a:ext>
            </a:extLst>
          </p:cNvPr>
          <p:cNvSpPr>
            <a:spLocks noGrp="1"/>
          </p:cNvSpPr>
          <p:nvPr>
            <p:ph type="dt" sz="half" idx="2"/>
          </p:nvPr>
        </p:nvSpPr>
        <p:spPr/>
        <p:txBody>
          <a:bodyPr/>
          <a:lstStyle/>
          <a:p>
            <a:fld id="{DD9C8446-696E-6942-B6C8-CC9CAD0B34E0}" type="datetime1">
              <a:rPr lang="en-US" smtClean="0"/>
              <a:pPr/>
              <a:t>6/12/2023</a:t>
            </a:fld>
            <a:endParaRPr lang="en-US" dirty="0"/>
          </a:p>
        </p:txBody>
      </p:sp>
      <p:sp>
        <p:nvSpPr>
          <p:cNvPr id="6" name="Slide Number Placeholder 5">
            <a:extLst>
              <a:ext uri="{FF2B5EF4-FFF2-40B4-BE49-F238E27FC236}">
                <a16:creationId xmlns:a16="http://schemas.microsoft.com/office/drawing/2014/main" id="{30BF3BBA-28F9-61D6-4338-BE0E99E1BA3A}"/>
              </a:ext>
            </a:extLst>
          </p:cNvPr>
          <p:cNvSpPr>
            <a:spLocks noGrp="1"/>
          </p:cNvSpPr>
          <p:nvPr>
            <p:ph type="sldNum" sz="quarter" idx="4"/>
          </p:nvPr>
        </p:nvSpPr>
        <p:spPr/>
        <p:txBody>
          <a:bodyPr/>
          <a:lstStyle/>
          <a:p>
            <a:r>
              <a:rPr lang="en-US" dirty="0"/>
              <a:t>1</a:t>
            </a:r>
          </a:p>
        </p:txBody>
      </p:sp>
      <p:sp>
        <p:nvSpPr>
          <p:cNvPr id="8" name="Title 1">
            <a:extLst>
              <a:ext uri="{FF2B5EF4-FFF2-40B4-BE49-F238E27FC236}">
                <a16:creationId xmlns:a16="http://schemas.microsoft.com/office/drawing/2014/main" id="{61E929D2-EF9C-0EC5-6CD0-C6618FD72E3D}"/>
              </a:ext>
            </a:extLst>
          </p:cNvPr>
          <p:cNvSpPr>
            <a:spLocks noGrp="1"/>
          </p:cNvSpPr>
          <p:nvPr>
            <p:ph type="title"/>
          </p:nvPr>
        </p:nvSpPr>
        <p:spPr>
          <a:xfrm>
            <a:off x="832212" y="606230"/>
            <a:ext cx="9779183" cy="1325563"/>
          </a:xfrm>
        </p:spPr>
        <p:txBody>
          <a:bodyPr/>
          <a:lstStyle/>
          <a:p>
            <a:r>
              <a:rPr lang="en-IN" dirty="0"/>
              <a:t>Zomato Restaurant analysis </a:t>
            </a:r>
          </a:p>
        </p:txBody>
      </p:sp>
      <p:sp>
        <p:nvSpPr>
          <p:cNvPr id="9" name="Content Placeholder 2">
            <a:extLst>
              <a:ext uri="{FF2B5EF4-FFF2-40B4-BE49-F238E27FC236}">
                <a16:creationId xmlns:a16="http://schemas.microsoft.com/office/drawing/2014/main" id="{A358C465-8263-53DE-5898-E745AC3EE2D7}"/>
              </a:ext>
            </a:extLst>
          </p:cNvPr>
          <p:cNvSpPr>
            <a:spLocks noGrp="1"/>
          </p:cNvSpPr>
          <p:nvPr>
            <p:ph idx="1"/>
          </p:nvPr>
        </p:nvSpPr>
        <p:spPr>
          <a:xfrm>
            <a:off x="832211" y="3122962"/>
            <a:ext cx="5714275" cy="3233387"/>
          </a:xfrm>
        </p:spPr>
        <p:txBody>
          <a:bodyPr anchor="b"/>
          <a:lstStyle/>
          <a:p>
            <a:r>
              <a:rPr lang="en-US" sz="2400" b="1" dirty="0"/>
              <a:t>Team - 1</a:t>
            </a:r>
          </a:p>
          <a:p>
            <a:r>
              <a:rPr lang="en-US" sz="2400" dirty="0"/>
              <a:t>Mr. Chaitanya Narhe 	</a:t>
            </a:r>
          </a:p>
          <a:p>
            <a:r>
              <a:rPr lang="en-US" sz="2400" dirty="0"/>
              <a:t>Ms. Sheetal Choudhary</a:t>
            </a:r>
          </a:p>
          <a:p>
            <a:r>
              <a:rPr lang="en-US" sz="2400" dirty="0"/>
              <a:t>Mr. Sohail Bachne</a:t>
            </a:r>
          </a:p>
          <a:p>
            <a:r>
              <a:rPr lang="en-US" sz="2400" dirty="0"/>
              <a:t>Ms. Saluwadhi Krupa Sai</a:t>
            </a:r>
          </a:p>
          <a:p>
            <a:r>
              <a:rPr lang="en-US" sz="2400" dirty="0"/>
              <a:t>Mr. Mohammed Taj</a:t>
            </a:r>
          </a:p>
          <a:p>
            <a:endParaRPr lang="en-IN" sz="2400" dirty="0"/>
          </a:p>
        </p:txBody>
      </p:sp>
      <p:sp>
        <p:nvSpPr>
          <p:cNvPr id="10" name="Date Placeholder 3">
            <a:extLst>
              <a:ext uri="{FF2B5EF4-FFF2-40B4-BE49-F238E27FC236}">
                <a16:creationId xmlns:a16="http://schemas.microsoft.com/office/drawing/2014/main" id="{79F6BB4E-FAE8-8BB0-9565-89579FAA406C}"/>
              </a:ext>
            </a:extLst>
          </p:cNvPr>
          <p:cNvSpPr txBox="1">
            <a:spLocks/>
          </p:cNvSpPr>
          <p:nvPr/>
        </p:nvSpPr>
        <p:spPr>
          <a:xfrm>
            <a:off x="381000" y="6356350"/>
            <a:ext cx="2743200" cy="365125"/>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9C8446-696E-6942-B6C8-CC9CAD0B34E0}" type="datetime1">
              <a:rPr lang="en-US" smtClean="0"/>
              <a:pPr/>
              <a:t>6/12/2023</a:t>
            </a:fld>
            <a:endParaRPr lang="en-US" dirty="0"/>
          </a:p>
        </p:txBody>
      </p:sp>
      <p:pic>
        <p:nvPicPr>
          <p:cNvPr id="12" name="Picture 11">
            <a:extLst>
              <a:ext uri="{FF2B5EF4-FFF2-40B4-BE49-F238E27FC236}">
                <a16:creationId xmlns:a16="http://schemas.microsoft.com/office/drawing/2014/main" id="{E1F451CE-BD0B-640D-BE6C-7E0976A0D2E3}"/>
              </a:ext>
            </a:extLst>
          </p:cNvPr>
          <p:cNvPicPr>
            <a:picLocks noChangeAspect="1"/>
          </p:cNvPicPr>
          <p:nvPr/>
        </p:nvPicPr>
        <p:blipFill>
          <a:blip r:embed="rId2"/>
          <a:stretch>
            <a:fillRect/>
          </a:stretch>
        </p:blipFill>
        <p:spPr>
          <a:xfrm>
            <a:off x="8924379" y="955040"/>
            <a:ext cx="1824901" cy="891079"/>
          </a:xfrm>
          <a:prstGeom prst="rect">
            <a:avLst/>
          </a:prstGeom>
        </p:spPr>
      </p:pic>
      <p:sp>
        <p:nvSpPr>
          <p:cNvPr id="13" name="TextBox 12">
            <a:extLst>
              <a:ext uri="{FF2B5EF4-FFF2-40B4-BE49-F238E27FC236}">
                <a16:creationId xmlns:a16="http://schemas.microsoft.com/office/drawing/2014/main" id="{8745F83D-E113-3388-9081-0784408C5F41}"/>
              </a:ext>
            </a:extLst>
          </p:cNvPr>
          <p:cNvSpPr txBox="1"/>
          <p:nvPr/>
        </p:nvSpPr>
        <p:spPr>
          <a:xfrm>
            <a:off x="832211" y="2082800"/>
            <a:ext cx="5714275" cy="1200329"/>
          </a:xfrm>
          <a:prstGeom prst="rect">
            <a:avLst/>
          </a:prstGeom>
          <a:noFill/>
        </p:spPr>
        <p:txBody>
          <a:bodyPr wrap="square" rtlCol="0">
            <a:spAutoFit/>
          </a:bodyPr>
          <a:lstStyle/>
          <a:p>
            <a:r>
              <a:rPr lang="en-US" sz="2400" b="1" dirty="0"/>
              <a:t>Mentor –</a:t>
            </a:r>
          </a:p>
          <a:p>
            <a:r>
              <a:rPr lang="en-US" sz="2400" b="1" dirty="0"/>
              <a:t>Co-Mentor – </a:t>
            </a:r>
            <a:r>
              <a:rPr lang="en-US" sz="2400" dirty="0"/>
              <a:t>Mr.</a:t>
            </a:r>
            <a:r>
              <a:rPr lang="en-IN" sz="2400" b="1" i="0" dirty="0">
                <a:solidFill>
                  <a:srgbClr val="1F1F1F"/>
                </a:solidFill>
                <a:effectLst/>
                <a:latin typeface="Google Sans"/>
              </a:rPr>
              <a:t> </a:t>
            </a:r>
            <a:r>
              <a:rPr lang="en-IN" sz="2400" i="0" dirty="0">
                <a:solidFill>
                  <a:srgbClr val="1F1F1F"/>
                </a:solidFill>
                <a:effectLst/>
                <a:latin typeface="Google Sans"/>
              </a:rPr>
              <a:t>Sivakumar</a:t>
            </a:r>
            <a:r>
              <a:rPr lang="en-IN" sz="2400" b="1" i="0" dirty="0">
                <a:solidFill>
                  <a:srgbClr val="1F1F1F"/>
                </a:solidFill>
                <a:effectLst/>
                <a:latin typeface="Google Sans"/>
              </a:rPr>
              <a:t> </a:t>
            </a:r>
            <a:r>
              <a:rPr lang="en-IN" sz="2400" i="0" dirty="0">
                <a:solidFill>
                  <a:srgbClr val="1F1F1F"/>
                </a:solidFill>
                <a:effectLst/>
                <a:latin typeface="Google Sans"/>
              </a:rPr>
              <a:t>Rajasekaran</a:t>
            </a:r>
            <a:endParaRPr lang="en-IN" sz="2400" i="0" dirty="0">
              <a:solidFill>
                <a:srgbClr val="5F6368"/>
              </a:solidFill>
              <a:effectLst/>
              <a:latin typeface="Google Sans"/>
            </a:endParaRPr>
          </a:p>
          <a:p>
            <a:endParaRPr lang="en-IN" sz="2400" dirty="0"/>
          </a:p>
        </p:txBody>
      </p:sp>
      <p:sp>
        <p:nvSpPr>
          <p:cNvPr id="14" name="TextBox 13">
            <a:extLst>
              <a:ext uri="{FF2B5EF4-FFF2-40B4-BE49-F238E27FC236}">
                <a16:creationId xmlns:a16="http://schemas.microsoft.com/office/drawing/2014/main" id="{35CDB63E-8E42-62F6-4860-46C06CDF7C92}"/>
              </a:ext>
            </a:extLst>
          </p:cNvPr>
          <p:cNvSpPr txBox="1"/>
          <p:nvPr/>
        </p:nvSpPr>
        <p:spPr>
          <a:xfrm>
            <a:off x="4150360" y="6488668"/>
            <a:ext cx="3891280" cy="369332"/>
          </a:xfrm>
          <a:prstGeom prst="rect">
            <a:avLst/>
          </a:prstGeom>
          <a:noFill/>
        </p:spPr>
        <p:txBody>
          <a:bodyPr wrap="square" rtlCol="0">
            <a:spAutoFit/>
          </a:bodyPr>
          <a:lstStyle/>
          <a:p>
            <a:r>
              <a:rPr lang="en-IN" dirty="0"/>
              <a:t>🍔🍕🍟🌭🍾🍷🍸🍹🍺🍻🥂</a:t>
            </a:r>
          </a:p>
        </p:txBody>
      </p:sp>
    </p:spTree>
    <p:extLst>
      <p:ext uri="{BB962C8B-B14F-4D97-AF65-F5344CB8AC3E}">
        <p14:creationId xmlns:p14="http://schemas.microsoft.com/office/powerpoint/2010/main" val="2005390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9F524-AFB8-EB41-C4D6-183EDD329599}"/>
              </a:ext>
            </a:extLst>
          </p:cNvPr>
          <p:cNvSpPr>
            <a:spLocks noGrp="1"/>
          </p:cNvSpPr>
          <p:nvPr>
            <p:ph type="title"/>
          </p:nvPr>
        </p:nvSpPr>
        <p:spPr>
          <a:xfrm>
            <a:off x="1167492" y="344002"/>
            <a:ext cx="9779183" cy="997436"/>
          </a:xfrm>
        </p:spPr>
        <p:txBody>
          <a:bodyPr/>
          <a:lstStyle/>
          <a:p>
            <a:r>
              <a:rPr lang="en-IN" dirty="0"/>
              <a:t>Relationship</a:t>
            </a:r>
          </a:p>
        </p:txBody>
      </p:sp>
      <p:sp>
        <p:nvSpPr>
          <p:cNvPr id="4" name="Date Placeholder 3">
            <a:extLst>
              <a:ext uri="{FF2B5EF4-FFF2-40B4-BE49-F238E27FC236}">
                <a16:creationId xmlns:a16="http://schemas.microsoft.com/office/drawing/2014/main" id="{BF3BA86C-B7B9-D8BD-004D-6A24E23D80FE}"/>
              </a:ext>
            </a:extLst>
          </p:cNvPr>
          <p:cNvSpPr>
            <a:spLocks noGrp="1"/>
          </p:cNvSpPr>
          <p:nvPr>
            <p:ph type="dt" sz="half" idx="2"/>
          </p:nvPr>
        </p:nvSpPr>
        <p:spPr/>
        <p:txBody>
          <a:bodyPr/>
          <a:lstStyle/>
          <a:p>
            <a:fld id="{DD9C8446-696E-6942-B6C8-CC9CAD0B34E0}" type="datetime1">
              <a:rPr lang="en-US" smtClean="0"/>
              <a:pPr/>
              <a:t>6/12/2023</a:t>
            </a:fld>
            <a:endParaRPr lang="en-US" dirty="0"/>
          </a:p>
        </p:txBody>
      </p:sp>
      <p:sp>
        <p:nvSpPr>
          <p:cNvPr id="6" name="Slide Number Placeholder 5">
            <a:extLst>
              <a:ext uri="{FF2B5EF4-FFF2-40B4-BE49-F238E27FC236}">
                <a16:creationId xmlns:a16="http://schemas.microsoft.com/office/drawing/2014/main" id="{C9904BE4-492B-7404-ECC0-3A9FA32D1A31}"/>
              </a:ext>
            </a:extLst>
          </p:cNvPr>
          <p:cNvSpPr>
            <a:spLocks noGrp="1"/>
          </p:cNvSpPr>
          <p:nvPr>
            <p:ph type="sldNum" sz="quarter" idx="4"/>
          </p:nvPr>
        </p:nvSpPr>
        <p:spPr/>
        <p:txBody>
          <a:bodyPr/>
          <a:lstStyle/>
          <a:p>
            <a:fld id="{294A09A9-5501-47C1-A89A-A340965A2BE2}" type="slidenum">
              <a:rPr lang="en-US" smtClean="0"/>
              <a:pPr/>
              <a:t>10</a:t>
            </a:fld>
            <a:endParaRPr lang="en-US" dirty="0"/>
          </a:p>
        </p:txBody>
      </p:sp>
      <p:pic>
        <p:nvPicPr>
          <p:cNvPr id="10" name="Picture 9">
            <a:extLst>
              <a:ext uri="{FF2B5EF4-FFF2-40B4-BE49-F238E27FC236}">
                <a16:creationId xmlns:a16="http://schemas.microsoft.com/office/drawing/2014/main" id="{66A43B5D-CB50-4CA8-9E28-BBBB8E7208D5}"/>
              </a:ext>
            </a:extLst>
          </p:cNvPr>
          <p:cNvPicPr>
            <a:picLocks noChangeAspect="1"/>
          </p:cNvPicPr>
          <p:nvPr/>
        </p:nvPicPr>
        <p:blipFill rotWithShape="1">
          <a:blip r:embed="rId2">
            <a:extLst>
              <a:ext uri="{28A0092B-C50C-407E-A947-70E740481C1C}">
                <a14:useLocalDpi xmlns:a14="http://schemas.microsoft.com/office/drawing/2010/main" val="0"/>
              </a:ext>
            </a:extLst>
          </a:blip>
          <a:srcRect b="1314"/>
          <a:stretch/>
        </p:blipFill>
        <p:spPr>
          <a:xfrm>
            <a:off x="1167492" y="2239347"/>
            <a:ext cx="8268417" cy="4002833"/>
          </a:xfrm>
          <a:prstGeom prst="rect">
            <a:avLst/>
          </a:prstGeom>
        </p:spPr>
      </p:pic>
      <p:sp>
        <p:nvSpPr>
          <p:cNvPr id="11" name="TextBox 10">
            <a:extLst>
              <a:ext uri="{FF2B5EF4-FFF2-40B4-BE49-F238E27FC236}">
                <a16:creationId xmlns:a16="http://schemas.microsoft.com/office/drawing/2014/main" id="{103E6300-1499-64B2-7599-62A1A3BC759A}"/>
              </a:ext>
            </a:extLst>
          </p:cNvPr>
          <p:cNvSpPr txBox="1"/>
          <p:nvPr/>
        </p:nvSpPr>
        <p:spPr>
          <a:xfrm>
            <a:off x="1167492" y="1341438"/>
            <a:ext cx="8052319" cy="646331"/>
          </a:xfrm>
          <a:prstGeom prst="rect">
            <a:avLst/>
          </a:prstGeom>
          <a:noFill/>
        </p:spPr>
        <p:txBody>
          <a:bodyPr wrap="square" rtlCol="0">
            <a:spAutoFit/>
          </a:bodyPr>
          <a:lstStyle/>
          <a:p>
            <a:r>
              <a:rPr lang="en-IN" dirty="0"/>
              <a:t>After creating all the tables we created a relation between all the tables in model tab </a:t>
            </a:r>
          </a:p>
        </p:txBody>
      </p:sp>
      <p:sp>
        <p:nvSpPr>
          <p:cNvPr id="12" name="TextBox 11">
            <a:extLst>
              <a:ext uri="{FF2B5EF4-FFF2-40B4-BE49-F238E27FC236}">
                <a16:creationId xmlns:a16="http://schemas.microsoft.com/office/drawing/2014/main" id="{50565CE7-C301-7C81-461B-7BAB06B3733C}"/>
              </a:ext>
            </a:extLst>
          </p:cNvPr>
          <p:cNvSpPr txBox="1"/>
          <p:nvPr/>
        </p:nvSpPr>
        <p:spPr>
          <a:xfrm>
            <a:off x="3525520" y="6488668"/>
            <a:ext cx="389128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Tenorite"/>
                <a:ea typeface="+mn-ea"/>
                <a:cs typeface="+mn-cs"/>
              </a:rPr>
              <a:t>🍔🍕🍟🌭🍾🍷🍸🍹🍺🍻🥂</a:t>
            </a:r>
          </a:p>
        </p:txBody>
      </p:sp>
    </p:spTree>
    <p:extLst>
      <p:ext uri="{BB962C8B-B14F-4D97-AF65-F5344CB8AC3E}">
        <p14:creationId xmlns:p14="http://schemas.microsoft.com/office/powerpoint/2010/main" val="1149784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20C83-3C20-0FB0-8CCD-5952340C4CEC}"/>
              </a:ext>
            </a:extLst>
          </p:cNvPr>
          <p:cNvSpPr>
            <a:spLocks noGrp="1"/>
          </p:cNvSpPr>
          <p:nvPr>
            <p:ph type="title"/>
          </p:nvPr>
        </p:nvSpPr>
        <p:spPr>
          <a:xfrm>
            <a:off x="1167491" y="606860"/>
            <a:ext cx="9779183" cy="661164"/>
          </a:xfrm>
        </p:spPr>
        <p:txBody>
          <a:bodyPr/>
          <a:lstStyle/>
          <a:p>
            <a:r>
              <a:rPr lang="en-US" sz="3200" dirty="0"/>
              <a:t>KPI’s and Dashboard</a:t>
            </a:r>
            <a:endParaRPr lang="en-IN" sz="3200" dirty="0"/>
          </a:p>
        </p:txBody>
      </p:sp>
      <p:sp>
        <p:nvSpPr>
          <p:cNvPr id="3" name="Content Placeholder 2">
            <a:extLst>
              <a:ext uri="{FF2B5EF4-FFF2-40B4-BE49-F238E27FC236}">
                <a16:creationId xmlns:a16="http://schemas.microsoft.com/office/drawing/2014/main" id="{9FCE685D-037E-BC88-33B3-A183FA809B93}"/>
              </a:ext>
            </a:extLst>
          </p:cNvPr>
          <p:cNvSpPr>
            <a:spLocks noGrp="1"/>
          </p:cNvSpPr>
          <p:nvPr>
            <p:ph idx="1"/>
          </p:nvPr>
        </p:nvSpPr>
        <p:spPr>
          <a:xfrm>
            <a:off x="1167493" y="1595535"/>
            <a:ext cx="9779182" cy="4320073"/>
          </a:xfrm>
        </p:spPr>
        <p:txBody>
          <a:bodyPr/>
          <a:lstStyle/>
          <a:p>
            <a:pPr marL="457200" indent="-457200">
              <a:buFont typeface="+mj-lt"/>
              <a:buAutoNum type="arabicPeriod"/>
            </a:pPr>
            <a:r>
              <a:rPr lang="en-IN" sz="2400" dirty="0"/>
              <a:t>Country wise and city wise count of restaurants</a:t>
            </a:r>
          </a:p>
          <a:p>
            <a:pPr marL="457200" indent="-457200">
              <a:buFont typeface="+mj-lt"/>
              <a:buAutoNum type="arabicPeriod"/>
            </a:pPr>
            <a:r>
              <a:rPr lang="en-IN" sz="2400" dirty="0"/>
              <a:t>Opening of restaurants based on year, quarter and month</a:t>
            </a:r>
          </a:p>
          <a:p>
            <a:pPr marL="457200" indent="-457200">
              <a:buFont typeface="+mj-lt"/>
              <a:buAutoNum type="arabicPeriod"/>
            </a:pPr>
            <a:r>
              <a:rPr lang="en-IN" sz="2400" dirty="0"/>
              <a:t>Restaurant has table booking or not</a:t>
            </a:r>
          </a:p>
          <a:p>
            <a:pPr marL="457200" indent="-457200">
              <a:buFont typeface="+mj-lt"/>
              <a:buAutoNum type="arabicPeriod"/>
            </a:pPr>
            <a:r>
              <a:rPr lang="en-IN" sz="2400" dirty="0"/>
              <a:t>Restaurant has online delivery or not </a:t>
            </a:r>
          </a:p>
          <a:p>
            <a:pPr marL="457200" indent="-457200">
              <a:buFont typeface="+mj-lt"/>
              <a:buAutoNum type="arabicPeriod"/>
            </a:pPr>
            <a:r>
              <a:rPr lang="en-IN" sz="2400" dirty="0"/>
              <a:t>Top city by ratings</a:t>
            </a:r>
          </a:p>
          <a:p>
            <a:pPr marL="457200" indent="-457200">
              <a:buFont typeface="+mj-lt"/>
              <a:buAutoNum type="arabicPeriod"/>
            </a:pPr>
            <a:r>
              <a:rPr lang="en-IN" sz="2400" dirty="0"/>
              <a:t>Average of price range by countries</a:t>
            </a:r>
          </a:p>
          <a:p>
            <a:pPr marL="457200" indent="-457200">
              <a:buFont typeface="+mj-lt"/>
              <a:buAutoNum type="arabicPeriod"/>
            </a:pPr>
            <a:r>
              <a:rPr lang="en-IN" sz="2400" dirty="0"/>
              <a:t>Count of countries, city, Restaurants</a:t>
            </a:r>
          </a:p>
          <a:p>
            <a:pPr marL="457200" indent="-457200">
              <a:buFont typeface="+mj-lt"/>
              <a:buAutoNum type="arabicPeriod"/>
            </a:pPr>
            <a:r>
              <a:rPr lang="en-IN" sz="2400" dirty="0"/>
              <a:t>Dashboard</a:t>
            </a:r>
          </a:p>
          <a:p>
            <a:endParaRPr lang="en-IN" sz="2400" dirty="0"/>
          </a:p>
          <a:p>
            <a:endParaRPr lang="en-IN" sz="2400" dirty="0"/>
          </a:p>
        </p:txBody>
      </p:sp>
      <p:sp>
        <p:nvSpPr>
          <p:cNvPr id="4" name="Date Placeholder 3">
            <a:extLst>
              <a:ext uri="{FF2B5EF4-FFF2-40B4-BE49-F238E27FC236}">
                <a16:creationId xmlns:a16="http://schemas.microsoft.com/office/drawing/2014/main" id="{43D95CCC-591B-A37D-C454-842C0761E868}"/>
              </a:ext>
            </a:extLst>
          </p:cNvPr>
          <p:cNvSpPr>
            <a:spLocks noGrp="1"/>
          </p:cNvSpPr>
          <p:nvPr>
            <p:ph type="dt" sz="half" idx="2"/>
          </p:nvPr>
        </p:nvSpPr>
        <p:spPr/>
        <p:txBody>
          <a:bodyPr/>
          <a:lstStyle/>
          <a:p>
            <a:fld id="{DD9C8446-696E-6942-B6C8-CC9CAD0B34E0}" type="datetime1">
              <a:rPr lang="en-US" smtClean="0"/>
              <a:pPr/>
              <a:t>6/12/2023</a:t>
            </a:fld>
            <a:endParaRPr lang="en-US" dirty="0"/>
          </a:p>
        </p:txBody>
      </p:sp>
      <p:sp>
        <p:nvSpPr>
          <p:cNvPr id="6" name="Slide Number Placeholder 5">
            <a:extLst>
              <a:ext uri="{FF2B5EF4-FFF2-40B4-BE49-F238E27FC236}">
                <a16:creationId xmlns:a16="http://schemas.microsoft.com/office/drawing/2014/main" id="{A41883EB-963D-BD17-6CC1-89F1216AE76E}"/>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
        <p:nvSpPr>
          <p:cNvPr id="7" name="TextBox 6">
            <a:extLst>
              <a:ext uri="{FF2B5EF4-FFF2-40B4-BE49-F238E27FC236}">
                <a16:creationId xmlns:a16="http://schemas.microsoft.com/office/drawing/2014/main" id="{1B643536-830A-6C24-9F81-30DFE016222E}"/>
              </a:ext>
            </a:extLst>
          </p:cNvPr>
          <p:cNvSpPr txBox="1"/>
          <p:nvPr/>
        </p:nvSpPr>
        <p:spPr>
          <a:xfrm>
            <a:off x="3525520" y="6488668"/>
            <a:ext cx="389128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Tenorite"/>
                <a:ea typeface="+mn-ea"/>
                <a:cs typeface="+mn-cs"/>
              </a:rPr>
              <a:t>🍔🍕🍟🌭🍾🍷🍸🍹🍺🍻🥂</a:t>
            </a:r>
          </a:p>
        </p:txBody>
      </p:sp>
    </p:spTree>
    <p:extLst>
      <p:ext uri="{BB962C8B-B14F-4D97-AF65-F5344CB8AC3E}">
        <p14:creationId xmlns:p14="http://schemas.microsoft.com/office/powerpoint/2010/main" val="3837770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51330-DE38-A2F5-2B1A-481D9A689F29}"/>
              </a:ext>
            </a:extLst>
          </p:cNvPr>
          <p:cNvSpPr>
            <a:spLocks noGrp="1"/>
          </p:cNvSpPr>
          <p:nvPr>
            <p:ph type="title"/>
          </p:nvPr>
        </p:nvSpPr>
        <p:spPr>
          <a:xfrm>
            <a:off x="1167492" y="275095"/>
            <a:ext cx="9779183" cy="935680"/>
          </a:xfrm>
        </p:spPr>
        <p:txBody>
          <a:bodyPr/>
          <a:lstStyle/>
          <a:p>
            <a:r>
              <a:rPr lang="en-IN" dirty="0"/>
              <a:t>Dashboard</a:t>
            </a:r>
          </a:p>
        </p:txBody>
      </p:sp>
      <p:sp>
        <p:nvSpPr>
          <p:cNvPr id="4" name="Date Placeholder 3">
            <a:extLst>
              <a:ext uri="{FF2B5EF4-FFF2-40B4-BE49-F238E27FC236}">
                <a16:creationId xmlns:a16="http://schemas.microsoft.com/office/drawing/2014/main" id="{F3801AAE-8803-CA85-4D7A-89E4FB7F5F50}"/>
              </a:ext>
            </a:extLst>
          </p:cNvPr>
          <p:cNvSpPr>
            <a:spLocks noGrp="1"/>
          </p:cNvSpPr>
          <p:nvPr>
            <p:ph type="dt" sz="half" idx="2"/>
          </p:nvPr>
        </p:nvSpPr>
        <p:spPr/>
        <p:txBody>
          <a:bodyPr/>
          <a:lstStyle/>
          <a:p>
            <a:fld id="{DD9C8446-696E-6942-B6C8-CC9CAD0B34E0}" type="datetime1">
              <a:rPr lang="en-US" smtClean="0"/>
              <a:pPr/>
              <a:t>6/12/2023</a:t>
            </a:fld>
            <a:endParaRPr lang="en-US" dirty="0"/>
          </a:p>
        </p:txBody>
      </p:sp>
      <p:sp>
        <p:nvSpPr>
          <p:cNvPr id="6" name="Slide Number Placeholder 5">
            <a:extLst>
              <a:ext uri="{FF2B5EF4-FFF2-40B4-BE49-F238E27FC236}">
                <a16:creationId xmlns:a16="http://schemas.microsoft.com/office/drawing/2014/main" id="{FC8357A9-CFF0-6515-86D7-A2E638AD34C1}"/>
              </a:ext>
            </a:extLst>
          </p:cNvPr>
          <p:cNvSpPr>
            <a:spLocks noGrp="1"/>
          </p:cNvSpPr>
          <p:nvPr>
            <p:ph type="sldNum" sz="quarter" idx="4"/>
          </p:nvPr>
        </p:nvSpPr>
        <p:spPr/>
        <p:txBody>
          <a:bodyPr/>
          <a:lstStyle/>
          <a:p>
            <a:fld id="{294A09A9-5501-47C1-A89A-A340965A2BE2}" type="slidenum">
              <a:rPr lang="en-US" smtClean="0"/>
              <a:pPr/>
              <a:t>12</a:t>
            </a:fld>
            <a:endParaRPr lang="en-US" dirty="0"/>
          </a:p>
        </p:txBody>
      </p:sp>
      <p:pic>
        <p:nvPicPr>
          <p:cNvPr id="8" name="Picture 7">
            <a:extLst>
              <a:ext uri="{FF2B5EF4-FFF2-40B4-BE49-F238E27FC236}">
                <a16:creationId xmlns:a16="http://schemas.microsoft.com/office/drawing/2014/main" id="{82AF861F-9740-0915-7338-41D7ACD16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5325" y="1367813"/>
            <a:ext cx="8558002" cy="4831499"/>
          </a:xfrm>
          <a:prstGeom prst="rect">
            <a:avLst/>
          </a:prstGeom>
        </p:spPr>
      </p:pic>
      <p:sp>
        <p:nvSpPr>
          <p:cNvPr id="9" name="TextBox 8">
            <a:extLst>
              <a:ext uri="{FF2B5EF4-FFF2-40B4-BE49-F238E27FC236}">
                <a16:creationId xmlns:a16="http://schemas.microsoft.com/office/drawing/2014/main" id="{4BBFA66B-8F01-CA00-B675-871AF1C91221}"/>
              </a:ext>
            </a:extLst>
          </p:cNvPr>
          <p:cNvSpPr txBox="1"/>
          <p:nvPr/>
        </p:nvSpPr>
        <p:spPr>
          <a:xfrm>
            <a:off x="3525520" y="6488668"/>
            <a:ext cx="389128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Tenorite"/>
                <a:ea typeface="+mn-ea"/>
                <a:cs typeface="+mn-cs"/>
              </a:rPr>
              <a:t>🍔🍕🍟🌭🍾🍷🍸🍹🍺🍻🥂</a:t>
            </a:r>
          </a:p>
        </p:txBody>
      </p:sp>
    </p:spTree>
    <p:extLst>
      <p:ext uri="{BB962C8B-B14F-4D97-AF65-F5344CB8AC3E}">
        <p14:creationId xmlns:p14="http://schemas.microsoft.com/office/powerpoint/2010/main" val="3705942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9C8D8-A576-5038-C975-4E03651A4441}"/>
              </a:ext>
            </a:extLst>
          </p:cNvPr>
          <p:cNvSpPr>
            <a:spLocks noGrp="1"/>
          </p:cNvSpPr>
          <p:nvPr>
            <p:ph type="title"/>
          </p:nvPr>
        </p:nvSpPr>
        <p:spPr>
          <a:xfrm>
            <a:off x="1167492" y="438539"/>
            <a:ext cx="9779183" cy="866808"/>
          </a:xfrm>
        </p:spPr>
        <p:txBody>
          <a:bodyPr/>
          <a:lstStyle/>
          <a:p>
            <a:r>
              <a:rPr lang="en-IN" dirty="0">
                <a:latin typeface="Cambria" panose="02040503050406030204" pitchFamily="18" charset="0"/>
                <a:ea typeface="Cambria" panose="02040503050406030204" pitchFamily="18" charset="0"/>
              </a:rPr>
              <a:t>Challenge Faced</a:t>
            </a:r>
            <a:endParaRPr lang="en-IN" dirty="0"/>
          </a:p>
        </p:txBody>
      </p:sp>
      <p:sp>
        <p:nvSpPr>
          <p:cNvPr id="3" name="Content Placeholder 2">
            <a:extLst>
              <a:ext uri="{FF2B5EF4-FFF2-40B4-BE49-F238E27FC236}">
                <a16:creationId xmlns:a16="http://schemas.microsoft.com/office/drawing/2014/main" id="{B9BE648E-737D-4112-CD36-069FA03419D5}"/>
              </a:ext>
            </a:extLst>
          </p:cNvPr>
          <p:cNvSpPr>
            <a:spLocks noGrp="1"/>
          </p:cNvSpPr>
          <p:nvPr>
            <p:ph idx="1"/>
          </p:nvPr>
        </p:nvSpPr>
        <p:spPr/>
        <p:txBody>
          <a:bodyPr/>
          <a:lstStyle/>
          <a:p>
            <a:pPr marL="514350" indent="-514350">
              <a:buFont typeface="+mj-lt"/>
              <a:buAutoNum type="arabicPeriod"/>
            </a:pPr>
            <a:r>
              <a:rPr lang="en-IN" dirty="0"/>
              <a:t>Converting date type.</a:t>
            </a:r>
          </a:p>
          <a:p>
            <a:pPr marL="514350" indent="-514350">
              <a:buFont typeface="+mj-lt"/>
              <a:buAutoNum type="arabicPeriod"/>
            </a:pPr>
            <a:r>
              <a:rPr lang="en-IN" dirty="0"/>
              <a:t>Making calendar table (finding financial quarter, month)</a:t>
            </a:r>
          </a:p>
          <a:p>
            <a:pPr marL="514350" indent="-514350">
              <a:buFont typeface="+mj-lt"/>
              <a:buAutoNum type="arabicPeriod"/>
            </a:pPr>
            <a:r>
              <a:rPr lang="en-IN" dirty="0"/>
              <a:t>Finding the country names.</a:t>
            </a:r>
          </a:p>
          <a:p>
            <a:pPr marL="514350" indent="-514350">
              <a:buFont typeface="+mj-lt"/>
              <a:buAutoNum type="arabicPeriod"/>
            </a:pPr>
            <a:r>
              <a:rPr lang="en-IN" dirty="0"/>
              <a:t>Adjusting relation </a:t>
            </a:r>
          </a:p>
          <a:p>
            <a:pPr marL="514350" indent="-514350">
              <a:buFont typeface="+mj-lt"/>
              <a:buAutoNum type="arabicPeriod"/>
            </a:pPr>
            <a:endParaRPr lang="en-IN" dirty="0"/>
          </a:p>
          <a:p>
            <a:pPr marL="514350" indent="-514350">
              <a:buFont typeface="+mj-lt"/>
              <a:buAutoNum type="arabicPeriod"/>
            </a:pPr>
            <a:endParaRPr lang="en-IN" dirty="0"/>
          </a:p>
          <a:p>
            <a:endParaRPr lang="en-IN" dirty="0"/>
          </a:p>
        </p:txBody>
      </p:sp>
      <p:sp>
        <p:nvSpPr>
          <p:cNvPr id="4" name="Date Placeholder 3">
            <a:extLst>
              <a:ext uri="{FF2B5EF4-FFF2-40B4-BE49-F238E27FC236}">
                <a16:creationId xmlns:a16="http://schemas.microsoft.com/office/drawing/2014/main" id="{07F4E7D3-46E4-0276-EF04-C71E217EE0B8}"/>
              </a:ext>
            </a:extLst>
          </p:cNvPr>
          <p:cNvSpPr>
            <a:spLocks noGrp="1"/>
          </p:cNvSpPr>
          <p:nvPr>
            <p:ph type="dt" sz="half" idx="2"/>
          </p:nvPr>
        </p:nvSpPr>
        <p:spPr/>
        <p:txBody>
          <a:bodyPr/>
          <a:lstStyle/>
          <a:p>
            <a:fld id="{DD9C8446-696E-6942-B6C8-CC9CAD0B34E0}" type="datetime1">
              <a:rPr lang="en-US" smtClean="0"/>
              <a:pPr/>
              <a:t>6/12/2023</a:t>
            </a:fld>
            <a:endParaRPr lang="en-US" dirty="0"/>
          </a:p>
        </p:txBody>
      </p:sp>
      <p:sp>
        <p:nvSpPr>
          <p:cNvPr id="6" name="Slide Number Placeholder 5">
            <a:extLst>
              <a:ext uri="{FF2B5EF4-FFF2-40B4-BE49-F238E27FC236}">
                <a16:creationId xmlns:a16="http://schemas.microsoft.com/office/drawing/2014/main" id="{17C610F7-E5A7-9B4C-EB0C-08851CDA6345}"/>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
        <p:nvSpPr>
          <p:cNvPr id="7" name="TextBox 6">
            <a:extLst>
              <a:ext uri="{FF2B5EF4-FFF2-40B4-BE49-F238E27FC236}">
                <a16:creationId xmlns:a16="http://schemas.microsoft.com/office/drawing/2014/main" id="{C6E53056-F37A-74DF-A636-2CC206C09677}"/>
              </a:ext>
            </a:extLst>
          </p:cNvPr>
          <p:cNvSpPr txBox="1"/>
          <p:nvPr/>
        </p:nvSpPr>
        <p:spPr>
          <a:xfrm>
            <a:off x="3525520" y="6488668"/>
            <a:ext cx="389128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Tenorite"/>
                <a:ea typeface="+mn-ea"/>
                <a:cs typeface="+mn-cs"/>
              </a:rPr>
              <a:t>🍔🍕🍟🌭🍾🍷🍸🍹🍺🍻🥂</a:t>
            </a:r>
          </a:p>
        </p:txBody>
      </p:sp>
    </p:spTree>
    <p:extLst>
      <p:ext uri="{BB962C8B-B14F-4D97-AF65-F5344CB8AC3E}">
        <p14:creationId xmlns:p14="http://schemas.microsoft.com/office/powerpoint/2010/main" val="2297504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376F0-3B02-6A7C-FBCD-67C2ADA458B1}"/>
              </a:ext>
            </a:extLst>
          </p:cNvPr>
          <p:cNvSpPr>
            <a:spLocks noGrp="1"/>
          </p:cNvSpPr>
          <p:nvPr>
            <p:ph type="title"/>
          </p:nvPr>
        </p:nvSpPr>
        <p:spPr/>
        <p:txBody>
          <a:bodyPr/>
          <a:lstStyle/>
          <a:p>
            <a:r>
              <a:rPr lang="en-IN" dirty="0"/>
              <a:t>Tableau </a:t>
            </a:r>
          </a:p>
        </p:txBody>
      </p:sp>
      <p:sp>
        <p:nvSpPr>
          <p:cNvPr id="3" name="Content Placeholder 2">
            <a:extLst>
              <a:ext uri="{FF2B5EF4-FFF2-40B4-BE49-F238E27FC236}">
                <a16:creationId xmlns:a16="http://schemas.microsoft.com/office/drawing/2014/main" id="{6FA33930-1F4C-19EF-4F25-B69B234D0014}"/>
              </a:ext>
            </a:extLst>
          </p:cNvPr>
          <p:cNvSpPr>
            <a:spLocks noGrp="1"/>
          </p:cNvSpPr>
          <p:nvPr>
            <p:ph idx="1"/>
          </p:nvPr>
        </p:nvSpPr>
        <p:spPr/>
        <p:txBody>
          <a:bodyPr/>
          <a:lstStyle/>
          <a:p>
            <a:pPr marL="457200" indent="-457200">
              <a:buFont typeface="+mj-lt"/>
              <a:buAutoNum type="arabicPeriod"/>
            </a:pPr>
            <a:r>
              <a:rPr lang="en-IN" sz="2400" dirty="0"/>
              <a:t>We upload our main excel data sheet into the tableau which contain all the require table </a:t>
            </a:r>
          </a:p>
          <a:p>
            <a:pPr marL="457200" indent="-457200">
              <a:buFont typeface="+mj-lt"/>
              <a:buAutoNum type="arabicPeriod"/>
            </a:pPr>
            <a:r>
              <a:rPr lang="en-IN" sz="2400" dirty="0"/>
              <a:t>We face some problem to uploading the data but we solve it </a:t>
            </a:r>
          </a:p>
          <a:p>
            <a:pPr marL="457200" indent="-457200">
              <a:buFont typeface="+mj-lt"/>
              <a:buAutoNum type="arabicPeriod"/>
            </a:pPr>
            <a:r>
              <a:rPr lang="en-IN" sz="2400" dirty="0"/>
              <a:t>After adding all the tables into tableau we create a relationship between all the tables </a:t>
            </a:r>
          </a:p>
        </p:txBody>
      </p:sp>
      <p:sp>
        <p:nvSpPr>
          <p:cNvPr id="4" name="Date Placeholder 3">
            <a:extLst>
              <a:ext uri="{FF2B5EF4-FFF2-40B4-BE49-F238E27FC236}">
                <a16:creationId xmlns:a16="http://schemas.microsoft.com/office/drawing/2014/main" id="{0133CCCB-562B-D85C-C23E-D0105DCAE307}"/>
              </a:ext>
            </a:extLst>
          </p:cNvPr>
          <p:cNvSpPr>
            <a:spLocks noGrp="1"/>
          </p:cNvSpPr>
          <p:nvPr>
            <p:ph type="dt" sz="half" idx="2"/>
          </p:nvPr>
        </p:nvSpPr>
        <p:spPr/>
        <p:txBody>
          <a:bodyPr/>
          <a:lstStyle/>
          <a:p>
            <a:fld id="{DD9C8446-696E-6942-B6C8-CC9CAD0B34E0}" type="datetime1">
              <a:rPr lang="en-US" smtClean="0"/>
              <a:pPr/>
              <a:t>6/12/2023</a:t>
            </a:fld>
            <a:endParaRPr lang="en-US" dirty="0"/>
          </a:p>
        </p:txBody>
      </p:sp>
      <p:sp>
        <p:nvSpPr>
          <p:cNvPr id="6" name="Slide Number Placeholder 5">
            <a:extLst>
              <a:ext uri="{FF2B5EF4-FFF2-40B4-BE49-F238E27FC236}">
                <a16:creationId xmlns:a16="http://schemas.microsoft.com/office/drawing/2014/main" id="{DCB348CB-6F1B-1C15-D717-B0F69710A8F1}"/>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
        <p:nvSpPr>
          <p:cNvPr id="7" name="TextBox 6">
            <a:extLst>
              <a:ext uri="{FF2B5EF4-FFF2-40B4-BE49-F238E27FC236}">
                <a16:creationId xmlns:a16="http://schemas.microsoft.com/office/drawing/2014/main" id="{3E669ACF-63F4-09A2-1F68-FD4C90DD22DB}"/>
              </a:ext>
            </a:extLst>
          </p:cNvPr>
          <p:cNvSpPr txBox="1"/>
          <p:nvPr/>
        </p:nvSpPr>
        <p:spPr>
          <a:xfrm>
            <a:off x="3525520" y="6488668"/>
            <a:ext cx="389128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Tenorite"/>
                <a:ea typeface="+mn-ea"/>
                <a:cs typeface="+mn-cs"/>
              </a:rPr>
              <a:t>🍔🍕🍟🌭🍾🍷🍸🍹🍺🍻🥂</a:t>
            </a:r>
          </a:p>
        </p:txBody>
      </p:sp>
    </p:spTree>
    <p:extLst>
      <p:ext uri="{BB962C8B-B14F-4D97-AF65-F5344CB8AC3E}">
        <p14:creationId xmlns:p14="http://schemas.microsoft.com/office/powerpoint/2010/main" val="3215216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3764-58DB-F101-40DD-ACC364730B29}"/>
              </a:ext>
            </a:extLst>
          </p:cNvPr>
          <p:cNvSpPr>
            <a:spLocks noGrp="1"/>
          </p:cNvSpPr>
          <p:nvPr>
            <p:ph type="title"/>
          </p:nvPr>
        </p:nvSpPr>
        <p:spPr>
          <a:xfrm>
            <a:off x="1167493" y="588249"/>
            <a:ext cx="9779183" cy="885469"/>
          </a:xfrm>
        </p:spPr>
        <p:txBody>
          <a:bodyPr/>
          <a:lstStyle/>
          <a:p>
            <a:r>
              <a:rPr lang="en-IN" sz="4000" dirty="0"/>
              <a:t>Relationship </a:t>
            </a:r>
          </a:p>
        </p:txBody>
      </p:sp>
      <p:sp>
        <p:nvSpPr>
          <p:cNvPr id="4" name="Date Placeholder 3">
            <a:extLst>
              <a:ext uri="{FF2B5EF4-FFF2-40B4-BE49-F238E27FC236}">
                <a16:creationId xmlns:a16="http://schemas.microsoft.com/office/drawing/2014/main" id="{DBA8CFCA-DE6F-821A-332C-846A2A300965}"/>
              </a:ext>
            </a:extLst>
          </p:cNvPr>
          <p:cNvSpPr>
            <a:spLocks noGrp="1"/>
          </p:cNvSpPr>
          <p:nvPr>
            <p:ph type="dt" sz="half" idx="2"/>
          </p:nvPr>
        </p:nvSpPr>
        <p:spPr/>
        <p:txBody>
          <a:bodyPr/>
          <a:lstStyle/>
          <a:p>
            <a:fld id="{DD9C8446-696E-6942-B6C8-CC9CAD0B34E0}" type="datetime1">
              <a:rPr lang="en-US" smtClean="0"/>
              <a:pPr/>
              <a:t>6/12/2023</a:t>
            </a:fld>
            <a:endParaRPr lang="en-US" dirty="0"/>
          </a:p>
        </p:txBody>
      </p:sp>
      <p:sp>
        <p:nvSpPr>
          <p:cNvPr id="6" name="Slide Number Placeholder 5">
            <a:extLst>
              <a:ext uri="{FF2B5EF4-FFF2-40B4-BE49-F238E27FC236}">
                <a16:creationId xmlns:a16="http://schemas.microsoft.com/office/drawing/2014/main" id="{56FCF055-FA8E-C829-BF62-F4F8A65F00DA}"/>
              </a:ext>
            </a:extLst>
          </p:cNvPr>
          <p:cNvSpPr>
            <a:spLocks noGrp="1"/>
          </p:cNvSpPr>
          <p:nvPr>
            <p:ph type="sldNum" sz="quarter" idx="4"/>
          </p:nvPr>
        </p:nvSpPr>
        <p:spPr/>
        <p:txBody>
          <a:bodyPr/>
          <a:lstStyle/>
          <a:p>
            <a:fld id="{294A09A9-5501-47C1-A89A-A340965A2BE2}" type="slidenum">
              <a:rPr lang="en-US" smtClean="0"/>
              <a:pPr/>
              <a:t>15</a:t>
            </a:fld>
            <a:endParaRPr lang="en-US" dirty="0"/>
          </a:p>
        </p:txBody>
      </p:sp>
      <p:pic>
        <p:nvPicPr>
          <p:cNvPr id="10" name="Picture 9">
            <a:extLst>
              <a:ext uri="{FF2B5EF4-FFF2-40B4-BE49-F238E27FC236}">
                <a16:creationId xmlns:a16="http://schemas.microsoft.com/office/drawing/2014/main" id="{56079B06-6FEB-295D-38CB-2091B10911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7493" y="3079299"/>
            <a:ext cx="5425910" cy="2621507"/>
          </a:xfrm>
          <a:prstGeom prst="rect">
            <a:avLst/>
          </a:prstGeom>
        </p:spPr>
      </p:pic>
      <p:sp>
        <p:nvSpPr>
          <p:cNvPr id="11" name="TextBox 10">
            <a:extLst>
              <a:ext uri="{FF2B5EF4-FFF2-40B4-BE49-F238E27FC236}">
                <a16:creationId xmlns:a16="http://schemas.microsoft.com/office/drawing/2014/main" id="{2B50DCA7-AADF-714A-1B6E-193FC75F2F4C}"/>
              </a:ext>
            </a:extLst>
          </p:cNvPr>
          <p:cNvSpPr txBox="1"/>
          <p:nvPr/>
        </p:nvSpPr>
        <p:spPr>
          <a:xfrm>
            <a:off x="1167493" y="1632857"/>
            <a:ext cx="6550090" cy="369332"/>
          </a:xfrm>
          <a:prstGeom prst="rect">
            <a:avLst/>
          </a:prstGeom>
          <a:noFill/>
        </p:spPr>
        <p:txBody>
          <a:bodyPr wrap="square" rtlCol="0">
            <a:spAutoFit/>
          </a:bodyPr>
          <a:lstStyle/>
          <a:p>
            <a:r>
              <a:rPr lang="en-IN" dirty="0"/>
              <a:t>We connect all the table to our main data table. </a:t>
            </a:r>
          </a:p>
        </p:txBody>
      </p:sp>
      <p:sp>
        <p:nvSpPr>
          <p:cNvPr id="12" name="TextBox 11">
            <a:extLst>
              <a:ext uri="{FF2B5EF4-FFF2-40B4-BE49-F238E27FC236}">
                <a16:creationId xmlns:a16="http://schemas.microsoft.com/office/drawing/2014/main" id="{E28C7A26-FA94-4FCC-9694-2512E1804581}"/>
              </a:ext>
            </a:extLst>
          </p:cNvPr>
          <p:cNvSpPr txBox="1"/>
          <p:nvPr/>
        </p:nvSpPr>
        <p:spPr>
          <a:xfrm>
            <a:off x="3525520" y="6488668"/>
            <a:ext cx="389128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Tenorite"/>
                <a:ea typeface="+mn-ea"/>
                <a:cs typeface="+mn-cs"/>
              </a:rPr>
              <a:t>🍔🍕🍟🌭🍾🍷🍸🍹🍺🍻🥂</a:t>
            </a:r>
          </a:p>
        </p:txBody>
      </p:sp>
    </p:spTree>
    <p:extLst>
      <p:ext uri="{BB962C8B-B14F-4D97-AF65-F5344CB8AC3E}">
        <p14:creationId xmlns:p14="http://schemas.microsoft.com/office/powerpoint/2010/main" val="1420873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BB0BD-5C61-1264-5EF0-693ED26585E0}"/>
              </a:ext>
            </a:extLst>
          </p:cNvPr>
          <p:cNvSpPr>
            <a:spLocks noGrp="1"/>
          </p:cNvSpPr>
          <p:nvPr>
            <p:ph type="title"/>
          </p:nvPr>
        </p:nvSpPr>
        <p:spPr>
          <a:xfrm>
            <a:off x="1167492" y="381001"/>
            <a:ext cx="9779183" cy="999930"/>
          </a:xfrm>
        </p:spPr>
        <p:txBody>
          <a:bodyPr/>
          <a:lstStyle/>
          <a:p>
            <a:r>
              <a:rPr lang="en-US" sz="4000" dirty="0"/>
              <a:t>KPI’s and Dashboard</a:t>
            </a:r>
            <a:endParaRPr lang="en-IN" sz="4000" dirty="0"/>
          </a:p>
        </p:txBody>
      </p:sp>
      <p:sp>
        <p:nvSpPr>
          <p:cNvPr id="3" name="Content Placeholder 2">
            <a:extLst>
              <a:ext uri="{FF2B5EF4-FFF2-40B4-BE49-F238E27FC236}">
                <a16:creationId xmlns:a16="http://schemas.microsoft.com/office/drawing/2014/main" id="{BE1EC16E-4C93-C0CD-6BE9-BE2DE725F520}"/>
              </a:ext>
            </a:extLst>
          </p:cNvPr>
          <p:cNvSpPr>
            <a:spLocks noGrp="1"/>
          </p:cNvSpPr>
          <p:nvPr>
            <p:ph idx="1"/>
          </p:nvPr>
        </p:nvSpPr>
        <p:spPr>
          <a:xfrm>
            <a:off x="1167493" y="2017467"/>
            <a:ext cx="9779182" cy="4187390"/>
          </a:xfrm>
        </p:spPr>
        <p:txBody>
          <a:bodyPr/>
          <a:lstStyle/>
          <a:p>
            <a:pPr marL="457200" indent="-457200">
              <a:buFont typeface="+mj-lt"/>
              <a:buAutoNum type="arabicPeriod"/>
            </a:pPr>
            <a:r>
              <a:rPr lang="en-IN" sz="2400" dirty="0"/>
              <a:t>Country wise and city wise count of restaurants</a:t>
            </a:r>
          </a:p>
          <a:p>
            <a:pPr marL="457200" indent="-457200">
              <a:buFont typeface="+mj-lt"/>
              <a:buAutoNum type="arabicPeriod"/>
            </a:pPr>
            <a:r>
              <a:rPr lang="en-IN" sz="2400" dirty="0"/>
              <a:t>Opening of restaurants based on year, quarter and month</a:t>
            </a:r>
          </a:p>
          <a:p>
            <a:pPr marL="457200" indent="-457200">
              <a:buFont typeface="+mj-lt"/>
              <a:buAutoNum type="arabicPeriod"/>
            </a:pPr>
            <a:r>
              <a:rPr lang="en-IN" sz="2400" dirty="0"/>
              <a:t>Restaurant has table booking or not</a:t>
            </a:r>
          </a:p>
          <a:p>
            <a:pPr marL="457200" indent="-457200">
              <a:buFont typeface="+mj-lt"/>
              <a:buAutoNum type="arabicPeriod"/>
            </a:pPr>
            <a:r>
              <a:rPr lang="en-IN" sz="2400" dirty="0"/>
              <a:t>Restaurant has online delivery or not </a:t>
            </a:r>
          </a:p>
          <a:p>
            <a:pPr marL="457200" indent="-457200">
              <a:buFont typeface="+mj-lt"/>
              <a:buAutoNum type="arabicPeriod"/>
            </a:pPr>
            <a:r>
              <a:rPr lang="en-IN" sz="2400" dirty="0"/>
              <a:t>Top city by ratings</a:t>
            </a:r>
          </a:p>
          <a:p>
            <a:pPr marL="457200" indent="-457200">
              <a:buFont typeface="+mj-lt"/>
              <a:buAutoNum type="arabicPeriod"/>
            </a:pPr>
            <a:r>
              <a:rPr lang="en-IN" sz="2400" dirty="0"/>
              <a:t>Map of country wise distribution of restaurants </a:t>
            </a:r>
          </a:p>
          <a:p>
            <a:pPr marL="457200" indent="-457200">
              <a:buFont typeface="+mj-lt"/>
              <a:buAutoNum type="arabicPeriod"/>
            </a:pPr>
            <a:r>
              <a:rPr lang="en-IN" sz="2400" dirty="0"/>
              <a:t>Prize per in $</a:t>
            </a:r>
          </a:p>
          <a:p>
            <a:pPr marL="457200" indent="-457200">
              <a:buFont typeface="+mj-lt"/>
              <a:buAutoNum type="arabicPeriod"/>
            </a:pPr>
            <a:r>
              <a:rPr lang="en-IN" sz="2400" dirty="0"/>
              <a:t>Count of countries, city, Restaurants, average prize, cuisines.</a:t>
            </a:r>
          </a:p>
          <a:p>
            <a:pPr marL="457200" indent="-457200">
              <a:buFont typeface="+mj-lt"/>
              <a:buAutoNum type="arabicPeriod"/>
            </a:pPr>
            <a:r>
              <a:rPr lang="en-IN" sz="2400" dirty="0"/>
              <a:t>Dashboard</a:t>
            </a:r>
          </a:p>
          <a:p>
            <a:endParaRPr lang="en-IN" sz="2400" dirty="0"/>
          </a:p>
          <a:p>
            <a:endParaRPr lang="en-IN" sz="2400" dirty="0"/>
          </a:p>
          <a:p>
            <a:endParaRPr lang="en-IN" sz="2400" dirty="0"/>
          </a:p>
        </p:txBody>
      </p:sp>
      <p:sp>
        <p:nvSpPr>
          <p:cNvPr id="4" name="Date Placeholder 3">
            <a:extLst>
              <a:ext uri="{FF2B5EF4-FFF2-40B4-BE49-F238E27FC236}">
                <a16:creationId xmlns:a16="http://schemas.microsoft.com/office/drawing/2014/main" id="{97EE1BAA-FDE1-A2FF-194F-6076B20296E9}"/>
              </a:ext>
            </a:extLst>
          </p:cNvPr>
          <p:cNvSpPr>
            <a:spLocks noGrp="1"/>
          </p:cNvSpPr>
          <p:nvPr>
            <p:ph type="dt" sz="half" idx="2"/>
          </p:nvPr>
        </p:nvSpPr>
        <p:spPr/>
        <p:txBody>
          <a:bodyPr/>
          <a:lstStyle/>
          <a:p>
            <a:fld id="{DD9C8446-696E-6942-B6C8-CC9CAD0B34E0}" type="datetime1">
              <a:rPr lang="en-US" smtClean="0"/>
              <a:pPr/>
              <a:t>6/12/2023</a:t>
            </a:fld>
            <a:endParaRPr lang="en-US" dirty="0"/>
          </a:p>
        </p:txBody>
      </p:sp>
      <p:sp>
        <p:nvSpPr>
          <p:cNvPr id="6" name="Slide Number Placeholder 5">
            <a:extLst>
              <a:ext uri="{FF2B5EF4-FFF2-40B4-BE49-F238E27FC236}">
                <a16:creationId xmlns:a16="http://schemas.microsoft.com/office/drawing/2014/main" id="{29862455-308F-74F6-A081-C5D65EDFED0B}"/>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
        <p:nvSpPr>
          <p:cNvPr id="7" name="TextBox 6">
            <a:extLst>
              <a:ext uri="{FF2B5EF4-FFF2-40B4-BE49-F238E27FC236}">
                <a16:creationId xmlns:a16="http://schemas.microsoft.com/office/drawing/2014/main" id="{E29109DC-D7ED-3A4B-E7B2-55A65E355E27}"/>
              </a:ext>
            </a:extLst>
          </p:cNvPr>
          <p:cNvSpPr txBox="1"/>
          <p:nvPr/>
        </p:nvSpPr>
        <p:spPr>
          <a:xfrm>
            <a:off x="3525520" y="6488668"/>
            <a:ext cx="389128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Tenorite"/>
                <a:ea typeface="+mn-ea"/>
                <a:cs typeface="+mn-cs"/>
              </a:rPr>
              <a:t>🍔🍕🍟🌭🍾🍷🍸🍹🍺🍻🥂</a:t>
            </a:r>
          </a:p>
        </p:txBody>
      </p:sp>
    </p:spTree>
    <p:extLst>
      <p:ext uri="{BB962C8B-B14F-4D97-AF65-F5344CB8AC3E}">
        <p14:creationId xmlns:p14="http://schemas.microsoft.com/office/powerpoint/2010/main" val="1140159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B7349-0305-53F7-4D5A-925544BBC3E1}"/>
              </a:ext>
            </a:extLst>
          </p:cNvPr>
          <p:cNvSpPr>
            <a:spLocks noGrp="1"/>
          </p:cNvSpPr>
          <p:nvPr>
            <p:ph type="title"/>
          </p:nvPr>
        </p:nvSpPr>
        <p:spPr>
          <a:xfrm>
            <a:off x="1167491" y="136525"/>
            <a:ext cx="9779183" cy="664398"/>
          </a:xfrm>
        </p:spPr>
        <p:txBody>
          <a:bodyPr/>
          <a:lstStyle/>
          <a:p>
            <a:r>
              <a:rPr lang="en-IN" dirty="0"/>
              <a:t>Dashboard</a:t>
            </a:r>
          </a:p>
        </p:txBody>
      </p:sp>
      <p:sp>
        <p:nvSpPr>
          <p:cNvPr id="4" name="Date Placeholder 3">
            <a:extLst>
              <a:ext uri="{FF2B5EF4-FFF2-40B4-BE49-F238E27FC236}">
                <a16:creationId xmlns:a16="http://schemas.microsoft.com/office/drawing/2014/main" id="{2BF44AA5-4C33-CCD7-9C00-FFD8CEAD112E}"/>
              </a:ext>
            </a:extLst>
          </p:cNvPr>
          <p:cNvSpPr>
            <a:spLocks noGrp="1"/>
          </p:cNvSpPr>
          <p:nvPr>
            <p:ph type="dt" sz="half" idx="2"/>
          </p:nvPr>
        </p:nvSpPr>
        <p:spPr/>
        <p:txBody>
          <a:bodyPr/>
          <a:lstStyle/>
          <a:p>
            <a:fld id="{DD9C8446-696E-6942-B6C8-CC9CAD0B34E0}" type="datetime1">
              <a:rPr lang="en-US" smtClean="0"/>
              <a:pPr/>
              <a:t>6/12/2023</a:t>
            </a:fld>
            <a:endParaRPr lang="en-US" dirty="0"/>
          </a:p>
        </p:txBody>
      </p:sp>
      <p:sp>
        <p:nvSpPr>
          <p:cNvPr id="5" name="Footer Placeholder 4">
            <a:extLst>
              <a:ext uri="{FF2B5EF4-FFF2-40B4-BE49-F238E27FC236}">
                <a16:creationId xmlns:a16="http://schemas.microsoft.com/office/drawing/2014/main" id="{2E23CF27-E52E-9606-1986-E0E7581AEC62}"/>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650C319-B806-D8A8-1012-B35EDD1B557C}"/>
              </a:ext>
            </a:extLst>
          </p:cNvPr>
          <p:cNvSpPr>
            <a:spLocks noGrp="1"/>
          </p:cNvSpPr>
          <p:nvPr>
            <p:ph type="sldNum" sz="quarter" idx="4"/>
          </p:nvPr>
        </p:nvSpPr>
        <p:spPr/>
        <p:txBody>
          <a:bodyPr/>
          <a:lstStyle/>
          <a:p>
            <a:fld id="{294A09A9-5501-47C1-A89A-A340965A2BE2}" type="slidenum">
              <a:rPr lang="en-US" smtClean="0"/>
              <a:pPr/>
              <a:t>17</a:t>
            </a:fld>
            <a:endParaRPr lang="en-US" dirty="0"/>
          </a:p>
        </p:txBody>
      </p:sp>
      <p:pic>
        <p:nvPicPr>
          <p:cNvPr id="8" name="Picture 7">
            <a:extLst>
              <a:ext uri="{FF2B5EF4-FFF2-40B4-BE49-F238E27FC236}">
                <a16:creationId xmlns:a16="http://schemas.microsoft.com/office/drawing/2014/main" id="{F6A4E97C-9924-35EF-65B5-8A5A712885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114" y="800922"/>
            <a:ext cx="11369843" cy="5920553"/>
          </a:xfrm>
          <a:prstGeom prst="rect">
            <a:avLst/>
          </a:prstGeom>
        </p:spPr>
      </p:pic>
    </p:spTree>
    <p:extLst>
      <p:ext uri="{BB962C8B-B14F-4D97-AF65-F5344CB8AC3E}">
        <p14:creationId xmlns:p14="http://schemas.microsoft.com/office/powerpoint/2010/main" val="3499628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9D24-81DF-40BB-4F0B-FBA9CDAF640B}"/>
              </a:ext>
            </a:extLst>
          </p:cNvPr>
          <p:cNvSpPr>
            <a:spLocks noGrp="1"/>
          </p:cNvSpPr>
          <p:nvPr>
            <p:ph type="title"/>
          </p:nvPr>
        </p:nvSpPr>
        <p:spPr>
          <a:xfrm>
            <a:off x="1167492" y="381001"/>
            <a:ext cx="9779183" cy="990600"/>
          </a:xfrm>
        </p:spPr>
        <p:txBody>
          <a:bodyPr/>
          <a:lstStyle/>
          <a:p>
            <a:r>
              <a:rPr lang="en-IN" sz="4800" dirty="0">
                <a:latin typeface="Cambria" panose="02040503050406030204" pitchFamily="18" charset="0"/>
                <a:ea typeface="Cambria" panose="02040503050406030204" pitchFamily="18" charset="0"/>
              </a:rPr>
              <a:t>Challenge Faced</a:t>
            </a:r>
            <a:endParaRPr lang="en-IN" dirty="0"/>
          </a:p>
        </p:txBody>
      </p:sp>
      <p:sp>
        <p:nvSpPr>
          <p:cNvPr id="3" name="Content Placeholder 2">
            <a:extLst>
              <a:ext uri="{FF2B5EF4-FFF2-40B4-BE49-F238E27FC236}">
                <a16:creationId xmlns:a16="http://schemas.microsoft.com/office/drawing/2014/main" id="{05C77F0F-0FBD-A89C-BCD4-C805F8E3A375}"/>
              </a:ext>
            </a:extLst>
          </p:cNvPr>
          <p:cNvSpPr>
            <a:spLocks noGrp="1"/>
          </p:cNvSpPr>
          <p:nvPr>
            <p:ph idx="1"/>
          </p:nvPr>
        </p:nvSpPr>
        <p:spPr/>
        <p:txBody>
          <a:bodyPr/>
          <a:lstStyle/>
          <a:p>
            <a:pPr marL="514350" indent="-514350">
              <a:buFont typeface="+mj-lt"/>
              <a:buAutoNum type="arabicPeriod"/>
            </a:pPr>
            <a:r>
              <a:rPr lang="en-IN" dirty="0"/>
              <a:t>Converting date type</a:t>
            </a:r>
          </a:p>
          <a:p>
            <a:pPr marL="514350" indent="-514350">
              <a:buFont typeface="+mj-lt"/>
              <a:buAutoNum type="arabicPeriod"/>
            </a:pPr>
            <a:r>
              <a:rPr lang="en-IN" dirty="0"/>
              <a:t>Adjusting relation </a:t>
            </a:r>
          </a:p>
          <a:p>
            <a:pPr marL="514350" indent="-514350">
              <a:buFont typeface="+mj-lt"/>
              <a:buAutoNum type="arabicPeriod"/>
            </a:pPr>
            <a:r>
              <a:rPr lang="en-IN" dirty="0"/>
              <a:t>Plotting some graphs </a:t>
            </a:r>
          </a:p>
          <a:p>
            <a:pPr marL="514350" indent="-514350">
              <a:buFont typeface="+mj-lt"/>
              <a:buAutoNum type="arabicPeriod"/>
            </a:pPr>
            <a:endParaRPr lang="en-IN" dirty="0"/>
          </a:p>
          <a:p>
            <a:pPr marL="514350" indent="-514350">
              <a:buFont typeface="+mj-lt"/>
              <a:buAutoNum type="arabicPeriod"/>
            </a:pPr>
            <a:endParaRPr lang="en-IN" dirty="0"/>
          </a:p>
          <a:p>
            <a:pPr marL="514350" indent="-514350">
              <a:buFont typeface="+mj-lt"/>
              <a:buAutoNum type="arabicPeriod"/>
            </a:pPr>
            <a:endParaRPr lang="en-IN" dirty="0"/>
          </a:p>
        </p:txBody>
      </p:sp>
      <p:sp>
        <p:nvSpPr>
          <p:cNvPr id="4" name="Date Placeholder 3">
            <a:extLst>
              <a:ext uri="{FF2B5EF4-FFF2-40B4-BE49-F238E27FC236}">
                <a16:creationId xmlns:a16="http://schemas.microsoft.com/office/drawing/2014/main" id="{0F982DEA-246A-3929-66EF-F3B7F36BAC09}"/>
              </a:ext>
            </a:extLst>
          </p:cNvPr>
          <p:cNvSpPr>
            <a:spLocks noGrp="1"/>
          </p:cNvSpPr>
          <p:nvPr>
            <p:ph type="dt" sz="half" idx="2"/>
          </p:nvPr>
        </p:nvSpPr>
        <p:spPr/>
        <p:txBody>
          <a:bodyPr/>
          <a:lstStyle/>
          <a:p>
            <a:fld id="{DD9C8446-696E-6942-B6C8-CC9CAD0B34E0}" type="datetime1">
              <a:rPr lang="en-US" smtClean="0"/>
              <a:pPr/>
              <a:t>6/12/2023</a:t>
            </a:fld>
            <a:endParaRPr lang="en-US" dirty="0"/>
          </a:p>
        </p:txBody>
      </p:sp>
      <p:sp>
        <p:nvSpPr>
          <p:cNvPr id="6" name="Slide Number Placeholder 5">
            <a:extLst>
              <a:ext uri="{FF2B5EF4-FFF2-40B4-BE49-F238E27FC236}">
                <a16:creationId xmlns:a16="http://schemas.microsoft.com/office/drawing/2014/main" id="{B04F5F9B-2F48-FE28-AE25-A84EE2B7CC76}"/>
              </a:ext>
            </a:extLst>
          </p:cNvPr>
          <p:cNvSpPr>
            <a:spLocks noGrp="1"/>
          </p:cNvSpPr>
          <p:nvPr>
            <p:ph type="sldNum" sz="quarter" idx="4"/>
          </p:nvPr>
        </p:nvSpPr>
        <p:spPr/>
        <p:txBody>
          <a:bodyPr/>
          <a:lstStyle/>
          <a:p>
            <a:fld id="{294A09A9-5501-47C1-A89A-A340965A2BE2}" type="slidenum">
              <a:rPr lang="en-US" smtClean="0"/>
              <a:pPr/>
              <a:t>18</a:t>
            </a:fld>
            <a:endParaRPr lang="en-US" dirty="0"/>
          </a:p>
        </p:txBody>
      </p:sp>
      <p:sp>
        <p:nvSpPr>
          <p:cNvPr id="7" name="TextBox 6">
            <a:extLst>
              <a:ext uri="{FF2B5EF4-FFF2-40B4-BE49-F238E27FC236}">
                <a16:creationId xmlns:a16="http://schemas.microsoft.com/office/drawing/2014/main" id="{207E63C6-5FF8-0618-73C2-7441DBDDBFFD}"/>
              </a:ext>
            </a:extLst>
          </p:cNvPr>
          <p:cNvSpPr txBox="1"/>
          <p:nvPr/>
        </p:nvSpPr>
        <p:spPr>
          <a:xfrm>
            <a:off x="3525520" y="6497999"/>
            <a:ext cx="389128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Tenorite"/>
                <a:ea typeface="+mn-ea"/>
                <a:cs typeface="+mn-cs"/>
              </a:rPr>
              <a:t>🍔🍕🍟🌭🍾🍷🍸🍹🍺🍻🥂</a:t>
            </a:r>
          </a:p>
        </p:txBody>
      </p:sp>
    </p:spTree>
    <p:extLst>
      <p:ext uri="{BB962C8B-B14F-4D97-AF65-F5344CB8AC3E}">
        <p14:creationId xmlns:p14="http://schemas.microsoft.com/office/powerpoint/2010/main" val="3805993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3677D-1AF2-DF6B-6291-9FD00D095B4B}"/>
              </a:ext>
            </a:extLst>
          </p:cNvPr>
          <p:cNvSpPr>
            <a:spLocks noGrp="1"/>
          </p:cNvSpPr>
          <p:nvPr>
            <p:ph type="title"/>
          </p:nvPr>
        </p:nvSpPr>
        <p:spPr>
          <a:xfrm>
            <a:off x="1167492" y="381000"/>
            <a:ext cx="9779183" cy="999931"/>
          </a:xfrm>
        </p:spPr>
        <p:txBody>
          <a:bodyPr/>
          <a:lstStyle/>
          <a:p>
            <a:r>
              <a:rPr lang="en-IN" dirty="0"/>
              <a:t>SQL</a:t>
            </a:r>
          </a:p>
        </p:txBody>
      </p:sp>
      <p:sp>
        <p:nvSpPr>
          <p:cNvPr id="3" name="Content Placeholder 2">
            <a:extLst>
              <a:ext uri="{FF2B5EF4-FFF2-40B4-BE49-F238E27FC236}">
                <a16:creationId xmlns:a16="http://schemas.microsoft.com/office/drawing/2014/main" id="{AD7DBBAF-817A-3C00-D8DC-7D3E03FE96E7}"/>
              </a:ext>
            </a:extLst>
          </p:cNvPr>
          <p:cNvSpPr>
            <a:spLocks noGrp="1"/>
          </p:cNvSpPr>
          <p:nvPr>
            <p:ph idx="1"/>
          </p:nvPr>
        </p:nvSpPr>
        <p:spPr/>
        <p:txBody>
          <a:bodyPr/>
          <a:lstStyle/>
          <a:p>
            <a:pPr marL="457200" indent="-457200">
              <a:buFont typeface="+mj-lt"/>
              <a:buAutoNum type="arabicPeriod"/>
            </a:pPr>
            <a:r>
              <a:rPr lang="en-IN" sz="2400" dirty="0"/>
              <a:t>We face some problems in the SQL part </a:t>
            </a:r>
          </a:p>
          <a:p>
            <a:pPr marL="457200" indent="-457200">
              <a:buFont typeface="+mj-lt"/>
              <a:buAutoNum type="arabicPeriod"/>
            </a:pPr>
            <a:r>
              <a:rPr lang="en-IN" sz="2400" dirty="0"/>
              <a:t>First it is difficult to upload the data into SQL</a:t>
            </a:r>
          </a:p>
          <a:p>
            <a:pPr marL="457200" indent="-457200">
              <a:buFont typeface="+mj-lt"/>
              <a:buAutoNum type="arabicPeriod"/>
            </a:pPr>
            <a:r>
              <a:rPr lang="en-IN" sz="2400" dirty="0"/>
              <a:t>But finally after so many try we are able to upload all the tables to the SQL</a:t>
            </a:r>
          </a:p>
          <a:p>
            <a:pPr marL="457200" indent="-457200">
              <a:buFont typeface="+mj-lt"/>
              <a:buAutoNum type="arabicPeriod"/>
            </a:pPr>
            <a:r>
              <a:rPr lang="en-IN" sz="2400" dirty="0"/>
              <a:t>Then we created </a:t>
            </a:r>
            <a:r>
              <a:rPr lang="en-IN" sz="2400" dirty="0" err="1"/>
              <a:t>quries</a:t>
            </a:r>
            <a:r>
              <a:rPr lang="en-IN" sz="2400" dirty="0"/>
              <a:t> according to our requirements</a:t>
            </a:r>
          </a:p>
        </p:txBody>
      </p:sp>
      <p:sp>
        <p:nvSpPr>
          <p:cNvPr id="4" name="Date Placeholder 3">
            <a:extLst>
              <a:ext uri="{FF2B5EF4-FFF2-40B4-BE49-F238E27FC236}">
                <a16:creationId xmlns:a16="http://schemas.microsoft.com/office/drawing/2014/main" id="{ED9124BF-7C3C-EB86-9A48-7D13F11B1DC6}"/>
              </a:ext>
            </a:extLst>
          </p:cNvPr>
          <p:cNvSpPr>
            <a:spLocks noGrp="1"/>
          </p:cNvSpPr>
          <p:nvPr>
            <p:ph type="dt" sz="half" idx="2"/>
          </p:nvPr>
        </p:nvSpPr>
        <p:spPr/>
        <p:txBody>
          <a:bodyPr/>
          <a:lstStyle/>
          <a:p>
            <a:fld id="{DD9C8446-696E-6942-B6C8-CC9CAD0B34E0}" type="datetime1">
              <a:rPr lang="en-US" smtClean="0"/>
              <a:pPr/>
              <a:t>6/12/2023</a:t>
            </a:fld>
            <a:endParaRPr lang="en-US" dirty="0"/>
          </a:p>
        </p:txBody>
      </p:sp>
      <p:sp>
        <p:nvSpPr>
          <p:cNvPr id="6" name="Slide Number Placeholder 5">
            <a:extLst>
              <a:ext uri="{FF2B5EF4-FFF2-40B4-BE49-F238E27FC236}">
                <a16:creationId xmlns:a16="http://schemas.microsoft.com/office/drawing/2014/main" id="{65B5FB61-2A05-E1D0-E215-75961BDA4AFC}"/>
              </a:ext>
            </a:extLst>
          </p:cNvPr>
          <p:cNvSpPr>
            <a:spLocks noGrp="1"/>
          </p:cNvSpPr>
          <p:nvPr>
            <p:ph type="sldNum" sz="quarter" idx="4"/>
          </p:nvPr>
        </p:nvSpPr>
        <p:spPr/>
        <p:txBody>
          <a:bodyPr/>
          <a:lstStyle/>
          <a:p>
            <a:fld id="{294A09A9-5501-47C1-A89A-A340965A2BE2}" type="slidenum">
              <a:rPr lang="en-US" smtClean="0"/>
              <a:pPr/>
              <a:t>19</a:t>
            </a:fld>
            <a:endParaRPr lang="en-US" dirty="0"/>
          </a:p>
        </p:txBody>
      </p:sp>
      <p:sp>
        <p:nvSpPr>
          <p:cNvPr id="7" name="TextBox 6">
            <a:extLst>
              <a:ext uri="{FF2B5EF4-FFF2-40B4-BE49-F238E27FC236}">
                <a16:creationId xmlns:a16="http://schemas.microsoft.com/office/drawing/2014/main" id="{0A43E8D4-7E22-5C04-98EC-BF9050F51FB0}"/>
              </a:ext>
            </a:extLst>
          </p:cNvPr>
          <p:cNvSpPr txBox="1"/>
          <p:nvPr/>
        </p:nvSpPr>
        <p:spPr>
          <a:xfrm>
            <a:off x="3525520" y="6488668"/>
            <a:ext cx="389128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Tenorite"/>
                <a:ea typeface="+mn-ea"/>
                <a:cs typeface="+mn-cs"/>
              </a:rPr>
              <a:t>🍔🍕🍟🌭🍾🍷🍸🍹🍺🍻🥂</a:t>
            </a:r>
          </a:p>
        </p:txBody>
      </p:sp>
    </p:spTree>
    <p:extLst>
      <p:ext uri="{BB962C8B-B14F-4D97-AF65-F5344CB8AC3E}">
        <p14:creationId xmlns:p14="http://schemas.microsoft.com/office/powerpoint/2010/main" val="908147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242BD-C642-6F4F-1B6D-4F4983AAB9B4}"/>
              </a:ext>
            </a:extLst>
          </p:cNvPr>
          <p:cNvSpPr>
            <a:spLocks noGrp="1"/>
          </p:cNvSpPr>
          <p:nvPr>
            <p:ph type="title"/>
          </p:nvPr>
        </p:nvSpPr>
        <p:spPr>
          <a:xfrm>
            <a:off x="1167492" y="334347"/>
            <a:ext cx="9779183" cy="1325563"/>
          </a:xfrm>
        </p:spPr>
        <p:txBody>
          <a:bodyPr/>
          <a:lstStyle/>
          <a:p>
            <a:pPr algn="ctr"/>
            <a:r>
              <a:rPr lang="en-US" u="sng" dirty="0"/>
              <a:t>Introduction</a:t>
            </a:r>
            <a:endParaRPr lang="en-IN" dirty="0"/>
          </a:p>
        </p:txBody>
      </p:sp>
      <p:sp>
        <p:nvSpPr>
          <p:cNvPr id="3" name="Content Placeholder 2">
            <a:extLst>
              <a:ext uri="{FF2B5EF4-FFF2-40B4-BE49-F238E27FC236}">
                <a16:creationId xmlns:a16="http://schemas.microsoft.com/office/drawing/2014/main" id="{B5107121-B01F-6713-BEE7-59D4AE708831}"/>
              </a:ext>
            </a:extLst>
          </p:cNvPr>
          <p:cNvSpPr>
            <a:spLocks noGrp="1"/>
          </p:cNvSpPr>
          <p:nvPr>
            <p:ph idx="1"/>
          </p:nvPr>
        </p:nvSpPr>
        <p:spPr/>
        <p:txBody>
          <a:bodyPr/>
          <a:lstStyle/>
          <a:p>
            <a:pPr algn="l"/>
            <a:r>
              <a:rPr lang="en-US" sz="1800" b="0" i="0" dirty="0">
                <a:effectLst/>
                <a:latin typeface="Söhne"/>
              </a:rPr>
              <a:t>The Zomato Restaurant Analysis Project aims to drive deep into this treasure trove of data and uncover insights that will shed light on the Restaurants. By analyzing various factors such as cuisine, location, user ratings, restaurant openings, and more, we seek to understand the dynamics that shape the success and popularity of restaurants.</a:t>
            </a:r>
            <a:r>
              <a:rPr lang="en-US" sz="1800" b="0" i="0" dirty="0">
                <a:solidFill>
                  <a:srgbClr val="D1D5DB"/>
                </a:solidFill>
                <a:effectLst/>
                <a:latin typeface="Söhne"/>
              </a:rPr>
              <a:t> </a:t>
            </a:r>
          </a:p>
          <a:p>
            <a:pPr algn="l"/>
            <a:r>
              <a:rPr lang="en-US" sz="1800" b="0" i="0" dirty="0">
                <a:effectLst/>
                <a:latin typeface="Söhne"/>
              </a:rPr>
              <a:t>Through this project, we hope to provide restaurant owners, investors, and food enthusiasts with valuable information and actionable insights to make informed decisions. By exploring trends and patterns within the Zomato data, we can identify key drivers of success, discover hidden gems, and gain a comprehensive understanding of consumer preferences and behaviors.</a:t>
            </a:r>
          </a:p>
          <a:p>
            <a:pPr algn="l"/>
            <a:r>
              <a:rPr lang="en-US" sz="1800" b="0" i="0" dirty="0">
                <a:effectLst/>
                <a:latin typeface="Söhne"/>
              </a:rPr>
              <a:t>The project will employ advanced data analysis techniques and visualization tools to transform raw data into meaningful insights. By examining factors such as customer sentiment, price-performance ratios, and geographical distribution, we aim to paint a comprehensive picture of the restaurant industry, uncovering both opportunities and challenges.</a:t>
            </a:r>
          </a:p>
          <a:p>
            <a:endParaRPr lang="en-IN" sz="1800" dirty="0"/>
          </a:p>
          <a:p>
            <a:endParaRPr lang="en-IN" sz="1800" dirty="0"/>
          </a:p>
        </p:txBody>
      </p:sp>
      <p:sp>
        <p:nvSpPr>
          <p:cNvPr id="4" name="Date Placeholder 3">
            <a:extLst>
              <a:ext uri="{FF2B5EF4-FFF2-40B4-BE49-F238E27FC236}">
                <a16:creationId xmlns:a16="http://schemas.microsoft.com/office/drawing/2014/main" id="{AAC2C181-6D10-5B6F-42A7-F1C1177C8E17}"/>
              </a:ext>
            </a:extLst>
          </p:cNvPr>
          <p:cNvSpPr>
            <a:spLocks noGrp="1"/>
          </p:cNvSpPr>
          <p:nvPr>
            <p:ph type="dt" sz="half" idx="2"/>
          </p:nvPr>
        </p:nvSpPr>
        <p:spPr/>
        <p:txBody>
          <a:bodyPr/>
          <a:lstStyle/>
          <a:p>
            <a:fld id="{DD9C8446-696E-6942-B6C8-CC9CAD0B34E0}" type="datetime1">
              <a:rPr lang="en-US" smtClean="0"/>
              <a:pPr/>
              <a:t>6/12/2023</a:t>
            </a:fld>
            <a:endParaRPr lang="en-US" dirty="0"/>
          </a:p>
        </p:txBody>
      </p:sp>
      <p:sp>
        <p:nvSpPr>
          <p:cNvPr id="6" name="Slide Number Placeholder 5">
            <a:extLst>
              <a:ext uri="{FF2B5EF4-FFF2-40B4-BE49-F238E27FC236}">
                <a16:creationId xmlns:a16="http://schemas.microsoft.com/office/drawing/2014/main" id="{2B7EF24F-7D54-8624-D4D6-8B9C6B972219}"/>
              </a:ext>
            </a:extLst>
          </p:cNvPr>
          <p:cNvSpPr>
            <a:spLocks noGrp="1"/>
          </p:cNvSpPr>
          <p:nvPr>
            <p:ph type="sldNum" sz="quarter" idx="4"/>
          </p:nvPr>
        </p:nvSpPr>
        <p:spPr/>
        <p:txBody>
          <a:bodyPr/>
          <a:lstStyle/>
          <a:p>
            <a:fld id="{294A09A9-5501-47C1-A89A-A340965A2BE2}" type="slidenum">
              <a:rPr lang="en-US" smtClean="0"/>
              <a:pPr/>
              <a:t>2</a:t>
            </a:fld>
            <a:endParaRPr lang="en-US" dirty="0"/>
          </a:p>
        </p:txBody>
      </p:sp>
      <p:sp>
        <p:nvSpPr>
          <p:cNvPr id="7" name="TextBox 6">
            <a:extLst>
              <a:ext uri="{FF2B5EF4-FFF2-40B4-BE49-F238E27FC236}">
                <a16:creationId xmlns:a16="http://schemas.microsoft.com/office/drawing/2014/main" id="{14142CDA-0A0D-2485-C3BA-B1153EA90201}"/>
              </a:ext>
            </a:extLst>
          </p:cNvPr>
          <p:cNvSpPr txBox="1"/>
          <p:nvPr/>
        </p:nvSpPr>
        <p:spPr>
          <a:xfrm>
            <a:off x="3525520" y="6497999"/>
            <a:ext cx="389128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Tenorite"/>
                <a:ea typeface="+mn-ea"/>
                <a:cs typeface="+mn-cs"/>
              </a:rPr>
              <a:t>🍔🍕🍟🌭🍾🍷🍸🍹🍺🍻🥂</a:t>
            </a:r>
          </a:p>
        </p:txBody>
      </p:sp>
    </p:spTree>
    <p:extLst>
      <p:ext uri="{BB962C8B-B14F-4D97-AF65-F5344CB8AC3E}">
        <p14:creationId xmlns:p14="http://schemas.microsoft.com/office/powerpoint/2010/main" val="3966916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63487-1797-35DF-33E8-BCA76A21B250}"/>
              </a:ext>
            </a:extLst>
          </p:cNvPr>
          <p:cNvSpPr>
            <a:spLocks noGrp="1"/>
          </p:cNvSpPr>
          <p:nvPr>
            <p:ph type="title"/>
          </p:nvPr>
        </p:nvSpPr>
        <p:spPr>
          <a:xfrm>
            <a:off x="1167491" y="250373"/>
            <a:ext cx="9779183" cy="962608"/>
          </a:xfrm>
        </p:spPr>
        <p:txBody>
          <a:bodyPr/>
          <a:lstStyle/>
          <a:p>
            <a:r>
              <a:rPr lang="en-IN" dirty="0"/>
              <a:t>KPI’s</a:t>
            </a:r>
          </a:p>
        </p:txBody>
      </p:sp>
      <p:sp>
        <p:nvSpPr>
          <p:cNvPr id="3" name="Content Placeholder 2">
            <a:extLst>
              <a:ext uri="{FF2B5EF4-FFF2-40B4-BE49-F238E27FC236}">
                <a16:creationId xmlns:a16="http://schemas.microsoft.com/office/drawing/2014/main" id="{82A366B9-B173-DF33-28B4-41C462F7BE7C}"/>
              </a:ext>
            </a:extLst>
          </p:cNvPr>
          <p:cNvSpPr>
            <a:spLocks noGrp="1"/>
          </p:cNvSpPr>
          <p:nvPr>
            <p:ph idx="1"/>
          </p:nvPr>
        </p:nvSpPr>
        <p:spPr>
          <a:xfrm>
            <a:off x="1167492" y="1541605"/>
            <a:ext cx="9779182" cy="4338883"/>
          </a:xfrm>
        </p:spPr>
        <p:txBody>
          <a:bodyPr/>
          <a:lstStyle/>
          <a:p>
            <a:pPr marL="457200" indent="-457200">
              <a:buFont typeface="+mj-lt"/>
              <a:buAutoNum type="arabicPeriod"/>
            </a:pPr>
            <a:r>
              <a:rPr lang="en-IN" sz="2800" dirty="0"/>
              <a:t>Country wise and city wise count of restaurants</a:t>
            </a:r>
          </a:p>
          <a:p>
            <a:pPr marL="457200" indent="-457200">
              <a:buFont typeface="+mj-lt"/>
              <a:buAutoNum type="arabicPeriod"/>
            </a:pPr>
            <a:r>
              <a:rPr lang="en-IN" sz="2800" dirty="0"/>
              <a:t>Opening of restaurants based on year, quarter and month</a:t>
            </a:r>
          </a:p>
          <a:p>
            <a:pPr marL="457200" indent="-457200">
              <a:buFont typeface="+mj-lt"/>
              <a:buAutoNum type="arabicPeriod"/>
            </a:pPr>
            <a:r>
              <a:rPr lang="en-IN" sz="2800" dirty="0"/>
              <a:t>Restaurant has table booking or not</a:t>
            </a:r>
          </a:p>
          <a:p>
            <a:pPr marL="457200" indent="-457200">
              <a:buFont typeface="+mj-lt"/>
              <a:buAutoNum type="arabicPeriod"/>
            </a:pPr>
            <a:r>
              <a:rPr lang="en-IN" sz="2800" dirty="0"/>
              <a:t>Restaurant has online delivery or not </a:t>
            </a:r>
          </a:p>
          <a:p>
            <a:pPr marL="457200" indent="-457200">
              <a:buFont typeface="+mj-lt"/>
              <a:buAutoNum type="arabicPeriod"/>
            </a:pPr>
            <a:r>
              <a:rPr lang="en-IN" sz="2800" dirty="0"/>
              <a:t>Top city by ratings</a:t>
            </a:r>
          </a:p>
          <a:p>
            <a:pPr marL="457200" indent="-457200">
              <a:buFont typeface="+mj-lt"/>
              <a:buAutoNum type="arabicPeriod"/>
            </a:pPr>
            <a:r>
              <a:rPr lang="en-IN" sz="2800" dirty="0"/>
              <a:t>Prize per in $</a:t>
            </a:r>
          </a:p>
          <a:p>
            <a:pPr marL="457200" indent="-457200">
              <a:buFont typeface="+mj-lt"/>
              <a:buAutoNum type="arabicPeriod"/>
            </a:pPr>
            <a:r>
              <a:rPr lang="en-IN" sz="2800" dirty="0"/>
              <a:t>Count of countries, city, Restaurants, average prize, cuisines.</a:t>
            </a:r>
          </a:p>
          <a:p>
            <a:endParaRPr lang="en-IN" dirty="0"/>
          </a:p>
        </p:txBody>
      </p:sp>
      <p:sp>
        <p:nvSpPr>
          <p:cNvPr id="4" name="Date Placeholder 3">
            <a:extLst>
              <a:ext uri="{FF2B5EF4-FFF2-40B4-BE49-F238E27FC236}">
                <a16:creationId xmlns:a16="http://schemas.microsoft.com/office/drawing/2014/main" id="{C758D475-1B6E-D754-A623-6DE542075CB4}"/>
              </a:ext>
            </a:extLst>
          </p:cNvPr>
          <p:cNvSpPr>
            <a:spLocks noGrp="1"/>
          </p:cNvSpPr>
          <p:nvPr>
            <p:ph type="dt" sz="half" idx="2"/>
          </p:nvPr>
        </p:nvSpPr>
        <p:spPr/>
        <p:txBody>
          <a:bodyPr/>
          <a:lstStyle/>
          <a:p>
            <a:fld id="{DD9C8446-696E-6942-B6C8-CC9CAD0B34E0}" type="datetime1">
              <a:rPr lang="en-US" smtClean="0"/>
              <a:pPr/>
              <a:t>6/12/2023</a:t>
            </a:fld>
            <a:endParaRPr lang="en-US" dirty="0"/>
          </a:p>
        </p:txBody>
      </p:sp>
      <p:sp>
        <p:nvSpPr>
          <p:cNvPr id="6" name="Slide Number Placeholder 5">
            <a:extLst>
              <a:ext uri="{FF2B5EF4-FFF2-40B4-BE49-F238E27FC236}">
                <a16:creationId xmlns:a16="http://schemas.microsoft.com/office/drawing/2014/main" id="{E86094FC-1610-FA2D-FB2B-FFBE49061DE3}"/>
              </a:ext>
            </a:extLst>
          </p:cNvPr>
          <p:cNvSpPr>
            <a:spLocks noGrp="1"/>
          </p:cNvSpPr>
          <p:nvPr>
            <p:ph type="sldNum" sz="quarter" idx="4"/>
          </p:nvPr>
        </p:nvSpPr>
        <p:spPr/>
        <p:txBody>
          <a:bodyPr/>
          <a:lstStyle/>
          <a:p>
            <a:fld id="{294A09A9-5501-47C1-A89A-A340965A2BE2}" type="slidenum">
              <a:rPr lang="en-US" smtClean="0"/>
              <a:pPr/>
              <a:t>20</a:t>
            </a:fld>
            <a:endParaRPr lang="en-US" dirty="0"/>
          </a:p>
        </p:txBody>
      </p:sp>
      <p:sp>
        <p:nvSpPr>
          <p:cNvPr id="7" name="TextBox 6">
            <a:extLst>
              <a:ext uri="{FF2B5EF4-FFF2-40B4-BE49-F238E27FC236}">
                <a16:creationId xmlns:a16="http://schemas.microsoft.com/office/drawing/2014/main" id="{1EE24D4F-532A-1482-8B6B-2C285817A1F4}"/>
              </a:ext>
            </a:extLst>
          </p:cNvPr>
          <p:cNvSpPr txBox="1"/>
          <p:nvPr/>
        </p:nvSpPr>
        <p:spPr>
          <a:xfrm>
            <a:off x="3525520" y="6488668"/>
            <a:ext cx="389128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Tenorite"/>
                <a:ea typeface="+mn-ea"/>
                <a:cs typeface="+mn-cs"/>
              </a:rPr>
              <a:t>🍔🍕🍟🌭🍾🍷🍸🍹🍺🍻🥂</a:t>
            </a:r>
          </a:p>
        </p:txBody>
      </p:sp>
    </p:spTree>
    <p:extLst>
      <p:ext uri="{BB962C8B-B14F-4D97-AF65-F5344CB8AC3E}">
        <p14:creationId xmlns:p14="http://schemas.microsoft.com/office/powerpoint/2010/main" val="3314803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0F2D2-239E-1E18-6887-950C6B7881FF}"/>
              </a:ext>
            </a:extLst>
          </p:cNvPr>
          <p:cNvSpPr>
            <a:spLocks noGrp="1"/>
          </p:cNvSpPr>
          <p:nvPr>
            <p:ph type="title"/>
          </p:nvPr>
        </p:nvSpPr>
        <p:spPr>
          <a:xfrm>
            <a:off x="1167492" y="381001"/>
            <a:ext cx="9779183" cy="748004"/>
          </a:xfrm>
        </p:spPr>
        <p:txBody>
          <a:bodyPr/>
          <a:lstStyle/>
          <a:p>
            <a:r>
              <a:rPr lang="en-IN" dirty="0"/>
              <a:t>Queries</a:t>
            </a:r>
          </a:p>
        </p:txBody>
      </p:sp>
      <p:sp>
        <p:nvSpPr>
          <p:cNvPr id="4" name="Date Placeholder 3">
            <a:extLst>
              <a:ext uri="{FF2B5EF4-FFF2-40B4-BE49-F238E27FC236}">
                <a16:creationId xmlns:a16="http://schemas.microsoft.com/office/drawing/2014/main" id="{77160D66-12DB-6FF3-3838-F549C08EA8E5}"/>
              </a:ext>
            </a:extLst>
          </p:cNvPr>
          <p:cNvSpPr>
            <a:spLocks noGrp="1"/>
          </p:cNvSpPr>
          <p:nvPr>
            <p:ph type="dt" sz="half" idx="2"/>
          </p:nvPr>
        </p:nvSpPr>
        <p:spPr/>
        <p:txBody>
          <a:bodyPr/>
          <a:lstStyle/>
          <a:p>
            <a:fld id="{DD9C8446-696E-6942-B6C8-CC9CAD0B34E0}" type="datetime1">
              <a:rPr lang="en-US" smtClean="0"/>
              <a:pPr/>
              <a:t>6/12/2023</a:t>
            </a:fld>
            <a:endParaRPr lang="en-US" dirty="0"/>
          </a:p>
        </p:txBody>
      </p:sp>
      <p:sp>
        <p:nvSpPr>
          <p:cNvPr id="6" name="Slide Number Placeholder 5">
            <a:extLst>
              <a:ext uri="{FF2B5EF4-FFF2-40B4-BE49-F238E27FC236}">
                <a16:creationId xmlns:a16="http://schemas.microsoft.com/office/drawing/2014/main" id="{A366B6CA-3CCF-AA62-CF93-6482AFC2717E}"/>
              </a:ext>
            </a:extLst>
          </p:cNvPr>
          <p:cNvSpPr>
            <a:spLocks noGrp="1"/>
          </p:cNvSpPr>
          <p:nvPr>
            <p:ph type="sldNum" sz="quarter" idx="4"/>
          </p:nvPr>
        </p:nvSpPr>
        <p:spPr/>
        <p:txBody>
          <a:bodyPr/>
          <a:lstStyle/>
          <a:p>
            <a:fld id="{294A09A9-5501-47C1-A89A-A340965A2BE2}" type="slidenum">
              <a:rPr lang="en-US" smtClean="0"/>
              <a:pPr/>
              <a:t>21</a:t>
            </a:fld>
            <a:endParaRPr lang="en-US" dirty="0"/>
          </a:p>
        </p:txBody>
      </p:sp>
      <p:pic>
        <p:nvPicPr>
          <p:cNvPr id="12" name="Picture 11">
            <a:extLst>
              <a:ext uri="{FF2B5EF4-FFF2-40B4-BE49-F238E27FC236}">
                <a16:creationId xmlns:a16="http://schemas.microsoft.com/office/drawing/2014/main" id="{152C770A-FA15-BBA7-0C51-82343EE4CC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606" y="3199796"/>
            <a:ext cx="5235394" cy="1524132"/>
          </a:xfrm>
          <a:prstGeom prst="rect">
            <a:avLst/>
          </a:prstGeom>
        </p:spPr>
      </p:pic>
      <p:pic>
        <p:nvPicPr>
          <p:cNvPr id="14" name="Picture 13">
            <a:extLst>
              <a:ext uri="{FF2B5EF4-FFF2-40B4-BE49-F238E27FC236}">
                <a16:creationId xmlns:a16="http://schemas.microsoft.com/office/drawing/2014/main" id="{7672EE56-CCE2-9B8D-047B-0DEC4BB50D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606" y="1147842"/>
            <a:ext cx="4016088" cy="1729890"/>
          </a:xfrm>
          <a:prstGeom prst="rect">
            <a:avLst/>
          </a:prstGeom>
        </p:spPr>
      </p:pic>
      <p:pic>
        <p:nvPicPr>
          <p:cNvPr id="18" name="Picture 17">
            <a:extLst>
              <a:ext uri="{FF2B5EF4-FFF2-40B4-BE49-F238E27FC236}">
                <a16:creationId xmlns:a16="http://schemas.microsoft.com/office/drawing/2014/main" id="{A7FFC810-C7A6-A400-CF75-D73A04904D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0606" y="4809356"/>
            <a:ext cx="4427604" cy="1546994"/>
          </a:xfrm>
          <a:prstGeom prst="rect">
            <a:avLst/>
          </a:prstGeom>
        </p:spPr>
      </p:pic>
      <p:pic>
        <p:nvPicPr>
          <p:cNvPr id="20" name="Picture 19">
            <a:extLst>
              <a:ext uri="{FF2B5EF4-FFF2-40B4-BE49-F238E27FC236}">
                <a16:creationId xmlns:a16="http://schemas.microsoft.com/office/drawing/2014/main" id="{FCE918F9-9A46-65B8-0FBB-8F313893E5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6067" y="1047797"/>
            <a:ext cx="5006774" cy="937341"/>
          </a:xfrm>
          <a:prstGeom prst="rect">
            <a:avLst/>
          </a:prstGeom>
        </p:spPr>
      </p:pic>
      <p:pic>
        <p:nvPicPr>
          <p:cNvPr id="22" name="Picture 21">
            <a:extLst>
              <a:ext uri="{FF2B5EF4-FFF2-40B4-BE49-F238E27FC236}">
                <a16:creationId xmlns:a16="http://schemas.microsoft.com/office/drawing/2014/main" id="{D0318B0D-F6A2-E875-3107-48CF982145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24620" y="2222859"/>
            <a:ext cx="5637605" cy="1714649"/>
          </a:xfrm>
          <a:prstGeom prst="rect">
            <a:avLst/>
          </a:prstGeom>
        </p:spPr>
      </p:pic>
      <p:pic>
        <p:nvPicPr>
          <p:cNvPr id="24" name="Picture 23">
            <a:extLst>
              <a:ext uri="{FF2B5EF4-FFF2-40B4-BE49-F238E27FC236}">
                <a16:creationId xmlns:a16="http://schemas.microsoft.com/office/drawing/2014/main" id="{6759F825-21CE-6FEC-6D9B-31525CFF128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24620" y="4308933"/>
            <a:ext cx="4686706" cy="1501270"/>
          </a:xfrm>
          <a:prstGeom prst="rect">
            <a:avLst/>
          </a:prstGeom>
        </p:spPr>
      </p:pic>
      <p:sp>
        <p:nvSpPr>
          <p:cNvPr id="25" name="TextBox 24">
            <a:extLst>
              <a:ext uri="{FF2B5EF4-FFF2-40B4-BE49-F238E27FC236}">
                <a16:creationId xmlns:a16="http://schemas.microsoft.com/office/drawing/2014/main" id="{9CB2FC5A-FB82-C2A1-BD63-C1D8AF6635A5}"/>
              </a:ext>
            </a:extLst>
          </p:cNvPr>
          <p:cNvSpPr txBox="1"/>
          <p:nvPr/>
        </p:nvSpPr>
        <p:spPr>
          <a:xfrm>
            <a:off x="3525520" y="6488668"/>
            <a:ext cx="389128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Tenorite"/>
                <a:ea typeface="+mn-ea"/>
                <a:cs typeface="+mn-cs"/>
              </a:rPr>
              <a:t>🍔🍕🍟🌭🍾🍷🍸🍹🍺🍻🥂</a:t>
            </a:r>
          </a:p>
        </p:txBody>
      </p:sp>
    </p:spTree>
    <p:extLst>
      <p:ext uri="{BB962C8B-B14F-4D97-AF65-F5344CB8AC3E}">
        <p14:creationId xmlns:p14="http://schemas.microsoft.com/office/powerpoint/2010/main" val="3244215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9CCB1-82D3-C4DC-CC7F-396A23C73037}"/>
              </a:ext>
            </a:extLst>
          </p:cNvPr>
          <p:cNvSpPr>
            <a:spLocks noGrp="1"/>
          </p:cNvSpPr>
          <p:nvPr>
            <p:ph type="title"/>
          </p:nvPr>
        </p:nvSpPr>
        <p:spPr>
          <a:xfrm>
            <a:off x="1418253" y="427655"/>
            <a:ext cx="9779183" cy="748004"/>
          </a:xfrm>
        </p:spPr>
        <p:txBody>
          <a:bodyPr/>
          <a:lstStyle/>
          <a:p>
            <a:r>
              <a:rPr lang="en-IN" sz="3600" dirty="0">
                <a:latin typeface="Cambria" panose="02040503050406030204" pitchFamily="18" charset="0"/>
                <a:ea typeface="Cambria" panose="02040503050406030204" pitchFamily="18" charset="0"/>
              </a:rPr>
              <a:t>Challenge Faced</a:t>
            </a:r>
            <a:endParaRPr lang="en-IN" sz="3600" dirty="0"/>
          </a:p>
        </p:txBody>
      </p:sp>
      <p:sp>
        <p:nvSpPr>
          <p:cNvPr id="4" name="Date Placeholder 3">
            <a:extLst>
              <a:ext uri="{FF2B5EF4-FFF2-40B4-BE49-F238E27FC236}">
                <a16:creationId xmlns:a16="http://schemas.microsoft.com/office/drawing/2014/main" id="{40C0813A-D09A-014F-DC59-CB967D16E1BA}"/>
              </a:ext>
            </a:extLst>
          </p:cNvPr>
          <p:cNvSpPr>
            <a:spLocks noGrp="1"/>
          </p:cNvSpPr>
          <p:nvPr>
            <p:ph type="dt" sz="half" idx="2"/>
          </p:nvPr>
        </p:nvSpPr>
        <p:spPr/>
        <p:txBody>
          <a:bodyPr/>
          <a:lstStyle/>
          <a:p>
            <a:fld id="{DD9C8446-696E-6942-B6C8-CC9CAD0B34E0}" type="datetime1">
              <a:rPr lang="en-US" smtClean="0"/>
              <a:pPr/>
              <a:t>6/12/2023</a:t>
            </a:fld>
            <a:endParaRPr lang="en-US" dirty="0"/>
          </a:p>
        </p:txBody>
      </p:sp>
      <p:sp>
        <p:nvSpPr>
          <p:cNvPr id="5" name="Footer Placeholder 4">
            <a:extLst>
              <a:ext uri="{FF2B5EF4-FFF2-40B4-BE49-F238E27FC236}">
                <a16:creationId xmlns:a16="http://schemas.microsoft.com/office/drawing/2014/main" id="{F40F4136-F8E3-4A7A-8C3E-8E468A0A88C2}"/>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ADDE130F-8422-7418-BBAC-5BEEADDAF226}"/>
              </a:ext>
            </a:extLst>
          </p:cNvPr>
          <p:cNvSpPr>
            <a:spLocks noGrp="1"/>
          </p:cNvSpPr>
          <p:nvPr>
            <p:ph type="sldNum" sz="quarter" idx="4"/>
          </p:nvPr>
        </p:nvSpPr>
        <p:spPr/>
        <p:txBody>
          <a:bodyPr/>
          <a:lstStyle/>
          <a:p>
            <a:fld id="{294A09A9-5501-47C1-A89A-A340965A2BE2}" type="slidenum">
              <a:rPr lang="en-US" smtClean="0"/>
              <a:pPr/>
              <a:t>22</a:t>
            </a:fld>
            <a:endParaRPr lang="en-US" dirty="0"/>
          </a:p>
        </p:txBody>
      </p:sp>
      <p:sp>
        <p:nvSpPr>
          <p:cNvPr id="7" name="TextBox 6">
            <a:extLst>
              <a:ext uri="{FF2B5EF4-FFF2-40B4-BE49-F238E27FC236}">
                <a16:creationId xmlns:a16="http://schemas.microsoft.com/office/drawing/2014/main" id="{463A7BEA-F1B2-92BD-562B-7A65CD804A6B}"/>
              </a:ext>
            </a:extLst>
          </p:cNvPr>
          <p:cNvSpPr txBox="1"/>
          <p:nvPr/>
        </p:nvSpPr>
        <p:spPr>
          <a:xfrm>
            <a:off x="1418253" y="1782147"/>
            <a:ext cx="6735147" cy="2031325"/>
          </a:xfrm>
          <a:prstGeom prst="rect">
            <a:avLst/>
          </a:prstGeom>
          <a:noFill/>
        </p:spPr>
        <p:txBody>
          <a:bodyPr wrap="square" rtlCol="0">
            <a:spAutoFit/>
          </a:bodyPr>
          <a:lstStyle/>
          <a:p>
            <a:pPr marL="342900" indent="-342900">
              <a:buFont typeface="+mj-lt"/>
              <a:buAutoNum type="arabicPeriod"/>
            </a:pPr>
            <a:r>
              <a:rPr lang="en-IN" dirty="0"/>
              <a:t>Uploading data to SQL</a:t>
            </a:r>
          </a:p>
          <a:p>
            <a:pPr marL="342900" indent="-342900">
              <a:buFont typeface="+mj-lt"/>
              <a:buAutoNum type="arabicPeriod"/>
            </a:pPr>
            <a:r>
              <a:rPr lang="en-IN" dirty="0"/>
              <a:t>Manually create a main table and upload the data in the table</a:t>
            </a:r>
          </a:p>
          <a:p>
            <a:pPr marL="342900" indent="-342900">
              <a:buFont typeface="+mj-lt"/>
              <a:buAutoNum type="arabicPeriod"/>
            </a:pPr>
            <a:r>
              <a:rPr lang="en-IN" dirty="0"/>
              <a:t>Joining issue in some queries </a:t>
            </a:r>
          </a:p>
          <a:p>
            <a:pPr marL="342900" indent="-342900">
              <a:buFont typeface="+mj-lt"/>
              <a:buAutoNum type="arabicPeriod"/>
            </a:pPr>
            <a:r>
              <a:rPr lang="en-IN" dirty="0"/>
              <a:t>Converting column to date type</a:t>
            </a:r>
          </a:p>
          <a:p>
            <a:pPr marL="342900" indent="-342900">
              <a:buFont typeface="+mj-lt"/>
              <a:buAutoNum type="arabicPeriod"/>
            </a:pPr>
            <a:endParaRPr lang="en-IN" dirty="0"/>
          </a:p>
          <a:p>
            <a:pPr marL="342900" indent="-342900">
              <a:buFont typeface="+mj-lt"/>
              <a:buAutoNum type="arabicPeriod"/>
            </a:pPr>
            <a:endParaRPr lang="en-IN" dirty="0"/>
          </a:p>
          <a:p>
            <a:pPr marL="342900" indent="-342900">
              <a:buFont typeface="+mj-lt"/>
              <a:buAutoNum type="arabicPeriod"/>
            </a:pPr>
            <a:endParaRPr lang="en-IN" dirty="0"/>
          </a:p>
        </p:txBody>
      </p:sp>
      <p:sp>
        <p:nvSpPr>
          <p:cNvPr id="8" name="TextBox 7">
            <a:extLst>
              <a:ext uri="{FF2B5EF4-FFF2-40B4-BE49-F238E27FC236}">
                <a16:creationId xmlns:a16="http://schemas.microsoft.com/office/drawing/2014/main" id="{2983BD4F-5399-8C7E-5E8F-6EA5FE49F21D}"/>
              </a:ext>
            </a:extLst>
          </p:cNvPr>
          <p:cNvSpPr txBox="1"/>
          <p:nvPr/>
        </p:nvSpPr>
        <p:spPr>
          <a:xfrm>
            <a:off x="3525520" y="6488668"/>
            <a:ext cx="389128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Tenorite"/>
                <a:ea typeface="+mn-ea"/>
                <a:cs typeface="+mn-cs"/>
              </a:rPr>
              <a:t>🍔🍕🍟🌭🍾🍷🍸🍹🍺🍻🥂</a:t>
            </a:r>
          </a:p>
        </p:txBody>
      </p:sp>
    </p:spTree>
    <p:extLst>
      <p:ext uri="{BB962C8B-B14F-4D97-AF65-F5344CB8AC3E}">
        <p14:creationId xmlns:p14="http://schemas.microsoft.com/office/powerpoint/2010/main" val="3965463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37539-C327-29ED-4DAA-86E352261762}"/>
              </a:ext>
            </a:extLst>
          </p:cNvPr>
          <p:cNvSpPr>
            <a:spLocks noGrp="1"/>
          </p:cNvSpPr>
          <p:nvPr>
            <p:ph type="title"/>
          </p:nvPr>
        </p:nvSpPr>
        <p:spPr>
          <a:xfrm>
            <a:off x="3717652" y="2103437"/>
            <a:ext cx="9779183" cy="1325563"/>
          </a:xfrm>
        </p:spPr>
        <p:txBody>
          <a:bodyPr/>
          <a:lstStyle/>
          <a:p>
            <a:r>
              <a:rPr lang="en-US" dirty="0"/>
              <a:t>Thank you </a:t>
            </a:r>
            <a:r>
              <a:rPr lang="en-IN" dirty="0"/>
              <a:t>🙏</a:t>
            </a:r>
          </a:p>
        </p:txBody>
      </p:sp>
      <p:sp>
        <p:nvSpPr>
          <p:cNvPr id="4" name="Date Placeholder 3">
            <a:extLst>
              <a:ext uri="{FF2B5EF4-FFF2-40B4-BE49-F238E27FC236}">
                <a16:creationId xmlns:a16="http://schemas.microsoft.com/office/drawing/2014/main" id="{155DD7B5-6E64-0D8A-6D85-11FABD0EF17E}"/>
              </a:ext>
            </a:extLst>
          </p:cNvPr>
          <p:cNvSpPr>
            <a:spLocks noGrp="1"/>
          </p:cNvSpPr>
          <p:nvPr>
            <p:ph type="dt" sz="half" idx="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D9C8446-696E-6942-B6C8-CC9CAD0B34E0}"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6/12/2023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6" name="Slide Number Placeholder 5">
            <a:extLst>
              <a:ext uri="{FF2B5EF4-FFF2-40B4-BE49-F238E27FC236}">
                <a16:creationId xmlns:a16="http://schemas.microsoft.com/office/drawing/2014/main" id="{5C79FF61-A8F8-4E83-B0B2-B55C49387E00}"/>
              </a:ext>
            </a:extLst>
          </p:cNvPr>
          <p:cNvSpPr>
            <a:spLocks noGrp="1"/>
          </p:cNvSpPr>
          <p:nvPr>
            <p:ph type="sldNum" sz="quarter" idx="4"/>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DAE5EF"/>
                </a:solidFill>
                <a:effectLst/>
                <a:uLnTx/>
                <a:uFillTx/>
                <a:latin typeface="Tenorite"/>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srgbClr val="DAE5EF"/>
              </a:solidFill>
              <a:effectLst/>
              <a:uLnTx/>
              <a:uFillTx/>
              <a:latin typeface="Tenorite"/>
              <a:ea typeface="+mn-ea"/>
              <a:cs typeface="+mn-cs"/>
            </a:endParaRPr>
          </a:p>
        </p:txBody>
      </p:sp>
      <p:sp>
        <p:nvSpPr>
          <p:cNvPr id="8" name="TextBox 7">
            <a:extLst>
              <a:ext uri="{FF2B5EF4-FFF2-40B4-BE49-F238E27FC236}">
                <a16:creationId xmlns:a16="http://schemas.microsoft.com/office/drawing/2014/main" id="{371D77C0-23FB-1F11-BA1B-682FC358FAF3}"/>
              </a:ext>
            </a:extLst>
          </p:cNvPr>
          <p:cNvSpPr txBox="1"/>
          <p:nvPr/>
        </p:nvSpPr>
        <p:spPr>
          <a:xfrm>
            <a:off x="3525520" y="6488668"/>
            <a:ext cx="389128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Tenorite"/>
                <a:ea typeface="+mn-ea"/>
                <a:cs typeface="+mn-cs"/>
              </a:rPr>
              <a:t>🍔🍕🍟🌭🍾🍷🍸🍹🍺🍻🥂</a:t>
            </a:r>
          </a:p>
        </p:txBody>
      </p:sp>
    </p:spTree>
    <p:extLst>
      <p:ext uri="{BB962C8B-B14F-4D97-AF65-F5344CB8AC3E}">
        <p14:creationId xmlns:p14="http://schemas.microsoft.com/office/powerpoint/2010/main" val="4285715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100C6D-76DC-69BB-652B-3AE23DF0AADB}"/>
              </a:ext>
            </a:extLst>
          </p:cNvPr>
          <p:cNvSpPr>
            <a:spLocks noGrp="1"/>
          </p:cNvSpPr>
          <p:nvPr>
            <p:ph idx="1"/>
          </p:nvPr>
        </p:nvSpPr>
        <p:spPr>
          <a:xfrm>
            <a:off x="998376" y="905069"/>
            <a:ext cx="9948299" cy="4479213"/>
          </a:xfrm>
        </p:spPr>
        <p:txBody>
          <a:bodyPr/>
          <a:lstStyle/>
          <a:p>
            <a:r>
              <a:rPr lang="en-US" dirty="0"/>
              <a:t>We perform this project in 4 modules :-</a:t>
            </a:r>
          </a:p>
          <a:p>
            <a:endParaRPr lang="en-US" dirty="0"/>
          </a:p>
          <a:p>
            <a:pPr marL="514350" indent="-514350">
              <a:buFont typeface="+mj-lt"/>
              <a:buAutoNum type="arabicPeriod"/>
            </a:pPr>
            <a:r>
              <a:rPr lang="en-US" dirty="0"/>
              <a:t>Excel</a:t>
            </a:r>
          </a:p>
          <a:p>
            <a:pPr marL="514350" indent="-514350">
              <a:buFont typeface="+mj-lt"/>
              <a:buAutoNum type="arabicPeriod"/>
            </a:pPr>
            <a:r>
              <a:rPr lang="en-US" dirty="0"/>
              <a:t>Tableau </a:t>
            </a:r>
          </a:p>
          <a:p>
            <a:pPr marL="514350" indent="-514350">
              <a:buFont typeface="+mj-lt"/>
              <a:buAutoNum type="arabicPeriod"/>
            </a:pPr>
            <a:r>
              <a:rPr lang="en-US" dirty="0"/>
              <a:t>Power Bi</a:t>
            </a:r>
            <a:endParaRPr lang="en-IN" dirty="0"/>
          </a:p>
          <a:p>
            <a:pPr marL="514350" indent="-514350">
              <a:buFont typeface="+mj-lt"/>
              <a:buAutoNum type="arabicPeriod"/>
            </a:pPr>
            <a:r>
              <a:rPr lang="en-US" dirty="0"/>
              <a:t>SQL</a:t>
            </a:r>
          </a:p>
        </p:txBody>
      </p:sp>
      <p:sp>
        <p:nvSpPr>
          <p:cNvPr id="4" name="Date Placeholder 3">
            <a:extLst>
              <a:ext uri="{FF2B5EF4-FFF2-40B4-BE49-F238E27FC236}">
                <a16:creationId xmlns:a16="http://schemas.microsoft.com/office/drawing/2014/main" id="{D75EB82B-088A-A866-40FD-2D15E5A0FE9A}"/>
              </a:ext>
            </a:extLst>
          </p:cNvPr>
          <p:cNvSpPr>
            <a:spLocks noGrp="1"/>
          </p:cNvSpPr>
          <p:nvPr>
            <p:ph type="dt" sz="half" idx="2"/>
          </p:nvPr>
        </p:nvSpPr>
        <p:spPr/>
        <p:txBody>
          <a:bodyPr/>
          <a:lstStyle/>
          <a:p>
            <a:fld id="{DD9C8446-696E-6942-B6C8-CC9CAD0B34E0}" type="datetime1">
              <a:rPr lang="en-US" smtClean="0"/>
              <a:pPr/>
              <a:t>6/12/2023</a:t>
            </a:fld>
            <a:endParaRPr lang="en-US" dirty="0"/>
          </a:p>
        </p:txBody>
      </p:sp>
      <p:sp>
        <p:nvSpPr>
          <p:cNvPr id="6" name="Slide Number Placeholder 5">
            <a:extLst>
              <a:ext uri="{FF2B5EF4-FFF2-40B4-BE49-F238E27FC236}">
                <a16:creationId xmlns:a16="http://schemas.microsoft.com/office/drawing/2014/main" id="{EB8177E1-2FFF-D6E1-2225-0CFDEB9DD5A2}"/>
              </a:ext>
            </a:extLst>
          </p:cNvPr>
          <p:cNvSpPr>
            <a:spLocks noGrp="1"/>
          </p:cNvSpPr>
          <p:nvPr>
            <p:ph type="sldNum" sz="quarter" idx="4"/>
          </p:nvPr>
        </p:nvSpPr>
        <p:spPr/>
        <p:txBody>
          <a:bodyPr/>
          <a:lstStyle/>
          <a:p>
            <a:fld id="{294A09A9-5501-47C1-A89A-A340965A2BE2}" type="slidenum">
              <a:rPr lang="en-US" smtClean="0"/>
              <a:pPr/>
              <a:t>3</a:t>
            </a:fld>
            <a:endParaRPr lang="en-US" dirty="0"/>
          </a:p>
        </p:txBody>
      </p:sp>
      <p:sp>
        <p:nvSpPr>
          <p:cNvPr id="7" name="TextBox 6">
            <a:extLst>
              <a:ext uri="{FF2B5EF4-FFF2-40B4-BE49-F238E27FC236}">
                <a16:creationId xmlns:a16="http://schemas.microsoft.com/office/drawing/2014/main" id="{FB9E1A99-58B6-7DDD-D9D2-68F5B0B58F9E}"/>
              </a:ext>
            </a:extLst>
          </p:cNvPr>
          <p:cNvSpPr txBox="1"/>
          <p:nvPr/>
        </p:nvSpPr>
        <p:spPr>
          <a:xfrm>
            <a:off x="3525520" y="6488668"/>
            <a:ext cx="389128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Tenorite"/>
                <a:ea typeface="+mn-ea"/>
                <a:cs typeface="+mn-cs"/>
              </a:rPr>
              <a:t>🍔🍕🍟🌭🍾🍷🍸🍹🍺🍻🥂</a:t>
            </a:r>
          </a:p>
        </p:txBody>
      </p:sp>
    </p:spTree>
    <p:extLst>
      <p:ext uri="{BB962C8B-B14F-4D97-AF65-F5344CB8AC3E}">
        <p14:creationId xmlns:p14="http://schemas.microsoft.com/office/powerpoint/2010/main" val="1419076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83365-7563-067B-E284-F3B7A1061DBB}"/>
              </a:ext>
            </a:extLst>
          </p:cNvPr>
          <p:cNvSpPr>
            <a:spLocks noGrp="1"/>
          </p:cNvSpPr>
          <p:nvPr>
            <p:ph type="title"/>
          </p:nvPr>
        </p:nvSpPr>
        <p:spPr/>
        <p:txBody>
          <a:bodyPr/>
          <a:lstStyle/>
          <a:p>
            <a:r>
              <a:rPr lang="en-US" dirty="0"/>
              <a:t>Excel</a:t>
            </a:r>
            <a:endParaRPr lang="en-IN" dirty="0"/>
          </a:p>
        </p:txBody>
      </p:sp>
      <p:sp>
        <p:nvSpPr>
          <p:cNvPr id="3" name="Content Placeholder 2">
            <a:extLst>
              <a:ext uri="{FF2B5EF4-FFF2-40B4-BE49-F238E27FC236}">
                <a16:creationId xmlns:a16="http://schemas.microsoft.com/office/drawing/2014/main" id="{D3E7FEE1-9B8A-29FC-334B-7DCC7AA9AA40}"/>
              </a:ext>
            </a:extLst>
          </p:cNvPr>
          <p:cNvSpPr>
            <a:spLocks noGrp="1"/>
          </p:cNvSpPr>
          <p:nvPr>
            <p:ph idx="1"/>
          </p:nvPr>
        </p:nvSpPr>
        <p:spPr>
          <a:xfrm>
            <a:off x="1167493" y="2017467"/>
            <a:ext cx="9779182" cy="3823496"/>
          </a:xfrm>
        </p:spPr>
        <p:txBody>
          <a:bodyPr/>
          <a:lstStyle/>
          <a:p>
            <a:r>
              <a:rPr lang="en-US" sz="2000" dirty="0"/>
              <a:t>We receive our dataset in excel sheet. It contain all information related to Zomato restaurants. By using our main data we create three more table. Calendar table, country table, currency table. </a:t>
            </a:r>
          </a:p>
          <a:p>
            <a:r>
              <a:rPr lang="en-IN" sz="1800" dirty="0"/>
              <a:t>Calendar table has sorted opening dates of all the restaurants from 2010 to 2018. then we extract date, Year, Month, Quarter, Month name, Year-month, weekday, weekday                                                                             number, weekday name, financial month, financial quarte.</a:t>
            </a:r>
          </a:p>
          <a:p>
            <a:r>
              <a:rPr lang="en-US" sz="1800" dirty="0">
                <a:solidFill>
                  <a:srgbClr val="000000"/>
                </a:solidFill>
                <a:latin typeface="Tenorite (Body)"/>
                <a:ea typeface="Calibri" panose="020F0502020204030204" pitchFamily="34" charset="0"/>
                <a:cs typeface="Calibri" panose="020F0502020204030204" pitchFamily="34" charset="0"/>
              </a:rPr>
              <a:t>Country table has two column country id, country name. country name is not provided in the dataset. Then by using city name we are able to find the country name.</a:t>
            </a:r>
          </a:p>
          <a:p>
            <a:r>
              <a:rPr lang="en-US" sz="1800" dirty="0">
                <a:solidFill>
                  <a:srgbClr val="000000"/>
                </a:solidFill>
                <a:latin typeface="Tenorite (Body)"/>
                <a:ea typeface="Calibri" panose="020F0502020204030204" pitchFamily="34" charset="0"/>
                <a:cs typeface="Calibri" panose="020F0502020204030204" pitchFamily="34" charset="0"/>
              </a:rPr>
              <a:t>Currency table has three column currency id, country name, </a:t>
            </a:r>
            <a:r>
              <a:rPr lang="en-US" sz="1800" dirty="0" err="1">
                <a:solidFill>
                  <a:srgbClr val="000000"/>
                </a:solidFill>
                <a:latin typeface="Tenorite (Body)"/>
                <a:ea typeface="Calibri" panose="020F0502020204030204" pitchFamily="34" charset="0"/>
                <a:cs typeface="Calibri" panose="020F0502020204030204" pitchFamily="34" charset="0"/>
              </a:rPr>
              <a:t>usd</a:t>
            </a:r>
            <a:r>
              <a:rPr lang="en-US" sz="1800" dirty="0">
                <a:solidFill>
                  <a:srgbClr val="000000"/>
                </a:solidFill>
                <a:latin typeface="Tenorite (Body)"/>
                <a:ea typeface="Calibri" panose="020F0502020204030204" pitchFamily="34" charset="0"/>
                <a:cs typeface="Calibri" panose="020F0502020204030204" pitchFamily="34" charset="0"/>
              </a:rPr>
              <a:t> rate. We find </a:t>
            </a:r>
            <a:r>
              <a:rPr lang="en-US" sz="1800" dirty="0" err="1">
                <a:solidFill>
                  <a:srgbClr val="000000"/>
                </a:solidFill>
                <a:latin typeface="Tenorite (Body)"/>
                <a:ea typeface="Calibri" panose="020F0502020204030204" pitchFamily="34" charset="0"/>
                <a:cs typeface="Calibri" panose="020F0502020204030204" pitchFamily="34" charset="0"/>
              </a:rPr>
              <a:t>usd</a:t>
            </a:r>
            <a:r>
              <a:rPr lang="en-US" sz="1800" dirty="0">
                <a:solidFill>
                  <a:srgbClr val="000000"/>
                </a:solidFill>
                <a:latin typeface="Tenorite (Body)"/>
                <a:ea typeface="Calibri" panose="020F0502020204030204" pitchFamily="34" charset="0"/>
                <a:cs typeface="Calibri" panose="020F0502020204030204" pitchFamily="34" charset="0"/>
              </a:rPr>
              <a:t> rates for particular country using google.</a:t>
            </a:r>
          </a:p>
          <a:p>
            <a:endParaRPr lang="en-US" sz="1800" dirty="0">
              <a:solidFill>
                <a:srgbClr val="000000"/>
              </a:solidFill>
              <a:latin typeface="Tenorite (Body)"/>
              <a:ea typeface="Calibri" panose="020F0502020204030204" pitchFamily="34" charset="0"/>
              <a:cs typeface="Calibri" panose="020F0502020204030204" pitchFamily="34" charset="0"/>
            </a:endParaRPr>
          </a:p>
          <a:p>
            <a:endParaRPr lang="en-US" sz="1800" dirty="0">
              <a:solidFill>
                <a:srgbClr val="000000"/>
              </a:solidFill>
              <a:latin typeface="Tenorite (Body)"/>
              <a:ea typeface="Calibri" panose="020F0502020204030204" pitchFamily="34" charset="0"/>
              <a:cs typeface="Calibri" panose="020F0502020204030204" pitchFamily="34" charset="0"/>
            </a:endParaRPr>
          </a:p>
          <a:p>
            <a:endParaRPr lang="en-IN" sz="1800" dirty="0"/>
          </a:p>
        </p:txBody>
      </p:sp>
      <p:sp>
        <p:nvSpPr>
          <p:cNvPr id="4" name="Date Placeholder 3">
            <a:extLst>
              <a:ext uri="{FF2B5EF4-FFF2-40B4-BE49-F238E27FC236}">
                <a16:creationId xmlns:a16="http://schemas.microsoft.com/office/drawing/2014/main" id="{FADEF18D-4C79-6918-EF0A-C4D8BD4B8BA7}"/>
              </a:ext>
            </a:extLst>
          </p:cNvPr>
          <p:cNvSpPr>
            <a:spLocks noGrp="1"/>
          </p:cNvSpPr>
          <p:nvPr>
            <p:ph type="dt" sz="half" idx="2"/>
          </p:nvPr>
        </p:nvSpPr>
        <p:spPr/>
        <p:txBody>
          <a:bodyPr/>
          <a:lstStyle/>
          <a:p>
            <a:fld id="{DD9C8446-696E-6942-B6C8-CC9CAD0B34E0}" type="datetime1">
              <a:rPr lang="en-US" smtClean="0"/>
              <a:pPr/>
              <a:t>6/12/2023</a:t>
            </a:fld>
            <a:endParaRPr lang="en-US" dirty="0"/>
          </a:p>
        </p:txBody>
      </p:sp>
      <p:sp>
        <p:nvSpPr>
          <p:cNvPr id="6" name="Slide Number Placeholder 5">
            <a:extLst>
              <a:ext uri="{FF2B5EF4-FFF2-40B4-BE49-F238E27FC236}">
                <a16:creationId xmlns:a16="http://schemas.microsoft.com/office/drawing/2014/main" id="{EF3AD529-CE25-1B31-7891-D5C86A0160BF}"/>
              </a:ext>
            </a:extLst>
          </p:cNvPr>
          <p:cNvSpPr>
            <a:spLocks noGrp="1"/>
          </p:cNvSpPr>
          <p:nvPr>
            <p:ph type="sldNum" sz="quarter" idx="4"/>
          </p:nvPr>
        </p:nvSpPr>
        <p:spPr/>
        <p:txBody>
          <a:bodyPr/>
          <a:lstStyle/>
          <a:p>
            <a:fld id="{294A09A9-5501-47C1-A89A-A340965A2BE2}" type="slidenum">
              <a:rPr lang="en-US" smtClean="0"/>
              <a:pPr/>
              <a:t>4</a:t>
            </a:fld>
            <a:endParaRPr lang="en-US" dirty="0"/>
          </a:p>
        </p:txBody>
      </p:sp>
      <p:sp>
        <p:nvSpPr>
          <p:cNvPr id="7" name="TextBox 6">
            <a:extLst>
              <a:ext uri="{FF2B5EF4-FFF2-40B4-BE49-F238E27FC236}">
                <a16:creationId xmlns:a16="http://schemas.microsoft.com/office/drawing/2014/main" id="{2361D3E8-3E8E-2763-A101-B2B0992BB043}"/>
              </a:ext>
            </a:extLst>
          </p:cNvPr>
          <p:cNvSpPr txBox="1"/>
          <p:nvPr/>
        </p:nvSpPr>
        <p:spPr>
          <a:xfrm>
            <a:off x="3525520" y="6488668"/>
            <a:ext cx="389128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Tenorite"/>
                <a:ea typeface="+mn-ea"/>
                <a:cs typeface="+mn-cs"/>
              </a:rPr>
              <a:t>🍔🍕🍟🌭🍾🍷🍸🍹🍺🍻🥂</a:t>
            </a:r>
          </a:p>
        </p:txBody>
      </p:sp>
    </p:spTree>
    <p:extLst>
      <p:ext uri="{BB962C8B-B14F-4D97-AF65-F5344CB8AC3E}">
        <p14:creationId xmlns:p14="http://schemas.microsoft.com/office/powerpoint/2010/main" val="3651944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BDF08-8F3C-95B5-6FD2-983269FC3CDB}"/>
              </a:ext>
            </a:extLst>
          </p:cNvPr>
          <p:cNvSpPr>
            <a:spLocks noGrp="1"/>
          </p:cNvSpPr>
          <p:nvPr>
            <p:ph type="title"/>
          </p:nvPr>
        </p:nvSpPr>
        <p:spPr>
          <a:xfrm>
            <a:off x="1167493" y="246432"/>
            <a:ext cx="9779183" cy="897294"/>
          </a:xfrm>
        </p:spPr>
        <p:txBody>
          <a:bodyPr/>
          <a:lstStyle/>
          <a:p>
            <a:r>
              <a:rPr lang="en-US" sz="3200" dirty="0"/>
              <a:t>Relationship </a:t>
            </a:r>
            <a:endParaRPr lang="en-IN" sz="3200" dirty="0"/>
          </a:p>
        </p:txBody>
      </p:sp>
      <p:sp>
        <p:nvSpPr>
          <p:cNvPr id="3" name="Content Placeholder 2">
            <a:extLst>
              <a:ext uri="{FF2B5EF4-FFF2-40B4-BE49-F238E27FC236}">
                <a16:creationId xmlns:a16="http://schemas.microsoft.com/office/drawing/2014/main" id="{AB7D70CE-8CF4-D95B-C1C9-E19FC68277F2}"/>
              </a:ext>
            </a:extLst>
          </p:cNvPr>
          <p:cNvSpPr>
            <a:spLocks noGrp="1"/>
          </p:cNvSpPr>
          <p:nvPr>
            <p:ph idx="1"/>
          </p:nvPr>
        </p:nvSpPr>
        <p:spPr>
          <a:xfrm>
            <a:off x="1167493" y="1324947"/>
            <a:ext cx="9779182" cy="3900715"/>
          </a:xfrm>
        </p:spPr>
        <p:txBody>
          <a:bodyPr/>
          <a:lstStyle/>
          <a:p>
            <a:r>
              <a:rPr lang="en-US" sz="2000" dirty="0"/>
              <a:t>We add our all tables to data model to create relation between them and visualize the data using pivot table </a:t>
            </a:r>
            <a:endParaRPr lang="en-IN" sz="2000" dirty="0"/>
          </a:p>
        </p:txBody>
      </p:sp>
      <p:sp>
        <p:nvSpPr>
          <p:cNvPr id="4" name="Date Placeholder 3">
            <a:extLst>
              <a:ext uri="{FF2B5EF4-FFF2-40B4-BE49-F238E27FC236}">
                <a16:creationId xmlns:a16="http://schemas.microsoft.com/office/drawing/2014/main" id="{EC4B0486-2704-4B06-5F7E-55D4E2993824}"/>
              </a:ext>
            </a:extLst>
          </p:cNvPr>
          <p:cNvSpPr>
            <a:spLocks noGrp="1"/>
          </p:cNvSpPr>
          <p:nvPr>
            <p:ph type="dt" sz="half" idx="2"/>
          </p:nvPr>
        </p:nvSpPr>
        <p:spPr/>
        <p:txBody>
          <a:bodyPr/>
          <a:lstStyle/>
          <a:p>
            <a:fld id="{DD9C8446-696E-6942-B6C8-CC9CAD0B34E0}" type="datetime1">
              <a:rPr lang="en-US" smtClean="0"/>
              <a:pPr/>
              <a:t>6/12/2023</a:t>
            </a:fld>
            <a:endParaRPr lang="en-US" dirty="0"/>
          </a:p>
        </p:txBody>
      </p:sp>
      <p:sp>
        <p:nvSpPr>
          <p:cNvPr id="6" name="Slide Number Placeholder 5">
            <a:extLst>
              <a:ext uri="{FF2B5EF4-FFF2-40B4-BE49-F238E27FC236}">
                <a16:creationId xmlns:a16="http://schemas.microsoft.com/office/drawing/2014/main" id="{5F4AC13C-08D9-E3FB-F660-83DF32DBE73F}"/>
              </a:ext>
            </a:extLst>
          </p:cNvPr>
          <p:cNvSpPr>
            <a:spLocks noGrp="1"/>
          </p:cNvSpPr>
          <p:nvPr>
            <p:ph type="sldNum" sz="quarter" idx="4"/>
          </p:nvPr>
        </p:nvSpPr>
        <p:spPr/>
        <p:txBody>
          <a:bodyPr/>
          <a:lstStyle/>
          <a:p>
            <a:fld id="{294A09A9-5501-47C1-A89A-A340965A2BE2}" type="slidenum">
              <a:rPr lang="en-US" smtClean="0"/>
              <a:pPr/>
              <a:t>5</a:t>
            </a:fld>
            <a:endParaRPr lang="en-US" dirty="0"/>
          </a:p>
        </p:txBody>
      </p:sp>
      <p:pic>
        <p:nvPicPr>
          <p:cNvPr id="7" name="Picture 6">
            <a:extLst>
              <a:ext uri="{FF2B5EF4-FFF2-40B4-BE49-F238E27FC236}">
                <a16:creationId xmlns:a16="http://schemas.microsoft.com/office/drawing/2014/main" id="{85D6B834-2C89-A5DB-5AEE-C788532EAD3C}"/>
              </a:ext>
            </a:extLst>
          </p:cNvPr>
          <p:cNvPicPr>
            <a:picLocks noChangeAspect="1"/>
          </p:cNvPicPr>
          <p:nvPr/>
        </p:nvPicPr>
        <p:blipFill rotWithShape="1">
          <a:blip r:embed="rId2"/>
          <a:srcRect l="7250" t="20057" r="41333" b="18026"/>
          <a:stretch/>
        </p:blipFill>
        <p:spPr>
          <a:xfrm>
            <a:off x="2097832" y="2060608"/>
            <a:ext cx="6268720" cy="3221033"/>
          </a:xfrm>
          <a:prstGeom prst="rect">
            <a:avLst/>
          </a:prstGeom>
        </p:spPr>
      </p:pic>
      <p:sp>
        <p:nvSpPr>
          <p:cNvPr id="8" name="TextBox 7">
            <a:extLst>
              <a:ext uri="{FF2B5EF4-FFF2-40B4-BE49-F238E27FC236}">
                <a16:creationId xmlns:a16="http://schemas.microsoft.com/office/drawing/2014/main" id="{1C9F67FC-7CED-085C-8332-D2284515BDE8}"/>
              </a:ext>
            </a:extLst>
          </p:cNvPr>
          <p:cNvSpPr txBox="1"/>
          <p:nvPr/>
        </p:nvSpPr>
        <p:spPr>
          <a:xfrm>
            <a:off x="3525520" y="6488668"/>
            <a:ext cx="389128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Tenorite"/>
                <a:ea typeface="+mn-ea"/>
                <a:cs typeface="+mn-cs"/>
              </a:rPr>
              <a:t>🍔🍕🍟🌭🍾🍷🍸🍹🍺🍻🥂</a:t>
            </a:r>
          </a:p>
        </p:txBody>
      </p:sp>
    </p:spTree>
    <p:extLst>
      <p:ext uri="{BB962C8B-B14F-4D97-AF65-F5344CB8AC3E}">
        <p14:creationId xmlns:p14="http://schemas.microsoft.com/office/powerpoint/2010/main" val="1943090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A7624-1DAF-CFAA-B695-1574153F4CA8}"/>
              </a:ext>
            </a:extLst>
          </p:cNvPr>
          <p:cNvSpPr>
            <a:spLocks noGrp="1"/>
          </p:cNvSpPr>
          <p:nvPr>
            <p:ph type="title"/>
          </p:nvPr>
        </p:nvSpPr>
        <p:spPr>
          <a:xfrm>
            <a:off x="1167492" y="381001"/>
            <a:ext cx="9779183" cy="775996"/>
          </a:xfrm>
        </p:spPr>
        <p:txBody>
          <a:bodyPr/>
          <a:lstStyle/>
          <a:p>
            <a:r>
              <a:rPr lang="en-US" sz="3600" dirty="0"/>
              <a:t>KPI’s and Dashboard</a:t>
            </a:r>
            <a:endParaRPr lang="en-IN" sz="3600" dirty="0"/>
          </a:p>
        </p:txBody>
      </p:sp>
      <p:sp>
        <p:nvSpPr>
          <p:cNvPr id="3" name="Content Placeholder 2">
            <a:extLst>
              <a:ext uri="{FF2B5EF4-FFF2-40B4-BE49-F238E27FC236}">
                <a16:creationId xmlns:a16="http://schemas.microsoft.com/office/drawing/2014/main" id="{7D989AD7-0C5E-3D3A-2BF3-3165761B9CA1}"/>
              </a:ext>
            </a:extLst>
          </p:cNvPr>
          <p:cNvSpPr>
            <a:spLocks noGrp="1"/>
          </p:cNvSpPr>
          <p:nvPr>
            <p:ph idx="1"/>
          </p:nvPr>
        </p:nvSpPr>
        <p:spPr>
          <a:xfrm>
            <a:off x="1167492" y="1327002"/>
            <a:ext cx="9779182" cy="4206051"/>
          </a:xfrm>
        </p:spPr>
        <p:txBody>
          <a:bodyPr/>
          <a:lstStyle/>
          <a:p>
            <a:r>
              <a:rPr lang="en-US" sz="2000" dirty="0"/>
              <a:t>Once the relation is build we are ready to create some kip's and using that kpi we build a Dashboard.</a:t>
            </a:r>
          </a:p>
          <a:p>
            <a:pPr marL="457200" indent="-457200">
              <a:buFont typeface="+mj-lt"/>
              <a:buAutoNum type="arabicPeriod"/>
            </a:pPr>
            <a:r>
              <a:rPr lang="en-IN" sz="2000" dirty="0"/>
              <a:t>Country wise and city wise count of restaurants</a:t>
            </a:r>
          </a:p>
          <a:p>
            <a:pPr marL="457200" indent="-457200">
              <a:buFont typeface="+mj-lt"/>
              <a:buAutoNum type="arabicPeriod"/>
            </a:pPr>
            <a:r>
              <a:rPr lang="en-IN" sz="2000" dirty="0"/>
              <a:t>Opening of restaurants based on year, quarter and month</a:t>
            </a:r>
          </a:p>
          <a:p>
            <a:pPr marL="457200" indent="-457200">
              <a:buFont typeface="+mj-lt"/>
              <a:buAutoNum type="arabicPeriod"/>
            </a:pPr>
            <a:r>
              <a:rPr lang="en-IN" sz="2000" dirty="0"/>
              <a:t>Restaurant has table booking or not</a:t>
            </a:r>
          </a:p>
          <a:p>
            <a:pPr marL="457200" indent="-457200">
              <a:buFont typeface="+mj-lt"/>
              <a:buAutoNum type="arabicPeriod"/>
            </a:pPr>
            <a:r>
              <a:rPr lang="en-IN" sz="2000" dirty="0"/>
              <a:t>Restaurant has online delivery or not </a:t>
            </a:r>
          </a:p>
          <a:p>
            <a:pPr marL="457200" indent="-457200">
              <a:buFont typeface="+mj-lt"/>
              <a:buAutoNum type="arabicPeriod"/>
            </a:pPr>
            <a:r>
              <a:rPr lang="en-IN" sz="2000" dirty="0"/>
              <a:t>Map of country wise distribution of restaurants </a:t>
            </a:r>
          </a:p>
          <a:p>
            <a:pPr marL="457200" indent="-457200">
              <a:buFont typeface="+mj-lt"/>
              <a:buAutoNum type="arabicPeriod"/>
            </a:pPr>
            <a:r>
              <a:rPr lang="en-IN" sz="2000" dirty="0"/>
              <a:t>Top 3 countries with highest number of restaurants </a:t>
            </a:r>
          </a:p>
          <a:p>
            <a:pPr marL="457200" indent="-457200">
              <a:buFont typeface="+mj-lt"/>
              <a:buAutoNum type="arabicPeriod"/>
            </a:pPr>
            <a:r>
              <a:rPr lang="en-IN" sz="2000" dirty="0"/>
              <a:t>Count of countries, city, Restaurants</a:t>
            </a:r>
          </a:p>
          <a:p>
            <a:pPr marL="457200" indent="-457200">
              <a:buFont typeface="+mj-lt"/>
              <a:buAutoNum type="arabicPeriod"/>
            </a:pPr>
            <a:r>
              <a:rPr lang="en-IN" sz="2000" dirty="0"/>
              <a:t>Dashboard</a:t>
            </a:r>
          </a:p>
        </p:txBody>
      </p:sp>
      <p:sp>
        <p:nvSpPr>
          <p:cNvPr id="4" name="Date Placeholder 3">
            <a:extLst>
              <a:ext uri="{FF2B5EF4-FFF2-40B4-BE49-F238E27FC236}">
                <a16:creationId xmlns:a16="http://schemas.microsoft.com/office/drawing/2014/main" id="{EC7F2F94-F150-BD87-BF84-1F704C696F75}"/>
              </a:ext>
            </a:extLst>
          </p:cNvPr>
          <p:cNvSpPr>
            <a:spLocks noGrp="1"/>
          </p:cNvSpPr>
          <p:nvPr>
            <p:ph type="dt" sz="half" idx="2"/>
          </p:nvPr>
        </p:nvSpPr>
        <p:spPr/>
        <p:txBody>
          <a:bodyPr/>
          <a:lstStyle/>
          <a:p>
            <a:fld id="{DD9C8446-696E-6942-B6C8-CC9CAD0B34E0}" type="datetime1">
              <a:rPr lang="en-US" smtClean="0"/>
              <a:pPr/>
              <a:t>6/12/2023</a:t>
            </a:fld>
            <a:endParaRPr lang="en-US" dirty="0"/>
          </a:p>
        </p:txBody>
      </p:sp>
      <p:sp>
        <p:nvSpPr>
          <p:cNvPr id="6" name="Slide Number Placeholder 5">
            <a:extLst>
              <a:ext uri="{FF2B5EF4-FFF2-40B4-BE49-F238E27FC236}">
                <a16:creationId xmlns:a16="http://schemas.microsoft.com/office/drawing/2014/main" id="{93684FFB-886D-58D7-5EBD-A3B2D088106E}"/>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7" name="TextBox 6">
            <a:extLst>
              <a:ext uri="{FF2B5EF4-FFF2-40B4-BE49-F238E27FC236}">
                <a16:creationId xmlns:a16="http://schemas.microsoft.com/office/drawing/2014/main" id="{33794AB1-CD51-E8C2-0A0C-0B70D3CBAA06}"/>
              </a:ext>
            </a:extLst>
          </p:cNvPr>
          <p:cNvSpPr txBox="1"/>
          <p:nvPr/>
        </p:nvSpPr>
        <p:spPr>
          <a:xfrm>
            <a:off x="3525520" y="6488668"/>
            <a:ext cx="389128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Tenorite"/>
                <a:ea typeface="+mn-ea"/>
                <a:cs typeface="+mn-cs"/>
              </a:rPr>
              <a:t>🍔🍕🍟🌭🍾🍷🍸🍹🍺🍻🥂</a:t>
            </a:r>
          </a:p>
        </p:txBody>
      </p:sp>
    </p:spTree>
    <p:extLst>
      <p:ext uri="{BB962C8B-B14F-4D97-AF65-F5344CB8AC3E}">
        <p14:creationId xmlns:p14="http://schemas.microsoft.com/office/powerpoint/2010/main" val="1025883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62FED-0FB6-D37F-4A1E-F3196E93F1F2}"/>
              </a:ext>
            </a:extLst>
          </p:cNvPr>
          <p:cNvSpPr>
            <a:spLocks noGrp="1"/>
          </p:cNvSpPr>
          <p:nvPr>
            <p:ph type="title"/>
          </p:nvPr>
        </p:nvSpPr>
        <p:spPr>
          <a:xfrm>
            <a:off x="999538" y="136525"/>
            <a:ext cx="9779183" cy="997436"/>
          </a:xfrm>
        </p:spPr>
        <p:txBody>
          <a:bodyPr/>
          <a:lstStyle/>
          <a:p>
            <a:r>
              <a:rPr lang="en-US" dirty="0"/>
              <a:t>Dashboard</a:t>
            </a:r>
            <a:endParaRPr lang="en-IN" dirty="0"/>
          </a:p>
        </p:txBody>
      </p:sp>
      <p:sp>
        <p:nvSpPr>
          <p:cNvPr id="4" name="Date Placeholder 3">
            <a:extLst>
              <a:ext uri="{FF2B5EF4-FFF2-40B4-BE49-F238E27FC236}">
                <a16:creationId xmlns:a16="http://schemas.microsoft.com/office/drawing/2014/main" id="{DA49335B-7670-A35F-7D36-84EA429D5ECA}"/>
              </a:ext>
            </a:extLst>
          </p:cNvPr>
          <p:cNvSpPr>
            <a:spLocks noGrp="1"/>
          </p:cNvSpPr>
          <p:nvPr>
            <p:ph type="dt" sz="half" idx="2"/>
          </p:nvPr>
        </p:nvSpPr>
        <p:spPr/>
        <p:txBody>
          <a:bodyPr/>
          <a:lstStyle/>
          <a:p>
            <a:fld id="{DD9C8446-696E-6942-B6C8-CC9CAD0B34E0}" type="datetime1">
              <a:rPr lang="en-US" smtClean="0"/>
              <a:pPr/>
              <a:t>6/12/2023</a:t>
            </a:fld>
            <a:endParaRPr lang="en-US" dirty="0"/>
          </a:p>
        </p:txBody>
      </p:sp>
      <p:sp>
        <p:nvSpPr>
          <p:cNvPr id="6" name="Slide Number Placeholder 5">
            <a:extLst>
              <a:ext uri="{FF2B5EF4-FFF2-40B4-BE49-F238E27FC236}">
                <a16:creationId xmlns:a16="http://schemas.microsoft.com/office/drawing/2014/main" id="{17EA776D-561E-AA0D-1DAE-E41AC772342D}"/>
              </a:ext>
            </a:extLst>
          </p:cNvPr>
          <p:cNvSpPr>
            <a:spLocks noGrp="1"/>
          </p:cNvSpPr>
          <p:nvPr>
            <p:ph type="sldNum" sz="quarter" idx="4"/>
          </p:nvPr>
        </p:nvSpPr>
        <p:spPr/>
        <p:txBody>
          <a:bodyPr/>
          <a:lstStyle/>
          <a:p>
            <a:fld id="{294A09A9-5501-47C1-A89A-A340965A2BE2}" type="slidenum">
              <a:rPr lang="en-US" smtClean="0"/>
              <a:pPr/>
              <a:t>7</a:t>
            </a:fld>
            <a:endParaRPr lang="en-US" dirty="0"/>
          </a:p>
        </p:txBody>
      </p:sp>
      <p:pic>
        <p:nvPicPr>
          <p:cNvPr id="7" name="Content Placeholder 7">
            <a:extLst>
              <a:ext uri="{FF2B5EF4-FFF2-40B4-BE49-F238E27FC236}">
                <a16:creationId xmlns:a16="http://schemas.microsoft.com/office/drawing/2014/main" id="{6845DEC4-D444-7947-120E-52F6D6172106}"/>
              </a:ext>
            </a:extLst>
          </p:cNvPr>
          <p:cNvPicPr>
            <a:picLocks noGrp="1" noChangeAspect="1"/>
          </p:cNvPicPr>
          <p:nvPr>
            <p:ph idx="1"/>
          </p:nvPr>
        </p:nvPicPr>
        <p:blipFill>
          <a:blip r:embed="rId2"/>
          <a:stretch>
            <a:fillRect/>
          </a:stretch>
        </p:blipFill>
        <p:spPr>
          <a:xfrm>
            <a:off x="1122226" y="1212041"/>
            <a:ext cx="9947548" cy="4625737"/>
          </a:xfrm>
        </p:spPr>
      </p:pic>
      <p:sp>
        <p:nvSpPr>
          <p:cNvPr id="8" name="TextBox 7">
            <a:extLst>
              <a:ext uri="{FF2B5EF4-FFF2-40B4-BE49-F238E27FC236}">
                <a16:creationId xmlns:a16="http://schemas.microsoft.com/office/drawing/2014/main" id="{663BAF1A-45A2-316A-54FF-BF4A8353011D}"/>
              </a:ext>
            </a:extLst>
          </p:cNvPr>
          <p:cNvSpPr txBox="1"/>
          <p:nvPr/>
        </p:nvSpPr>
        <p:spPr>
          <a:xfrm>
            <a:off x="3525520" y="6488668"/>
            <a:ext cx="389128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Tenorite"/>
                <a:ea typeface="+mn-ea"/>
                <a:cs typeface="+mn-cs"/>
              </a:rPr>
              <a:t>🍔🍕🍟🌭🍾🍷🍸🍹🍺🍻🥂</a:t>
            </a:r>
          </a:p>
        </p:txBody>
      </p:sp>
    </p:spTree>
    <p:extLst>
      <p:ext uri="{BB962C8B-B14F-4D97-AF65-F5344CB8AC3E}">
        <p14:creationId xmlns:p14="http://schemas.microsoft.com/office/powerpoint/2010/main" val="2997869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8827E-BD33-F9C7-4CA7-AD6EC778F5BA}"/>
              </a:ext>
            </a:extLst>
          </p:cNvPr>
          <p:cNvSpPr>
            <a:spLocks noGrp="1"/>
          </p:cNvSpPr>
          <p:nvPr>
            <p:ph type="title"/>
          </p:nvPr>
        </p:nvSpPr>
        <p:spPr>
          <a:xfrm>
            <a:off x="1167491" y="136525"/>
            <a:ext cx="9779183" cy="962608"/>
          </a:xfrm>
        </p:spPr>
        <p:txBody>
          <a:bodyPr/>
          <a:lstStyle/>
          <a:p>
            <a:r>
              <a:rPr lang="en-IN" dirty="0">
                <a:latin typeface="Cambria" panose="02040503050406030204" pitchFamily="18" charset="0"/>
                <a:ea typeface="Cambria" panose="02040503050406030204" pitchFamily="18" charset="0"/>
              </a:rPr>
              <a:t>Challenge Faced</a:t>
            </a:r>
            <a:endParaRPr lang="en-IN" dirty="0"/>
          </a:p>
        </p:txBody>
      </p:sp>
      <p:sp>
        <p:nvSpPr>
          <p:cNvPr id="3" name="Content Placeholder 2">
            <a:extLst>
              <a:ext uri="{FF2B5EF4-FFF2-40B4-BE49-F238E27FC236}">
                <a16:creationId xmlns:a16="http://schemas.microsoft.com/office/drawing/2014/main" id="{64A9368A-34AA-18BC-D6F3-C54B54967F2B}"/>
              </a:ext>
            </a:extLst>
          </p:cNvPr>
          <p:cNvSpPr>
            <a:spLocks noGrp="1"/>
          </p:cNvSpPr>
          <p:nvPr>
            <p:ph idx="1"/>
          </p:nvPr>
        </p:nvSpPr>
        <p:spPr>
          <a:xfrm>
            <a:off x="1167493" y="1530221"/>
            <a:ext cx="9779182" cy="3854062"/>
          </a:xfrm>
        </p:spPr>
        <p:txBody>
          <a:bodyPr/>
          <a:lstStyle/>
          <a:p>
            <a:pPr marL="514350" indent="-514350">
              <a:buFont typeface="+mj-lt"/>
              <a:buAutoNum type="arabicPeriod"/>
            </a:pPr>
            <a:r>
              <a:rPr lang="en-IN" dirty="0"/>
              <a:t>Converting date type.</a:t>
            </a:r>
          </a:p>
          <a:p>
            <a:pPr marL="514350" indent="-514350">
              <a:buFont typeface="+mj-lt"/>
              <a:buAutoNum type="arabicPeriod"/>
            </a:pPr>
            <a:r>
              <a:rPr lang="en-IN" dirty="0"/>
              <a:t>Making calendar table (finding financial quarter, month)</a:t>
            </a:r>
          </a:p>
          <a:p>
            <a:pPr marL="514350" indent="-514350">
              <a:buFont typeface="+mj-lt"/>
              <a:buAutoNum type="arabicPeriod"/>
            </a:pPr>
            <a:r>
              <a:rPr lang="en-IN" dirty="0"/>
              <a:t>Finding the country names.</a:t>
            </a:r>
          </a:p>
          <a:p>
            <a:pPr marL="514350" indent="-514350">
              <a:buFont typeface="+mj-lt"/>
              <a:buAutoNum type="arabicPeriod"/>
            </a:pPr>
            <a:endParaRPr lang="en-IN" dirty="0"/>
          </a:p>
          <a:p>
            <a:endParaRPr lang="en-IN" dirty="0"/>
          </a:p>
        </p:txBody>
      </p:sp>
      <p:sp>
        <p:nvSpPr>
          <p:cNvPr id="4" name="Date Placeholder 3">
            <a:extLst>
              <a:ext uri="{FF2B5EF4-FFF2-40B4-BE49-F238E27FC236}">
                <a16:creationId xmlns:a16="http://schemas.microsoft.com/office/drawing/2014/main" id="{42788D21-60A1-3A44-8024-5EBDE691DBDF}"/>
              </a:ext>
            </a:extLst>
          </p:cNvPr>
          <p:cNvSpPr>
            <a:spLocks noGrp="1"/>
          </p:cNvSpPr>
          <p:nvPr>
            <p:ph type="dt" sz="half" idx="2"/>
          </p:nvPr>
        </p:nvSpPr>
        <p:spPr/>
        <p:txBody>
          <a:bodyPr/>
          <a:lstStyle/>
          <a:p>
            <a:fld id="{DD9C8446-696E-6942-B6C8-CC9CAD0B34E0}" type="datetime1">
              <a:rPr lang="en-US" smtClean="0"/>
              <a:pPr/>
              <a:t>6/12/2023</a:t>
            </a:fld>
            <a:endParaRPr lang="en-US" dirty="0"/>
          </a:p>
        </p:txBody>
      </p:sp>
      <p:sp>
        <p:nvSpPr>
          <p:cNvPr id="6" name="Slide Number Placeholder 5">
            <a:extLst>
              <a:ext uri="{FF2B5EF4-FFF2-40B4-BE49-F238E27FC236}">
                <a16:creationId xmlns:a16="http://schemas.microsoft.com/office/drawing/2014/main" id="{67D9B8E4-976A-E79D-6744-A71D3B981466}"/>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7" name="TextBox 6">
            <a:extLst>
              <a:ext uri="{FF2B5EF4-FFF2-40B4-BE49-F238E27FC236}">
                <a16:creationId xmlns:a16="http://schemas.microsoft.com/office/drawing/2014/main" id="{7D004AE6-EB88-FED0-22D4-3BD7EFAE5BC3}"/>
              </a:ext>
            </a:extLst>
          </p:cNvPr>
          <p:cNvSpPr txBox="1"/>
          <p:nvPr/>
        </p:nvSpPr>
        <p:spPr>
          <a:xfrm>
            <a:off x="3525520" y="6488668"/>
            <a:ext cx="389128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Tenorite"/>
                <a:ea typeface="+mn-ea"/>
                <a:cs typeface="+mn-cs"/>
              </a:rPr>
              <a:t>🍔🍕🍟🌭🍾🍷🍸🍹🍺🍻🥂</a:t>
            </a:r>
          </a:p>
        </p:txBody>
      </p:sp>
    </p:spTree>
    <p:extLst>
      <p:ext uri="{BB962C8B-B14F-4D97-AF65-F5344CB8AC3E}">
        <p14:creationId xmlns:p14="http://schemas.microsoft.com/office/powerpoint/2010/main" val="3243119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12759-F397-C88A-24A6-3B3C85E4C63C}"/>
              </a:ext>
            </a:extLst>
          </p:cNvPr>
          <p:cNvSpPr>
            <a:spLocks noGrp="1"/>
          </p:cNvSpPr>
          <p:nvPr>
            <p:ph type="title"/>
          </p:nvPr>
        </p:nvSpPr>
        <p:spPr>
          <a:xfrm>
            <a:off x="1167492" y="334347"/>
            <a:ext cx="9779183" cy="1325563"/>
          </a:xfrm>
        </p:spPr>
        <p:txBody>
          <a:bodyPr/>
          <a:lstStyle/>
          <a:p>
            <a:r>
              <a:rPr lang="en-US" dirty="0"/>
              <a:t>Power Bi</a:t>
            </a:r>
            <a:endParaRPr lang="en-IN" dirty="0"/>
          </a:p>
        </p:txBody>
      </p:sp>
      <p:sp>
        <p:nvSpPr>
          <p:cNvPr id="4" name="Date Placeholder 3">
            <a:extLst>
              <a:ext uri="{FF2B5EF4-FFF2-40B4-BE49-F238E27FC236}">
                <a16:creationId xmlns:a16="http://schemas.microsoft.com/office/drawing/2014/main" id="{77A0B026-62EC-DA5E-5F1E-8D21C6B8CCC8}"/>
              </a:ext>
            </a:extLst>
          </p:cNvPr>
          <p:cNvSpPr>
            <a:spLocks noGrp="1"/>
          </p:cNvSpPr>
          <p:nvPr>
            <p:ph type="dt" sz="half" idx="2"/>
          </p:nvPr>
        </p:nvSpPr>
        <p:spPr/>
        <p:txBody>
          <a:bodyPr/>
          <a:lstStyle/>
          <a:p>
            <a:fld id="{DD9C8446-696E-6942-B6C8-CC9CAD0B34E0}" type="datetime1">
              <a:rPr lang="en-US" smtClean="0"/>
              <a:pPr/>
              <a:t>6/12/2023</a:t>
            </a:fld>
            <a:endParaRPr lang="en-US" dirty="0"/>
          </a:p>
        </p:txBody>
      </p:sp>
      <p:sp>
        <p:nvSpPr>
          <p:cNvPr id="6" name="Slide Number Placeholder 5">
            <a:extLst>
              <a:ext uri="{FF2B5EF4-FFF2-40B4-BE49-F238E27FC236}">
                <a16:creationId xmlns:a16="http://schemas.microsoft.com/office/drawing/2014/main" id="{E1100EF5-FA0D-5C9E-926C-1B4444CED064}"/>
              </a:ext>
            </a:extLst>
          </p:cNvPr>
          <p:cNvSpPr>
            <a:spLocks noGrp="1"/>
          </p:cNvSpPr>
          <p:nvPr>
            <p:ph type="sldNum" sz="quarter" idx="4"/>
          </p:nvPr>
        </p:nvSpPr>
        <p:spPr/>
        <p:txBody>
          <a:bodyPr/>
          <a:lstStyle/>
          <a:p>
            <a:fld id="{294A09A9-5501-47C1-A89A-A340965A2BE2}" type="slidenum">
              <a:rPr lang="en-US" smtClean="0"/>
              <a:pPr/>
              <a:t>9</a:t>
            </a:fld>
            <a:endParaRPr lang="en-US" dirty="0"/>
          </a:p>
        </p:txBody>
      </p:sp>
      <p:sp>
        <p:nvSpPr>
          <p:cNvPr id="8" name="TextBox 7">
            <a:extLst>
              <a:ext uri="{FF2B5EF4-FFF2-40B4-BE49-F238E27FC236}">
                <a16:creationId xmlns:a16="http://schemas.microsoft.com/office/drawing/2014/main" id="{954D99DD-B3EE-6730-03F1-CD11CAF095BD}"/>
              </a:ext>
            </a:extLst>
          </p:cNvPr>
          <p:cNvSpPr txBox="1"/>
          <p:nvPr/>
        </p:nvSpPr>
        <p:spPr>
          <a:xfrm>
            <a:off x="1642187" y="1799967"/>
            <a:ext cx="7063274" cy="3970318"/>
          </a:xfrm>
          <a:prstGeom prst="rect">
            <a:avLst/>
          </a:prstGeom>
          <a:noFill/>
        </p:spPr>
        <p:txBody>
          <a:bodyPr wrap="square" rtlCol="0">
            <a:spAutoFit/>
          </a:bodyPr>
          <a:lstStyle/>
          <a:p>
            <a:pPr marL="342900" indent="-342900">
              <a:buFont typeface="+mj-lt"/>
              <a:buAutoNum type="arabicPeriod"/>
            </a:pPr>
            <a:r>
              <a:rPr lang="en-IN" dirty="0">
                <a:latin typeface="Tenorite (Body)"/>
              </a:rPr>
              <a:t>We upload our main dataset into power bi. Then create a remaining table by using Dax and manually.</a:t>
            </a:r>
          </a:p>
          <a:p>
            <a:pPr marL="342900" indent="-342900">
              <a:buFont typeface="+mj-lt"/>
              <a:buAutoNum type="arabicPeriod"/>
            </a:pPr>
            <a:r>
              <a:rPr lang="en-IN" dirty="0">
                <a:latin typeface="Tenorite (Body)"/>
              </a:rPr>
              <a:t>We use calendar auto function to create calendar table and use Dax to create remaining column in calendar table.</a:t>
            </a:r>
          </a:p>
          <a:p>
            <a:pPr marL="342900" indent="-342900">
              <a:buFont typeface="+mj-lt"/>
              <a:buAutoNum type="arabicPeriod"/>
            </a:pPr>
            <a:r>
              <a:rPr lang="en-IN" dirty="0">
                <a:latin typeface="Tenorite (Body)"/>
              </a:rPr>
              <a:t>We manually create Currency table and country table.</a:t>
            </a:r>
          </a:p>
          <a:p>
            <a:pPr marL="342900" indent="-342900">
              <a:buFont typeface="+mj-lt"/>
              <a:buAutoNum type="arabicPeriod"/>
            </a:pPr>
            <a:r>
              <a:rPr lang="en-IN" dirty="0">
                <a:latin typeface="Tenorite (Body)"/>
              </a:rPr>
              <a:t>After creating all the required table we create a relationship between all the tables.</a:t>
            </a:r>
          </a:p>
          <a:p>
            <a:pPr marL="342900" indent="-342900">
              <a:buFont typeface="+mj-lt"/>
              <a:buAutoNum type="arabicPeriod"/>
            </a:pPr>
            <a:r>
              <a:rPr lang="en-IN" dirty="0">
                <a:latin typeface="Tenorite (Body)"/>
                <a:cs typeface="Arial" panose="020B0604020202020204" pitchFamily="34" charset="0"/>
              </a:rPr>
              <a:t>Also we have used RELATED Function of DAX to calculate </a:t>
            </a:r>
            <a:r>
              <a:rPr lang="en-US" dirty="0">
                <a:latin typeface="Tenorite (Body)"/>
                <a:cs typeface="Arial" panose="020B0604020202020204" pitchFamily="34" charset="0"/>
              </a:rPr>
              <a:t>Average Cost for two persons column as USD Rates column is in Currency table and we want to have a single currency for Visualizing</a:t>
            </a:r>
            <a:r>
              <a:rPr lang="en-US" sz="1800" dirty="0">
                <a:latin typeface="Tenorite (Body)"/>
                <a:cs typeface="Arial" panose="020B0604020202020204" pitchFamily="34" charset="0"/>
              </a:rPr>
              <a:t>.</a:t>
            </a:r>
            <a:endParaRPr lang="en-IN" sz="1800" dirty="0">
              <a:latin typeface="Tenorite (Body)"/>
              <a:cs typeface="Arial" panose="020B0604020202020204" pitchFamily="34" charset="0"/>
            </a:endParaRPr>
          </a:p>
          <a:p>
            <a:pPr marL="342900" indent="-342900">
              <a:buFont typeface="+mj-lt"/>
              <a:buAutoNum type="arabicPeriod"/>
            </a:pPr>
            <a:endParaRPr lang="en-IN" dirty="0"/>
          </a:p>
          <a:p>
            <a:r>
              <a:rPr lang="en-IN" dirty="0"/>
              <a:t> </a:t>
            </a:r>
          </a:p>
          <a:p>
            <a:pPr marL="342900" indent="-342900">
              <a:buFont typeface="+mj-lt"/>
              <a:buAutoNum type="arabicPeriod"/>
            </a:pPr>
            <a:endParaRPr lang="en-IN" dirty="0"/>
          </a:p>
        </p:txBody>
      </p:sp>
      <p:sp>
        <p:nvSpPr>
          <p:cNvPr id="9" name="TextBox 8">
            <a:extLst>
              <a:ext uri="{FF2B5EF4-FFF2-40B4-BE49-F238E27FC236}">
                <a16:creationId xmlns:a16="http://schemas.microsoft.com/office/drawing/2014/main" id="{745A01E8-B5BD-0F14-8B9E-280A44AC83BE}"/>
              </a:ext>
            </a:extLst>
          </p:cNvPr>
          <p:cNvSpPr txBox="1"/>
          <p:nvPr/>
        </p:nvSpPr>
        <p:spPr>
          <a:xfrm>
            <a:off x="3525520" y="6488668"/>
            <a:ext cx="389128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Tenorite"/>
                <a:ea typeface="+mn-ea"/>
                <a:cs typeface="+mn-cs"/>
              </a:rPr>
              <a:t>🍔🍕🍟🌭🍾🍷🍸🍹🍺🍻🥂</a:t>
            </a:r>
          </a:p>
        </p:txBody>
      </p:sp>
    </p:spTree>
    <p:extLst>
      <p:ext uri="{BB962C8B-B14F-4D97-AF65-F5344CB8AC3E}">
        <p14:creationId xmlns:p14="http://schemas.microsoft.com/office/powerpoint/2010/main" val="1218655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docProps/app.xml><?xml version="1.0" encoding="utf-8"?>
<Properties xmlns="http://schemas.openxmlformats.org/officeDocument/2006/extended-properties" xmlns:vt="http://schemas.openxmlformats.org/officeDocument/2006/docPropsVTypes">
  <TotalTime>142</TotalTime>
  <Words>1007</Words>
  <Application>Microsoft Office PowerPoint</Application>
  <PresentationFormat>Widescreen</PresentationFormat>
  <Paragraphs>183</Paragraphs>
  <Slides>23</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23</vt:i4>
      </vt:variant>
    </vt:vector>
  </HeadingPairs>
  <TitlesOfParts>
    <vt:vector size="33" baseType="lpstr">
      <vt:lpstr>Arial</vt:lpstr>
      <vt:lpstr>Calibri</vt:lpstr>
      <vt:lpstr>Calibri Light</vt:lpstr>
      <vt:lpstr>Cambria</vt:lpstr>
      <vt:lpstr>Google Sans</vt:lpstr>
      <vt:lpstr>Söhne</vt:lpstr>
      <vt:lpstr>Tenorite</vt:lpstr>
      <vt:lpstr>Tenorite (Body)</vt:lpstr>
      <vt:lpstr>Office Theme</vt:lpstr>
      <vt:lpstr>1_Office Theme</vt:lpstr>
      <vt:lpstr>Zomato Restaurant analysis </vt:lpstr>
      <vt:lpstr>Introduction</vt:lpstr>
      <vt:lpstr>PowerPoint Presentation</vt:lpstr>
      <vt:lpstr>Excel</vt:lpstr>
      <vt:lpstr>Relationship </vt:lpstr>
      <vt:lpstr>KPI’s and Dashboard</vt:lpstr>
      <vt:lpstr>Dashboard</vt:lpstr>
      <vt:lpstr>Challenge Faced</vt:lpstr>
      <vt:lpstr>Power Bi</vt:lpstr>
      <vt:lpstr>Relationship</vt:lpstr>
      <vt:lpstr>KPI’s and Dashboard</vt:lpstr>
      <vt:lpstr>Dashboard</vt:lpstr>
      <vt:lpstr>Challenge Faced</vt:lpstr>
      <vt:lpstr>Tableau </vt:lpstr>
      <vt:lpstr>Relationship </vt:lpstr>
      <vt:lpstr>KPI’s and Dashboard</vt:lpstr>
      <vt:lpstr>Dashboard</vt:lpstr>
      <vt:lpstr>Challenge Faced</vt:lpstr>
      <vt:lpstr>SQL</vt:lpstr>
      <vt:lpstr>KPI’s</vt:lpstr>
      <vt:lpstr>Queries</vt:lpstr>
      <vt:lpstr>Challenge Faced</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Restaurant analysis </dc:title>
  <dc:creator>chaitanyanarhe2809@outlook.com</dc:creator>
  <cp:lastModifiedBy>chaitanyanarhe2809@outlook.com</cp:lastModifiedBy>
  <cp:revision>3</cp:revision>
  <dcterms:created xsi:type="dcterms:W3CDTF">2023-06-12T09:06:10Z</dcterms:created>
  <dcterms:modified xsi:type="dcterms:W3CDTF">2023-06-12T15:03:20Z</dcterms:modified>
</cp:coreProperties>
</file>