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notesMasterIdLst>
    <p:notesMasterId r:id="rId23"/>
  </p:notesMasterIdLst>
  <p:sldIdLst>
    <p:sldId id="269" r:id="rId5"/>
    <p:sldId id="279" r:id="rId6"/>
    <p:sldId id="280" r:id="rId7"/>
    <p:sldId id="283" r:id="rId8"/>
    <p:sldId id="288" r:id="rId9"/>
    <p:sldId id="284" r:id="rId10"/>
    <p:sldId id="285" r:id="rId11"/>
    <p:sldId id="286" r:id="rId12"/>
    <p:sldId id="289" r:id="rId13"/>
    <p:sldId id="290" r:id="rId14"/>
    <p:sldId id="291" r:id="rId15"/>
    <p:sldId id="293" r:id="rId16"/>
    <p:sldId id="292" r:id="rId17"/>
    <p:sldId id="295" r:id="rId18"/>
    <p:sldId id="298" r:id="rId19"/>
    <p:sldId id="299" r:id="rId20"/>
    <p:sldId id="29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26B"/>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033" autoAdjust="0"/>
  </p:normalViewPr>
  <p:slideViewPr>
    <p:cSldViewPr snapToGrid="0">
      <p:cViewPr varScale="1">
        <p:scale>
          <a:sx n="51" d="100"/>
          <a:sy n="51" d="100"/>
        </p:scale>
        <p:origin x="113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3E73C-3475-4A81-8B5B-45206E27ABE9}" type="datetimeFigureOut">
              <a:rPr lang="en-IN" smtClean="0"/>
              <a:t>17-01-2024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FDC0C-D11C-42B9-A151-60E3EDC1C949}" type="slidenum">
              <a:rPr lang="en-IN" smtClean="0"/>
              <a:t>‹#›</a:t>
            </a:fld>
            <a:endParaRPr lang="en-IN"/>
          </a:p>
        </p:txBody>
      </p:sp>
    </p:spTree>
    <p:extLst>
      <p:ext uri="{BB962C8B-B14F-4D97-AF65-F5344CB8AC3E}">
        <p14:creationId xmlns:p14="http://schemas.microsoft.com/office/powerpoint/2010/main" val="229022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810D-7CA4-37B9-FEAE-7CBEA27997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BBC35B-CE7F-49E6-BE9C-8D4E2C3995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5D0E3F-5FA2-B4B4-77C4-7047FD2828BF}"/>
              </a:ext>
            </a:extLst>
          </p:cNvPr>
          <p:cNvSpPr>
            <a:spLocks noGrp="1"/>
          </p:cNvSpPr>
          <p:nvPr>
            <p:ph type="dt" sz="half" idx="10"/>
          </p:nvPr>
        </p:nvSpPr>
        <p:spPr/>
        <p:txBody>
          <a:bodyPr/>
          <a:lstStyle/>
          <a:p>
            <a:fld id="{9184DA70-C731-4C70-880D-CCD4705E623C}" type="datetime1">
              <a:rPr lang="en-US" smtClean="0"/>
              <a:t>1/17/2024</a:t>
            </a:fld>
            <a:endParaRPr lang="en-US" dirty="0"/>
          </a:p>
        </p:txBody>
      </p:sp>
      <p:sp>
        <p:nvSpPr>
          <p:cNvPr id="5" name="Footer Placeholder 4">
            <a:extLst>
              <a:ext uri="{FF2B5EF4-FFF2-40B4-BE49-F238E27FC236}">
                <a16:creationId xmlns:a16="http://schemas.microsoft.com/office/drawing/2014/main" id="{AFEF6D65-D046-CE23-8981-B8E304B3D7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1D40EE-56DF-75A8-DA71-1B3F5EA2B99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63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998F-7642-18E6-B1DC-B6BFB7DE2B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4BBBAC-E35D-588C-4B70-A7097BFF2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64DF3-9A80-EAC3-BB61-F47820390BB5}"/>
              </a:ext>
            </a:extLst>
          </p:cNvPr>
          <p:cNvSpPr>
            <a:spLocks noGrp="1"/>
          </p:cNvSpPr>
          <p:nvPr>
            <p:ph type="dt" sz="half" idx="10"/>
          </p:nvPr>
        </p:nvSpPr>
        <p:spPr/>
        <p:txBody>
          <a:bodyPr/>
          <a:lstStyle/>
          <a:p>
            <a:fld id="{B612A279-0833-481D-8C56-F67FD0AC6C50}" type="datetime1">
              <a:rPr lang="en-US" smtClean="0"/>
              <a:t>1/17/2024</a:t>
            </a:fld>
            <a:endParaRPr lang="en-US" dirty="0"/>
          </a:p>
        </p:txBody>
      </p:sp>
      <p:sp>
        <p:nvSpPr>
          <p:cNvPr id="5" name="Footer Placeholder 4">
            <a:extLst>
              <a:ext uri="{FF2B5EF4-FFF2-40B4-BE49-F238E27FC236}">
                <a16:creationId xmlns:a16="http://schemas.microsoft.com/office/drawing/2014/main" id="{52AF1FD2-69AA-69F2-69B3-773300A7EA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24A793-EA2B-9D04-F9FE-D6E8F87F0C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87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5F50C-E13C-AD17-C4F7-9EFEB4B701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7D85E-9C23-0373-9D9C-4F75C2135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C64F2-EF75-F6B0-3EFC-93BCD47235EA}"/>
              </a:ext>
            </a:extLst>
          </p:cNvPr>
          <p:cNvSpPr>
            <a:spLocks noGrp="1"/>
          </p:cNvSpPr>
          <p:nvPr>
            <p:ph type="dt" sz="half" idx="10"/>
          </p:nvPr>
        </p:nvSpPr>
        <p:spPr/>
        <p:txBody>
          <a:bodyPr/>
          <a:lstStyle/>
          <a:p>
            <a:fld id="{6587DA83-5663-4C9C-B9AA-0B40A3DAFF81}" type="datetime1">
              <a:rPr lang="en-US" smtClean="0"/>
              <a:t>1/17/2024</a:t>
            </a:fld>
            <a:endParaRPr lang="en-US" dirty="0"/>
          </a:p>
        </p:txBody>
      </p:sp>
      <p:sp>
        <p:nvSpPr>
          <p:cNvPr id="5" name="Footer Placeholder 4">
            <a:extLst>
              <a:ext uri="{FF2B5EF4-FFF2-40B4-BE49-F238E27FC236}">
                <a16:creationId xmlns:a16="http://schemas.microsoft.com/office/drawing/2014/main" id="{23912723-5626-07FA-E3FC-87ADEFE43F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8F3D25-B54F-2B94-D8D7-B27B9C06A64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572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39F8-3044-31C6-9DEC-4BF4C1403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746CAD-EEB4-1B04-6EC4-28551666F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78350C-DF50-98D5-25CB-3D5CE18BE9EC}"/>
              </a:ext>
            </a:extLst>
          </p:cNvPr>
          <p:cNvSpPr>
            <a:spLocks noGrp="1"/>
          </p:cNvSpPr>
          <p:nvPr>
            <p:ph type="dt" sz="half" idx="10"/>
          </p:nvPr>
        </p:nvSpPr>
        <p:spPr/>
        <p:txBody>
          <a:bodyPr/>
          <a:lstStyle/>
          <a:p>
            <a:fld id="{4BE1D723-8F53-4F53-90B0-1982A396982E}" type="datetime1">
              <a:rPr lang="en-US" smtClean="0"/>
              <a:t>1/17/2024</a:t>
            </a:fld>
            <a:endParaRPr lang="en-US" dirty="0"/>
          </a:p>
        </p:txBody>
      </p:sp>
      <p:sp>
        <p:nvSpPr>
          <p:cNvPr id="5" name="Footer Placeholder 4">
            <a:extLst>
              <a:ext uri="{FF2B5EF4-FFF2-40B4-BE49-F238E27FC236}">
                <a16:creationId xmlns:a16="http://schemas.microsoft.com/office/drawing/2014/main" id="{D23D0C57-62B5-5BC5-5442-148234ED0E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7F1987-2F0D-E4EB-9D8A-BB44EA03E4F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76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C460-AA5C-A8AF-B31F-7D0FE8A9A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93B147-280C-493C-F244-F3E9C6C04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C77F7-F03E-48E0-F81D-4B8D447FCA63}"/>
              </a:ext>
            </a:extLst>
          </p:cNvPr>
          <p:cNvSpPr>
            <a:spLocks noGrp="1"/>
          </p:cNvSpPr>
          <p:nvPr>
            <p:ph type="dt" sz="half" idx="10"/>
          </p:nvPr>
        </p:nvSpPr>
        <p:spPr/>
        <p:txBody>
          <a:bodyPr/>
          <a:lstStyle/>
          <a:p>
            <a:fld id="{97669AF7-7BEB-44E4-9852-375E34362B5B}" type="datetime1">
              <a:rPr lang="en-US" smtClean="0"/>
              <a:t>1/17/2024</a:t>
            </a:fld>
            <a:endParaRPr lang="en-US" dirty="0"/>
          </a:p>
        </p:txBody>
      </p:sp>
      <p:sp>
        <p:nvSpPr>
          <p:cNvPr id="5" name="Footer Placeholder 4">
            <a:extLst>
              <a:ext uri="{FF2B5EF4-FFF2-40B4-BE49-F238E27FC236}">
                <a16:creationId xmlns:a16="http://schemas.microsoft.com/office/drawing/2014/main" id="{C893F3B0-1988-762B-C94C-72EC7336D2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349A23-3DF7-8400-0FEB-E180BDB44EB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46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C54C-3220-9F0D-3061-FC5757C76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F3B81F-78A9-4249-226F-278FF710E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2D98B8-DCFF-B4EB-8946-582BD45601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F9062F-77D1-CC8B-5BD7-D102A5B7E446}"/>
              </a:ext>
            </a:extLst>
          </p:cNvPr>
          <p:cNvSpPr>
            <a:spLocks noGrp="1"/>
          </p:cNvSpPr>
          <p:nvPr>
            <p:ph type="dt" sz="half" idx="10"/>
          </p:nvPr>
        </p:nvSpPr>
        <p:spPr/>
        <p:txBody>
          <a:bodyPr/>
          <a:lstStyle/>
          <a:p>
            <a:fld id="{BAAAC38D-0552-4C82-B593-E6124DFADBE2}" type="datetime1">
              <a:rPr lang="en-US" smtClean="0"/>
              <a:t>1/17/2024</a:t>
            </a:fld>
            <a:endParaRPr lang="en-US" dirty="0"/>
          </a:p>
        </p:txBody>
      </p:sp>
      <p:sp>
        <p:nvSpPr>
          <p:cNvPr id="6" name="Footer Placeholder 5">
            <a:extLst>
              <a:ext uri="{FF2B5EF4-FFF2-40B4-BE49-F238E27FC236}">
                <a16:creationId xmlns:a16="http://schemas.microsoft.com/office/drawing/2014/main" id="{9C080BCD-47C3-A697-FD43-8654B3F0B1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B29C61-EE01-E99F-93C3-8486641314D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066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117C-0B54-C1E8-32CA-A7C0BA13C8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E8631A-7994-9828-F4F0-E2FE84CD3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9AF69-36A3-A018-D01C-AECE4D1EF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E1437E-7CF7-0839-1892-308F7417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3FB86-B849-12F2-3052-9851B9D90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60AFC1-5F4E-5671-3CF7-D7E5C8922511}"/>
              </a:ext>
            </a:extLst>
          </p:cNvPr>
          <p:cNvSpPr>
            <a:spLocks noGrp="1"/>
          </p:cNvSpPr>
          <p:nvPr>
            <p:ph type="dt" sz="half" idx="10"/>
          </p:nvPr>
        </p:nvSpPr>
        <p:spPr/>
        <p:txBody>
          <a:bodyPr/>
          <a:lstStyle/>
          <a:p>
            <a:fld id="{D9DF0F1C-5577-4ACB-BB62-DF8F3C494C7E}" type="datetime1">
              <a:rPr lang="en-US" smtClean="0"/>
              <a:t>1/17/2024</a:t>
            </a:fld>
            <a:endParaRPr lang="en-US" dirty="0"/>
          </a:p>
        </p:txBody>
      </p:sp>
      <p:sp>
        <p:nvSpPr>
          <p:cNvPr id="8" name="Footer Placeholder 7">
            <a:extLst>
              <a:ext uri="{FF2B5EF4-FFF2-40B4-BE49-F238E27FC236}">
                <a16:creationId xmlns:a16="http://schemas.microsoft.com/office/drawing/2014/main" id="{5C8DC45B-5085-E650-A438-3C2C7ABD2CE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2F9DDF3-1685-A777-6413-A559ECF6B99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142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782C-2970-02AC-E0AA-04E5784177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7981BE-99A7-63CC-BADE-43FB913CA311}"/>
              </a:ext>
            </a:extLst>
          </p:cNvPr>
          <p:cNvSpPr>
            <a:spLocks noGrp="1"/>
          </p:cNvSpPr>
          <p:nvPr>
            <p:ph type="dt" sz="half" idx="10"/>
          </p:nvPr>
        </p:nvSpPr>
        <p:spPr/>
        <p:txBody>
          <a:bodyPr/>
          <a:lstStyle/>
          <a:p>
            <a:fld id="{1775B394-D9F9-4F0C-B15D-605F45CB9E9F}" type="datetime1">
              <a:rPr lang="en-US" smtClean="0"/>
              <a:t>1/17/2024</a:t>
            </a:fld>
            <a:endParaRPr lang="en-US" dirty="0"/>
          </a:p>
        </p:txBody>
      </p:sp>
      <p:sp>
        <p:nvSpPr>
          <p:cNvPr id="4" name="Footer Placeholder 3">
            <a:extLst>
              <a:ext uri="{FF2B5EF4-FFF2-40B4-BE49-F238E27FC236}">
                <a16:creationId xmlns:a16="http://schemas.microsoft.com/office/drawing/2014/main" id="{8812D4AF-C76B-EE4E-5229-22846C0C27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CB8455F-F685-6042-0497-4D42469CE3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568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DEE1A-669C-44B4-EAA7-BE0817D9C33B}"/>
              </a:ext>
            </a:extLst>
          </p:cNvPr>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a:extLst>
              <a:ext uri="{FF2B5EF4-FFF2-40B4-BE49-F238E27FC236}">
                <a16:creationId xmlns:a16="http://schemas.microsoft.com/office/drawing/2014/main" id="{93A2F1F1-763E-EDB6-536E-E3A7B03D22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7A5DEB6-C001-8299-9BD3-A85EC1DD607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63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0BAF-E567-7746-5D91-B4F26C70B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71C459-7845-9217-D050-813030541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CE993-2F6D-2B48-262C-589B2F7EC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020A6-CA73-A0A2-912C-0274EC83636A}"/>
              </a:ext>
            </a:extLst>
          </p:cNvPr>
          <p:cNvSpPr>
            <a:spLocks noGrp="1"/>
          </p:cNvSpPr>
          <p:nvPr>
            <p:ph type="dt" sz="half" idx="10"/>
          </p:nvPr>
        </p:nvSpPr>
        <p:spPr/>
        <p:txBody>
          <a:bodyPr/>
          <a:lstStyle/>
          <a:p>
            <a:fld id="{92BEA474-078D-4E9B-9B14-09A87B19DC46}" type="datetime1">
              <a:rPr lang="en-US" smtClean="0"/>
              <a:t>1/17/2024</a:t>
            </a:fld>
            <a:endParaRPr lang="en-US" dirty="0"/>
          </a:p>
        </p:txBody>
      </p:sp>
      <p:sp>
        <p:nvSpPr>
          <p:cNvPr id="6" name="Footer Placeholder 5">
            <a:extLst>
              <a:ext uri="{FF2B5EF4-FFF2-40B4-BE49-F238E27FC236}">
                <a16:creationId xmlns:a16="http://schemas.microsoft.com/office/drawing/2014/main" id="{9DC8BEBB-2D02-617A-3F63-D96B138D49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538BB6-61B5-76A1-36CD-3ED1CAC644B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484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AFE6-2756-A036-B102-C753254C0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E84852-4C02-3E9A-11EC-E098D0C4D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F761CF-B776-916F-B922-068C1DD9D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653C8-B2FC-E13E-1BEA-F78A66BD3FEC}"/>
              </a:ext>
            </a:extLst>
          </p:cNvPr>
          <p:cNvSpPr>
            <a:spLocks noGrp="1"/>
          </p:cNvSpPr>
          <p:nvPr>
            <p:ph type="dt" sz="half" idx="10"/>
          </p:nvPr>
        </p:nvSpPr>
        <p:spPr/>
        <p:txBody>
          <a:bodyPr/>
          <a:lstStyle/>
          <a:p>
            <a:fld id="{4907D986-8816-4272-A432-0437A28A9828}" type="datetime1">
              <a:rPr lang="en-US" smtClean="0"/>
              <a:t>1/17/2024</a:t>
            </a:fld>
            <a:endParaRPr lang="en-US" dirty="0"/>
          </a:p>
        </p:txBody>
      </p:sp>
      <p:sp>
        <p:nvSpPr>
          <p:cNvPr id="6" name="Footer Placeholder 5">
            <a:extLst>
              <a:ext uri="{FF2B5EF4-FFF2-40B4-BE49-F238E27FC236}">
                <a16:creationId xmlns:a16="http://schemas.microsoft.com/office/drawing/2014/main" id="{AEC6EAF6-BCD6-2054-5445-12AA8966C5B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30FF7FE-4AA6-B9E7-DE1D-DAA6D66A82F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89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FD59F-CD77-BC8C-6F8B-8EEC9546D2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9E8B17-175A-BA39-5DB2-2DB87D1F6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271E0-E8BF-7381-6BFD-F5C5A417C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1/17/2024</a:t>
            </a:fld>
            <a:endParaRPr lang="en-US" dirty="0"/>
          </a:p>
        </p:txBody>
      </p:sp>
      <p:sp>
        <p:nvSpPr>
          <p:cNvPr id="5" name="Footer Placeholder 4">
            <a:extLst>
              <a:ext uri="{FF2B5EF4-FFF2-40B4-BE49-F238E27FC236}">
                <a16:creationId xmlns:a16="http://schemas.microsoft.com/office/drawing/2014/main" id="{FF225147-2FE7-EAA2-573C-3E2A33529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341666C-6A06-177F-DD48-25D04B24D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7793833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39D8C3-5BEF-49B2-B7E3-0B3D4821B12B}"/>
              </a:ext>
            </a:extLst>
          </p:cNvPr>
          <p:cNvSpPr txBox="1"/>
          <p:nvPr/>
        </p:nvSpPr>
        <p:spPr>
          <a:xfrm>
            <a:off x="0" y="1075765"/>
            <a:ext cx="11290041" cy="2308324"/>
          </a:xfrm>
          <a:prstGeom prst="rect">
            <a:avLst/>
          </a:prstGeom>
          <a:pattFill prst="dotDmnd">
            <a:fgClr>
              <a:schemeClr val="accent5">
                <a:lumMod val="60000"/>
                <a:lumOff val="40000"/>
              </a:schemeClr>
            </a:fgClr>
            <a:bgClr>
              <a:schemeClr val="accent4">
                <a:lumMod val="60000"/>
                <a:lumOff val="40000"/>
              </a:schemeClr>
            </a:bgClr>
          </a:pattFill>
        </p:spPr>
        <p:txBody>
          <a:bodyPr wrap="square" rtlCol="0">
            <a:spAutoFit/>
          </a:bodyPr>
          <a:lstStyle/>
          <a:p>
            <a:r>
              <a:rPr lang="en-IN" sz="6000" dirty="0"/>
              <a:t>DARK WEB MONITORING</a:t>
            </a:r>
          </a:p>
          <a:p>
            <a:r>
              <a:rPr lang="en-IN" sz="2400" dirty="0"/>
              <a:t>   BY CIPHER-SHIELD INNOVATORS</a:t>
            </a:r>
          </a:p>
          <a:p>
            <a:endParaRPr lang="en-IN" sz="6000" dirty="0"/>
          </a:p>
        </p:txBody>
      </p:sp>
    </p:spTree>
    <p:extLst>
      <p:ext uri="{BB962C8B-B14F-4D97-AF65-F5344CB8AC3E}">
        <p14:creationId xmlns:p14="http://schemas.microsoft.com/office/powerpoint/2010/main" val="55709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CD17-2C38-CCE8-ECA5-9FA8B790EEC8}"/>
              </a:ext>
            </a:extLst>
          </p:cNvPr>
          <p:cNvSpPr>
            <a:spLocks noGrp="1"/>
          </p:cNvSpPr>
          <p:nvPr>
            <p:ph type="ctrTitle"/>
          </p:nvPr>
        </p:nvSpPr>
        <p:spPr>
          <a:xfrm>
            <a:off x="1524000" y="-802434"/>
            <a:ext cx="9144000" cy="186613"/>
          </a:xfrm>
        </p:spPr>
        <p:txBody>
          <a:bodyPr>
            <a:normAutofit fontScale="90000"/>
          </a:bodyPr>
          <a:lstStyle/>
          <a:p>
            <a:endParaRPr lang="en-IN" dirty="0"/>
          </a:p>
        </p:txBody>
      </p:sp>
      <p:sp>
        <p:nvSpPr>
          <p:cNvPr id="3" name="Subtitle 2">
            <a:extLst>
              <a:ext uri="{FF2B5EF4-FFF2-40B4-BE49-F238E27FC236}">
                <a16:creationId xmlns:a16="http://schemas.microsoft.com/office/drawing/2014/main" id="{FF6A87D1-1A46-EA9D-12EC-C4AC61553A60}"/>
              </a:ext>
            </a:extLst>
          </p:cNvPr>
          <p:cNvSpPr>
            <a:spLocks noGrp="1"/>
          </p:cNvSpPr>
          <p:nvPr>
            <p:ph type="subTitle" idx="1"/>
          </p:nvPr>
        </p:nvSpPr>
        <p:spPr>
          <a:xfrm>
            <a:off x="559837" y="401216"/>
            <a:ext cx="10972800" cy="5878286"/>
          </a:xfrm>
        </p:spPr>
        <p:txBody>
          <a:bodyPr>
            <a:normAutofit fontScale="92500"/>
          </a:bodyPr>
          <a:lstStyle/>
          <a:p>
            <a:pPr algn="l"/>
            <a:r>
              <a:rPr lang="en-US" b="1" u="sng" dirty="0"/>
              <a:t>Ethical Considerations:</a:t>
            </a:r>
          </a:p>
          <a:p>
            <a:pPr marL="342900" indent="-342900" algn="l">
              <a:buFont typeface="Arial" panose="020B0604020202020204" pitchFamily="34" charset="0"/>
              <a:buChar char="•"/>
            </a:pPr>
            <a:r>
              <a:rPr lang="en-US" b="1" i="1" dirty="0"/>
              <a:t>Informed Consent: </a:t>
            </a:r>
            <a:r>
              <a:rPr lang="en-US" dirty="0"/>
              <a:t>Ethical monitoring involves obtaining informed consent when applicable. Users' consent should be obtained, especially when monitoring involves accessing private information.</a:t>
            </a:r>
          </a:p>
          <a:p>
            <a:pPr marL="342900" indent="-342900" algn="l">
              <a:buFont typeface="Arial" panose="020B0604020202020204" pitchFamily="34" charset="0"/>
              <a:buChar char="•"/>
            </a:pPr>
            <a:r>
              <a:rPr lang="en-US" b="1" i="1" dirty="0"/>
              <a:t>Avoiding Entrapment: </a:t>
            </a:r>
            <a:r>
              <a:rPr lang="en-US" dirty="0"/>
              <a:t>Ethical monitoring prohibits entrapment or creating situations that lead individuals to engage in illegal activities that they wouldn't have otherwise pursued.</a:t>
            </a:r>
          </a:p>
          <a:p>
            <a:pPr marL="342900" indent="-342900" algn="l">
              <a:buFont typeface="Arial" panose="020B0604020202020204" pitchFamily="34" charset="0"/>
              <a:buChar char="•"/>
            </a:pPr>
            <a:r>
              <a:rPr lang="en-US" b="1" i="1" dirty="0"/>
              <a:t>Minimizing Collateral Damage: </a:t>
            </a:r>
            <a:r>
              <a:rPr lang="en-US" dirty="0"/>
              <a:t>Efforts should be made to minimize the impact on innocent individuals. Unintended consequences of monitoring should be carefully considered and mitigated.</a:t>
            </a:r>
          </a:p>
          <a:p>
            <a:pPr algn="l"/>
            <a:r>
              <a:rPr lang="en-US" b="1" u="sng" dirty="0"/>
              <a:t>Privacy Concerns:</a:t>
            </a:r>
          </a:p>
          <a:p>
            <a:pPr marL="342900" indent="-342900" algn="l">
              <a:buFont typeface="Arial" panose="020B0604020202020204" pitchFamily="34" charset="0"/>
              <a:buChar char="•"/>
            </a:pPr>
            <a:r>
              <a:rPr lang="en-US" b="1" i="1" dirty="0"/>
              <a:t>Anonymity: </a:t>
            </a:r>
            <a:r>
              <a:rPr lang="en-US" dirty="0"/>
              <a:t>Users on the dark web often rely on anonymity. Monitoring activities that compromise this anonymity can raise ethical and privacy concerns.</a:t>
            </a:r>
          </a:p>
          <a:p>
            <a:pPr marL="342900" indent="-342900" algn="l">
              <a:buFont typeface="Arial" panose="020B0604020202020204" pitchFamily="34" charset="0"/>
              <a:buChar char="•"/>
            </a:pPr>
            <a:r>
              <a:rPr lang="en-US" b="1" i="1" dirty="0"/>
              <a:t>Data Security: </a:t>
            </a:r>
            <a:r>
              <a:rPr lang="en-US" dirty="0"/>
              <a:t>The security of data collected during monitoring is crucial. Breaches can result in the exposure of sensitive information, leading to legal and ethical complications.</a:t>
            </a:r>
          </a:p>
          <a:p>
            <a:pPr marL="342900" indent="-342900" algn="l">
              <a:buFont typeface="Arial" panose="020B0604020202020204" pitchFamily="34" charset="0"/>
              <a:buChar char="•"/>
            </a:pPr>
            <a:r>
              <a:rPr lang="en-US" b="1" i="1" dirty="0"/>
              <a:t>Third-Party Involvement: </a:t>
            </a:r>
            <a:r>
              <a:rPr lang="en-US" dirty="0"/>
              <a:t>Organizations collaborating with third-party monitoring services should ensure that these entities adhere to ethical standards and respect privacy rights.</a:t>
            </a:r>
            <a:endParaRPr lang="en-IN" dirty="0"/>
          </a:p>
          <a:p>
            <a:endParaRPr lang="en-IN" dirty="0"/>
          </a:p>
        </p:txBody>
      </p:sp>
    </p:spTree>
    <p:extLst>
      <p:ext uri="{BB962C8B-B14F-4D97-AF65-F5344CB8AC3E}">
        <p14:creationId xmlns:p14="http://schemas.microsoft.com/office/powerpoint/2010/main" val="270206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214D-9498-0775-C490-46C5C809D153}"/>
              </a:ext>
            </a:extLst>
          </p:cNvPr>
          <p:cNvSpPr>
            <a:spLocks noGrp="1"/>
          </p:cNvSpPr>
          <p:nvPr>
            <p:ph type="ctrTitle"/>
          </p:nvPr>
        </p:nvSpPr>
        <p:spPr>
          <a:xfrm>
            <a:off x="1894114" y="541176"/>
            <a:ext cx="7968343" cy="821094"/>
          </a:xfrm>
        </p:spPr>
        <p:txBody>
          <a:bodyPr>
            <a:normAutofit fontScale="90000"/>
          </a:bodyPr>
          <a:lstStyle/>
          <a:p>
            <a:r>
              <a:rPr lang="en-US" b="1" u="sng" dirty="0"/>
              <a:t>Challenges and Limitation</a:t>
            </a:r>
            <a:endParaRPr lang="en-IN" b="1" u="sng" dirty="0"/>
          </a:p>
        </p:txBody>
      </p:sp>
      <p:sp>
        <p:nvSpPr>
          <p:cNvPr id="3" name="Subtitle 2">
            <a:extLst>
              <a:ext uri="{FF2B5EF4-FFF2-40B4-BE49-F238E27FC236}">
                <a16:creationId xmlns:a16="http://schemas.microsoft.com/office/drawing/2014/main" id="{FAF911E1-D04E-0731-3FAB-F4A0E3194413}"/>
              </a:ext>
            </a:extLst>
          </p:cNvPr>
          <p:cNvSpPr>
            <a:spLocks noGrp="1"/>
          </p:cNvSpPr>
          <p:nvPr>
            <p:ph type="subTitle" idx="1"/>
          </p:nvPr>
        </p:nvSpPr>
        <p:spPr>
          <a:xfrm>
            <a:off x="1524000" y="1362270"/>
            <a:ext cx="9144000" cy="5402424"/>
          </a:xfrm>
        </p:spPr>
        <p:txBody>
          <a:bodyPr>
            <a:normAutofit/>
          </a:bodyPr>
          <a:lstStyle/>
          <a:p>
            <a:pPr algn="l"/>
            <a:r>
              <a:rPr lang="en-US" b="1" i="1" u="sng" dirty="0"/>
              <a:t>Challenges in Dark Web Monitoring:</a:t>
            </a:r>
          </a:p>
          <a:p>
            <a:pPr marL="342900" indent="-342900" algn="l">
              <a:buFont typeface="Arial" panose="020B0604020202020204" pitchFamily="34" charset="0"/>
              <a:buChar char="•"/>
            </a:pPr>
            <a:r>
              <a:rPr lang="en-US" b="1" i="1" dirty="0"/>
              <a:t>Technical Complexity: </a:t>
            </a:r>
            <a:r>
              <a:rPr lang="en-US" dirty="0"/>
              <a:t>The dark web's technical intricacies, such as the use of encryption and anonymity tools like Tor, pose challenges for effective monitoring.</a:t>
            </a:r>
          </a:p>
          <a:p>
            <a:pPr marL="342900" indent="-342900" algn="l">
              <a:buFont typeface="Arial" panose="020B0604020202020204" pitchFamily="34" charset="0"/>
              <a:buChar char="•"/>
            </a:pPr>
            <a:r>
              <a:rPr lang="en-US" b="1" i="1" dirty="0"/>
              <a:t>Constant Evolution: </a:t>
            </a:r>
            <a:r>
              <a:rPr lang="en-US" dirty="0"/>
              <a:t>The landscape of the dark web is dynamic, with platforms, communication methods, and tactics evolving rapidly. Keeping monitoring strategies up-to-date is challenging.</a:t>
            </a:r>
          </a:p>
          <a:p>
            <a:pPr marL="342900" indent="-342900" algn="l">
              <a:buFont typeface="Arial" panose="020B0604020202020204" pitchFamily="34" charset="0"/>
              <a:buChar char="•"/>
            </a:pPr>
            <a:r>
              <a:rPr lang="en-US" b="1" i="1" dirty="0"/>
              <a:t>False Positives and Noise: </a:t>
            </a:r>
            <a:r>
              <a:rPr lang="en-US" dirty="0"/>
              <a:t>Distinguishing between genuine threats and false positives can be difficult, leading to wasted resources and potential oversight of actual risks.</a:t>
            </a:r>
          </a:p>
          <a:p>
            <a:pPr marL="342900" indent="-342900" algn="l">
              <a:buFont typeface="Arial" panose="020B0604020202020204" pitchFamily="34" charset="0"/>
              <a:buChar char="•"/>
            </a:pPr>
            <a:r>
              <a:rPr lang="en-US" b="1" i="1" dirty="0"/>
              <a:t>International Jurisdiction: </a:t>
            </a:r>
            <a:r>
              <a:rPr lang="en-US" dirty="0"/>
              <a:t>Legal and jurisdictional challenges arise when monitoring activities traverse international borders, complicating the legal framework for effective enforcement.</a:t>
            </a:r>
          </a:p>
        </p:txBody>
      </p:sp>
    </p:spTree>
    <p:extLst>
      <p:ext uri="{BB962C8B-B14F-4D97-AF65-F5344CB8AC3E}">
        <p14:creationId xmlns:p14="http://schemas.microsoft.com/office/powerpoint/2010/main" val="421919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83AA-8345-15D7-3EEC-69AC395C7717}"/>
              </a:ext>
            </a:extLst>
          </p:cNvPr>
          <p:cNvSpPr>
            <a:spLocks noGrp="1"/>
          </p:cNvSpPr>
          <p:nvPr>
            <p:ph type="ctrTitle"/>
          </p:nvPr>
        </p:nvSpPr>
        <p:spPr>
          <a:xfrm>
            <a:off x="1524000" y="-485192"/>
            <a:ext cx="9144000" cy="130629"/>
          </a:xfrm>
        </p:spPr>
        <p:txBody>
          <a:bodyPr>
            <a:normAutofit fontScale="90000"/>
          </a:bodyPr>
          <a:lstStyle/>
          <a:p>
            <a:endParaRPr lang="en-IN" dirty="0"/>
          </a:p>
        </p:txBody>
      </p:sp>
      <p:sp>
        <p:nvSpPr>
          <p:cNvPr id="3" name="Subtitle 2">
            <a:extLst>
              <a:ext uri="{FF2B5EF4-FFF2-40B4-BE49-F238E27FC236}">
                <a16:creationId xmlns:a16="http://schemas.microsoft.com/office/drawing/2014/main" id="{10CE3BD1-D141-D3C3-A310-270B6F2F2667}"/>
              </a:ext>
            </a:extLst>
          </p:cNvPr>
          <p:cNvSpPr>
            <a:spLocks noGrp="1"/>
          </p:cNvSpPr>
          <p:nvPr>
            <p:ph type="subTitle" idx="1"/>
          </p:nvPr>
        </p:nvSpPr>
        <p:spPr>
          <a:xfrm>
            <a:off x="625151" y="401216"/>
            <a:ext cx="11047445" cy="5943600"/>
          </a:xfrm>
        </p:spPr>
        <p:txBody>
          <a:bodyPr/>
          <a:lstStyle/>
          <a:p>
            <a:pPr algn="l"/>
            <a:r>
              <a:rPr lang="en-US" b="1" i="1" u="sng" dirty="0"/>
              <a:t>Limitations and Blind Spots:</a:t>
            </a:r>
          </a:p>
          <a:p>
            <a:pPr marL="342900" indent="-342900" algn="l">
              <a:buFont typeface="Arial" panose="020B0604020202020204" pitchFamily="34" charset="0"/>
              <a:buChar char="•"/>
            </a:pPr>
            <a:r>
              <a:rPr lang="en-US" b="1" i="1" dirty="0"/>
              <a:t>Encrypted Communication: </a:t>
            </a:r>
            <a:r>
              <a:rPr lang="en-US" dirty="0"/>
              <a:t>End-to-end encryption hampers monitoring efforts, making it challenging to intercept and analyze secure communications on the dark web.</a:t>
            </a:r>
          </a:p>
          <a:p>
            <a:pPr marL="342900" indent="-342900" algn="l">
              <a:buFont typeface="Arial" panose="020B0604020202020204" pitchFamily="34" charset="0"/>
              <a:buChar char="•"/>
            </a:pPr>
            <a:r>
              <a:rPr lang="en-US" b="1" i="1" dirty="0"/>
              <a:t>Proliferation of New Platforms: </a:t>
            </a:r>
            <a:r>
              <a:rPr lang="en-US" dirty="0"/>
              <a:t>The emergence of new, decentralized platforms on the dark web may go unnoticed, creating blind spots for monitoring systems focused on traditional channels.</a:t>
            </a:r>
          </a:p>
          <a:p>
            <a:pPr marL="342900" indent="-342900" algn="l">
              <a:buFont typeface="Arial" panose="020B0604020202020204" pitchFamily="34" charset="0"/>
              <a:buChar char="•"/>
            </a:pPr>
            <a:r>
              <a:rPr lang="en-US" b="1" i="1" dirty="0"/>
              <a:t>Steganography and Obfuscation Techniques: </a:t>
            </a:r>
            <a:r>
              <a:rPr lang="en-US" dirty="0"/>
              <a:t>The use of steganography and obfuscation methods allows malicious actors to hide information within other files or communications, evading detection.</a:t>
            </a:r>
          </a:p>
          <a:p>
            <a:pPr marL="342900" indent="-342900" algn="l">
              <a:buFont typeface="Arial" panose="020B0604020202020204" pitchFamily="34" charset="0"/>
              <a:buChar char="•"/>
            </a:pPr>
            <a:r>
              <a:rPr lang="en-US" b="1" i="1" dirty="0"/>
              <a:t>Limited Access to Certain Areas: </a:t>
            </a:r>
            <a:r>
              <a:rPr lang="en-US" dirty="0"/>
              <a:t>Some parts of the dark web may require specific invitations or credentials, limiting access for monitoring efforts and creating blind spots in understanding activities within those areas.</a:t>
            </a:r>
            <a:endParaRPr lang="en-IN" dirty="0"/>
          </a:p>
          <a:p>
            <a:endParaRPr lang="en-IN" dirty="0"/>
          </a:p>
        </p:txBody>
      </p:sp>
    </p:spTree>
    <p:extLst>
      <p:ext uri="{BB962C8B-B14F-4D97-AF65-F5344CB8AC3E}">
        <p14:creationId xmlns:p14="http://schemas.microsoft.com/office/powerpoint/2010/main" val="62790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C5BA-0731-223D-FACD-1FE77AE28766}"/>
              </a:ext>
            </a:extLst>
          </p:cNvPr>
          <p:cNvSpPr>
            <a:spLocks noGrp="1"/>
          </p:cNvSpPr>
          <p:nvPr>
            <p:ph type="ctrTitle"/>
          </p:nvPr>
        </p:nvSpPr>
        <p:spPr>
          <a:xfrm>
            <a:off x="2453951" y="111968"/>
            <a:ext cx="6792686" cy="933061"/>
          </a:xfrm>
        </p:spPr>
        <p:txBody>
          <a:bodyPr>
            <a:normAutofit/>
          </a:bodyPr>
          <a:lstStyle/>
          <a:p>
            <a:r>
              <a:rPr lang="en-US" b="1" u="sng" dirty="0"/>
              <a:t>Security Measures</a:t>
            </a:r>
            <a:endParaRPr lang="en-IN" b="1" u="sng" dirty="0"/>
          </a:p>
        </p:txBody>
      </p:sp>
      <p:sp>
        <p:nvSpPr>
          <p:cNvPr id="3" name="Subtitle 2">
            <a:extLst>
              <a:ext uri="{FF2B5EF4-FFF2-40B4-BE49-F238E27FC236}">
                <a16:creationId xmlns:a16="http://schemas.microsoft.com/office/drawing/2014/main" id="{F713B3D0-D617-12D4-4088-B3728801DFF7}"/>
              </a:ext>
            </a:extLst>
          </p:cNvPr>
          <p:cNvSpPr>
            <a:spLocks noGrp="1"/>
          </p:cNvSpPr>
          <p:nvPr>
            <p:ph type="subTitle" idx="1"/>
          </p:nvPr>
        </p:nvSpPr>
        <p:spPr>
          <a:xfrm>
            <a:off x="466530" y="1287625"/>
            <a:ext cx="11094097" cy="5458407"/>
          </a:xfrm>
        </p:spPr>
        <p:txBody>
          <a:bodyPr>
            <a:normAutofit lnSpcReduction="10000"/>
          </a:bodyPr>
          <a:lstStyle/>
          <a:p>
            <a:pPr algn="l"/>
            <a:r>
              <a:rPr lang="en-US" b="1" i="1" u="sng" dirty="0"/>
              <a:t>Recommendations for Securing Systems Against Dark Web Threats:</a:t>
            </a:r>
          </a:p>
          <a:p>
            <a:pPr marL="342900" indent="-342900" algn="l">
              <a:buFont typeface="Arial" panose="020B0604020202020204" pitchFamily="34" charset="0"/>
              <a:buChar char="•"/>
            </a:pPr>
            <a:r>
              <a:rPr lang="en-US" b="1" i="1" dirty="0"/>
              <a:t>User Education and Awareness: </a:t>
            </a:r>
            <a:r>
              <a:rPr lang="en-US" dirty="0"/>
              <a:t>Train employees on recognizing phishing attempts and social engineering tactics commonly used on the dark web. Promote a cybersecurity-aware culture within the organization.</a:t>
            </a:r>
          </a:p>
          <a:p>
            <a:pPr marL="342900" indent="-342900" algn="l">
              <a:buFont typeface="Arial" panose="020B0604020202020204" pitchFamily="34" charset="0"/>
              <a:buChar char="•"/>
            </a:pPr>
            <a:r>
              <a:rPr lang="en-US" b="1" i="1" dirty="0"/>
              <a:t>Dark Web Monitoring Tools: </a:t>
            </a:r>
            <a:r>
              <a:rPr lang="en-US" dirty="0"/>
              <a:t>Invest in dark web monitoring tools to proactively detect potential threats and data breaches. Regularly review and update the capabilities of these tools to keep pace with evolving dark web tactics.</a:t>
            </a:r>
          </a:p>
          <a:p>
            <a:pPr marL="342900" indent="-342900" algn="l">
              <a:buFont typeface="Arial" panose="020B0604020202020204" pitchFamily="34" charset="0"/>
              <a:buChar char="•"/>
            </a:pPr>
            <a:r>
              <a:rPr lang="en-US" b="1" i="1" dirty="0"/>
              <a:t>Protection of Reputation: </a:t>
            </a:r>
            <a:r>
              <a:rPr lang="en-US" dirty="0"/>
              <a:t>A proactive approach to cybersecurity helps protect an organization's reputation by demonstrating a commitment to security and the safeguarding of sensitive information.</a:t>
            </a:r>
          </a:p>
          <a:p>
            <a:pPr marL="342900" indent="-342900" algn="l">
              <a:buFont typeface="Arial" panose="020B0604020202020204" pitchFamily="34" charset="0"/>
              <a:buChar char="•"/>
            </a:pPr>
            <a:r>
              <a:rPr lang="en-US" b="1" i="1" dirty="0"/>
              <a:t>Regulatory Compliance: </a:t>
            </a:r>
            <a:r>
              <a:rPr lang="en-US" dirty="0"/>
              <a:t>Proactive cybersecurity measures ensure compliance with regulations and industry standards, reducing the risk of legal and financial consequences.</a:t>
            </a:r>
          </a:p>
          <a:p>
            <a:pPr marL="342900" indent="-342900" algn="l">
              <a:buFont typeface="Arial" panose="020B0604020202020204" pitchFamily="34" charset="0"/>
              <a:buChar char="•"/>
            </a:pPr>
            <a:r>
              <a:rPr lang="en-US" b="1" i="1" dirty="0"/>
              <a:t>Early Threat Detection:</a:t>
            </a:r>
            <a:r>
              <a:rPr lang="en-US" dirty="0"/>
              <a:t> Proactive measures enable the early detection of potential threats, preventing them from escalating into more significant security incidents.</a:t>
            </a:r>
          </a:p>
          <a:p>
            <a:pPr marL="342900" indent="-342900" algn="l">
              <a:buFont typeface="Arial" panose="020B0604020202020204" pitchFamily="34" charset="0"/>
              <a:buChar char="•"/>
            </a:pPr>
            <a:endParaRPr lang="en-IN" dirty="0"/>
          </a:p>
          <a:p>
            <a:pPr algn="l"/>
            <a:endParaRPr lang="en-US" dirty="0"/>
          </a:p>
        </p:txBody>
      </p:sp>
    </p:spTree>
    <p:extLst>
      <p:ext uri="{BB962C8B-B14F-4D97-AF65-F5344CB8AC3E}">
        <p14:creationId xmlns:p14="http://schemas.microsoft.com/office/powerpoint/2010/main" val="419891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22C5-A562-255C-97B6-A994D9DB68C8}"/>
              </a:ext>
            </a:extLst>
          </p:cNvPr>
          <p:cNvSpPr>
            <a:spLocks noGrp="1"/>
          </p:cNvSpPr>
          <p:nvPr>
            <p:ph type="ctrTitle"/>
          </p:nvPr>
        </p:nvSpPr>
        <p:spPr>
          <a:xfrm>
            <a:off x="2640563" y="322330"/>
            <a:ext cx="6316826" cy="806674"/>
          </a:xfrm>
        </p:spPr>
        <p:txBody>
          <a:bodyPr>
            <a:normAutofit fontScale="90000"/>
          </a:bodyPr>
          <a:lstStyle/>
          <a:p>
            <a:r>
              <a:rPr lang="en-US" b="1" u="sng" dirty="0"/>
              <a:t>Future Update</a:t>
            </a:r>
            <a:endParaRPr lang="en-IN" b="1" u="sng" dirty="0"/>
          </a:p>
        </p:txBody>
      </p:sp>
      <p:sp>
        <p:nvSpPr>
          <p:cNvPr id="3" name="Subtitle 2">
            <a:extLst>
              <a:ext uri="{FF2B5EF4-FFF2-40B4-BE49-F238E27FC236}">
                <a16:creationId xmlns:a16="http://schemas.microsoft.com/office/drawing/2014/main" id="{6FAA32D4-60D0-BFD2-A6AE-31AF320FBD93}"/>
              </a:ext>
            </a:extLst>
          </p:cNvPr>
          <p:cNvSpPr>
            <a:spLocks noGrp="1"/>
          </p:cNvSpPr>
          <p:nvPr>
            <p:ph type="subTitle" idx="1"/>
          </p:nvPr>
        </p:nvSpPr>
        <p:spPr>
          <a:xfrm>
            <a:off x="522513" y="1259634"/>
            <a:ext cx="11112759" cy="5276036"/>
          </a:xfrm>
        </p:spPr>
        <p:txBody>
          <a:bodyPr>
            <a:normAutofit lnSpcReduction="10000"/>
          </a:bodyPr>
          <a:lstStyle/>
          <a:p>
            <a:pPr marL="342900" indent="-342900" algn="l">
              <a:buFont typeface="Arial" panose="020B0604020202020204" pitchFamily="34" charset="0"/>
              <a:buChar char="•"/>
            </a:pPr>
            <a:r>
              <a:rPr lang="en-US" b="1" i="1" dirty="0"/>
              <a:t>Enhanced Encryption Detection: </a:t>
            </a:r>
            <a:r>
              <a:rPr lang="en-US" dirty="0"/>
              <a:t>Development of more advanced tools capable of detecting and deciphering encrypted communications, allowing for better monitoring of secure channels on the dark web.</a:t>
            </a:r>
          </a:p>
          <a:p>
            <a:pPr marL="342900" indent="-342900" algn="l">
              <a:buFont typeface="Arial" panose="020B0604020202020204" pitchFamily="34" charset="0"/>
              <a:buChar char="•"/>
            </a:pPr>
            <a:r>
              <a:rPr lang="en-US" b="1" i="1" dirty="0"/>
              <a:t>Integration of AI in Monitoring Tools:</a:t>
            </a:r>
            <a:r>
              <a:rPr lang="en-US" dirty="0"/>
              <a:t> Implementation of artificial intelligence and machine learning algorithms in monitoring tools to analyze vast amounts of data, identify patterns, and predict emerging threats more accurately.</a:t>
            </a:r>
          </a:p>
          <a:p>
            <a:pPr marL="342900" indent="-342900" algn="l">
              <a:buFont typeface="Arial" panose="020B0604020202020204" pitchFamily="34" charset="0"/>
              <a:buChar char="•"/>
            </a:pPr>
            <a:r>
              <a:rPr lang="en-US" b="1" i="1" dirty="0"/>
              <a:t>Behavioral Analysis and Anomaly Detection: </a:t>
            </a:r>
            <a:r>
              <a:rPr lang="en-US" dirty="0"/>
              <a:t>Increased emphasis on behavioral analysis to identify anomalies in user activity, helping to distinguish normal behavior from potentially malicious actions on the dark web.</a:t>
            </a:r>
          </a:p>
          <a:p>
            <a:pPr marL="342900" indent="-342900" algn="l">
              <a:buFont typeface="Arial" panose="020B0604020202020204" pitchFamily="34" charset="0"/>
              <a:buChar char="•"/>
            </a:pPr>
            <a:r>
              <a:rPr lang="en-US" b="1" i="1" dirty="0"/>
              <a:t>Collaboration and Information Sharing: </a:t>
            </a:r>
            <a:r>
              <a:rPr lang="en-US" dirty="0"/>
              <a:t>Greater collaboration among organizations, sharing threat intelligence and information to create a more comprehensive and collective defense against evolving dark web threats.</a:t>
            </a:r>
          </a:p>
          <a:p>
            <a:pPr marL="342900" indent="-342900" algn="l">
              <a:buFont typeface="Arial" panose="020B0604020202020204" pitchFamily="34" charset="0"/>
              <a:buChar char="•"/>
            </a:pPr>
            <a:r>
              <a:rPr lang="en-US" b="1" i="1" dirty="0"/>
              <a:t>Regulatory Adaptation: </a:t>
            </a:r>
            <a:r>
              <a:rPr lang="en-US" dirty="0"/>
              <a:t>Evolving regulations and international cooperation to address the challenges of monitoring the dark web, allowing for more effective and legal cross-border collaboration in tracking cybercriminal activities.</a:t>
            </a:r>
            <a:endParaRPr lang="en-IN" dirty="0"/>
          </a:p>
          <a:p>
            <a:pPr algn="l"/>
            <a:endParaRPr lang="en-US" dirty="0"/>
          </a:p>
        </p:txBody>
      </p:sp>
    </p:spTree>
    <p:extLst>
      <p:ext uri="{BB962C8B-B14F-4D97-AF65-F5344CB8AC3E}">
        <p14:creationId xmlns:p14="http://schemas.microsoft.com/office/powerpoint/2010/main" val="4983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E486-8A5C-3498-06CB-BF04B8F2CB7A}"/>
              </a:ext>
            </a:extLst>
          </p:cNvPr>
          <p:cNvSpPr>
            <a:spLocks noGrp="1"/>
          </p:cNvSpPr>
          <p:nvPr>
            <p:ph type="ctrTitle"/>
          </p:nvPr>
        </p:nvSpPr>
        <p:spPr>
          <a:xfrm>
            <a:off x="1524000" y="251928"/>
            <a:ext cx="9144000" cy="709126"/>
          </a:xfrm>
        </p:spPr>
        <p:txBody>
          <a:bodyPr>
            <a:normAutofit fontScale="90000"/>
          </a:bodyPr>
          <a:lstStyle/>
          <a:p>
            <a:r>
              <a:rPr lang="en-US" sz="6000" b="1" i="0" u="sng" dirty="0">
                <a:effectLst/>
                <a:latin typeface="neue-haas-grotesk-display"/>
              </a:rPr>
              <a:t>Working</a:t>
            </a:r>
            <a:endParaRPr lang="en-IN" b="1" u="sng" dirty="0"/>
          </a:p>
        </p:txBody>
      </p:sp>
      <p:sp>
        <p:nvSpPr>
          <p:cNvPr id="3" name="Subtitle 2">
            <a:extLst>
              <a:ext uri="{FF2B5EF4-FFF2-40B4-BE49-F238E27FC236}">
                <a16:creationId xmlns:a16="http://schemas.microsoft.com/office/drawing/2014/main" id="{89B03D92-D2B7-12BA-314F-32E5E7E9903C}"/>
              </a:ext>
            </a:extLst>
          </p:cNvPr>
          <p:cNvSpPr>
            <a:spLocks noGrp="1"/>
          </p:cNvSpPr>
          <p:nvPr>
            <p:ph type="subTitle" idx="1"/>
          </p:nvPr>
        </p:nvSpPr>
        <p:spPr>
          <a:xfrm>
            <a:off x="466531" y="1129003"/>
            <a:ext cx="11280710" cy="5159829"/>
          </a:xfrm>
        </p:spPr>
        <p:txBody>
          <a:bodyPr/>
          <a:lstStyle/>
          <a:p>
            <a:pPr algn="just"/>
            <a:r>
              <a:rPr lang="en-US" sz="2400" b="0" i="0" dirty="0">
                <a:solidFill>
                  <a:schemeClr val="bg2">
                    <a:lumMod val="10000"/>
                  </a:schemeClr>
                </a:solidFill>
                <a:effectLst/>
                <a:latin typeface="neue-haas-grotesk-display"/>
              </a:rPr>
              <a:t>Dark web monitoring continuously searches the dark web and pulls in raw intelligence in near real time. Millions of sites are monitored for specific information (e.g., corporate email addresses), or general information (e.g., the company name and industry).</a:t>
            </a:r>
          </a:p>
          <a:p>
            <a:pPr algn="just"/>
            <a:r>
              <a:rPr lang="en-US" sz="2400" b="0" i="0" dirty="0">
                <a:solidFill>
                  <a:schemeClr val="bg2">
                    <a:lumMod val="10000"/>
                  </a:schemeClr>
                </a:solidFill>
                <a:effectLst/>
                <a:latin typeface="neue-haas-grotesk-display"/>
              </a:rPr>
              <a:t>When a threat is discovered, users can create a customized alert that notifies team members and anyone else in the organization who is relevant to the threat, such as marketing, legal, human resources or fraud teams.</a:t>
            </a:r>
          </a:p>
          <a:p>
            <a:endParaRPr lang="en-IN" dirty="0"/>
          </a:p>
        </p:txBody>
      </p:sp>
      <p:pic>
        <p:nvPicPr>
          <p:cNvPr id="5" name="Picture 4">
            <a:extLst>
              <a:ext uri="{FF2B5EF4-FFF2-40B4-BE49-F238E27FC236}">
                <a16:creationId xmlns:a16="http://schemas.microsoft.com/office/drawing/2014/main" id="{2FA6E03E-04F2-8101-AF14-CC87ED9638A4}"/>
              </a:ext>
            </a:extLst>
          </p:cNvPr>
          <p:cNvPicPr>
            <a:picLocks noChangeAspect="1"/>
          </p:cNvPicPr>
          <p:nvPr/>
        </p:nvPicPr>
        <p:blipFill rotWithShape="1">
          <a:blip r:embed="rId2">
            <a:extLst>
              <a:ext uri="{28A0092B-C50C-407E-A947-70E740481C1C}">
                <a14:useLocalDpi xmlns:a14="http://schemas.microsoft.com/office/drawing/2010/main" val="0"/>
              </a:ext>
            </a:extLst>
          </a:blip>
          <a:srcRect t="24762" r="2115" b="11429"/>
          <a:stretch/>
        </p:blipFill>
        <p:spPr>
          <a:xfrm>
            <a:off x="3423289" y="3390411"/>
            <a:ext cx="4227812" cy="2898421"/>
          </a:xfrm>
          <a:prstGeom prst="rect">
            <a:avLst/>
          </a:prstGeom>
        </p:spPr>
      </p:pic>
    </p:spTree>
    <p:extLst>
      <p:ext uri="{BB962C8B-B14F-4D97-AF65-F5344CB8AC3E}">
        <p14:creationId xmlns:p14="http://schemas.microsoft.com/office/powerpoint/2010/main" val="177475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EA02A0-2C92-F2C0-0014-29AA09319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9" y="497226"/>
            <a:ext cx="11182662" cy="5515615"/>
          </a:xfrm>
          <a:prstGeom prst="rect">
            <a:avLst/>
          </a:prstGeom>
        </p:spPr>
      </p:pic>
    </p:spTree>
    <p:extLst>
      <p:ext uri="{BB962C8B-B14F-4D97-AF65-F5344CB8AC3E}">
        <p14:creationId xmlns:p14="http://schemas.microsoft.com/office/powerpoint/2010/main" val="380464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9312-C974-8A0D-C4AB-B5FF48A9D38D}"/>
              </a:ext>
            </a:extLst>
          </p:cNvPr>
          <p:cNvSpPr>
            <a:spLocks noGrp="1"/>
          </p:cNvSpPr>
          <p:nvPr>
            <p:ph type="ctrTitle"/>
          </p:nvPr>
        </p:nvSpPr>
        <p:spPr>
          <a:xfrm>
            <a:off x="1524000" y="139959"/>
            <a:ext cx="9144000" cy="914400"/>
          </a:xfrm>
        </p:spPr>
        <p:txBody>
          <a:bodyPr/>
          <a:lstStyle/>
          <a:p>
            <a:r>
              <a:rPr lang="en-US" b="1" u="sng" dirty="0"/>
              <a:t>Conclusion</a:t>
            </a:r>
            <a:endParaRPr lang="en-IN" b="1" u="sng" dirty="0"/>
          </a:p>
        </p:txBody>
      </p:sp>
      <p:sp>
        <p:nvSpPr>
          <p:cNvPr id="3" name="Subtitle 2">
            <a:extLst>
              <a:ext uri="{FF2B5EF4-FFF2-40B4-BE49-F238E27FC236}">
                <a16:creationId xmlns:a16="http://schemas.microsoft.com/office/drawing/2014/main" id="{41487382-6FBE-5082-A7A5-40B4C46C1679}"/>
              </a:ext>
            </a:extLst>
          </p:cNvPr>
          <p:cNvSpPr>
            <a:spLocks noGrp="1"/>
          </p:cNvSpPr>
          <p:nvPr>
            <p:ph type="subTitle" idx="1"/>
          </p:nvPr>
        </p:nvSpPr>
        <p:spPr>
          <a:xfrm>
            <a:off x="1017037" y="1240970"/>
            <a:ext cx="9862457" cy="5365103"/>
          </a:xfrm>
        </p:spPr>
        <p:txBody>
          <a:bodyPr>
            <a:normAutofit/>
          </a:bodyPr>
          <a:lstStyle/>
          <a:p>
            <a:pPr algn="just"/>
            <a:r>
              <a:rPr lang="en-US" dirty="0"/>
              <a:t>Dark web monitoring is essential for cybersecurity, involving tools like intelligence platforms, crawlers, and threat feeds. Challenges include technical complexities and legal issues. Continuous monitoring is crucial to detect evolving threats, such as blockchain-based marketplaces and Ransomware-as-a-Service. To secure systems effectively, organizations must invest in education, robust authentication, and proactive cybersecurity measures. Staying ahead requires adapting monitoring strategies, integrating AI, and fostering collaboration. In summary, continuous dark web monitoring is paramount to identify and mitigate risks in the ever-evolving landscape, ensuring robust cybersecurity defenses.</a:t>
            </a:r>
            <a:endParaRPr lang="en-IN" dirty="0"/>
          </a:p>
        </p:txBody>
      </p:sp>
    </p:spTree>
    <p:extLst>
      <p:ext uri="{BB962C8B-B14F-4D97-AF65-F5344CB8AC3E}">
        <p14:creationId xmlns:p14="http://schemas.microsoft.com/office/powerpoint/2010/main" val="595369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245A-1D74-66EF-804F-7C1A3B0AFEE0}"/>
              </a:ext>
            </a:extLst>
          </p:cNvPr>
          <p:cNvSpPr>
            <a:spLocks noGrp="1"/>
          </p:cNvSpPr>
          <p:nvPr>
            <p:ph type="title"/>
          </p:nvPr>
        </p:nvSpPr>
        <p:spPr>
          <a:xfrm flipV="1">
            <a:off x="839788" y="-1240971"/>
            <a:ext cx="3932237" cy="671804"/>
          </a:xfrm>
        </p:spPr>
        <p:txBody>
          <a:bodyPr/>
          <a:lstStyle/>
          <a:p>
            <a:endParaRPr lang="en-IN" dirty="0"/>
          </a:p>
        </p:txBody>
      </p:sp>
      <p:sp>
        <p:nvSpPr>
          <p:cNvPr id="4" name="Text Placeholder 3">
            <a:extLst>
              <a:ext uri="{FF2B5EF4-FFF2-40B4-BE49-F238E27FC236}">
                <a16:creationId xmlns:a16="http://schemas.microsoft.com/office/drawing/2014/main" id="{07BFC707-B99F-0A1B-B523-C9576578D946}"/>
              </a:ext>
            </a:extLst>
          </p:cNvPr>
          <p:cNvSpPr>
            <a:spLocks noGrp="1"/>
          </p:cNvSpPr>
          <p:nvPr>
            <p:ph type="body" sz="half" idx="2"/>
          </p:nvPr>
        </p:nvSpPr>
        <p:spPr>
          <a:xfrm>
            <a:off x="839788" y="7856375"/>
            <a:ext cx="3932237" cy="121297"/>
          </a:xfrm>
        </p:spPr>
        <p:txBody>
          <a:bodyPr>
            <a:normAutofit fontScale="25000" lnSpcReduction="20000"/>
          </a:bodyPr>
          <a:lstStyle/>
          <a:p>
            <a:endParaRPr lang="en-IN" dirty="0"/>
          </a:p>
        </p:txBody>
      </p:sp>
      <p:sp>
        <p:nvSpPr>
          <p:cNvPr id="5" name="TextBox 4">
            <a:extLst>
              <a:ext uri="{FF2B5EF4-FFF2-40B4-BE49-F238E27FC236}">
                <a16:creationId xmlns:a16="http://schemas.microsoft.com/office/drawing/2014/main" id="{D86D7FF6-7AC9-4349-8BE1-D5F5A5BA1508}"/>
              </a:ext>
            </a:extLst>
          </p:cNvPr>
          <p:cNvSpPr txBox="1"/>
          <p:nvPr/>
        </p:nvSpPr>
        <p:spPr>
          <a:xfrm>
            <a:off x="3038475" y="2067461"/>
            <a:ext cx="6677025" cy="1323439"/>
          </a:xfrm>
          <a:prstGeom prst="rect">
            <a:avLst/>
          </a:prstGeom>
          <a:noFill/>
        </p:spPr>
        <p:txBody>
          <a:bodyPr wrap="square" rtlCol="0">
            <a:spAutoFit/>
          </a:bodyPr>
          <a:lstStyle/>
          <a:p>
            <a:r>
              <a:rPr lang="en-IN" sz="8000" dirty="0"/>
              <a:t>THANK YOU</a:t>
            </a:r>
          </a:p>
        </p:txBody>
      </p:sp>
    </p:spTree>
    <p:extLst>
      <p:ext uri="{BB962C8B-B14F-4D97-AF65-F5344CB8AC3E}">
        <p14:creationId xmlns:p14="http://schemas.microsoft.com/office/powerpoint/2010/main" val="264980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B033-035A-BFCC-88C6-231CDDC8B9E4}"/>
              </a:ext>
            </a:extLst>
          </p:cNvPr>
          <p:cNvSpPr>
            <a:spLocks noGrp="1"/>
          </p:cNvSpPr>
          <p:nvPr>
            <p:ph type="ctrTitle"/>
          </p:nvPr>
        </p:nvSpPr>
        <p:spPr>
          <a:xfrm>
            <a:off x="1524000" y="396973"/>
            <a:ext cx="3626498" cy="946635"/>
          </a:xfrm>
        </p:spPr>
        <p:txBody>
          <a:bodyPr/>
          <a:lstStyle/>
          <a:p>
            <a:r>
              <a:rPr lang="en-IN" b="1" u="sng" dirty="0"/>
              <a:t>CONTENT</a:t>
            </a:r>
          </a:p>
        </p:txBody>
      </p:sp>
      <p:sp>
        <p:nvSpPr>
          <p:cNvPr id="3" name="Subtitle 2">
            <a:extLst>
              <a:ext uri="{FF2B5EF4-FFF2-40B4-BE49-F238E27FC236}">
                <a16:creationId xmlns:a16="http://schemas.microsoft.com/office/drawing/2014/main" id="{79BB51D7-143A-8487-8737-D5996A43BBC8}"/>
              </a:ext>
            </a:extLst>
          </p:cNvPr>
          <p:cNvSpPr>
            <a:spLocks noGrp="1"/>
          </p:cNvSpPr>
          <p:nvPr>
            <p:ph type="subTitle" idx="1"/>
          </p:nvPr>
        </p:nvSpPr>
        <p:spPr>
          <a:xfrm>
            <a:off x="1524000" y="1343608"/>
            <a:ext cx="9144000" cy="4898572"/>
          </a:xfrm>
        </p:spPr>
        <p:txBody>
          <a:bodyPr>
            <a:normAutofit fontScale="92500" lnSpcReduction="20000"/>
          </a:bodyPr>
          <a:lstStyle/>
          <a:p>
            <a:pPr marL="457200" indent="-457200" algn="l">
              <a:buFont typeface="Arial" panose="020B0604020202020204" pitchFamily="34" charset="0"/>
              <a:buChar char="•"/>
            </a:pPr>
            <a:r>
              <a:rPr lang="en-IN" sz="3200" dirty="0"/>
              <a:t>Introduction</a:t>
            </a:r>
          </a:p>
          <a:p>
            <a:pPr marL="457200" indent="-457200" algn="l">
              <a:buFont typeface="Arial" panose="020B0604020202020204" pitchFamily="34" charset="0"/>
              <a:buChar char="•"/>
            </a:pPr>
            <a:r>
              <a:rPr lang="en-IN" sz="3200" dirty="0"/>
              <a:t>Key Concepts</a:t>
            </a:r>
          </a:p>
          <a:p>
            <a:pPr marL="457200" indent="-457200" algn="l">
              <a:buFont typeface="Arial" panose="020B0604020202020204" pitchFamily="34" charset="0"/>
              <a:buChar char="•"/>
            </a:pPr>
            <a:r>
              <a:rPr lang="en-IN" sz="3200" dirty="0"/>
              <a:t>Why Monitor the Dark Web?</a:t>
            </a:r>
          </a:p>
          <a:p>
            <a:pPr marL="457200" indent="-457200" algn="l">
              <a:buFont typeface="Arial" panose="020B0604020202020204" pitchFamily="34" charset="0"/>
              <a:buChar char="•"/>
            </a:pPr>
            <a:r>
              <a:rPr lang="en-IN" sz="3200" dirty="0"/>
              <a:t>Monitoring Tools and Techniques</a:t>
            </a:r>
          </a:p>
          <a:p>
            <a:pPr marL="457200" indent="-457200" algn="l">
              <a:buFont typeface="Arial" panose="020B0604020202020204" pitchFamily="34" charset="0"/>
              <a:buChar char="•"/>
            </a:pPr>
            <a:r>
              <a:rPr lang="en-IN" sz="3200" dirty="0"/>
              <a:t>Legal and Ethical Consideration</a:t>
            </a:r>
          </a:p>
          <a:p>
            <a:pPr marL="457200" indent="-457200" algn="l">
              <a:buFont typeface="Arial" panose="020B0604020202020204" pitchFamily="34" charset="0"/>
              <a:buChar char="•"/>
            </a:pPr>
            <a:r>
              <a:rPr lang="en-IN" sz="3200" dirty="0"/>
              <a:t>Challenges and Limitations</a:t>
            </a:r>
          </a:p>
          <a:p>
            <a:pPr marL="457200" indent="-457200" algn="l">
              <a:buFont typeface="Arial" panose="020B0604020202020204" pitchFamily="34" charset="0"/>
              <a:buChar char="•"/>
            </a:pPr>
            <a:r>
              <a:rPr lang="en-IN" sz="3200" dirty="0"/>
              <a:t>Security Measures</a:t>
            </a:r>
          </a:p>
          <a:p>
            <a:pPr marL="457200" indent="-457200" algn="l">
              <a:buFont typeface="Arial" panose="020B0604020202020204" pitchFamily="34" charset="0"/>
              <a:buChar char="•"/>
            </a:pPr>
            <a:r>
              <a:rPr lang="en-IN" sz="3200" dirty="0"/>
              <a:t>Future Trends</a:t>
            </a:r>
          </a:p>
          <a:p>
            <a:pPr marL="457200" indent="-457200" algn="l">
              <a:buFont typeface="Arial" panose="020B0604020202020204" pitchFamily="34" charset="0"/>
              <a:buChar char="•"/>
            </a:pPr>
            <a:r>
              <a:rPr lang="en-IN" sz="3200" dirty="0"/>
              <a:t>Working</a:t>
            </a:r>
          </a:p>
          <a:p>
            <a:pPr marL="457200" indent="-457200" algn="l">
              <a:buFont typeface="Arial" panose="020B0604020202020204" pitchFamily="34" charset="0"/>
              <a:buChar char="•"/>
            </a:pPr>
            <a:r>
              <a:rPr lang="en-IN" sz="3200" dirty="0"/>
              <a:t>Conclusion</a:t>
            </a:r>
          </a:p>
        </p:txBody>
      </p:sp>
    </p:spTree>
    <p:extLst>
      <p:ext uri="{BB962C8B-B14F-4D97-AF65-F5344CB8AC3E}">
        <p14:creationId xmlns:p14="http://schemas.microsoft.com/office/powerpoint/2010/main" val="249396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1C6D-9301-F52C-9004-BE4B1306B73B}"/>
              </a:ext>
            </a:extLst>
          </p:cNvPr>
          <p:cNvSpPr>
            <a:spLocks noGrp="1"/>
          </p:cNvSpPr>
          <p:nvPr>
            <p:ph type="ctrTitle"/>
          </p:nvPr>
        </p:nvSpPr>
        <p:spPr>
          <a:xfrm>
            <a:off x="3489649" y="550505"/>
            <a:ext cx="4086808" cy="933061"/>
          </a:xfrm>
        </p:spPr>
        <p:txBody>
          <a:bodyPr>
            <a:normAutofit/>
          </a:bodyPr>
          <a:lstStyle/>
          <a:p>
            <a:pPr algn="l"/>
            <a:r>
              <a:rPr lang="en-IN" b="1" u="sng" dirty="0"/>
              <a:t>Introduction</a:t>
            </a:r>
          </a:p>
        </p:txBody>
      </p:sp>
      <p:sp>
        <p:nvSpPr>
          <p:cNvPr id="3" name="Subtitle 2">
            <a:extLst>
              <a:ext uri="{FF2B5EF4-FFF2-40B4-BE49-F238E27FC236}">
                <a16:creationId xmlns:a16="http://schemas.microsoft.com/office/drawing/2014/main" id="{25B7862F-1EC7-31D9-8716-215E77C5311F}"/>
              </a:ext>
            </a:extLst>
          </p:cNvPr>
          <p:cNvSpPr>
            <a:spLocks noGrp="1"/>
          </p:cNvSpPr>
          <p:nvPr>
            <p:ph type="subTitle" idx="1"/>
          </p:nvPr>
        </p:nvSpPr>
        <p:spPr>
          <a:xfrm>
            <a:off x="1723052" y="1660849"/>
            <a:ext cx="8092751" cy="3704253"/>
          </a:xfrm>
        </p:spPr>
        <p:txBody>
          <a:bodyPr>
            <a:normAutofit/>
          </a:bodyPr>
          <a:lstStyle/>
          <a:p>
            <a:pPr algn="just"/>
            <a:r>
              <a:rPr lang="en-US" dirty="0"/>
              <a:t>The dark web is a part of the internet that is intentionally hidden and only accessible through specific software. It plays a significant role in cybersecurity due to its use for illegal activities, such as trading stolen data, hacking tools, and engaging in cybercrime. Monitoring the dark web is crucial to proactively identify potential threats, prevent data breaches, and safeguard sensitive information. Without vigilant monitoring, organizations risk being blindsided by malicious activities that could harm their reputation and compromise their security.</a:t>
            </a:r>
            <a:endParaRPr lang="en-IN" dirty="0"/>
          </a:p>
        </p:txBody>
      </p:sp>
    </p:spTree>
    <p:extLst>
      <p:ext uri="{BB962C8B-B14F-4D97-AF65-F5344CB8AC3E}">
        <p14:creationId xmlns:p14="http://schemas.microsoft.com/office/powerpoint/2010/main" val="32009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769C-CE75-E3A0-7893-BB6B576AE0FA}"/>
              </a:ext>
            </a:extLst>
          </p:cNvPr>
          <p:cNvSpPr>
            <a:spLocks noGrp="1"/>
          </p:cNvSpPr>
          <p:nvPr>
            <p:ph type="ctrTitle"/>
          </p:nvPr>
        </p:nvSpPr>
        <p:spPr>
          <a:xfrm>
            <a:off x="2537927" y="121298"/>
            <a:ext cx="6802016" cy="1054359"/>
          </a:xfrm>
        </p:spPr>
        <p:txBody>
          <a:bodyPr>
            <a:normAutofit/>
          </a:bodyPr>
          <a:lstStyle/>
          <a:p>
            <a:r>
              <a:rPr lang="en-US" b="1" u="sng" dirty="0"/>
              <a:t>Key Concepts</a:t>
            </a:r>
            <a:endParaRPr lang="en-IN" b="1" u="sng" dirty="0"/>
          </a:p>
        </p:txBody>
      </p:sp>
      <p:sp>
        <p:nvSpPr>
          <p:cNvPr id="3" name="Subtitle 2">
            <a:extLst>
              <a:ext uri="{FF2B5EF4-FFF2-40B4-BE49-F238E27FC236}">
                <a16:creationId xmlns:a16="http://schemas.microsoft.com/office/drawing/2014/main" id="{174781FB-7B6C-30B0-023C-91658F1442A7}"/>
              </a:ext>
            </a:extLst>
          </p:cNvPr>
          <p:cNvSpPr>
            <a:spLocks noGrp="1"/>
          </p:cNvSpPr>
          <p:nvPr>
            <p:ph type="subTitle" idx="1"/>
          </p:nvPr>
        </p:nvSpPr>
        <p:spPr>
          <a:xfrm>
            <a:off x="317241" y="1352939"/>
            <a:ext cx="11262049" cy="5215811"/>
          </a:xfrm>
        </p:spPr>
        <p:txBody>
          <a:bodyPr>
            <a:normAutofit/>
          </a:bodyPr>
          <a:lstStyle/>
          <a:p>
            <a:pPr marL="342900" indent="-342900" algn="l">
              <a:buFont typeface="Arial" panose="020B0604020202020204" pitchFamily="34" charset="0"/>
              <a:buChar char="•"/>
            </a:pPr>
            <a:r>
              <a:rPr lang="en-US" b="1" i="1" dirty="0"/>
              <a:t>Dark Web</a:t>
            </a:r>
            <a:r>
              <a:rPr lang="en-US" dirty="0"/>
              <a:t>: The dark web refers to a part of the internet that is intentionally hidden and accessible only through specialized software. It is often associated with illicit activities due to its anonymous nature.</a:t>
            </a:r>
          </a:p>
          <a:p>
            <a:pPr marL="342900" indent="-342900" algn="l">
              <a:buFont typeface="Arial" panose="020B0604020202020204" pitchFamily="34" charset="0"/>
              <a:buChar char="•"/>
            </a:pPr>
            <a:r>
              <a:rPr lang="en-US" b="1" i="1" dirty="0"/>
              <a:t>Deep Web</a:t>
            </a:r>
            <a:r>
              <a:rPr lang="en-US" dirty="0"/>
              <a:t>: The deep web includes all parts of the internet that are not indexed by traditional search engines. It encompasses legal and legitimate content, such as private databases, academic resources, and password-protected websites.</a:t>
            </a:r>
          </a:p>
          <a:p>
            <a:pPr marL="342900" indent="-342900" algn="l">
              <a:buFont typeface="Arial" panose="020B0604020202020204" pitchFamily="34" charset="0"/>
              <a:buChar char="•"/>
            </a:pPr>
            <a:r>
              <a:rPr lang="en-US" b="1" i="1" dirty="0"/>
              <a:t>Encryption</a:t>
            </a:r>
            <a:r>
              <a:rPr lang="en-US" dirty="0"/>
              <a:t>: Encryption is the process of converting information into a code to prevent unauthorized access. On the dark web, encryption is commonly used to secure communications and transactions, enhancing user privacy and security.</a:t>
            </a:r>
          </a:p>
          <a:p>
            <a:pPr marL="342900" indent="-342900" algn="l">
              <a:buFont typeface="Arial" panose="020B0604020202020204" pitchFamily="34" charset="0"/>
              <a:buChar char="•"/>
            </a:pPr>
            <a:r>
              <a:rPr lang="en-US" b="1" i="1" dirty="0"/>
              <a:t>Anonymity</a:t>
            </a:r>
            <a:r>
              <a:rPr lang="en-US" dirty="0"/>
              <a:t>: Anonymity on the dark web is achieved through various means, including the use of pseudonyms, virtual private networks (VPNs), and cryptocurrencies. Users can operate with reduced risk of identification, contributing to the dark web's appeal for both legal and illegal purposes.</a:t>
            </a:r>
          </a:p>
        </p:txBody>
      </p:sp>
    </p:spTree>
    <p:extLst>
      <p:ext uri="{BB962C8B-B14F-4D97-AF65-F5344CB8AC3E}">
        <p14:creationId xmlns:p14="http://schemas.microsoft.com/office/powerpoint/2010/main" val="270544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BE0B-F712-054F-B238-BF149FB23AEC}"/>
              </a:ext>
            </a:extLst>
          </p:cNvPr>
          <p:cNvSpPr>
            <a:spLocks noGrp="1"/>
          </p:cNvSpPr>
          <p:nvPr>
            <p:ph type="title"/>
          </p:nvPr>
        </p:nvSpPr>
        <p:spPr>
          <a:xfrm flipV="1">
            <a:off x="838200" y="-690464"/>
            <a:ext cx="10515600" cy="130627"/>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D6C489C4-EC18-9F26-CA47-7ADA696688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869" y="167951"/>
            <a:ext cx="6895323" cy="6606073"/>
          </a:xfrm>
        </p:spPr>
      </p:pic>
    </p:spTree>
    <p:extLst>
      <p:ext uri="{BB962C8B-B14F-4D97-AF65-F5344CB8AC3E}">
        <p14:creationId xmlns:p14="http://schemas.microsoft.com/office/powerpoint/2010/main" val="320325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3FCB-859D-9386-BF97-685319BBE40B}"/>
              </a:ext>
            </a:extLst>
          </p:cNvPr>
          <p:cNvSpPr>
            <a:spLocks noGrp="1"/>
          </p:cNvSpPr>
          <p:nvPr>
            <p:ph type="ctrTitle"/>
          </p:nvPr>
        </p:nvSpPr>
        <p:spPr>
          <a:xfrm>
            <a:off x="755780" y="270589"/>
            <a:ext cx="9703836" cy="989044"/>
          </a:xfrm>
        </p:spPr>
        <p:txBody>
          <a:bodyPr/>
          <a:lstStyle/>
          <a:p>
            <a:r>
              <a:rPr lang="en-US" b="1" u="sng" dirty="0"/>
              <a:t>Why Monitor the Dark Web?</a:t>
            </a:r>
            <a:endParaRPr lang="en-IN" b="1" u="sng" dirty="0"/>
          </a:p>
        </p:txBody>
      </p:sp>
      <p:sp>
        <p:nvSpPr>
          <p:cNvPr id="3" name="Subtitle 2">
            <a:extLst>
              <a:ext uri="{FF2B5EF4-FFF2-40B4-BE49-F238E27FC236}">
                <a16:creationId xmlns:a16="http://schemas.microsoft.com/office/drawing/2014/main" id="{5E1CF3D4-41E5-7BC2-F558-6E1F6B227A4C}"/>
              </a:ext>
            </a:extLst>
          </p:cNvPr>
          <p:cNvSpPr>
            <a:spLocks noGrp="1"/>
          </p:cNvSpPr>
          <p:nvPr>
            <p:ph type="subTitle" idx="1"/>
          </p:nvPr>
        </p:nvSpPr>
        <p:spPr>
          <a:xfrm>
            <a:off x="419877" y="1334277"/>
            <a:ext cx="10870163" cy="5346441"/>
          </a:xfrm>
        </p:spPr>
        <p:txBody>
          <a:bodyPr>
            <a:normAutofit lnSpcReduction="10000"/>
          </a:bodyPr>
          <a:lstStyle/>
          <a:p>
            <a:endParaRPr lang="en-US" b="1" i="1" dirty="0"/>
          </a:p>
          <a:p>
            <a:pPr marL="342900" indent="-342900" algn="l">
              <a:buFont typeface="Arial" panose="020B0604020202020204" pitchFamily="34" charset="0"/>
              <a:buChar char="•"/>
            </a:pPr>
            <a:r>
              <a:rPr lang="en-US" b="1" i="1" dirty="0"/>
              <a:t>Cyber Threats</a:t>
            </a:r>
            <a:r>
              <a:rPr lang="en-US" dirty="0"/>
              <a:t>: The dark web is a breeding ground for cyber threats, including malware, ransomware, and hacking tools. These can be employed against individuals and businesses, posing a significant risk to digital security.</a:t>
            </a:r>
          </a:p>
          <a:p>
            <a:pPr marL="342900" indent="-342900" algn="l">
              <a:buFont typeface="Arial" panose="020B0604020202020204" pitchFamily="34" charset="0"/>
              <a:buChar char="•"/>
            </a:pPr>
            <a:r>
              <a:rPr lang="en-US" b="1" i="1" dirty="0"/>
              <a:t>Data Breaches</a:t>
            </a:r>
            <a:r>
              <a:rPr lang="en-US" dirty="0"/>
              <a:t>: Stolen data, including personal and financial information, is frequently traded on the dark web. This contributes to a higher likelihood of data breaches and identity theft.</a:t>
            </a:r>
          </a:p>
          <a:p>
            <a:pPr marL="342900" indent="-342900" algn="l">
              <a:buFont typeface="Arial" panose="020B0604020202020204" pitchFamily="34" charset="0"/>
              <a:buChar char="•"/>
            </a:pPr>
            <a:r>
              <a:rPr lang="en-US" b="1" i="1" dirty="0"/>
              <a:t>Legal Consequences</a:t>
            </a:r>
            <a:r>
              <a:rPr lang="en-US" dirty="0"/>
              <a:t>: Businesses may face legal consequences if implicated in illegal activities on the dark web, even if unintentional. Compliance and regulatory issues may arise.</a:t>
            </a:r>
          </a:p>
          <a:p>
            <a:pPr marL="342900" indent="-342900" algn="l">
              <a:buFont typeface="Arial" panose="020B0604020202020204" pitchFamily="34" charset="0"/>
              <a:buChar char="•"/>
            </a:pPr>
            <a:r>
              <a:rPr lang="en-US" b="1" i="1" dirty="0"/>
              <a:t>Identity Theft</a:t>
            </a:r>
            <a:r>
              <a:rPr lang="en-US" dirty="0"/>
              <a:t>: Stolen personal information from the dark web can be used for identity theft, causing financial and emotional distress for individuals.</a:t>
            </a:r>
          </a:p>
          <a:p>
            <a:pPr marL="342900" indent="-342900" algn="l">
              <a:buFont typeface="Arial" panose="020B0604020202020204" pitchFamily="34" charset="0"/>
              <a:buChar char="•"/>
            </a:pPr>
            <a:r>
              <a:rPr lang="en-US" b="1" i="1" dirty="0"/>
              <a:t>Privacy Invasion</a:t>
            </a:r>
            <a:r>
              <a:rPr lang="en-US" dirty="0"/>
              <a:t>: Dark web activities can compromise individuals' privacy, with personal information exposed or used for malicious purposes without their knowledge.</a:t>
            </a:r>
          </a:p>
          <a:p>
            <a:endParaRPr lang="en-US" dirty="0"/>
          </a:p>
          <a:p>
            <a:endParaRPr lang="en-IN" dirty="0"/>
          </a:p>
        </p:txBody>
      </p:sp>
    </p:spTree>
    <p:extLst>
      <p:ext uri="{BB962C8B-B14F-4D97-AF65-F5344CB8AC3E}">
        <p14:creationId xmlns:p14="http://schemas.microsoft.com/office/powerpoint/2010/main" val="121676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BE7F-8677-3558-A8ED-946C8905C56C}"/>
              </a:ext>
            </a:extLst>
          </p:cNvPr>
          <p:cNvSpPr>
            <a:spLocks noGrp="1"/>
          </p:cNvSpPr>
          <p:nvPr>
            <p:ph type="ctrTitle"/>
          </p:nvPr>
        </p:nvSpPr>
        <p:spPr>
          <a:xfrm>
            <a:off x="410547" y="578499"/>
            <a:ext cx="10257453" cy="1073020"/>
          </a:xfrm>
        </p:spPr>
        <p:txBody>
          <a:bodyPr>
            <a:normAutofit/>
          </a:bodyPr>
          <a:lstStyle/>
          <a:p>
            <a:r>
              <a:rPr lang="en-US" b="1" u="sng" dirty="0"/>
              <a:t>Monitoring Tools and Techniques</a:t>
            </a:r>
            <a:endParaRPr lang="en-IN" b="1" u="sng" dirty="0"/>
          </a:p>
        </p:txBody>
      </p:sp>
      <p:sp>
        <p:nvSpPr>
          <p:cNvPr id="3" name="Subtitle 2">
            <a:extLst>
              <a:ext uri="{FF2B5EF4-FFF2-40B4-BE49-F238E27FC236}">
                <a16:creationId xmlns:a16="http://schemas.microsoft.com/office/drawing/2014/main" id="{9C530A84-2742-1DC5-DEE4-D655BFFF4203}"/>
              </a:ext>
            </a:extLst>
          </p:cNvPr>
          <p:cNvSpPr>
            <a:spLocks noGrp="1"/>
          </p:cNvSpPr>
          <p:nvPr>
            <p:ph type="subTitle" idx="1"/>
          </p:nvPr>
        </p:nvSpPr>
        <p:spPr>
          <a:xfrm>
            <a:off x="289249" y="1959429"/>
            <a:ext cx="10378751" cy="4786603"/>
          </a:xfrm>
        </p:spPr>
        <p:txBody>
          <a:bodyPr>
            <a:normAutofit/>
          </a:bodyPr>
          <a:lstStyle/>
          <a:p>
            <a:pPr algn="l"/>
            <a:r>
              <a:rPr lang="en-US" b="1" i="1" u="sng" dirty="0"/>
              <a:t>Tools for Dark Web Monitoring:-</a:t>
            </a:r>
          </a:p>
          <a:p>
            <a:pPr marL="342900" indent="-342900" algn="l">
              <a:buFont typeface="Arial" panose="020B0604020202020204" pitchFamily="34" charset="0"/>
              <a:buChar char="•"/>
            </a:pPr>
            <a:r>
              <a:rPr lang="en-US" b="1" i="1" dirty="0"/>
              <a:t>Dark Web Intelligence Platforms</a:t>
            </a:r>
            <a:r>
              <a:rPr lang="en-US" dirty="0"/>
              <a:t>: Offer comprehensive monitoring by crawling the dark web for mentions of specific keywords, providing insights into potential threats and activities.</a:t>
            </a:r>
          </a:p>
          <a:p>
            <a:pPr marL="342900" indent="-342900" algn="l">
              <a:buFont typeface="Arial" panose="020B0604020202020204" pitchFamily="34" charset="0"/>
              <a:buChar char="•"/>
            </a:pPr>
            <a:r>
              <a:rPr lang="en-US" b="1" i="1" dirty="0"/>
              <a:t>Crawlers and Scrapers</a:t>
            </a:r>
            <a:r>
              <a:rPr lang="en-US" b="1" dirty="0"/>
              <a:t>: </a:t>
            </a:r>
            <a:r>
              <a:rPr lang="en-US" dirty="0"/>
              <a:t>Automated tools that navigate the dark web, collecting data from forums, marketplaces, and other platforms. They help in tracking trends and identifying potential risks.</a:t>
            </a:r>
          </a:p>
          <a:p>
            <a:pPr marL="342900" indent="-342900" algn="l">
              <a:buFont typeface="Arial" panose="020B0604020202020204" pitchFamily="34" charset="0"/>
              <a:buChar char="•"/>
            </a:pPr>
            <a:r>
              <a:rPr lang="en-US" b="1" i="1" dirty="0"/>
              <a:t>Threat Intelligence Feeds</a:t>
            </a:r>
            <a:r>
              <a:rPr lang="en-US" b="1" dirty="0"/>
              <a:t>: </a:t>
            </a:r>
            <a:r>
              <a:rPr lang="en-US" dirty="0"/>
              <a:t>Subscriptions to threat intelligence services that provide real-time updates on emerging threats, compromised data, and other security-related information on the dark web.</a:t>
            </a:r>
          </a:p>
          <a:p>
            <a:pPr marL="342900" indent="-342900" algn="l">
              <a:buFont typeface="Arial" panose="020B0604020202020204" pitchFamily="34" charset="0"/>
              <a:buChar char="•"/>
            </a:pPr>
            <a:endParaRPr lang="en-US" dirty="0"/>
          </a:p>
          <a:p>
            <a:pPr algn="l"/>
            <a:endParaRPr lang="en-IN" dirty="0"/>
          </a:p>
        </p:txBody>
      </p:sp>
    </p:spTree>
    <p:extLst>
      <p:ext uri="{BB962C8B-B14F-4D97-AF65-F5344CB8AC3E}">
        <p14:creationId xmlns:p14="http://schemas.microsoft.com/office/powerpoint/2010/main" val="93761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140A-F980-9B8D-91BE-75F5DD92C0B8}"/>
              </a:ext>
            </a:extLst>
          </p:cNvPr>
          <p:cNvSpPr>
            <a:spLocks noGrp="1"/>
          </p:cNvSpPr>
          <p:nvPr>
            <p:ph type="ctrTitle"/>
          </p:nvPr>
        </p:nvSpPr>
        <p:spPr>
          <a:xfrm>
            <a:off x="1524000" y="-1193800"/>
            <a:ext cx="9144000" cy="671286"/>
          </a:xfrm>
        </p:spPr>
        <p:txBody>
          <a:bodyPr>
            <a:normAutofit fontScale="90000"/>
          </a:bodyPr>
          <a:lstStyle/>
          <a:p>
            <a:endParaRPr lang="en-IN" dirty="0"/>
          </a:p>
        </p:txBody>
      </p:sp>
      <p:sp>
        <p:nvSpPr>
          <p:cNvPr id="3" name="Subtitle 2">
            <a:extLst>
              <a:ext uri="{FF2B5EF4-FFF2-40B4-BE49-F238E27FC236}">
                <a16:creationId xmlns:a16="http://schemas.microsoft.com/office/drawing/2014/main" id="{3981CCA6-67A7-F7C2-932F-5E476423F27B}"/>
              </a:ext>
            </a:extLst>
          </p:cNvPr>
          <p:cNvSpPr>
            <a:spLocks noGrp="1"/>
          </p:cNvSpPr>
          <p:nvPr>
            <p:ph type="subTitle" idx="1"/>
          </p:nvPr>
        </p:nvSpPr>
        <p:spPr>
          <a:xfrm>
            <a:off x="1524000" y="195943"/>
            <a:ext cx="9144000" cy="6307493"/>
          </a:xfrm>
        </p:spPr>
        <p:txBody>
          <a:bodyPr>
            <a:normAutofit lnSpcReduction="10000"/>
          </a:bodyPr>
          <a:lstStyle/>
          <a:p>
            <a:pPr algn="l"/>
            <a:r>
              <a:rPr lang="en-US" b="1" i="1" u="sng" dirty="0"/>
              <a:t>Advanced Search Techniques:-</a:t>
            </a:r>
          </a:p>
          <a:p>
            <a:pPr marL="342900" indent="-342900" algn="l">
              <a:buFont typeface="Arial" panose="020B0604020202020204" pitchFamily="34" charset="0"/>
              <a:buChar char="•"/>
            </a:pPr>
            <a:r>
              <a:rPr lang="en-US" b="1" i="1" dirty="0"/>
              <a:t>Keyword and Pattern Matching: </a:t>
            </a:r>
            <a:r>
              <a:rPr lang="en-US" dirty="0"/>
              <a:t>Utilize advanced search algorithms to identify specific keywords, patterns, or indicators related to cybersecurity threats, ensuring a focused and targeted approach.</a:t>
            </a:r>
          </a:p>
          <a:p>
            <a:pPr marL="342900" indent="-342900" algn="l">
              <a:buFont typeface="Arial" panose="020B0604020202020204" pitchFamily="34" charset="0"/>
              <a:buChar char="•"/>
            </a:pPr>
            <a:r>
              <a:rPr lang="en-US" b="1" i="1" dirty="0"/>
              <a:t>Natural Language Processing (NLP): </a:t>
            </a:r>
            <a:r>
              <a:rPr lang="en-US" dirty="0"/>
              <a:t>Incorporate NLP algorithms to understand context and sentiment in dark web communications, improving the ability to detect potential threats.</a:t>
            </a:r>
          </a:p>
          <a:p>
            <a:pPr algn="l"/>
            <a:r>
              <a:rPr lang="en-US" b="1" i="1" u="sng" dirty="0"/>
              <a:t>Data Analysis Methods:-</a:t>
            </a:r>
          </a:p>
          <a:p>
            <a:pPr marL="342900" indent="-342900" algn="l">
              <a:buFont typeface="Arial" panose="020B0604020202020204" pitchFamily="34" charset="0"/>
              <a:buChar char="•"/>
            </a:pPr>
            <a:r>
              <a:rPr lang="en-US" b="1" i="1" dirty="0"/>
              <a:t>Link Analysis</a:t>
            </a:r>
            <a:r>
              <a:rPr lang="en-US" b="1" dirty="0"/>
              <a:t>: </a:t>
            </a:r>
            <a:r>
              <a:rPr lang="en-US" dirty="0"/>
              <a:t>Explore connections between different entities on the dark web, revealing relationships and uncovering potential networks engaged in cyber threats or illegal activities.</a:t>
            </a:r>
          </a:p>
          <a:p>
            <a:pPr marL="342900" indent="-342900" algn="l">
              <a:buFont typeface="Arial" panose="020B0604020202020204" pitchFamily="34" charset="0"/>
              <a:buChar char="•"/>
            </a:pPr>
            <a:r>
              <a:rPr lang="en-US" b="1" i="1" dirty="0"/>
              <a:t>Temporal Analysis</a:t>
            </a:r>
            <a:r>
              <a:rPr lang="en-US" b="1" dirty="0"/>
              <a:t>:</a:t>
            </a:r>
            <a:r>
              <a:rPr lang="en-US" dirty="0"/>
              <a:t> Examine changes and patterns over time, helping to identify trends, shifts in cybercriminal behavior, and potential upcoming threats.</a:t>
            </a:r>
          </a:p>
          <a:p>
            <a:pPr marL="342900" indent="-342900" algn="l">
              <a:buFont typeface="Arial" panose="020B0604020202020204" pitchFamily="34" charset="0"/>
              <a:buChar char="•"/>
            </a:pPr>
            <a:r>
              <a:rPr lang="en-US" b="1" i="1" dirty="0"/>
              <a:t>Behavioral Analysis</a:t>
            </a:r>
            <a:r>
              <a:rPr lang="en-US" dirty="0"/>
              <a:t>: Assess user behavior on the dark web to identify abnormal activities, flagging potential threats or activities that deviate from established norms.</a:t>
            </a:r>
            <a:endParaRPr lang="en-IN" dirty="0"/>
          </a:p>
          <a:p>
            <a:endParaRPr lang="en-IN" dirty="0"/>
          </a:p>
        </p:txBody>
      </p:sp>
    </p:spTree>
    <p:extLst>
      <p:ext uri="{BB962C8B-B14F-4D97-AF65-F5344CB8AC3E}">
        <p14:creationId xmlns:p14="http://schemas.microsoft.com/office/powerpoint/2010/main" val="383470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E748-3A60-FDFE-3EE5-1E4F05F6A1A1}"/>
              </a:ext>
            </a:extLst>
          </p:cNvPr>
          <p:cNvSpPr>
            <a:spLocks noGrp="1"/>
          </p:cNvSpPr>
          <p:nvPr>
            <p:ph type="ctrTitle"/>
          </p:nvPr>
        </p:nvSpPr>
        <p:spPr>
          <a:xfrm>
            <a:off x="671804" y="578498"/>
            <a:ext cx="9853127" cy="1091682"/>
          </a:xfrm>
        </p:spPr>
        <p:txBody>
          <a:bodyPr>
            <a:normAutofit/>
          </a:bodyPr>
          <a:lstStyle/>
          <a:p>
            <a:r>
              <a:rPr lang="en-US" b="1" u="sng" dirty="0"/>
              <a:t>Legal and Ethical Considerations</a:t>
            </a:r>
            <a:endParaRPr lang="en-IN" b="1" u="sng" dirty="0"/>
          </a:p>
        </p:txBody>
      </p:sp>
      <p:sp>
        <p:nvSpPr>
          <p:cNvPr id="3" name="Subtitle 2">
            <a:extLst>
              <a:ext uri="{FF2B5EF4-FFF2-40B4-BE49-F238E27FC236}">
                <a16:creationId xmlns:a16="http://schemas.microsoft.com/office/drawing/2014/main" id="{99218DB4-331C-BD53-6DFE-DE2C02A743FD}"/>
              </a:ext>
            </a:extLst>
          </p:cNvPr>
          <p:cNvSpPr>
            <a:spLocks noGrp="1"/>
          </p:cNvSpPr>
          <p:nvPr>
            <p:ph type="subTitle" idx="1"/>
          </p:nvPr>
        </p:nvSpPr>
        <p:spPr>
          <a:xfrm>
            <a:off x="522513" y="1828800"/>
            <a:ext cx="11112759" cy="4562668"/>
          </a:xfrm>
        </p:spPr>
        <p:txBody>
          <a:bodyPr>
            <a:normAutofit/>
          </a:bodyPr>
          <a:lstStyle/>
          <a:p>
            <a:pPr algn="l"/>
            <a:r>
              <a:rPr lang="en-US" b="1" u="sng" dirty="0"/>
              <a:t>Legal Implications:</a:t>
            </a:r>
          </a:p>
          <a:p>
            <a:pPr marL="342900" indent="-342900" algn="l">
              <a:buFont typeface="Arial" panose="020B0604020202020204" pitchFamily="34" charset="0"/>
              <a:buChar char="•"/>
            </a:pPr>
            <a:r>
              <a:rPr lang="en-US" b="1" i="1" dirty="0"/>
              <a:t>International Jurisdiction: </a:t>
            </a:r>
            <a:r>
              <a:rPr lang="en-US" dirty="0"/>
              <a:t>The dark web operates across borders, making legal jurisdiction challenging. Monitoring activities may involve legal complexities, requiring collaboration between international law enforcement agencies.</a:t>
            </a:r>
          </a:p>
          <a:p>
            <a:pPr marL="342900" indent="-342900" algn="l">
              <a:buFont typeface="Arial" panose="020B0604020202020204" pitchFamily="34" charset="0"/>
              <a:buChar char="•"/>
            </a:pPr>
            <a:r>
              <a:rPr lang="en-US" b="1" i="1" dirty="0"/>
              <a:t>Privacy Laws: </a:t>
            </a:r>
            <a:r>
              <a:rPr lang="en-US" dirty="0"/>
              <a:t>Striking a balance between monitoring for security and respecting privacy is crucial. Violating privacy laws during monitoring can lead to legal consequences and damage an organization's reputation.</a:t>
            </a:r>
          </a:p>
          <a:p>
            <a:pPr marL="342900" indent="-342900" algn="l">
              <a:buFont typeface="Arial" panose="020B0604020202020204" pitchFamily="34" charset="0"/>
              <a:buChar char="•"/>
            </a:pPr>
            <a:r>
              <a:rPr lang="en-US" b="1" i="1" dirty="0"/>
              <a:t>Regulatory Compliance: </a:t>
            </a:r>
            <a:r>
              <a:rPr lang="en-US" dirty="0"/>
              <a:t>Organizations must adhere to relevant laws and regulations when conducting dark web monitoring. Failure to comply may result in legal penalties and regulatory actions.</a:t>
            </a:r>
          </a:p>
        </p:txBody>
      </p:sp>
    </p:spTree>
    <p:extLst>
      <p:ext uri="{BB962C8B-B14F-4D97-AF65-F5344CB8AC3E}">
        <p14:creationId xmlns:p14="http://schemas.microsoft.com/office/powerpoint/2010/main" val="53687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850</TotalTime>
  <Words>1697</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neue-haas-grotesk-display</vt:lpstr>
      <vt:lpstr>Office Theme</vt:lpstr>
      <vt:lpstr>PowerPoint Presentation</vt:lpstr>
      <vt:lpstr>CONTENT</vt:lpstr>
      <vt:lpstr>Introduction</vt:lpstr>
      <vt:lpstr>Key Concepts</vt:lpstr>
      <vt:lpstr>PowerPoint Presentation</vt:lpstr>
      <vt:lpstr>Why Monitor the Dark Web?</vt:lpstr>
      <vt:lpstr>Monitoring Tools and Techniques</vt:lpstr>
      <vt:lpstr>PowerPoint Presentation</vt:lpstr>
      <vt:lpstr>Legal and Ethical Considerations</vt:lpstr>
      <vt:lpstr>PowerPoint Presentation</vt:lpstr>
      <vt:lpstr>Challenges and Limitation</vt:lpstr>
      <vt:lpstr>PowerPoint Presentation</vt:lpstr>
      <vt:lpstr>Security Measures</vt:lpstr>
      <vt:lpstr>Future Update</vt:lpstr>
      <vt:lpstr>Working</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Vikash sharma</dc:creator>
  <cp:lastModifiedBy>ABHIJITH UNNI</cp:lastModifiedBy>
  <cp:revision>8</cp:revision>
  <dcterms:created xsi:type="dcterms:W3CDTF">2023-12-02T19:56:49Z</dcterms:created>
  <dcterms:modified xsi:type="dcterms:W3CDTF">2024-01-17T13:03:50Z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