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06BFE-148F-4E57-B042-3B3C58D7330E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5BB20-162E-45F9-A388-8C67FC889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2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JDK and JRE</a:t>
            </a:r>
          </a:p>
          <a:p>
            <a:r>
              <a:rPr lang="en-IN" dirty="0" smtClean="0"/>
              <a:t>J2EE</a:t>
            </a:r>
            <a:r>
              <a:rPr lang="en-IN" baseline="0" dirty="0" smtClean="0"/>
              <a:t> and J2ME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5BB20-162E-45F9-A388-8C67FC88938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7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5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8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86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44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7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32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2400" b="0" dirty="0" smtClean="0"/>
              <a:t>Although you might think that using a byte or short would be more efficient than using an </a:t>
            </a:r>
            <a:r>
              <a:rPr lang="en-GB" sz="2400" b="0" dirty="0" err="1" smtClean="0"/>
              <a:t>int</a:t>
            </a:r>
            <a:r>
              <a:rPr lang="en-GB" sz="2400" b="0" dirty="0" smtClean="0"/>
              <a:t> in situations in which the larger range of an </a:t>
            </a:r>
            <a:r>
              <a:rPr lang="en-GB" sz="2400" b="0" dirty="0" err="1" smtClean="0"/>
              <a:t>int</a:t>
            </a:r>
            <a:r>
              <a:rPr lang="en-GB" sz="2400" b="0" dirty="0" smtClean="0"/>
              <a:t> is not needed, this may</a:t>
            </a:r>
            <a:r>
              <a:rPr lang="en-GB" sz="2400" b="0" baseline="0" dirty="0" smtClean="0"/>
              <a:t> </a:t>
            </a:r>
            <a:r>
              <a:rPr lang="en-GB" sz="2400" b="0" dirty="0" smtClean="0"/>
              <a:t>not be the case. The reason is that when byte and short values are used in an expression they are </a:t>
            </a:r>
            <a:r>
              <a:rPr lang="en-GB" sz="2400" b="0" i="1" dirty="0" smtClean="0"/>
              <a:t>promoted to </a:t>
            </a:r>
            <a:r>
              <a:rPr lang="en-GB" sz="2400" b="0" i="1" dirty="0" err="1" smtClean="0"/>
              <a:t>int</a:t>
            </a:r>
            <a:r>
              <a:rPr lang="en-GB" sz="2400" b="0" i="1" dirty="0" smtClean="0"/>
              <a:t> when the expression is </a:t>
            </a:r>
            <a:r>
              <a:rPr lang="en-GB" sz="2400" b="0" dirty="0" smtClean="0"/>
              <a:t>evaluated.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30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2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516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N" b="0" dirty="0" smtClean="0"/>
              <a:t>Single Precision:   +2.5 </a:t>
            </a:r>
            <a:endParaRPr lang="en-IN" b="0" dirty="0"/>
          </a:p>
          <a:p>
            <a:pPr lvl="1"/>
            <a:r>
              <a:rPr lang="en-IN" b="0" dirty="0" smtClean="0"/>
              <a:t>Sign</a:t>
            </a:r>
            <a:r>
              <a:rPr lang="en-IN" b="0" baseline="0" dirty="0" smtClean="0"/>
              <a:t>:1-bit</a:t>
            </a:r>
          </a:p>
          <a:p>
            <a:pPr lvl="1"/>
            <a:r>
              <a:rPr lang="en-IN" b="0" baseline="0" dirty="0" smtClean="0"/>
              <a:t>Exponent: 8-bits</a:t>
            </a:r>
          </a:p>
          <a:p>
            <a:pPr lvl="1"/>
            <a:r>
              <a:rPr lang="en-IN" b="0" baseline="0" dirty="0" smtClean="0"/>
              <a:t>Fraction: 23bits</a:t>
            </a:r>
          </a:p>
          <a:p>
            <a:pPr lvl="1"/>
            <a:endParaRPr lang="en-IN" b="0" baseline="0" dirty="0" smtClean="0"/>
          </a:p>
          <a:p>
            <a:pPr lvl="1"/>
            <a:r>
              <a:rPr lang="en-IN" b="0" baseline="0" dirty="0" smtClean="0"/>
              <a:t>Double Precision: 1+11+52</a:t>
            </a:r>
            <a:endParaRPr lang="en-IN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26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30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81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0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80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66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73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616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97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&gt;&gt;: Preserves sign bit, will</a:t>
            </a:r>
            <a:r>
              <a:rPr lang="en-IN" baseline="0" dirty="0" smtClean="0"/>
              <a:t> work same for negative numbers also.</a:t>
            </a:r>
          </a:p>
          <a:p>
            <a:r>
              <a:rPr lang="en-IN" baseline="0" dirty="0" smtClean="0"/>
              <a:t>&gt;&gt;&gt;:Doesn’t Preserve the sign bit, with negative numbers the behaviour will vary.</a:t>
            </a:r>
          </a:p>
          <a:p>
            <a:r>
              <a:rPr lang="en-IN" baseline="0" dirty="0" smtClean="0"/>
              <a:t>Note: in java Negative numbers are stored as 2’s Complement values.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4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73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02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21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76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b = 50;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b * 2; // Error! Cannot assign an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byte!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Solution: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b = 50;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(byte)(b * 2);</a:t>
            </a:r>
          </a:p>
          <a:p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Promote{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 {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a=127;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b=1;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result=(byte)((a*b)+1);</a:t>
            </a:r>
          </a:p>
          <a:p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("result = " + result);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14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Analyse: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result = (f * b) + 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c) - (d * s);</a:t>
            </a:r>
          </a:p>
          <a:p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* b, b is promoted to a float </a:t>
            </a:r>
          </a:p>
          <a:p>
            <a:r>
              <a:rPr lang="en-I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i/c promoted to </a:t>
            </a:r>
            <a:r>
              <a:rPr lang="en-I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endParaRPr lang="en-I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d*s</a:t>
            </a:r>
            <a:r>
              <a:rPr lang="en-I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promoted to double</a:t>
            </a:r>
          </a:p>
          <a:p>
            <a:r>
              <a:rPr lang="en-I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operation on </a:t>
            </a:r>
            <a:r>
              <a:rPr lang="en-I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float and double is considered result will be promoted to double.</a:t>
            </a: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03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31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54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00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62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8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241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621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06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676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740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98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36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5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6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5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9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keywords cannot be used as names for a variable, class, or method.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4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Integers are numbers with base 10.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8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2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8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24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2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31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6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30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2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1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5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7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0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1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7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94BB-D363-4B2F-B3B0-D349409C2673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22405"/>
            <a:ext cx="9448800" cy="1825096"/>
          </a:xfrm>
        </p:spPr>
        <p:txBody>
          <a:bodyPr/>
          <a:lstStyle/>
          <a:p>
            <a:r>
              <a:rPr lang="en-IN" dirty="0" smtClean="0"/>
              <a:t>OOP Using java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3900"/>
            <a:ext cx="9448800" cy="175259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Module 1:</a:t>
            </a:r>
          </a:p>
          <a:p>
            <a:r>
              <a:rPr lang="en-US" b="1" dirty="0"/>
              <a:t>The History and Evolution of </a:t>
            </a:r>
            <a:r>
              <a:rPr lang="en-US" b="1" dirty="0" smtClean="0"/>
              <a:t>Java</a:t>
            </a:r>
          </a:p>
          <a:p>
            <a:r>
              <a:rPr lang="en-US" b="1" dirty="0"/>
              <a:t>An overview of </a:t>
            </a:r>
            <a:r>
              <a:rPr lang="en-US" b="1" dirty="0" smtClean="0"/>
              <a:t>java</a:t>
            </a:r>
          </a:p>
          <a:p>
            <a:r>
              <a:rPr lang="en-US" b="1" dirty="0"/>
              <a:t>Data Types, Variables, and </a:t>
            </a:r>
            <a:r>
              <a:rPr lang="en-US" b="1" dirty="0" smtClean="0"/>
              <a:t>Arrays</a:t>
            </a:r>
          </a:p>
          <a:p>
            <a:r>
              <a:rPr lang="en-US" b="1" dirty="0"/>
              <a:t>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4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 oriented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IN" b="1" dirty="0" smtClean="0"/>
              <a:t>Polymorphism</a:t>
            </a:r>
            <a:r>
              <a:rPr lang="en-IN" dirty="0" smtClean="0"/>
              <a:t>: </a:t>
            </a:r>
            <a:r>
              <a:rPr lang="en-GB" sz="2400" i="1" dirty="0"/>
              <a:t>Polymorphism (from Greek, meaning “many forms”) is a feature that allows one interface </a:t>
            </a:r>
            <a:r>
              <a:rPr lang="en-GB" sz="2400" i="1" dirty="0" smtClean="0"/>
              <a:t>to </a:t>
            </a:r>
            <a:r>
              <a:rPr lang="en-GB" sz="2400" dirty="0" smtClean="0"/>
              <a:t>be </a:t>
            </a:r>
            <a:r>
              <a:rPr lang="en-GB" sz="2400" dirty="0"/>
              <a:t>used for a general class of actions. </a:t>
            </a:r>
            <a:endParaRPr lang="en-GB" sz="2400" dirty="0" smtClean="0"/>
          </a:p>
          <a:p>
            <a:r>
              <a:rPr lang="en-GB" b="1" dirty="0"/>
              <a:t>Polymorphism, Encapsulation, and Inheritance Work </a:t>
            </a:r>
            <a:r>
              <a:rPr lang="en-GB" b="1" dirty="0" smtClean="0"/>
              <a:t>Together:</a:t>
            </a:r>
            <a:endParaRPr lang="en-IN" b="1" dirty="0" smtClean="0"/>
          </a:p>
          <a:p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1096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5919"/>
            <a:ext cx="10820400" cy="1293028"/>
          </a:xfrm>
        </p:spPr>
        <p:txBody>
          <a:bodyPr>
            <a:normAutofit/>
          </a:bodyPr>
          <a:lstStyle/>
          <a:p>
            <a:r>
              <a:rPr lang="en-IN" dirty="0"/>
              <a:t>First Java program, Edit-Compile-Run cycle, 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38948"/>
            <a:ext cx="10820400" cy="4579738"/>
          </a:xfrm>
        </p:spPr>
        <p:txBody>
          <a:bodyPr/>
          <a:lstStyle/>
          <a:p>
            <a:r>
              <a:rPr lang="en-IN" dirty="0" smtClean="0"/>
              <a:t>To compile or run java program, JDK need to be installed and configured with environment variable.</a:t>
            </a:r>
          </a:p>
          <a:p>
            <a:r>
              <a:rPr lang="en-IN" dirty="0" smtClean="0"/>
              <a:t>A java program can be written on any text editor and the files should have java extension.</a:t>
            </a:r>
          </a:p>
          <a:p>
            <a:r>
              <a:rPr lang="en-IN" dirty="0" smtClean="0"/>
              <a:t>For Compilation: </a:t>
            </a:r>
            <a:r>
              <a:rPr lang="en-IN" dirty="0" err="1" smtClean="0"/>
              <a:t>javac</a:t>
            </a:r>
            <a:r>
              <a:rPr lang="en-IN" dirty="0" smtClean="0"/>
              <a:t> filename.java</a:t>
            </a:r>
          </a:p>
          <a:p>
            <a:r>
              <a:rPr lang="en-IN" dirty="0" smtClean="0"/>
              <a:t>For Executing: java </a:t>
            </a:r>
            <a:r>
              <a:rPr lang="en-IN" dirty="0" err="1" smtClean="0"/>
              <a:t>classname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Ref</a:t>
            </a:r>
            <a:r>
              <a:rPr lang="en-IN" dirty="0"/>
              <a:t>: https://youtu.be/vhBNV8no4CI</a:t>
            </a:r>
          </a:p>
        </p:txBody>
      </p:sp>
    </p:spTree>
    <p:extLst>
      <p:ext uri="{BB962C8B-B14F-4D97-AF65-F5344CB8AC3E}">
        <p14:creationId xmlns:p14="http://schemas.microsoft.com/office/powerpoint/2010/main" val="321576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</a:t>
            </a:r>
          </a:p>
          <a:p>
            <a:r>
              <a:rPr lang="en-IN" dirty="0" smtClean="0"/>
              <a:t>if else</a:t>
            </a:r>
          </a:p>
          <a:p>
            <a:r>
              <a:rPr lang="en-IN" dirty="0" smtClean="0"/>
              <a:t>Nested if </a:t>
            </a:r>
          </a:p>
          <a:p>
            <a:r>
              <a:rPr lang="en-IN" dirty="0"/>
              <a:t>e</a:t>
            </a:r>
            <a:r>
              <a:rPr lang="en-IN" dirty="0" smtClean="0"/>
              <a:t>lse if ladder</a:t>
            </a:r>
          </a:p>
          <a:p>
            <a:r>
              <a:rPr lang="en-IN" dirty="0" smtClean="0"/>
              <a:t>switch</a:t>
            </a:r>
          </a:p>
          <a:p>
            <a:pPr lvl="1"/>
            <a:r>
              <a:rPr lang="en-IN" dirty="0"/>
              <a:t>b</a:t>
            </a:r>
            <a:r>
              <a:rPr lang="en-IN" dirty="0" smtClean="0"/>
              <a:t>reak  is optional in switch</a:t>
            </a:r>
          </a:p>
          <a:p>
            <a:pPr lvl="1"/>
            <a:r>
              <a:rPr lang="en-IN" dirty="0" smtClean="0"/>
              <a:t>Nested switch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8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52930"/>
            <a:ext cx="8610600" cy="1293028"/>
          </a:xfrm>
        </p:spPr>
        <p:txBody>
          <a:bodyPr/>
          <a:lstStyle/>
          <a:p>
            <a:r>
              <a:rPr lang="en-IN" dirty="0" smtClean="0"/>
              <a:t>Iteration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6360"/>
            <a:ext cx="10820400" cy="4932326"/>
          </a:xfrm>
        </p:spPr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hile</a:t>
            </a:r>
          </a:p>
          <a:p>
            <a:r>
              <a:rPr lang="en-IN" dirty="0"/>
              <a:t>d</a:t>
            </a:r>
            <a:r>
              <a:rPr lang="en-IN" dirty="0" smtClean="0"/>
              <a:t>o while </a:t>
            </a:r>
          </a:p>
          <a:p>
            <a:r>
              <a:rPr lang="en-IN" dirty="0" smtClean="0"/>
              <a:t>for</a:t>
            </a:r>
          </a:p>
          <a:p>
            <a:pPr lvl="1"/>
            <a:r>
              <a:rPr lang="en-IN" dirty="0"/>
              <a:t>f</a:t>
            </a:r>
            <a:r>
              <a:rPr lang="en-IN" dirty="0" smtClean="0"/>
              <a:t>or as </a:t>
            </a:r>
            <a:r>
              <a:rPr lang="en-IN" dirty="0" err="1" smtClean="0"/>
              <a:t>foreach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for-each is essentially read only.</a:t>
            </a:r>
          </a:p>
          <a:p>
            <a:r>
              <a:rPr lang="en-IN" smtClean="0"/>
              <a:t>Nested Loops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6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IN" dirty="0" smtClean="0"/>
              <a:t>Lexical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4842729"/>
          </a:xfrm>
        </p:spPr>
        <p:txBody>
          <a:bodyPr/>
          <a:lstStyle/>
          <a:p>
            <a:r>
              <a:rPr lang="en-GB" dirty="0"/>
              <a:t>J</a:t>
            </a:r>
            <a:r>
              <a:rPr lang="en-GB" dirty="0" smtClean="0"/>
              <a:t>ava</a:t>
            </a:r>
            <a:r>
              <a:rPr lang="en-GB" dirty="0"/>
              <a:t>	</a:t>
            </a:r>
            <a:r>
              <a:rPr lang="en-GB" dirty="0" smtClean="0"/>
              <a:t>programs are</a:t>
            </a:r>
            <a:r>
              <a:rPr lang="en-GB" dirty="0"/>
              <a:t>	</a:t>
            </a:r>
            <a:r>
              <a:rPr lang="en-GB" dirty="0" smtClean="0"/>
              <a:t> a collection of whitespace, identifiers, literals, comments, operators, separators, and keywords.</a:t>
            </a:r>
          </a:p>
          <a:p>
            <a:r>
              <a:rPr lang="en-GB" dirty="0" smtClean="0"/>
              <a:t>Whitespaces</a:t>
            </a:r>
          </a:p>
          <a:p>
            <a:pPr lvl="1"/>
            <a:r>
              <a:rPr lang="en-IN" dirty="0" smtClean="0"/>
              <a:t>Java is a free-form language, means that you do not need to follow any </a:t>
            </a:r>
            <a:r>
              <a:rPr lang="en-IN" sz="2400" dirty="0" smtClean="0"/>
              <a:t>special indentation rules.</a:t>
            </a:r>
          </a:p>
          <a:p>
            <a:pPr lvl="1"/>
            <a:r>
              <a:rPr lang="en-IN" sz="2400" dirty="0" smtClean="0"/>
              <a:t>In Java, white space includes a space, tab, newline.</a:t>
            </a:r>
            <a:endParaRPr lang="en-IN" sz="4000" dirty="0" smtClean="0"/>
          </a:p>
          <a:p>
            <a:r>
              <a:rPr lang="en-GB" dirty="0" smtClean="0"/>
              <a:t>Identifiers</a:t>
            </a:r>
          </a:p>
          <a:p>
            <a:pPr lvl="1"/>
            <a:r>
              <a:rPr lang="en-IN" dirty="0" smtClean="0"/>
              <a:t>Identifiers are used to name things, such as classes, variables, and methods.</a:t>
            </a:r>
          </a:p>
          <a:p>
            <a:pPr lvl="1"/>
            <a:r>
              <a:rPr lang="en-IN" dirty="0" smtClean="0"/>
              <a:t>Java is case-sensitive, so </a:t>
            </a:r>
            <a:r>
              <a:rPr lang="en-IN" b="1" dirty="0" smtClean="0"/>
              <a:t>VALUE is a </a:t>
            </a:r>
            <a:r>
              <a:rPr lang="en-IN" dirty="0" smtClean="0"/>
              <a:t>different identifier than </a:t>
            </a:r>
            <a:r>
              <a:rPr lang="en-IN" b="1" dirty="0" smtClean="0"/>
              <a:t>Value.</a:t>
            </a:r>
          </a:p>
          <a:p>
            <a:pPr lvl="1"/>
            <a:r>
              <a:rPr lang="en-IN" sz="1800" dirty="0" smtClean="0"/>
              <a:t>Valid Identifiers: </a:t>
            </a:r>
          </a:p>
          <a:p>
            <a:pPr lvl="1"/>
            <a:endParaRPr lang="en-IN" sz="1800" dirty="0"/>
          </a:p>
          <a:p>
            <a:pPr lvl="1"/>
            <a:endParaRPr lang="en-IN" sz="1800" dirty="0" smtClean="0"/>
          </a:p>
          <a:p>
            <a:pPr lvl="1"/>
            <a:endParaRPr lang="en-IN" sz="1800" dirty="0"/>
          </a:p>
          <a:p>
            <a:pPr lvl="1"/>
            <a:r>
              <a:rPr lang="en-IN" sz="1800" dirty="0" smtClean="0"/>
              <a:t>Invalid Identifiers</a:t>
            </a:r>
          </a:p>
          <a:p>
            <a:pPr lvl="1"/>
            <a:endParaRPr lang="en-IN" sz="1800" dirty="0" smtClean="0"/>
          </a:p>
          <a:p>
            <a:pPr lvl="2"/>
            <a:endParaRPr lang="en-IN" sz="1600" b="1" dirty="0" smtClean="0"/>
          </a:p>
          <a:p>
            <a:pPr lvl="2"/>
            <a:endParaRPr lang="en-GB" sz="16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29" y="4899991"/>
            <a:ext cx="612457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6135757"/>
            <a:ext cx="4695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IN" dirty="0" smtClean="0"/>
              <a:t>Lexical issues 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4842729"/>
          </a:xfrm>
        </p:spPr>
        <p:txBody>
          <a:bodyPr>
            <a:normAutofit/>
          </a:bodyPr>
          <a:lstStyle/>
          <a:p>
            <a:r>
              <a:rPr lang="en-IN" dirty="0" smtClean="0"/>
              <a:t>Literals</a:t>
            </a:r>
          </a:p>
          <a:p>
            <a:pPr lvl="1"/>
            <a:r>
              <a:rPr lang="en-IN" dirty="0" smtClean="0"/>
              <a:t>A constant value in Java is created by using a </a:t>
            </a:r>
            <a:r>
              <a:rPr lang="en-IN" i="1" dirty="0" smtClean="0"/>
              <a:t>literal representation of it</a:t>
            </a:r>
            <a:r>
              <a:rPr lang="en-IN" i="1" dirty="0" smtClean="0"/>
              <a:t>.</a:t>
            </a:r>
          </a:p>
          <a:p>
            <a:pPr lvl="1"/>
            <a:endParaRPr lang="en-IN" i="1" dirty="0"/>
          </a:p>
          <a:p>
            <a:pPr lvl="1"/>
            <a:endParaRPr lang="en-IN" i="1" dirty="0" smtClean="0"/>
          </a:p>
          <a:p>
            <a:pPr lvl="1"/>
            <a:endParaRPr lang="en-IN" i="1" dirty="0"/>
          </a:p>
          <a:p>
            <a:pPr lvl="1"/>
            <a:endParaRPr lang="en-IN" i="1" dirty="0" smtClean="0"/>
          </a:p>
          <a:p>
            <a:r>
              <a:rPr lang="en-IN" i="1" dirty="0" smtClean="0"/>
              <a:t>Comments </a:t>
            </a:r>
          </a:p>
          <a:p>
            <a:pPr lvl="1"/>
            <a:r>
              <a:rPr lang="en-IN" i="1" dirty="0" smtClean="0"/>
              <a:t>Single Line: //</a:t>
            </a:r>
          </a:p>
          <a:p>
            <a:pPr lvl="1"/>
            <a:r>
              <a:rPr lang="en-IN" i="1" dirty="0" smtClean="0"/>
              <a:t>Multiline: /* Comment */</a:t>
            </a:r>
          </a:p>
          <a:p>
            <a:pPr lvl="1"/>
            <a:r>
              <a:rPr lang="en-IN" i="1" dirty="0" smtClean="0"/>
              <a:t>Documentation: /** Statements */</a:t>
            </a:r>
          </a:p>
          <a:p>
            <a:pPr lvl="2"/>
            <a:r>
              <a:rPr lang="en-IN" sz="2000" dirty="0"/>
              <a:t>Allow you to embed information about your program into the program itself.</a:t>
            </a:r>
          </a:p>
          <a:p>
            <a:pPr lvl="2"/>
            <a:r>
              <a:rPr lang="en-IN" sz="2000" dirty="0"/>
              <a:t>You can then use the Javadoc utility program (supplied with the JDK) to extract the information and put it into an HTML file</a:t>
            </a:r>
            <a:r>
              <a:rPr lang="en-IN" sz="2000" dirty="0"/>
              <a:t>.</a:t>
            </a:r>
            <a:endParaRPr lang="en-IN" sz="2000" dirty="0"/>
          </a:p>
          <a:p>
            <a:pPr lvl="1"/>
            <a:endParaRPr lang="en-IN" b="1" dirty="0" smtClean="0"/>
          </a:p>
          <a:p>
            <a:pPr lvl="1"/>
            <a:endParaRPr lang="en-GB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7" y="2220388"/>
            <a:ext cx="9163210" cy="7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IN" dirty="0" smtClean="0"/>
              <a:t>Lexical issues 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4842729"/>
          </a:xfrm>
        </p:spPr>
        <p:txBody>
          <a:bodyPr>
            <a:normAutofit/>
          </a:bodyPr>
          <a:lstStyle/>
          <a:p>
            <a:pPr lvl="1"/>
            <a:r>
              <a:rPr lang="en-IN" b="1" dirty="0" smtClean="0"/>
              <a:t>Separators</a:t>
            </a:r>
          </a:p>
          <a:p>
            <a:pPr lvl="2"/>
            <a:r>
              <a:rPr lang="en-IN" sz="2000" dirty="0" smtClean="0"/>
              <a:t>The most commonly used separator in Java is the semicolon,  it is often</a:t>
            </a:r>
            <a:r>
              <a:rPr lang="en-IN" sz="2000" dirty="0"/>
              <a:t> </a:t>
            </a:r>
            <a:r>
              <a:rPr lang="en-IN" sz="2000" dirty="0" smtClean="0"/>
              <a:t>Used to terminate statements.</a:t>
            </a:r>
          </a:p>
          <a:p>
            <a:pPr lvl="2"/>
            <a:endParaRPr lang="en-IN" sz="2000" b="1" dirty="0" smtClean="0"/>
          </a:p>
          <a:p>
            <a:pPr lvl="1"/>
            <a:endParaRPr lang="en-IN" b="1" dirty="0" smtClean="0"/>
          </a:p>
          <a:p>
            <a:pPr lvl="1"/>
            <a:endParaRPr lang="en-GB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21007"/>
            <a:ext cx="7045395" cy="43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9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IN" dirty="0" smtClean="0"/>
              <a:t>Lexical issues 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6558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N" b="1" dirty="0" smtClean="0"/>
              <a:t>Keywords</a:t>
            </a:r>
          </a:p>
          <a:p>
            <a:pPr lvl="1"/>
            <a:endParaRPr lang="en-IN" b="1" dirty="0"/>
          </a:p>
          <a:p>
            <a:pPr lvl="1"/>
            <a:endParaRPr lang="en-IN" b="1" dirty="0" smtClean="0"/>
          </a:p>
          <a:p>
            <a:pPr lvl="1"/>
            <a:endParaRPr lang="en-IN" b="1" dirty="0"/>
          </a:p>
          <a:p>
            <a:pPr lvl="1"/>
            <a:endParaRPr lang="en-IN" b="1" dirty="0" smtClean="0"/>
          </a:p>
          <a:p>
            <a:pPr lvl="1"/>
            <a:endParaRPr lang="en-IN" b="1" dirty="0"/>
          </a:p>
          <a:p>
            <a:pPr lvl="1"/>
            <a:endParaRPr lang="en-IN" b="1" dirty="0" smtClean="0"/>
          </a:p>
          <a:p>
            <a:pPr lvl="1"/>
            <a:endParaRPr lang="en-IN" b="1" dirty="0"/>
          </a:p>
          <a:p>
            <a:pPr lvl="1"/>
            <a:endParaRPr lang="en-IN" b="1" dirty="0" smtClean="0"/>
          </a:p>
          <a:p>
            <a:pPr lvl="1"/>
            <a:endParaRPr lang="en-IN" b="1" dirty="0"/>
          </a:p>
          <a:p>
            <a:pPr lvl="1"/>
            <a:endParaRPr lang="en-IN" b="1" dirty="0" smtClean="0"/>
          </a:p>
          <a:p>
            <a:pPr lvl="1"/>
            <a:endParaRPr lang="en-IN" b="1" dirty="0"/>
          </a:p>
          <a:p>
            <a:pPr lvl="1"/>
            <a:endParaRPr lang="en-IN" b="1" dirty="0" smtClean="0"/>
          </a:p>
          <a:p>
            <a:pPr lvl="1"/>
            <a:endParaRPr lang="en-IN" b="1" dirty="0"/>
          </a:p>
          <a:p>
            <a:pPr lvl="1"/>
            <a:endParaRPr lang="en-IN" b="1" dirty="0" smtClean="0"/>
          </a:p>
          <a:p>
            <a:pPr lvl="1"/>
            <a:endParaRPr lang="en-IN" b="1" dirty="0" smtClean="0"/>
          </a:p>
          <a:p>
            <a:pPr lvl="1"/>
            <a:endParaRPr lang="en-IN" b="1" dirty="0"/>
          </a:p>
          <a:p>
            <a:pPr lvl="1"/>
            <a:endParaRPr lang="en-IN" b="1" dirty="0" smtClean="0"/>
          </a:p>
          <a:p>
            <a:pPr lvl="1"/>
            <a:endParaRPr lang="en-IN" b="1" dirty="0" smtClean="0"/>
          </a:p>
          <a:p>
            <a:pPr marL="457200" lvl="1" indent="0">
              <a:buNone/>
            </a:pPr>
            <a:r>
              <a:rPr lang="en-IN" b="1" dirty="0" smtClean="0"/>
              <a:t>Note: </a:t>
            </a:r>
            <a:r>
              <a:rPr lang="en-GB" dirty="0"/>
              <a:t>These keywords cannot be used as names for a variable, class, or method.</a:t>
            </a:r>
          </a:p>
          <a:p>
            <a:pPr lvl="1"/>
            <a:endParaRPr lang="en-IN" b="1" dirty="0" smtClean="0"/>
          </a:p>
          <a:p>
            <a:pPr lvl="1"/>
            <a:endParaRPr lang="en-IN" b="1" dirty="0" smtClean="0"/>
          </a:p>
          <a:p>
            <a:pPr lvl="2"/>
            <a:endParaRPr lang="en-IN" sz="2000" b="1" dirty="0" smtClean="0"/>
          </a:p>
          <a:p>
            <a:pPr lvl="1"/>
            <a:endParaRPr lang="en-IN" b="1" dirty="0" smtClean="0"/>
          </a:p>
          <a:p>
            <a:pPr lvl="1"/>
            <a:endParaRPr lang="en-GB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709530"/>
            <a:ext cx="9372600" cy="45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 smtClean="0"/>
              <a:t>identifiers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  <a:p>
            <a:r>
              <a:rPr lang="en-GB" dirty="0"/>
              <a:t>Identifiers are used for class names, method names, and variable names. </a:t>
            </a:r>
            <a:endParaRPr lang="en-GB" dirty="0" smtClean="0"/>
          </a:p>
          <a:p>
            <a:r>
              <a:rPr lang="en-GB" dirty="0" smtClean="0"/>
              <a:t>An </a:t>
            </a:r>
            <a:r>
              <a:rPr lang="en-GB" dirty="0"/>
              <a:t>identifier </a:t>
            </a:r>
            <a:r>
              <a:rPr lang="en-GB" dirty="0" smtClean="0"/>
              <a:t>may be </a:t>
            </a:r>
            <a:r>
              <a:rPr lang="en-GB" dirty="0"/>
              <a:t>any descriptive sequence of uppercase and lowercase letters, numbers, or the </a:t>
            </a:r>
            <a:r>
              <a:rPr lang="en-GB" dirty="0" smtClean="0"/>
              <a:t>underscore and </a:t>
            </a:r>
            <a:r>
              <a:rPr lang="en-GB" dirty="0"/>
              <a:t>dollar-sign characters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They </a:t>
            </a:r>
            <a:r>
              <a:rPr lang="en-GB" dirty="0"/>
              <a:t>must not begin with a number, lest they be confused with </a:t>
            </a:r>
            <a:r>
              <a:rPr lang="en-GB" dirty="0" smtClean="0"/>
              <a:t>a numeric </a:t>
            </a:r>
            <a:r>
              <a:rPr lang="en-GB" dirty="0"/>
              <a:t>literal. </a:t>
            </a:r>
            <a:endParaRPr lang="en-GB" dirty="0" smtClean="0"/>
          </a:p>
          <a:p>
            <a:r>
              <a:rPr lang="en-GB" dirty="0" smtClean="0"/>
              <a:t>Java </a:t>
            </a:r>
            <a:r>
              <a:rPr lang="en-GB" dirty="0"/>
              <a:t>is case-sensitive, so </a:t>
            </a:r>
            <a:r>
              <a:rPr lang="en-GB" b="1" dirty="0"/>
              <a:t>VALUE is a different identifier than Value</a:t>
            </a:r>
            <a:r>
              <a:rPr lang="en-GB" b="1" dirty="0" smtClean="0"/>
              <a:t>.</a:t>
            </a:r>
          </a:p>
          <a:p>
            <a:r>
              <a:rPr lang="en-GB" dirty="0" smtClean="0"/>
              <a:t>Valid Identifiers Ex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Invalid Identifiers Ex</a:t>
            </a:r>
          </a:p>
          <a:p>
            <a:endParaRPr lang="en-GB" dirty="0"/>
          </a:p>
          <a:p>
            <a:endParaRPr lang="en-GB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" y="4463511"/>
            <a:ext cx="10467814" cy="650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387" y="5763512"/>
            <a:ext cx="10467813" cy="7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4373"/>
            <a:ext cx="10984424" cy="55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0" y="764373"/>
            <a:ext cx="93472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History and Evolution of Java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and its </a:t>
            </a:r>
            <a:r>
              <a:rPr lang="en-US" dirty="0" smtClean="0"/>
              <a:t>applications </a:t>
            </a:r>
          </a:p>
          <a:p>
            <a:r>
              <a:rPr lang="en-US" dirty="0" smtClean="0"/>
              <a:t>Byte code</a:t>
            </a:r>
          </a:p>
          <a:p>
            <a:r>
              <a:rPr lang="en-US" dirty="0" smtClean="0"/>
              <a:t>Java </a:t>
            </a:r>
            <a:r>
              <a:rPr lang="en-US" dirty="0"/>
              <a:t>Development Kit (</a:t>
            </a:r>
            <a:r>
              <a:rPr lang="en-US" dirty="0" smtClean="0"/>
              <a:t>JDK)</a:t>
            </a:r>
          </a:p>
          <a:p>
            <a:r>
              <a:rPr lang="en-US" dirty="0" smtClean="0"/>
              <a:t>Java Buzzwords </a:t>
            </a:r>
          </a:p>
          <a:p>
            <a:r>
              <a:rPr lang="en-US" dirty="0" smtClean="0"/>
              <a:t>Java </a:t>
            </a:r>
            <a:r>
              <a:rPr lang="en-US" dirty="0"/>
              <a:t>Virtual Machine (</a:t>
            </a:r>
            <a:r>
              <a:rPr lang="en-US" dirty="0" smtClean="0"/>
              <a:t>JVM)</a:t>
            </a:r>
          </a:p>
          <a:p>
            <a:r>
              <a:rPr lang="en-US" dirty="0" smtClean="0"/>
              <a:t>The </a:t>
            </a:r>
            <a:r>
              <a:rPr lang="en-US" dirty="0"/>
              <a:t>evolution of Java.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7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/>
          <a:lstStyle/>
          <a:p>
            <a:r>
              <a:rPr lang="en-IN" b="1" dirty="0" smtClean="0"/>
              <a:t>A closer look at literals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4901328"/>
          </a:xfrm>
        </p:spPr>
        <p:txBody>
          <a:bodyPr>
            <a:normAutofit/>
          </a:bodyPr>
          <a:lstStyle/>
          <a:p>
            <a:r>
              <a:rPr lang="en-IN" dirty="0" smtClean="0"/>
              <a:t>Integer Literals</a:t>
            </a:r>
          </a:p>
          <a:p>
            <a:pPr lvl="1"/>
            <a:r>
              <a:rPr lang="en-IN" dirty="0" smtClean="0"/>
              <a:t>Any whole number is an integer Literal, Ex: 1,2,3,42 </a:t>
            </a:r>
            <a:r>
              <a:rPr lang="en-IN" dirty="0" err="1" smtClean="0"/>
              <a:t>etc</a:t>
            </a:r>
            <a:r>
              <a:rPr lang="en-IN" dirty="0" smtClean="0"/>
              <a:t>….</a:t>
            </a:r>
          </a:p>
          <a:p>
            <a:pPr lvl="1"/>
            <a:r>
              <a:rPr lang="en-GB" dirty="0" smtClean="0"/>
              <a:t>There </a:t>
            </a:r>
            <a:r>
              <a:rPr lang="en-GB" dirty="0"/>
              <a:t>are two other bases which can be </a:t>
            </a:r>
            <a:r>
              <a:rPr lang="en-GB" dirty="0" smtClean="0"/>
              <a:t>used in </a:t>
            </a:r>
            <a:r>
              <a:rPr lang="en-GB" dirty="0"/>
              <a:t>integer literals, </a:t>
            </a:r>
            <a:r>
              <a:rPr lang="en-GB" i="1" dirty="0"/>
              <a:t>octal (base eight) and hexadecimal (base 16</a:t>
            </a:r>
            <a:r>
              <a:rPr lang="en-GB" i="1" dirty="0" smtClean="0"/>
              <a:t>).</a:t>
            </a:r>
          </a:p>
          <a:p>
            <a:pPr lvl="1"/>
            <a:r>
              <a:rPr lang="en-GB" dirty="0" smtClean="0"/>
              <a:t>Octal values are preceded with 0. 0-7 is octal range.</a:t>
            </a:r>
            <a:endParaRPr lang="en-IN" dirty="0"/>
          </a:p>
          <a:p>
            <a:pPr lvl="1"/>
            <a:r>
              <a:rPr lang="en-IN" dirty="0" smtClean="0"/>
              <a:t>Hexadecimal values preceded with 0x or 0X. </a:t>
            </a:r>
            <a:r>
              <a:rPr lang="en-GB" dirty="0"/>
              <a:t>The range of a hexadecimal digit is 0 to 15, so </a:t>
            </a:r>
            <a:r>
              <a:rPr lang="en-GB" i="1" dirty="0" smtClean="0"/>
              <a:t>A </a:t>
            </a:r>
            <a:r>
              <a:rPr lang="en-GB" dirty="0" smtClean="0"/>
              <a:t>through </a:t>
            </a:r>
            <a:r>
              <a:rPr lang="en-GB" i="1" dirty="0"/>
              <a:t>F (or a through f ) are substituted for 10 through </a:t>
            </a:r>
            <a:r>
              <a:rPr lang="en-GB" i="1" dirty="0" smtClean="0"/>
              <a:t>15.</a:t>
            </a:r>
          </a:p>
          <a:p>
            <a:pPr lvl="1"/>
            <a:r>
              <a:rPr lang="en-GB" dirty="0" smtClean="0"/>
              <a:t>An </a:t>
            </a:r>
            <a:r>
              <a:rPr lang="en-GB" dirty="0"/>
              <a:t>integer literal can always be assigned to a long variable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However, to specify a </a:t>
            </a:r>
            <a:r>
              <a:rPr lang="en-GB" dirty="0" smtClean="0"/>
              <a:t>long literal</a:t>
            </a:r>
            <a:r>
              <a:rPr lang="en-GB" dirty="0"/>
              <a:t>, you will need to explicitly tell the compiler that the literal value is of type </a:t>
            </a:r>
            <a:r>
              <a:rPr lang="en-GB" dirty="0" smtClean="0"/>
              <a:t>long. </a:t>
            </a:r>
            <a:r>
              <a:rPr lang="en-GB" dirty="0"/>
              <a:t>T</a:t>
            </a:r>
            <a:r>
              <a:rPr lang="en-GB" dirty="0" smtClean="0"/>
              <a:t>his is done by </a:t>
            </a:r>
            <a:r>
              <a:rPr lang="en-GB" dirty="0"/>
              <a:t>appending an upper- or lowercase </a:t>
            </a:r>
            <a:r>
              <a:rPr lang="en-GB" i="1" dirty="0"/>
              <a:t>L to the literal. </a:t>
            </a:r>
            <a:endParaRPr lang="en-GB" i="1" dirty="0" smtClean="0"/>
          </a:p>
          <a:p>
            <a:pPr lvl="1"/>
            <a:r>
              <a:rPr lang="en-GB" i="1" dirty="0" smtClean="0"/>
              <a:t>For </a:t>
            </a:r>
            <a:r>
              <a:rPr lang="en-GB" i="1" dirty="0"/>
              <a:t>example, </a:t>
            </a:r>
            <a:r>
              <a:rPr lang="en-GB" i="1" dirty="0" smtClean="0"/>
              <a:t>0x7ffffffffffffffL </a:t>
            </a:r>
            <a:r>
              <a:rPr lang="en-GB" dirty="0" smtClean="0"/>
              <a:t>or </a:t>
            </a:r>
            <a:r>
              <a:rPr lang="en-GB" dirty="0"/>
              <a:t>9223372036854775807L is the largest long. </a:t>
            </a:r>
            <a:endParaRPr lang="en-GB" dirty="0" smtClean="0"/>
          </a:p>
          <a:p>
            <a:pPr lvl="1"/>
            <a:r>
              <a:rPr lang="en-GB" dirty="0" smtClean="0"/>
              <a:t>An </a:t>
            </a:r>
            <a:r>
              <a:rPr lang="en-GB" dirty="0"/>
              <a:t>integer can also be assigned to a char </a:t>
            </a:r>
            <a:r>
              <a:rPr lang="en-GB" dirty="0" smtClean="0"/>
              <a:t>as long </a:t>
            </a:r>
            <a:r>
              <a:rPr lang="en-GB" dirty="0"/>
              <a:t>as it is within range.</a:t>
            </a:r>
            <a:endParaRPr lang="en-GB" i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5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 closer look at literals(contd..)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530041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Floating Point Literals</a:t>
            </a:r>
          </a:p>
          <a:p>
            <a:pPr lvl="1"/>
            <a:r>
              <a:rPr lang="en-GB" sz="2200" dirty="0"/>
              <a:t>Floating-point numbers represent decimal values with a fractional component. </a:t>
            </a:r>
            <a:endParaRPr lang="en-GB" sz="2200" dirty="0" smtClean="0"/>
          </a:p>
          <a:p>
            <a:pPr lvl="1"/>
            <a:r>
              <a:rPr lang="en-GB" sz="2200" dirty="0" smtClean="0"/>
              <a:t>can be expressed </a:t>
            </a:r>
            <a:r>
              <a:rPr lang="en-GB" sz="2200" dirty="0"/>
              <a:t>in either standard or scientific notation. </a:t>
            </a:r>
            <a:endParaRPr lang="en-GB" sz="2200" dirty="0" smtClean="0"/>
          </a:p>
          <a:p>
            <a:pPr lvl="1"/>
            <a:r>
              <a:rPr lang="en-GB" sz="2200" i="1" dirty="0" smtClean="0"/>
              <a:t>Standard </a:t>
            </a:r>
            <a:r>
              <a:rPr lang="en-GB" sz="2200" i="1" dirty="0"/>
              <a:t>notation consists of a whole </a:t>
            </a:r>
            <a:r>
              <a:rPr lang="en-GB" sz="2200" i="1" dirty="0" smtClean="0"/>
              <a:t>number </a:t>
            </a:r>
            <a:r>
              <a:rPr lang="en-GB" sz="2200" dirty="0" smtClean="0"/>
              <a:t>component </a:t>
            </a:r>
            <a:r>
              <a:rPr lang="en-GB" sz="2200" dirty="0"/>
              <a:t>followed by a decimal point followed by a fractional component. For example, </a:t>
            </a:r>
            <a:r>
              <a:rPr lang="en-GB" sz="2200" dirty="0" smtClean="0"/>
              <a:t>2.0, 3.14159</a:t>
            </a:r>
            <a:r>
              <a:rPr lang="en-GB" sz="2200" dirty="0"/>
              <a:t>, and </a:t>
            </a:r>
            <a:r>
              <a:rPr lang="en-GB" sz="2200" dirty="0" smtClean="0"/>
              <a:t>0.6667.</a:t>
            </a:r>
          </a:p>
          <a:p>
            <a:pPr lvl="1"/>
            <a:r>
              <a:rPr lang="en-GB" sz="2200" i="1" dirty="0" smtClean="0"/>
              <a:t>Scientific notation </a:t>
            </a:r>
            <a:r>
              <a:rPr lang="en-GB" sz="2200" dirty="0" smtClean="0"/>
              <a:t>uses </a:t>
            </a:r>
            <a:r>
              <a:rPr lang="en-GB" sz="2200" dirty="0"/>
              <a:t>a standard-notation, floating-point number plus a suffix that specifies a power of 10 </a:t>
            </a:r>
            <a:r>
              <a:rPr lang="en-GB" sz="2200" dirty="0" smtClean="0"/>
              <a:t>by which </a:t>
            </a:r>
            <a:r>
              <a:rPr lang="en-GB" sz="2200" dirty="0"/>
              <a:t>the number is to be multiplied. </a:t>
            </a:r>
            <a:endParaRPr lang="en-GB" sz="2200" dirty="0" smtClean="0"/>
          </a:p>
          <a:p>
            <a:pPr lvl="1"/>
            <a:r>
              <a:rPr lang="en-GB" sz="2200" dirty="0" smtClean="0"/>
              <a:t>The </a:t>
            </a:r>
            <a:r>
              <a:rPr lang="en-GB" sz="2200" dirty="0"/>
              <a:t>exponent is indicated by an </a:t>
            </a:r>
            <a:r>
              <a:rPr lang="en-GB" sz="2200" i="1" dirty="0"/>
              <a:t>E or e followed by </a:t>
            </a:r>
            <a:r>
              <a:rPr lang="en-GB" sz="2200" i="1" dirty="0" smtClean="0"/>
              <a:t>a </a:t>
            </a:r>
            <a:r>
              <a:rPr lang="en-GB" sz="2200" dirty="0" smtClean="0"/>
              <a:t>decimal </a:t>
            </a:r>
            <a:r>
              <a:rPr lang="en-GB" sz="2200" dirty="0"/>
              <a:t>number, which can be positive or negative. Examples include 6.022E23, </a:t>
            </a:r>
            <a:r>
              <a:rPr lang="en-GB" sz="2200" dirty="0" smtClean="0"/>
              <a:t>314159E–05, </a:t>
            </a:r>
            <a:r>
              <a:rPr lang="en-IN" sz="2200" dirty="0" smtClean="0"/>
              <a:t>and 2e+100.</a:t>
            </a:r>
          </a:p>
          <a:p>
            <a:pPr lvl="1"/>
            <a:r>
              <a:rPr lang="en-GB" sz="2200" dirty="0" smtClean="0"/>
              <a:t>Floating-point </a:t>
            </a:r>
            <a:r>
              <a:rPr lang="en-GB" sz="2200" dirty="0"/>
              <a:t>literals in Java default to double precision. </a:t>
            </a:r>
            <a:endParaRPr lang="en-GB" sz="2200" dirty="0" smtClean="0"/>
          </a:p>
          <a:p>
            <a:pPr lvl="1"/>
            <a:r>
              <a:rPr lang="en-GB" sz="2200" dirty="0" smtClean="0"/>
              <a:t>To </a:t>
            </a:r>
            <a:r>
              <a:rPr lang="en-GB" sz="2200" dirty="0"/>
              <a:t>specify a float literal, </a:t>
            </a:r>
            <a:r>
              <a:rPr lang="en-GB" sz="2200" dirty="0" smtClean="0"/>
              <a:t>you must </a:t>
            </a:r>
            <a:r>
              <a:rPr lang="en-GB" sz="2200" dirty="0"/>
              <a:t>append an </a:t>
            </a:r>
            <a:r>
              <a:rPr lang="en-GB" sz="2200" i="1" dirty="0"/>
              <a:t>F or f to the constant. </a:t>
            </a:r>
            <a:endParaRPr lang="en-GB" sz="2200" i="1" dirty="0" smtClean="0"/>
          </a:p>
          <a:p>
            <a:pPr lvl="1"/>
            <a:r>
              <a:rPr lang="en-GB" sz="2200" i="1" dirty="0" smtClean="0"/>
              <a:t>You </a:t>
            </a:r>
            <a:r>
              <a:rPr lang="en-GB" sz="2200" i="1" dirty="0"/>
              <a:t>can also explicitly specify a double literal </a:t>
            </a:r>
            <a:r>
              <a:rPr lang="en-GB" sz="2200" i="1" dirty="0" smtClean="0"/>
              <a:t>by </a:t>
            </a:r>
            <a:r>
              <a:rPr lang="en-GB" sz="2200" dirty="0" smtClean="0"/>
              <a:t>appending </a:t>
            </a:r>
            <a:r>
              <a:rPr lang="en-GB" sz="2200" dirty="0"/>
              <a:t>a </a:t>
            </a:r>
            <a:r>
              <a:rPr lang="en-GB" sz="2200" i="1" dirty="0"/>
              <a:t>D or </a:t>
            </a:r>
            <a:r>
              <a:rPr lang="en-GB" sz="2200" i="1" dirty="0" smtClean="0"/>
              <a:t>d.</a:t>
            </a:r>
          </a:p>
          <a:p>
            <a:pPr lvl="1"/>
            <a:r>
              <a:rPr lang="en-GB" sz="2200" i="1" dirty="0" smtClean="0"/>
              <a:t>The </a:t>
            </a:r>
            <a:r>
              <a:rPr lang="en-GB" sz="2200" i="1" dirty="0"/>
              <a:t>default double type consumes </a:t>
            </a:r>
            <a:r>
              <a:rPr lang="en-GB" sz="2200" i="1" dirty="0" smtClean="0"/>
              <a:t>64 </a:t>
            </a:r>
            <a:r>
              <a:rPr lang="en-GB" sz="2200" dirty="0" smtClean="0"/>
              <a:t>bits </a:t>
            </a:r>
            <a:r>
              <a:rPr lang="en-GB" sz="2200" dirty="0"/>
              <a:t>of storage, while the less-accurate float type requires only 32 </a:t>
            </a:r>
            <a:r>
              <a:rPr lang="en-GB" sz="2200" dirty="0" smtClean="0"/>
              <a:t>bits.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9078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 closer look at literals(contd..)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5300418"/>
          </a:xfrm>
        </p:spPr>
        <p:txBody>
          <a:bodyPr>
            <a:normAutofit/>
          </a:bodyPr>
          <a:lstStyle/>
          <a:p>
            <a:r>
              <a:rPr lang="en-IN" dirty="0" smtClean="0"/>
              <a:t>Boolean Literals</a:t>
            </a:r>
          </a:p>
          <a:p>
            <a:pPr lvl="1"/>
            <a:r>
              <a:rPr lang="en-GB" sz="2400" dirty="0" smtClean="0"/>
              <a:t>There </a:t>
            </a:r>
            <a:r>
              <a:rPr lang="en-GB" sz="2400" dirty="0"/>
              <a:t>are only two logical values that a </a:t>
            </a:r>
            <a:r>
              <a:rPr lang="en-GB" sz="2400" dirty="0" err="1"/>
              <a:t>boolean</a:t>
            </a:r>
            <a:r>
              <a:rPr lang="en-GB" sz="2400" dirty="0"/>
              <a:t> value can </a:t>
            </a:r>
            <a:r>
              <a:rPr lang="en-GB" sz="2400" dirty="0" smtClean="0"/>
              <a:t>have, true </a:t>
            </a:r>
            <a:r>
              <a:rPr lang="en-GB" sz="2400" dirty="0"/>
              <a:t>and false. </a:t>
            </a:r>
            <a:endParaRPr lang="en-GB" sz="2400" dirty="0" smtClean="0"/>
          </a:p>
          <a:p>
            <a:pPr lvl="1"/>
            <a:r>
              <a:rPr lang="en-GB" sz="2400" dirty="0" smtClean="0"/>
              <a:t>The </a:t>
            </a:r>
            <a:r>
              <a:rPr lang="en-GB" sz="2400" dirty="0"/>
              <a:t>values of true and false do not convert into any numerical </a:t>
            </a:r>
            <a:r>
              <a:rPr lang="en-GB" sz="2400" dirty="0" smtClean="0"/>
              <a:t>representation.</a:t>
            </a:r>
          </a:p>
          <a:p>
            <a:pPr lvl="1"/>
            <a:r>
              <a:rPr lang="en-GB" sz="2400" dirty="0" smtClean="0"/>
              <a:t>The </a:t>
            </a:r>
            <a:r>
              <a:rPr lang="en-GB" sz="2400" dirty="0"/>
              <a:t>true literal in Java does not equal 1, nor does the false literal equal 0. </a:t>
            </a:r>
            <a:endParaRPr lang="en-GB" sz="2400" dirty="0" smtClean="0"/>
          </a:p>
          <a:p>
            <a:pPr lvl="1"/>
            <a:r>
              <a:rPr lang="en-GB" sz="2400" dirty="0" smtClean="0"/>
              <a:t>In </a:t>
            </a:r>
            <a:r>
              <a:rPr lang="en-GB" sz="2400" dirty="0"/>
              <a:t>Java, they can </a:t>
            </a:r>
            <a:r>
              <a:rPr lang="en-GB" sz="2400" dirty="0" smtClean="0"/>
              <a:t>only be </a:t>
            </a:r>
            <a:r>
              <a:rPr lang="en-GB" sz="2400" dirty="0"/>
              <a:t>assigned to variables declared as </a:t>
            </a:r>
            <a:r>
              <a:rPr lang="en-GB" sz="2400" dirty="0" err="1"/>
              <a:t>boolean</a:t>
            </a:r>
            <a:r>
              <a:rPr lang="en-GB" sz="2400" dirty="0"/>
              <a:t>, or used in expressions with Boolean operators.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7153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 closer look at literals(contd..)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5300418"/>
          </a:xfrm>
        </p:spPr>
        <p:txBody>
          <a:bodyPr>
            <a:normAutofit/>
          </a:bodyPr>
          <a:lstStyle/>
          <a:p>
            <a:r>
              <a:rPr lang="en-IN" dirty="0" err="1" smtClean="0"/>
              <a:t>Charecter</a:t>
            </a:r>
            <a:r>
              <a:rPr lang="en-IN" dirty="0" smtClean="0"/>
              <a:t> Literals</a:t>
            </a:r>
          </a:p>
          <a:p>
            <a:pPr lvl="1" algn="just"/>
            <a:r>
              <a:rPr lang="en-GB" dirty="0"/>
              <a:t>They are 16-bit values that </a:t>
            </a:r>
            <a:r>
              <a:rPr lang="en-GB" dirty="0" smtClean="0"/>
              <a:t>can be </a:t>
            </a:r>
            <a:r>
              <a:rPr lang="en-GB" dirty="0"/>
              <a:t>converted into integers and manipulated with the integer operators, such as the </a:t>
            </a:r>
            <a:r>
              <a:rPr lang="en-GB" dirty="0" smtClean="0"/>
              <a:t>addition and </a:t>
            </a:r>
            <a:r>
              <a:rPr lang="en-GB" dirty="0"/>
              <a:t>subtraction operators. </a:t>
            </a:r>
            <a:endParaRPr lang="en-GB" dirty="0" smtClean="0"/>
          </a:p>
          <a:p>
            <a:pPr lvl="1" algn="just"/>
            <a:r>
              <a:rPr lang="en-GB" dirty="0" smtClean="0"/>
              <a:t>A </a:t>
            </a:r>
            <a:r>
              <a:rPr lang="en-GB" dirty="0"/>
              <a:t>literal character is represented inside a pair of single quotes. </a:t>
            </a:r>
            <a:endParaRPr lang="en-GB" dirty="0" smtClean="0"/>
          </a:p>
          <a:p>
            <a:pPr lvl="1" algn="just"/>
            <a:r>
              <a:rPr lang="en-GB" dirty="0" smtClean="0"/>
              <a:t>All</a:t>
            </a:r>
            <a:r>
              <a:rPr lang="en-GB" dirty="0"/>
              <a:t> </a:t>
            </a:r>
            <a:r>
              <a:rPr lang="en-GB" dirty="0" smtClean="0"/>
              <a:t>of </a:t>
            </a:r>
            <a:r>
              <a:rPr lang="en-GB" dirty="0"/>
              <a:t>the visible ASCII characters can be directly entered inside the quotes, such as </a:t>
            </a:r>
            <a:r>
              <a:rPr lang="en-GB" i="1" dirty="0"/>
              <a:t>‘a’, ‘z’, and ‘@’.</a:t>
            </a:r>
          </a:p>
          <a:p>
            <a:pPr lvl="1" algn="just"/>
            <a:r>
              <a:rPr lang="en-GB" dirty="0"/>
              <a:t>For characters that are impossible to enter directly, there are several escape sequences that </a:t>
            </a:r>
            <a:r>
              <a:rPr lang="en-GB" dirty="0" smtClean="0"/>
              <a:t>allow you </a:t>
            </a:r>
            <a:r>
              <a:rPr lang="en-GB" dirty="0"/>
              <a:t>to enter the character you need, such as ‘\’’ for the single-quote character itself and ‘\n’ </a:t>
            </a:r>
            <a:r>
              <a:rPr lang="en-GB" dirty="0" smtClean="0"/>
              <a:t>for the </a:t>
            </a:r>
            <a:r>
              <a:rPr lang="en-GB" dirty="0"/>
              <a:t>newline character</a:t>
            </a:r>
            <a:r>
              <a:rPr lang="en-GB" dirty="0" smtClean="0"/>
              <a:t>.</a:t>
            </a:r>
          </a:p>
          <a:p>
            <a:pPr lvl="1" algn="just"/>
            <a:r>
              <a:rPr lang="en-GB" dirty="0" smtClean="0"/>
              <a:t> </a:t>
            </a:r>
            <a:r>
              <a:rPr lang="en-GB" dirty="0"/>
              <a:t>There is also a mechanism for directly entering the value of a character </a:t>
            </a:r>
            <a:r>
              <a:rPr lang="en-GB" dirty="0" smtClean="0"/>
              <a:t>in octal </a:t>
            </a:r>
            <a:r>
              <a:rPr lang="en-GB" dirty="0"/>
              <a:t>or hexadecimal. For octal notation, use the backslash followed by the </a:t>
            </a:r>
            <a:r>
              <a:rPr lang="en-GB" dirty="0" smtClean="0"/>
              <a:t>three-digit number</a:t>
            </a:r>
            <a:r>
              <a:rPr lang="en-GB" dirty="0"/>
              <a:t>. For example, </a:t>
            </a:r>
            <a:r>
              <a:rPr lang="en-GB" i="1" dirty="0"/>
              <a:t>‘\141’ is the letter ‘a</a:t>
            </a:r>
            <a:r>
              <a:rPr lang="en-GB" i="1" dirty="0" smtClean="0"/>
              <a:t>’.</a:t>
            </a:r>
          </a:p>
          <a:p>
            <a:pPr lvl="1" algn="just"/>
            <a:r>
              <a:rPr lang="en-GB" i="1" dirty="0" smtClean="0"/>
              <a:t>For </a:t>
            </a:r>
            <a:r>
              <a:rPr lang="en-GB" i="1" dirty="0"/>
              <a:t>hexadecimal, you enter a backslash-u (\u), </a:t>
            </a:r>
            <a:r>
              <a:rPr lang="en-GB" i="1" dirty="0" smtClean="0"/>
              <a:t>then </a:t>
            </a:r>
            <a:r>
              <a:rPr lang="en-GB" dirty="0" smtClean="0"/>
              <a:t>exactly </a:t>
            </a:r>
            <a:r>
              <a:rPr lang="en-GB" dirty="0"/>
              <a:t>four hexadecimal digits. For example, </a:t>
            </a:r>
            <a:r>
              <a:rPr lang="en-GB" i="1" dirty="0"/>
              <a:t>‘\u0061’ is the ISO-Latin-1 ‘a</a:t>
            </a:r>
            <a:r>
              <a:rPr lang="en-GB" i="1" dirty="0" smtClean="0"/>
              <a:t>’ and</a:t>
            </a:r>
            <a:r>
              <a:rPr lang="en-GB" dirty="0" smtClean="0"/>
              <a:t> </a:t>
            </a:r>
            <a:r>
              <a:rPr lang="en-GB" i="1" dirty="0"/>
              <a:t>‘\ua432’ is a Japanese Katakana character.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6315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 closer look at literals(contd..)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5300418"/>
          </a:xfrm>
        </p:spPr>
        <p:txBody>
          <a:bodyPr>
            <a:normAutofit/>
          </a:bodyPr>
          <a:lstStyle/>
          <a:p>
            <a:r>
              <a:rPr lang="en-IN" b="1" dirty="0" smtClean="0"/>
              <a:t>Character Escape Sequences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66807"/>
            <a:ext cx="10820400" cy="48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 closer look at literals(contd..)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5300418"/>
          </a:xfrm>
        </p:spPr>
        <p:txBody>
          <a:bodyPr>
            <a:normAutofit/>
          </a:bodyPr>
          <a:lstStyle/>
          <a:p>
            <a:r>
              <a:rPr lang="en-IN" b="1" dirty="0" smtClean="0"/>
              <a:t>String Literal</a:t>
            </a:r>
          </a:p>
          <a:p>
            <a:r>
              <a:rPr lang="en-GB" dirty="0"/>
              <a:t>String literals in Java are specified like they are in most other languages—by </a:t>
            </a:r>
            <a:r>
              <a:rPr lang="en-GB" dirty="0" smtClean="0"/>
              <a:t>enclosing a </a:t>
            </a:r>
            <a:r>
              <a:rPr lang="en-GB" dirty="0"/>
              <a:t>sequence of characters between a pair of double quotes. Examples of string literals are</a:t>
            </a:r>
          </a:p>
          <a:p>
            <a:pPr marL="0" indent="0">
              <a:buNone/>
            </a:pPr>
            <a:r>
              <a:rPr lang="en-IN" dirty="0" smtClean="0"/>
              <a:t>	“</a:t>
            </a:r>
            <a:r>
              <a:rPr lang="en-IN" dirty="0"/>
              <a:t>Hello World”</a:t>
            </a:r>
          </a:p>
          <a:p>
            <a:pPr marL="0" indent="0">
              <a:buNone/>
            </a:pPr>
            <a:r>
              <a:rPr lang="en-IN" dirty="0" smtClean="0"/>
              <a:t>	“</a:t>
            </a:r>
            <a:r>
              <a:rPr lang="en-IN" dirty="0"/>
              <a:t>two\</a:t>
            </a:r>
            <a:r>
              <a:rPr lang="en-IN" dirty="0" err="1"/>
              <a:t>nlines</a:t>
            </a:r>
            <a:r>
              <a:rPr lang="en-IN" dirty="0"/>
              <a:t>”</a:t>
            </a:r>
          </a:p>
          <a:p>
            <a:pPr marL="0" indent="0">
              <a:buNone/>
            </a:pPr>
            <a:r>
              <a:rPr lang="en-IN" dirty="0" smtClean="0"/>
              <a:t>	“\”</a:t>
            </a:r>
            <a:r>
              <a:rPr lang="en-IN" dirty="0"/>
              <a:t>This is in quotes</a:t>
            </a:r>
            <a:r>
              <a:rPr lang="en-IN" dirty="0" smtClean="0"/>
              <a:t>\”“</a:t>
            </a:r>
          </a:p>
          <a:p>
            <a:r>
              <a:rPr lang="en-GB" dirty="0"/>
              <a:t>The escape sequences and octal/hexadecimal notations that were defined for </a:t>
            </a:r>
            <a:r>
              <a:rPr lang="en-GB" dirty="0" smtClean="0"/>
              <a:t>character literals </a:t>
            </a:r>
            <a:r>
              <a:rPr lang="en-GB" dirty="0"/>
              <a:t>work the same way inside of string literals</a:t>
            </a:r>
            <a:r>
              <a:rPr lang="en-GB" dirty="0" smtClean="0"/>
              <a:t>.</a:t>
            </a:r>
          </a:p>
          <a:p>
            <a:r>
              <a:rPr lang="en-GB" dirty="0"/>
              <a:t>S</a:t>
            </a:r>
            <a:r>
              <a:rPr lang="en-GB" dirty="0" smtClean="0"/>
              <a:t>trings </a:t>
            </a:r>
            <a:r>
              <a:rPr lang="en-GB" dirty="0"/>
              <a:t>must begin and end on the same line. There is no line-continuation </a:t>
            </a:r>
            <a:r>
              <a:rPr lang="en-GB" dirty="0" smtClean="0"/>
              <a:t>escape sequence.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4486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Data types, variables and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GB" b="1" dirty="0"/>
              <a:t>Java Is a Strongly Typed </a:t>
            </a:r>
            <a:r>
              <a:rPr lang="en-GB" b="1" dirty="0" smtClean="0"/>
              <a:t>Language</a:t>
            </a:r>
          </a:p>
          <a:p>
            <a:r>
              <a:rPr lang="en-IN" sz="2400" dirty="0"/>
              <a:t>First, </a:t>
            </a:r>
            <a:r>
              <a:rPr lang="en-IN" sz="2400" dirty="0" smtClean="0"/>
              <a:t>every </a:t>
            </a:r>
            <a:r>
              <a:rPr lang="en-GB" sz="2400" dirty="0" smtClean="0"/>
              <a:t>variable </a:t>
            </a:r>
            <a:r>
              <a:rPr lang="en-GB" sz="2400" dirty="0"/>
              <a:t>has a type, every expression has a type, and every type is strictly </a:t>
            </a:r>
            <a:r>
              <a:rPr lang="en-GB" sz="2400" dirty="0" smtClean="0"/>
              <a:t>defined.</a:t>
            </a:r>
          </a:p>
          <a:p>
            <a:r>
              <a:rPr lang="en-IN" dirty="0" smtClean="0"/>
              <a:t>Second, </a:t>
            </a:r>
            <a:r>
              <a:rPr lang="en-GB" dirty="0" smtClean="0"/>
              <a:t>all </a:t>
            </a:r>
            <a:r>
              <a:rPr lang="en-GB" dirty="0"/>
              <a:t>assignments, whether explicit or via parameter passing in method calls, are checked </a:t>
            </a:r>
            <a:r>
              <a:rPr lang="en-GB" dirty="0" smtClean="0"/>
              <a:t>for </a:t>
            </a:r>
            <a:r>
              <a:rPr lang="en-IN" dirty="0" smtClean="0"/>
              <a:t>type </a:t>
            </a:r>
            <a:r>
              <a:rPr lang="en-IN" dirty="0"/>
              <a:t>compatibility</a:t>
            </a:r>
            <a:r>
              <a:rPr lang="en-IN" dirty="0" smtClean="0"/>
              <a:t>.</a:t>
            </a:r>
          </a:p>
          <a:p>
            <a:r>
              <a:rPr lang="en-GB" dirty="0"/>
              <a:t>The Java compiler checks all expressions and parameters to ensure </a:t>
            </a:r>
            <a:r>
              <a:rPr lang="en-GB" dirty="0" smtClean="0"/>
              <a:t>that the </a:t>
            </a:r>
            <a:r>
              <a:rPr lang="en-GB" dirty="0"/>
              <a:t>types are compatible. </a:t>
            </a:r>
            <a:endParaRPr lang="en-GB" dirty="0" smtClean="0"/>
          </a:p>
          <a:p>
            <a:r>
              <a:rPr lang="en-GB" dirty="0" smtClean="0"/>
              <a:t>Any </a:t>
            </a:r>
            <a:r>
              <a:rPr lang="en-GB" dirty="0"/>
              <a:t>type mismatches </a:t>
            </a:r>
            <a:r>
              <a:rPr lang="en-GB" dirty="0" smtClean="0"/>
              <a:t>or </a:t>
            </a:r>
            <a:r>
              <a:rPr lang="en-GB" dirty="0"/>
              <a:t>errors that must be </a:t>
            </a:r>
            <a:r>
              <a:rPr lang="en-GB" dirty="0" smtClean="0"/>
              <a:t>corrected, will be done </a:t>
            </a:r>
            <a:r>
              <a:rPr lang="en-GB" dirty="0"/>
              <a:t>before </a:t>
            </a:r>
            <a:r>
              <a:rPr lang="en-GB" dirty="0" smtClean="0"/>
              <a:t>the compiler </a:t>
            </a:r>
            <a:r>
              <a:rPr lang="en-GB" dirty="0"/>
              <a:t>will finish compiling the class.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28931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GB" b="1" dirty="0" smtClean="0"/>
              <a:t>Integers:</a:t>
            </a:r>
            <a:r>
              <a:rPr lang="en-GB" dirty="0" smtClean="0"/>
              <a:t> </a:t>
            </a:r>
            <a:r>
              <a:rPr lang="en-GB" dirty="0"/>
              <a:t>This group includes </a:t>
            </a:r>
            <a:r>
              <a:rPr lang="en-GB" b="1" dirty="0"/>
              <a:t>byte, short, </a:t>
            </a:r>
            <a:r>
              <a:rPr lang="en-GB" b="1" dirty="0" err="1"/>
              <a:t>int</a:t>
            </a:r>
            <a:r>
              <a:rPr lang="en-GB" b="1" dirty="0"/>
              <a:t>, and long,</a:t>
            </a:r>
            <a:r>
              <a:rPr lang="en-GB" dirty="0"/>
              <a:t> which are for </a:t>
            </a:r>
            <a:r>
              <a:rPr lang="en-GB" dirty="0" smtClean="0"/>
              <a:t>whole-valued </a:t>
            </a:r>
            <a:r>
              <a:rPr lang="en-IN" dirty="0" smtClean="0"/>
              <a:t>signed numbers.</a:t>
            </a:r>
          </a:p>
          <a:p>
            <a:r>
              <a:rPr lang="en-GB" b="1" dirty="0" smtClean="0"/>
              <a:t>Floating-point numbers:</a:t>
            </a:r>
            <a:r>
              <a:rPr lang="en-GB" dirty="0" smtClean="0"/>
              <a:t> </a:t>
            </a:r>
            <a:r>
              <a:rPr lang="en-GB" dirty="0"/>
              <a:t>This group includes </a:t>
            </a:r>
            <a:r>
              <a:rPr lang="en-GB" b="1" dirty="0"/>
              <a:t>float and double</a:t>
            </a:r>
            <a:r>
              <a:rPr lang="en-GB" dirty="0"/>
              <a:t>, which </a:t>
            </a:r>
            <a:r>
              <a:rPr lang="en-GB" dirty="0" smtClean="0"/>
              <a:t>represent </a:t>
            </a:r>
            <a:r>
              <a:rPr lang="en-IN" dirty="0" smtClean="0"/>
              <a:t>numbers </a:t>
            </a:r>
            <a:r>
              <a:rPr lang="en-IN" dirty="0"/>
              <a:t>with fractional </a:t>
            </a:r>
            <a:r>
              <a:rPr lang="en-IN" dirty="0" smtClean="0"/>
              <a:t>precision.</a:t>
            </a:r>
          </a:p>
          <a:p>
            <a:r>
              <a:rPr lang="en-GB" b="1" dirty="0" smtClean="0"/>
              <a:t>Characters:</a:t>
            </a:r>
            <a:r>
              <a:rPr lang="en-GB" dirty="0" smtClean="0"/>
              <a:t> </a:t>
            </a:r>
            <a:r>
              <a:rPr lang="en-GB" dirty="0"/>
              <a:t>This group includes </a:t>
            </a:r>
            <a:r>
              <a:rPr lang="en-GB" b="1" dirty="0"/>
              <a:t>char</a:t>
            </a:r>
            <a:r>
              <a:rPr lang="en-GB" dirty="0"/>
              <a:t>, which represents symbols in a character </a:t>
            </a:r>
            <a:r>
              <a:rPr lang="en-GB" dirty="0" smtClean="0"/>
              <a:t>set, </a:t>
            </a:r>
            <a:r>
              <a:rPr lang="en-IN" dirty="0" smtClean="0"/>
              <a:t>like </a:t>
            </a:r>
            <a:r>
              <a:rPr lang="en-IN" dirty="0"/>
              <a:t>letters and </a:t>
            </a:r>
            <a:r>
              <a:rPr lang="en-IN" dirty="0" smtClean="0"/>
              <a:t>numbers.</a:t>
            </a:r>
          </a:p>
          <a:p>
            <a:r>
              <a:rPr lang="en-GB" b="1" dirty="0" smtClean="0"/>
              <a:t>Boolean:</a:t>
            </a:r>
            <a:r>
              <a:rPr lang="en-GB" dirty="0" smtClean="0"/>
              <a:t> </a:t>
            </a:r>
            <a:r>
              <a:rPr lang="en-GB" dirty="0"/>
              <a:t>This group includes </a:t>
            </a:r>
            <a:r>
              <a:rPr lang="en-GB" dirty="0" err="1"/>
              <a:t>boolean</a:t>
            </a:r>
            <a:r>
              <a:rPr lang="en-GB" dirty="0"/>
              <a:t>, which is a special type </a:t>
            </a:r>
            <a:r>
              <a:rPr lang="en-GB" dirty="0" smtClean="0"/>
              <a:t>for representing </a:t>
            </a:r>
            <a:r>
              <a:rPr lang="en-IN" dirty="0" smtClean="0"/>
              <a:t>true/false </a:t>
            </a:r>
            <a:r>
              <a:rPr lang="en-IN" dirty="0"/>
              <a:t>values.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5882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GB" b="1" dirty="0" smtClean="0"/>
              <a:t>Byte</a:t>
            </a:r>
          </a:p>
          <a:p>
            <a:pPr lvl="1"/>
            <a:r>
              <a:rPr lang="en-GB" dirty="0"/>
              <a:t>The smallest integer type is </a:t>
            </a:r>
            <a:r>
              <a:rPr lang="en-GB" b="1" dirty="0"/>
              <a:t>byte. This is a signed 8-bit type that has a range from –128 to </a:t>
            </a:r>
            <a:r>
              <a:rPr lang="en-GB" b="1" dirty="0" smtClean="0"/>
              <a:t>127.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specially </a:t>
            </a:r>
            <a:r>
              <a:rPr lang="en-GB" dirty="0"/>
              <a:t>useful when you’re working with a stream of data </a:t>
            </a:r>
            <a:r>
              <a:rPr lang="en-GB" dirty="0" smtClean="0"/>
              <a:t>from </a:t>
            </a:r>
            <a:r>
              <a:rPr lang="en-IN" dirty="0" smtClean="0"/>
              <a:t>a </a:t>
            </a:r>
            <a:r>
              <a:rPr lang="en-IN" dirty="0"/>
              <a:t>network or </a:t>
            </a:r>
            <a:r>
              <a:rPr lang="en-IN" dirty="0" smtClean="0"/>
              <a:t>file.</a:t>
            </a:r>
          </a:p>
          <a:p>
            <a:pPr lvl="1"/>
            <a:r>
              <a:rPr lang="en-GB" dirty="0" smtClean="0"/>
              <a:t>also </a:t>
            </a:r>
            <a:r>
              <a:rPr lang="en-GB" dirty="0"/>
              <a:t>useful when you’re working with raw binary data that </a:t>
            </a:r>
            <a:r>
              <a:rPr lang="en-GB" dirty="0" smtClean="0"/>
              <a:t>may not </a:t>
            </a:r>
            <a:r>
              <a:rPr lang="en-GB" dirty="0"/>
              <a:t>be directly compatible with Java’s other built-in types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Ex: byte </a:t>
            </a:r>
            <a:r>
              <a:rPr lang="en-GB" dirty="0" err="1" smtClean="0"/>
              <a:t>b,c</a:t>
            </a:r>
            <a:r>
              <a:rPr lang="en-GB" dirty="0" smtClean="0"/>
              <a:t>;</a:t>
            </a:r>
          </a:p>
          <a:p>
            <a:pPr lvl="1"/>
            <a:endParaRPr lang="en-GB" dirty="0" smtClean="0"/>
          </a:p>
          <a:p>
            <a:r>
              <a:rPr lang="en-IN" sz="2400" b="1" dirty="0"/>
              <a:t>short</a:t>
            </a:r>
          </a:p>
          <a:p>
            <a:pPr lvl="1"/>
            <a:r>
              <a:rPr lang="en-GB" dirty="0"/>
              <a:t>short is a signed 16-bit type. It has a range from –32,768 to 32,767. </a:t>
            </a:r>
            <a:endParaRPr lang="en-GB" dirty="0" smtClean="0"/>
          </a:p>
          <a:p>
            <a:pPr lvl="1"/>
            <a:r>
              <a:rPr lang="en-GB" dirty="0" smtClean="0"/>
              <a:t>It </a:t>
            </a:r>
            <a:r>
              <a:rPr lang="en-GB" dirty="0"/>
              <a:t>is probably the </a:t>
            </a:r>
            <a:r>
              <a:rPr lang="en-GB" dirty="0" smtClean="0"/>
              <a:t>least-used Java </a:t>
            </a:r>
            <a:r>
              <a:rPr lang="en-GB" dirty="0"/>
              <a:t>type. </a:t>
            </a:r>
            <a:endParaRPr lang="en-GB" dirty="0" smtClean="0"/>
          </a:p>
          <a:p>
            <a:pPr lvl="1"/>
            <a:r>
              <a:rPr lang="en-GB" sz="2400" dirty="0" smtClean="0"/>
              <a:t>Ex: short </a:t>
            </a:r>
            <a:r>
              <a:rPr lang="en-GB" sz="2400" dirty="0" err="1" smtClean="0"/>
              <a:t>s,t</a:t>
            </a:r>
            <a:r>
              <a:rPr lang="en-GB" sz="2400" dirty="0" smtClean="0"/>
              <a:t>;</a:t>
            </a:r>
          </a:p>
          <a:p>
            <a:pPr lvl="3"/>
            <a:endParaRPr lang="en-GB" dirty="0"/>
          </a:p>
          <a:p>
            <a:pPr lvl="1"/>
            <a:endParaRPr lang="en-GB" b="1" dirty="0" smtClean="0"/>
          </a:p>
          <a:p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3598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Int</a:t>
            </a:r>
            <a:endParaRPr lang="en-IN" b="1" dirty="0" smtClean="0"/>
          </a:p>
          <a:p>
            <a:pPr lvl="1"/>
            <a:r>
              <a:rPr lang="en-GB" dirty="0"/>
              <a:t>The most commonly used integer type is int. </a:t>
            </a:r>
            <a:endParaRPr lang="en-GB" dirty="0" smtClean="0"/>
          </a:p>
          <a:p>
            <a:pPr lvl="1"/>
            <a:r>
              <a:rPr lang="en-GB" dirty="0" smtClean="0"/>
              <a:t>It </a:t>
            </a:r>
            <a:r>
              <a:rPr lang="en-GB" dirty="0"/>
              <a:t>is a signed 32-bit type that has a </a:t>
            </a:r>
            <a:r>
              <a:rPr lang="en-GB" dirty="0" smtClean="0"/>
              <a:t>range </a:t>
            </a:r>
            <a:r>
              <a:rPr lang="en-GB" sz="2400" dirty="0" smtClean="0"/>
              <a:t>from </a:t>
            </a:r>
            <a:r>
              <a:rPr lang="en-GB" sz="2400" dirty="0"/>
              <a:t>–2,147,483,648 to </a:t>
            </a:r>
            <a:r>
              <a:rPr lang="en-GB" sz="2400" dirty="0" smtClean="0"/>
              <a:t>2,147,483,647.</a:t>
            </a:r>
          </a:p>
          <a:p>
            <a:pPr lvl="1"/>
            <a:r>
              <a:rPr lang="en-GB" sz="2400" dirty="0" smtClean="0"/>
              <a:t>variables </a:t>
            </a:r>
            <a:r>
              <a:rPr lang="en-GB" sz="2400" dirty="0"/>
              <a:t>of type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smtClean="0"/>
              <a:t>are commonly </a:t>
            </a:r>
            <a:r>
              <a:rPr lang="en-GB" sz="2400" dirty="0"/>
              <a:t>employed to control loops and to index arrays. </a:t>
            </a:r>
            <a:endParaRPr lang="en-GB" dirty="0"/>
          </a:p>
          <a:p>
            <a:r>
              <a:rPr lang="en-IN" b="1" dirty="0"/>
              <a:t>long</a:t>
            </a:r>
          </a:p>
          <a:p>
            <a:pPr lvl="1"/>
            <a:r>
              <a:rPr lang="en-GB" dirty="0"/>
              <a:t>long is a signed 64-bit type and is useful for those occasions where an </a:t>
            </a:r>
            <a:r>
              <a:rPr lang="en-GB" dirty="0" err="1"/>
              <a:t>int</a:t>
            </a:r>
            <a:r>
              <a:rPr lang="en-GB" dirty="0"/>
              <a:t> type is not </a:t>
            </a:r>
            <a:r>
              <a:rPr lang="en-GB" dirty="0" smtClean="0"/>
              <a:t>large enough </a:t>
            </a:r>
            <a:r>
              <a:rPr lang="en-GB" dirty="0"/>
              <a:t>to hold the desired value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The range of a long is quite large. This makes it </a:t>
            </a:r>
            <a:r>
              <a:rPr lang="en-GB" dirty="0" smtClean="0"/>
              <a:t>useful when </a:t>
            </a:r>
            <a:r>
              <a:rPr lang="en-GB" dirty="0"/>
              <a:t>big, whole numbers are needed.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7000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its applications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7660"/>
            <a:ext cx="10820400" cy="486664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Java is </a:t>
            </a:r>
            <a:r>
              <a:rPr lang="en-GB" dirty="0"/>
              <a:t>a general-purpose programming language that is class-based and object-oriented. </a:t>
            </a:r>
            <a:endParaRPr lang="en-GB" dirty="0" smtClean="0"/>
          </a:p>
          <a:p>
            <a:pPr algn="just"/>
            <a:r>
              <a:rPr lang="en-GB" dirty="0" smtClean="0"/>
              <a:t>It is </a:t>
            </a:r>
            <a:r>
              <a:rPr lang="en-GB" dirty="0"/>
              <a:t>structured in such a way that developers can write code anywhere and run it anywhere without worrying about the underlying </a:t>
            </a:r>
            <a:r>
              <a:rPr lang="en-GB" dirty="0" smtClean="0"/>
              <a:t>computer architecture</a:t>
            </a:r>
            <a:r>
              <a:rPr lang="en-GB" dirty="0"/>
              <a:t>. It is also referred to as </a:t>
            </a:r>
            <a:r>
              <a:rPr lang="en-GB" i="1" dirty="0"/>
              <a:t>write once, run anywhere</a:t>
            </a:r>
            <a:r>
              <a:rPr lang="en-GB" dirty="0"/>
              <a:t> (WORA</a:t>
            </a:r>
            <a:r>
              <a:rPr lang="en-GB" dirty="0" smtClean="0"/>
              <a:t>).</a:t>
            </a:r>
          </a:p>
          <a:p>
            <a:r>
              <a:rPr lang="en-GB" dirty="0"/>
              <a:t>Java is used for:</a:t>
            </a:r>
          </a:p>
          <a:p>
            <a:pPr lvl="1"/>
            <a:r>
              <a:rPr lang="en-GB" dirty="0"/>
              <a:t>GUI applications</a:t>
            </a:r>
          </a:p>
          <a:p>
            <a:pPr lvl="1"/>
            <a:r>
              <a:rPr lang="en-GB" dirty="0"/>
              <a:t>Web servers and applications servers</a:t>
            </a:r>
          </a:p>
          <a:p>
            <a:pPr lvl="1"/>
            <a:r>
              <a:rPr lang="en-GB" dirty="0"/>
              <a:t>Middleware applications</a:t>
            </a:r>
          </a:p>
          <a:p>
            <a:pPr lvl="1"/>
            <a:r>
              <a:rPr lang="en-GB" dirty="0"/>
              <a:t>Web applications</a:t>
            </a:r>
          </a:p>
          <a:p>
            <a:pPr lvl="1"/>
            <a:r>
              <a:rPr lang="en-GB" dirty="0"/>
              <a:t>Mobile applications</a:t>
            </a:r>
          </a:p>
          <a:p>
            <a:pPr lvl="1"/>
            <a:r>
              <a:rPr lang="en-GB" dirty="0"/>
              <a:t>Embedded systems</a:t>
            </a:r>
          </a:p>
          <a:p>
            <a:pPr lvl="1"/>
            <a:r>
              <a:rPr lang="en-GB" dirty="0"/>
              <a:t>Enterprise applications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9898" y="1797803"/>
            <a:ext cx="10576303" cy="35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Float</a:t>
            </a:r>
          </a:p>
          <a:p>
            <a:pPr lvl="1"/>
            <a:r>
              <a:rPr lang="en-GB" dirty="0"/>
              <a:t>The type </a:t>
            </a:r>
            <a:r>
              <a:rPr lang="en-GB" b="1" dirty="0"/>
              <a:t>float specifies a </a:t>
            </a:r>
            <a:r>
              <a:rPr lang="en-GB" b="1" i="1" dirty="0"/>
              <a:t>single-precision value that uses 32 bits of </a:t>
            </a:r>
            <a:r>
              <a:rPr lang="en-GB" b="1" i="1" dirty="0" smtClean="0"/>
              <a:t>storage.</a:t>
            </a:r>
          </a:p>
          <a:p>
            <a:pPr lvl="1"/>
            <a:r>
              <a:rPr lang="en-GB" b="1" i="1" dirty="0" smtClean="0"/>
              <a:t>Single </a:t>
            </a:r>
            <a:r>
              <a:rPr lang="en-GB" b="1" i="1" dirty="0"/>
              <a:t>precision </a:t>
            </a:r>
            <a:r>
              <a:rPr lang="en-GB" b="1" i="1" dirty="0" smtClean="0"/>
              <a:t>is </a:t>
            </a:r>
            <a:r>
              <a:rPr lang="en-GB" sz="2400" dirty="0" smtClean="0"/>
              <a:t>faster </a:t>
            </a:r>
            <a:r>
              <a:rPr lang="en-GB" sz="2400" dirty="0"/>
              <a:t>on some processors and takes half as much space as double precision, but will </a:t>
            </a:r>
            <a:r>
              <a:rPr lang="en-GB" sz="2400" dirty="0" smtClean="0"/>
              <a:t>become imprecise </a:t>
            </a:r>
            <a:r>
              <a:rPr lang="en-GB" sz="2400" dirty="0"/>
              <a:t>when the values are either very large or very small. </a:t>
            </a:r>
            <a:endParaRPr lang="en-GB" sz="2400" dirty="0" smtClean="0"/>
          </a:p>
          <a:p>
            <a:pPr lvl="1"/>
            <a:r>
              <a:rPr lang="en-GB" sz="2400" dirty="0" smtClean="0"/>
              <a:t>Variables </a:t>
            </a:r>
            <a:r>
              <a:rPr lang="en-GB" sz="2400" dirty="0"/>
              <a:t>of type </a:t>
            </a:r>
            <a:r>
              <a:rPr lang="en-GB" sz="2400" b="1" dirty="0"/>
              <a:t>float are </a:t>
            </a:r>
            <a:r>
              <a:rPr lang="en-GB" sz="2400" b="1" dirty="0" smtClean="0"/>
              <a:t>useful </a:t>
            </a:r>
            <a:r>
              <a:rPr lang="en-GB" sz="2400" dirty="0" smtClean="0"/>
              <a:t>when </a:t>
            </a:r>
            <a:r>
              <a:rPr lang="en-GB" sz="2400" dirty="0"/>
              <a:t>you need a fractional component, but don’t require a large degree of precision.</a:t>
            </a:r>
            <a:endParaRPr lang="en-IN" b="1" dirty="0" smtClean="0"/>
          </a:p>
          <a:p>
            <a:pPr lvl="1"/>
            <a:r>
              <a:rPr lang="en-IN" dirty="0" smtClean="0"/>
              <a:t>Ex: float </a:t>
            </a:r>
            <a:r>
              <a:rPr lang="en-IN" dirty="0" err="1" smtClean="0"/>
              <a:t>hightemp,lowtemp</a:t>
            </a:r>
            <a:r>
              <a:rPr lang="en-IN" dirty="0" smtClean="0"/>
              <a:t>;</a:t>
            </a:r>
          </a:p>
          <a:p>
            <a:r>
              <a:rPr lang="en-IN" b="1" dirty="0" smtClean="0"/>
              <a:t>Double</a:t>
            </a:r>
          </a:p>
          <a:p>
            <a:pPr lvl="1"/>
            <a:r>
              <a:rPr lang="en-GB" sz="2200" dirty="0"/>
              <a:t>Double precision, as denoted by the </a:t>
            </a:r>
            <a:r>
              <a:rPr lang="en-GB" sz="2200" b="1" dirty="0"/>
              <a:t>double keyword, uses 64 bits to store a </a:t>
            </a:r>
            <a:r>
              <a:rPr lang="en-GB" sz="2200" b="1" dirty="0" smtClean="0"/>
              <a:t>value.</a:t>
            </a:r>
          </a:p>
          <a:p>
            <a:pPr lvl="1"/>
            <a:r>
              <a:rPr lang="en-GB" sz="2200" b="1" dirty="0" smtClean="0"/>
              <a:t>Double </a:t>
            </a:r>
            <a:r>
              <a:rPr lang="en-GB" sz="2200" dirty="0" smtClean="0"/>
              <a:t>precision </a:t>
            </a:r>
            <a:r>
              <a:rPr lang="en-GB" sz="2200" dirty="0"/>
              <a:t>is actually faster than single </a:t>
            </a:r>
            <a:r>
              <a:rPr lang="en-GB" sz="2200" dirty="0" smtClean="0"/>
              <a:t>precision.</a:t>
            </a:r>
          </a:p>
          <a:p>
            <a:pPr lvl="1"/>
            <a:r>
              <a:rPr lang="en-GB" sz="2200" dirty="0" smtClean="0"/>
              <a:t>some </a:t>
            </a:r>
            <a:r>
              <a:rPr lang="en-GB" sz="2200" dirty="0"/>
              <a:t>modern processors that have </a:t>
            </a:r>
            <a:r>
              <a:rPr lang="en-GB" sz="2200" dirty="0" smtClean="0"/>
              <a:t>been optimized </a:t>
            </a:r>
            <a:r>
              <a:rPr lang="en-GB" sz="2200" dirty="0"/>
              <a:t>for high-speed mathematical calculations. </a:t>
            </a:r>
            <a:endParaRPr lang="en-GB" sz="2200" dirty="0" smtClean="0"/>
          </a:p>
          <a:p>
            <a:pPr lvl="1"/>
            <a:r>
              <a:rPr lang="en-GB" sz="2200" dirty="0" smtClean="0"/>
              <a:t>All </a:t>
            </a:r>
            <a:r>
              <a:rPr lang="en-GB" sz="2200" dirty="0"/>
              <a:t>transcendental math functions, </a:t>
            </a:r>
            <a:r>
              <a:rPr lang="en-GB" sz="2200" dirty="0" smtClean="0"/>
              <a:t>such as </a:t>
            </a:r>
            <a:r>
              <a:rPr lang="en-GB" sz="2200" b="1" dirty="0"/>
              <a:t>sin( ), cos( ), and </a:t>
            </a:r>
            <a:r>
              <a:rPr lang="en-GB" sz="2200" b="1" dirty="0" err="1"/>
              <a:t>sqrt</a:t>
            </a:r>
            <a:r>
              <a:rPr lang="en-GB" sz="2200" b="1" dirty="0"/>
              <a:t>( ), return double values. 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31487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endParaRPr lang="en-IN" sz="2200" b="1" dirty="0" smtClean="0"/>
          </a:p>
          <a:p>
            <a:endParaRPr lang="en-IN" b="1" dirty="0"/>
          </a:p>
          <a:p>
            <a:endParaRPr lang="en-IN" sz="2200" b="1" dirty="0" smtClean="0"/>
          </a:p>
          <a:p>
            <a:endParaRPr lang="en-IN" b="1" dirty="0"/>
          </a:p>
          <a:p>
            <a:r>
              <a:rPr lang="en-IN" sz="2200" b="1" dirty="0" smtClean="0"/>
              <a:t>Char</a:t>
            </a:r>
          </a:p>
          <a:p>
            <a:pPr lvl="1"/>
            <a:r>
              <a:rPr lang="en-GB" dirty="0"/>
              <a:t>used to store characters is </a:t>
            </a:r>
            <a:r>
              <a:rPr lang="en-GB" b="1" dirty="0"/>
              <a:t>char</a:t>
            </a:r>
            <a:r>
              <a:rPr lang="en-GB" b="1" dirty="0" smtClean="0"/>
              <a:t>.</a:t>
            </a:r>
          </a:p>
          <a:p>
            <a:pPr lvl="1"/>
            <a:r>
              <a:rPr lang="en-GB" dirty="0"/>
              <a:t>Java </a:t>
            </a:r>
            <a:r>
              <a:rPr lang="en-GB" b="1" dirty="0"/>
              <a:t>char is a 16-bit type</a:t>
            </a:r>
            <a:r>
              <a:rPr lang="en-GB" b="1" dirty="0" smtClean="0"/>
              <a:t>.</a:t>
            </a:r>
          </a:p>
          <a:p>
            <a:pPr lvl="1"/>
            <a:r>
              <a:rPr lang="en-GB" dirty="0"/>
              <a:t>The range of a </a:t>
            </a:r>
            <a:r>
              <a:rPr lang="en-GB" b="1" dirty="0"/>
              <a:t>char is 0 to </a:t>
            </a:r>
            <a:r>
              <a:rPr lang="en-GB" b="1" dirty="0" smtClean="0"/>
              <a:t>65,536.</a:t>
            </a:r>
          </a:p>
          <a:p>
            <a:pPr lvl="1"/>
            <a:r>
              <a:rPr lang="en-GB" dirty="0"/>
              <a:t>There are no negative </a:t>
            </a:r>
            <a:r>
              <a:rPr lang="en-GB" b="1" dirty="0" smtClean="0"/>
              <a:t>chars.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standard set of characters known as ASCII still ranges from 0 to 127 as always, and </a:t>
            </a:r>
            <a:r>
              <a:rPr lang="en-GB" dirty="0" smtClean="0"/>
              <a:t>the extended </a:t>
            </a:r>
            <a:r>
              <a:rPr lang="en-GB" dirty="0"/>
              <a:t>8-bit character set, ISO-Latin-1, ranges from 0 to 255.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30" y="1285461"/>
            <a:ext cx="9064098" cy="15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r>
              <a:rPr lang="en-IN" sz="2200" b="1" dirty="0" smtClean="0"/>
              <a:t>Char</a:t>
            </a:r>
          </a:p>
          <a:p>
            <a:pPr marL="457200" lvl="1" indent="0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981199"/>
            <a:ext cx="9562454" cy="46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r>
              <a:rPr lang="en-IN" b="1" dirty="0" smtClean="0"/>
              <a:t>Booleans</a:t>
            </a:r>
          </a:p>
          <a:p>
            <a:pPr lvl="1"/>
            <a:r>
              <a:rPr lang="en-GB" dirty="0"/>
              <a:t>It can have only one of </a:t>
            </a:r>
            <a:r>
              <a:rPr lang="en-GB" dirty="0" smtClean="0"/>
              <a:t>two </a:t>
            </a:r>
            <a:r>
              <a:rPr lang="en-IN" dirty="0" smtClean="0"/>
              <a:t>possible </a:t>
            </a:r>
            <a:r>
              <a:rPr lang="en-IN" dirty="0"/>
              <a:t>values, </a:t>
            </a:r>
            <a:r>
              <a:rPr lang="en-IN" b="1" dirty="0"/>
              <a:t>true or </a:t>
            </a:r>
            <a:r>
              <a:rPr lang="en-IN" b="1" dirty="0" smtClean="0"/>
              <a:t>false. </a:t>
            </a:r>
          </a:p>
          <a:p>
            <a:pPr lvl="1"/>
            <a:r>
              <a:rPr lang="en-GB" dirty="0" smtClean="0"/>
              <a:t>This </a:t>
            </a:r>
            <a:r>
              <a:rPr lang="en-GB" dirty="0"/>
              <a:t>is the type returned by all relational operators, as in </a:t>
            </a:r>
            <a:r>
              <a:rPr lang="en-GB" dirty="0" smtClean="0"/>
              <a:t>the case </a:t>
            </a:r>
            <a:r>
              <a:rPr lang="en-GB" dirty="0"/>
              <a:t>of </a:t>
            </a:r>
            <a:r>
              <a:rPr lang="en-GB" b="1" dirty="0"/>
              <a:t>a &lt; b. </a:t>
            </a:r>
            <a:r>
              <a:rPr lang="en-GB" b="1" dirty="0" err="1"/>
              <a:t>boolean</a:t>
            </a:r>
            <a:r>
              <a:rPr lang="en-GB" b="1" dirty="0"/>
              <a:t> is also the type </a:t>
            </a:r>
            <a:r>
              <a:rPr lang="en-GB" b="1" i="1" dirty="0"/>
              <a:t>required by the </a:t>
            </a:r>
            <a:r>
              <a:rPr lang="en-GB" b="1" i="1" dirty="0" smtClean="0"/>
              <a:t>conditional expressions </a:t>
            </a:r>
            <a:r>
              <a:rPr lang="en-GB" b="1" i="1" dirty="0"/>
              <a:t>that </a:t>
            </a:r>
            <a:r>
              <a:rPr lang="en-GB" b="1" i="1" dirty="0" smtClean="0"/>
              <a:t>govern </a:t>
            </a:r>
            <a:r>
              <a:rPr lang="en-GB" dirty="0" smtClean="0"/>
              <a:t>the </a:t>
            </a:r>
            <a:r>
              <a:rPr lang="en-GB" dirty="0"/>
              <a:t>control statements such as </a:t>
            </a:r>
            <a:r>
              <a:rPr lang="en-GB" b="1" dirty="0"/>
              <a:t>if and </a:t>
            </a:r>
            <a:r>
              <a:rPr lang="en-GB" b="1" dirty="0" smtClean="0"/>
              <a:t>for.</a:t>
            </a:r>
          </a:p>
          <a:p>
            <a:pPr lvl="1"/>
            <a:endParaRPr lang="en-IN" b="1" dirty="0" smtClean="0"/>
          </a:p>
          <a:p>
            <a:pPr marL="457200" lvl="1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43" y="3154873"/>
            <a:ext cx="5705457" cy="3261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825" y="3154873"/>
            <a:ext cx="5796366" cy="32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 smtClean="0"/>
              <a:t>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pPr lvl="1"/>
            <a:endParaRPr lang="en-IN" b="1" dirty="0" smtClean="0"/>
          </a:p>
          <a:p>
            <a:r>
              <a:rPr lang="en-GB" sz="2400" dirty="0"/>
              <a:t>The variable is the basic unit of storage in a Java program. </a:t>
            </a:r>
            <a:endParaRPr lang="en-GB" sz="2400" dirty="0" smtClean="0"/>
          </a:p>
          <a:p>
            <a:r>
              <a:rPr lang="en-GB" sz="2400" dirty="0" smtClean="0"/>
              <a:t>A </a:t>
            </a:r>
            <a:r>
              <a:rPr lang="en-GB" sz="2400" dirty="0"/>
              <a:t>variable is defined by </a:t>
            </a:r>
            <a:r>
              <a:rPr lang="en-GB" sz="2400" dirty="0" smtClean="0"/>
              <a:t>the combination </a:t>
            </a:r>
            <a:r>
              <a:rPr lang="en-GB" sz="2400" dirty="0"/>
              <a:t>of an identifier, a type, and an optional initializer. </a:t>
            </a:r>
            <a:endParaRPr lang="en-GB" sz="2400" dirty="0" smtClean="0"/>
          </a:p>
          <a:p>
            <a:r>
              <a:rPr lang="en-GB" sz="2400" b="1" dirty="0" smtClean="0"/>
              <a:t>Syntax: </a:t>
            </a:r>
          </a:p>
          <a:p>
            <a:pPr lvl="1"/>
            <a:r>
              <a:rPr lang="en-GB" dirty="0" err="1" smtClean="0"/>
              <a:t>Data_type</a:t>
            </a:r>
            <a:r>
              <a:rPr lang="en-GB" dirty="0" smtClean="0"/>
              <a:t> identifier </a:t>
            </a:r>
            <a:r>
              <a:rPr lang="en-GB" dirty="0"/>
              <a:t>[= value</a:t>
            </a:r>
            <a:r>
              <a:rPr lang="en-GB" dirty="0" smtClean="0"/>
              <a:t>] </a:t>
            </a:r>
            <a:r>
              <a:rPr lang="en-GB" dirty="0"/>
              <a:t>;</a:t>
            </a:r>
          </a:p>
          <a:p>
            <a:pPr lvl="1"/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89" y="3850880"/>
            <a:ext cx="8943608" cy="23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 smtClean="0"/>
              <a:t>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pPr lvl="1"/>
            <a:r>
              <a:rPr lang="en-IN" b="1" dirty="0" smtClean="0"/>
              <a:t>Dynamic Initialization</a:t>
            </a:r>
          </a:p>
          <a:p>
            <a:pPr lvl="1"/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12" y="1890792"/>
            <a:ext cx="10700287" cy="45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 smtClean="0"/>
              <a:t>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r>
              <a:rPr lang="en-IN" b="1" dirty="0" smtClean="0"/>
              <a:t>Scope and Lifetime of Variables</a:t>
            </a:r>
          </a:p>
          <a:p>
            <a:pPr lvl="1"/>
            <a:r>
              <a:rPr lang="en-IN" dirty="0"/>
              <a:t>A block defines </a:t>
            </a:r>
            <a:r>
              <a:rPr lang="en-IN" dirty="0" smtClean="0"/>
              <a:t>a </a:t>
            </a:r>
            <a:r>
              <a:rPr lang="en-GB" i="1" dirty="0" smtClean="0"/>
              <a:t>scope</a:t>
            </a:r>
            <a:r>
              <a:rPr lang="en-GB" i="1" dirty="0"/>
              <a:t>. Thus, each time you start a new block, you are creating a new scope</a:t>
            </a:r>
            <a:r>
              <a:rPr lang="en-GB" i="1" dirty="0" smtClean="0"/>
              <a:t>.</a:t>
            </a:r>
          </a:p>
          <a:p>
            <a:pPr lvl="1"/>
            <a:r>
              <a:rPr lang="en-GB" i="1" dirty="0" smtClean="0"/>
              <a:t> </a:t>
            </a:r>
            <a:r>
              <a:rPr lang="en-GB" i="1" dirty="0"/>
              <a:t>A scope </a:t>
            </a:r>
            <a:r>
              <a:rPr lang="en-GB" i="1" dirty="0" smtClean="0"/>
              <a:t>determines </a:t>
            </a:r>
            <a:r>
              <a:rPr lang="en-GB" dirty="0" smtClean="0"/>
              <a:t>what </a:t>
            </a:r>
            <a:r>
              <a:rPr lang="en-GB" dirty="0"/>
              <a:t>objects are visible to other parts of your program. It also determines the lifetime </a:t>
            </a:r>
            <a:r>
              <a:rPr lang="en-GB" dirty="0" smtClean="0"/>
              <a:t>of </a:t>
            </a:r>
            <a:r>
              <a:rPr lang="en-IN" dirty="0" smtClean="0"/>
              <a:t>those objects.</a:t>
            </a:r>
            <a:endParaRPr lang="en-IN" b="1" dirty="0" smtClean="0"/>
          </a:p>
          <a:p>
            <a:pPr lvl="1"/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72" y="3028143"/>
            <a:ext cx="10011904" cy="35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 smtClean="0"/>
              <a:t>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r>
              <a:rPr lang="en-GB" sz="2400" dirty="0"/>
              <a:t>variables are created when their scope </a:t>
            </a:r>
            <a:r>
              <a:rPr lang="en-GB" sz="2400" dirty="0" smtClean="0"/>
              <a:t>is entered</a:t>
            </a:r>
            <a:r>
              <a:rPr lang="en-GB" sz="2400" dirty="0"/>
              <a:t>, and destroyed when their scope is </a:t>
            </a:r>
            <a:r>
              <a:rPr lang="en-GB" sz="2400" dirty="0" smtClean="0"/>
              <a:t>left.</a:t>
            </a:r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63" y="2314574"/>
            <a:ext cx="10008907" cy="410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 smtClean="0"/>
              <a:t>variables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1285461"/>
            <a:ext cx="4057650" cy="27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magic: the bytecode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Bytecode is </a:t>
            </a:r>
            <a:r>
              <a:rPr lang="en-GB" dirty="0"/>
              <a:t>a highly optimized set of instructions designed to be executed by the Java run-time system, which is called the Java Virtual Machine (JVM).</a:t>
            </a:r>
          </a:p>
          <a:p>
            <a:r>
              <a:rPr lang="en-GB" dirty="0"/>
              <a:t>The original JVM was designed as </a:t>
            </a:r>
            <a:r>
              <a:rPr lang="en-IN" dirty="0"/>
              <a:t>an </a:t>
            </a:r>
            <a:r>
              <a:rPr lang="en-IN" i="1" dirty="0"/>
              <a:t>interpreter for bytecode.</a:t>
            </a:r>
          </a:p>
          <a:p>
            <a:r>
              <a:rPr lang="en-GB" dirty="0"/>
              <a:t>Translating a Java program into bytecode makes it much easier to run a program in a wide variety of environments because only the JVM needs to be implemented for each platform. </a:t>
            </a:r>
          </a:p>
          <a:p>
            <a:r>
              <a:rPr lang="en-GB" dirty="0"/>
              <a:t>Although the details of the JVM will differ from platform to platform, all understand the same Java bytecode.</a:t>
            </a:r>
          </a:p>
          <a:p>
            <a:r>
              <a:rPr lang="en-IN" dirty="0"/>
              <a:t>JIT compiler, </a:t>
            </a:r>
            <a:r>
              <a:rPr lang="en-GB" dirty="0"/>
              <a:t>part of the JVM. Will compile selected portions of bytecode into executable code in real time, on a piece-by-piece, demand basis.</a:t>
            </a:r>
          </a:p>
        </p:txBody>
      </p:sp>
    </p:spTree>
    <p:extLst>
      <p:ext uri="{BB962C8B-B14F-4D97-AF65-F5344CB8AC3E}">
        <p14:creationId xmlns:p14="http://schemas.microsoft.com/office/powerpoint/2010/main" val="6119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608"/>
            <a:ext cx="8610600" cy="878447"/>
          </a:xfrm>
        </p:spPr>
        <p:txBody>
          <a:bodyPr/>
          <a:lstStyle/>
          <a:p>
            <a:r>
              <a:rPr lang="en-IN" b="1" dirty="0" smtClean="0"/>
              <a:t>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8902"/>
            <a:ext cx="10820400" cy="5959098"/>
          </a:xfrm>
        </p:spPr>
        <p:txBody>
          <a:bodyPr>
            <a:normAutofit/>
          </a:bodyPr>
          <a:lstStyle/>
          <a:p>
            <a:r>
              <a:rPr lang="en-IN" b="1" dirty="0" smtClean="0"/>
              <a:t>Arithmetic Operators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r>
              <a:rPr lang="en-GB" dirty="0"/>
              <a:t>The operands of the arithmetic operators must be of a numeric type.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cannot </a:t>
            </a:r>
            <a:r>
              <a:rPr lang="en-GB" dirty="0" smtClean="0"/>
              <a:t>use them </a:t>
            </a:r>
            <a:r>
              <a:rPr lang="en-GB" dirty="0"/>
              <a:t>on </a:t>
            </a:r>
            <a:r>
              <a:rPr lang="en-GB" dirty="0" err="1"/>
              <a:t>boolean</a:t>
            </a:r>
            <a:r>
              <a:rPr lang="en-GB" dirty="0"/>
              <a:t> types, but you can use them on char types, since the char type in Java </a:t>
            </a:r>
            <a:r>
              <a:rPr lang="en-GB" dirty="0" smtClean="0"/>
              <a:t>is essentially</a:t>
            </a:r>
            <a:r>
              <a:rPr lang="en-GB" dirty="0"/>
              <a:t>, a subset of int.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382005"/>
            <a:ext cx="6689617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608"/>
            <a:ext cx="8610600" cy="878447"/>
          </a:xfrm>
        </p:spPr>
        <p:txBody>
          <a:bodyPr/>
          <a:lstStyle/>
          <a:p>
            <a:r>
              <a:rPr lang="en-IN" b="1" dirty="0" smtClean="0"/>
              <a:t>Operators(Contd..)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8902"/>
            <a:ext cx="10820400" cy="5959098"/>
          </a:xfrm>
        </p:spPr>
        <p:txBody>
          <a:bodyPr>
            <a:normAutofit/>
          </a:bodyPr>
          <a:lstStyle/>
          <a:p>
            <a:r>
              <a:rPr lang="en-IN" b="1" dirty="0" smtClean="0"/>
              <a:t>The Bitwise Operators</a:t>
            </a:r>
          </a:p>
          <a:p>
            <a:pPr algn="just"/>
            <a:r>
              <a:rPr lang="en-GB" dirty="0"/>
              <a:t>Java defines several </a:t>
            </a:r>
            <a:r>
              <a:rPr lang="en-GB" i="1" dirty="0"/>
              <a:t>bitwise operators that can be applied to the integer types, long, </a:t>
            </a:r>
            <a:r>
              <a:rPr lang="en-GB" i="1" dirty="0" err="1"/>
              <a:t>int</a:t>
            </a:r>
            <a:r>
              <a:rPr lang="en-GB" i="1" dirty="0"/>
              <a:t>, </a:t>
            </a:r>
            <a:r>
              <a:rPr lang="en-GB" i="1" dirty="0" smtClean="0"/>
              <a:t>short, </a:t>
            </a:r>
            <a:r>
              <a:rPr lang="en-GB" dirty="0" smtClean="0"/>
              <a:t>char</a:t>
            </a:r>
            <a:r>
              <a:rPr lang="en-GB" dirty="0"/>
              <a:t>, and byte. These operators act upon the individual bits of their operands. 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92" y="2479730"/>
            <a:ext cx="10514307" cy="41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608"/>
            <a:ext cx="8610600" cy="878447"/>
          </a:xfrm>
        </p:spPr>
        <p:txBody>
          <a:bodyPr/>
          <a:lstStyle/>
          <a:p>
            <a:r>
              <a:rPr lang="en-IN" b="1" dirty="0" smtClean="0"/>
              <a:t>Operators(Contd..)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8902"/>
            <a:ext cx="10820400" cy="5959098"/>
          </a:xfrm>
        </p:spPr>
        <p:txBody>
          <a:bodyPr>
            <a:normAutofit/>
          </a:bodyPr>
          <a:lstStyle/>
          <a:p>
            <a:r>
              <a:rPr lang="en-IN" b="1" dirty="0" smtClean="0"/>
              <a:t>Bitwise Logical Operators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1461683"/>
            <a:ext cx="10713204" cy="33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608"/>
            <a:ext cx="8610600" cy="878447"/>
          </a:xfrm>
        </p:spPr>
        <p:txBody>
          <a:bodyPr/>
          <a:lstStyle/>
          <a:p>
            <a:r>
              <a:rPr lang="en-IN" b="1" dirty="0" smtClean="0"/>
              <a:t>Operators(Contd..)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8902"/>
            <a:ext cx="10820400" cy="5959098"/>
          </a:xfrm>
        </p:spPr>
        <p:txBody>
          <a:bodyPr>
            <a:normAutofit/>
          </a:bodyPr>
          <a:lstStyle/>
          <a:p>
            <a:r>
              <a:rPr lang="en-IN" b="1" dirty="0" smtClean="0"/>
              <a:t>Relational Operators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83" y="1472743"/>
            <a:ext cx="7856161" cy="47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608"/>
            <a:ext cx="8610600" cy="878447"/>
          </a:xfrm>
        </p:spPr>
        <p:txBody>
          <a:bodyPr/>
          <a:lstStyle/>
          <a:p>
            <a:r>
              <a:rPr lang="en-IN" b="1" dirty="0" smtClean="0"/>
              <a:t>Operators(Contd..)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8902"/>
            <a:ext cx="10820400" cy="5222929"/>
          </a:xfrm>
        </p:spPr>
        <p:txBody>
          <a:bodyPr>
            <a:normAutofit/>
          </a:bodyPr>
          <a:lstStyle/>
          <a:p>
            <a:r>
              <a:rPr lang="en-IN" b="1" dirty="0" smtClean="0"/>
              <a:t>The ? Operator</a:t>
            </a:r>
          </a:p>
          <a:p>
            <a:r>
              <a:rPr lang="en-GB" dirty="0"/>
              <a:t>Java includes </a:t>
            </a:r>
            <a:r>
              <a:rPr lang="en-GB" dirty="0" smtClean="0"/>
              <a:t> </a:t>
            </a:r>
            <a:r>
              <a:rPr lang="en-GB" i="1" dirty="0"/>
              <a:t>ternary (three-way) operator that can replace certain types of </a:t>
            </a:r>
            <a:r>
              <a:rPr lang="en-GB" i="1" dirty="0" smtClean="0"/>
              <a:t>if-then-else </a:t>
            </a:r>
            <a:r>
              <a:rPr lang="en-GB" dirty="0" smtClean="0"/>
              <a:t>statements</a:t>
            </a:r>
            <a:r>
              <a:rPr lang="en-GB" dirty="0"/>
              <a:t>. This operator is the ?.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? has this general form:</a:t>
            </a:r>
          </a:p>
          <a:p>
            <a:pPr marL="0" indent="0">
              <a:buNone/>
            </a:pPr>
            <a:r>
              <a:rPr lang="en-IN" i="1" dirty="0" smtClean="0"/>
              <a:t>	expression1 </a:t>
            </a:r>
            <a:r>
              <a:rPr lang="en-IN" i="1" dirty="0"/>
              <a:t>? expression2 : expression3</a:t>
            </a:r>
          </a:p>
          <a:p>
            <a:r>
              <a:rPr lang="en-GB" dirty="0"/>
              <a:t>Here, </a:t>
            </a:r>
            <a:r>
              <a:rPr lang="en-GB" i="1" dirty="0"/>
              <a:t>expression1 can be any expression that evaluates to a </a:t>
            </a:r>
            <a:r>
              <a:rPr lang="en-GB" i="1" dirty="0" err="1"/>
              <a:t>boolean</a:t>
            </a:r>
            <a:r>
              <a:rPr lang="en-GB" i="1" dirty="0"/>
              <a:t> value. If expression1 </a:t>
            </a:r>
            <a:r>
              <a:rPr lang="en-GB" i="1" dirty="0" smtClean="0"/>
              <a:t>is </a:t>
            </a:r>
            <a:r>
              <a:rPr lang="en-GB" dirty="0" smtClean="0"/>
              <a:t>true</a:t>
            </a:r>
            <a:r>
              <a:rPr lang="en-GB" dirty="0"/>
              <a:t>, then </a:t>
            </a:r>
            <a:r>
              <a:rPr lang="en-GB" i="1" dirty="0"/>
              <a:t>expression2 is evaluated; otherwise, expression3 is evaluated. </a:t>
            </a:r>
            <a:endParaRPr lang="en-GB" i="1" dirty="0" smtClean="0"/>
          </a:p>
          <a:p>
            <a:r>
              <a:rPr lang="en-GB" i="1" dirty="0" smtClean="0"/>
              <a:t>The </a:t>
            </a:r>
            <a:r>
              <a:rPr lang="en-GB" i="1" dirty="0"/>
              <a:t>result of the </a:t>
            </a:r>
            <a:r>
              <a:rPr lang="en-GB" i="1" dirty="0" smtClean="0"/>
              <a:t>? </a:t>
            </a:r>
            <a:r>
              <a:rPr lang="en-GB" dirty="0" smtClean="0"/>
              <a:t>operation </a:t>
            </a:r>
            <a:r>
              <a:rPr lang="en-GB" dirty="0"/>
              <a:t>is </a:t>
            </a:r>
            <a:r>
              <a:rPr lang="en-GB" dirty="0" smtClean="0"/>
              <a:t>based on the expression1 evaluation.</a:t>
            </a:r>
          </a:p>
          <a:p>
            <a:r>
              <a:rPr lang="en-GB" dirty="0" smtClean="0"/>
              <a:t> </a:t>
            </a:r>
            <a:r>
              <a:rPr lang="en-GB" dirty="0"/>
              <a:t>Both </a:t>
            </a:r>
            <a:r>
              <a:rPr lang="en-GB" i="1" dirty="0"/>
              <a:t>expression2 and expression3 are </a:t>
            </a:r>
            <a:r>
              <a:rPr lang="en-GB" i="1" dirty="0" smtClean="0"/>
              <a:t>required.</a:t>
            </a:r>
            <a:endParaRPr lang="en-GB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30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Type conversion and casting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90"/>
            <a:ext cx="10820400" cy="52112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one type of data is assigned to another type of variable, </a:t>
            </a:r>
            <a:r>
              <a:rPr lang="en-GB" dirty="0" smtClean="0"/>
              <a:t>an </a:t>
            </a:r>
            <a:r>
              <a:rPr lang="en-GB" i="1" dirty="0" smtClean="0"/>
              <a:t>automatic </a:t>
            </a:r>
            <a:r>
              <a:rPr lang="en-GB" i="1" dirty="0"/>
              <a:t>type </a:t>
            </a:r>
            <a:r>
              <a:rPr lang="en-GB" i="1" dirty="0" smtClean="0"/>
              <a:t>conversion </a:t>
            </a:r>
            <a:r>
              <a:rPr lang="en-GB" dirty="0" smtClean="0"/>
              <a:t>will </a:t>
            </a:r>
            <a:r>
              <a:rPr lang="en-GB" dirty="0"/>
              <a:t>take place if the following two conditions are met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The two types are compatible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The destination type is larger than the source type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There </a:t>
            </a:r>
            <a:r>
              <a:rPr lang="en-GB" dirty="0"/>
              <a:t>are no automatic conversions from </a:t>
            </a:r>
            <a:r>
              <a:rPr lang="en-GB" dirty="0" smtClean="0"/>
              <a:t>the numeric </a:t>
            </a:r>
            <a:r>
              <a:rPr lang="en-GB" dirty="0"/>
              <a:t>types to </a:t>
            </a:r>
            <a:r>
              <a:rPr lang="en-GB" b="1" dirty="0"/>
              <a:t>char or </a:t>
            </a:r>
            <a:r>
              <a:rPr lang="en-GB" b="1" dirty="0" err="1"/>
              <a:t>boolean</a:t>
            </a:r>
            <a:r>
              <a:rPr lang="en-GB" b="1" dirty="0"/>
              <a:t>. Also, char and </a:t>
            </a:r>
            <a:r>
              <a:rPr lang="en-GB" b="1" dirty="0" err="1"/>
              <a:t>boolean</a:t>
            </a:r>
            <a:r>
              <a:rPr lang="en-GB" b="1" dirty="0"/>
              <a:t> are not compatible with each other</a:t>
            </a:r>
            <a:r>
              <a:rPr lang="en-GB" b="1" dirty="0" smtClean="0"/>
              <a:t>.</a:t>
            </a:r>
          </a:p>
          <a:p>
            <a:r>
              <a:rPr lang="en-GB" b="1" dirty="0" smtClean="0"/>
              <a:t>Implicit type conversions can be called as widening conversions.</a:t>
            </a:r>
          </a:p>
          <a:p>
            <a:r>
              <a:rPr lang="en-GB" b="1" dirty="0" smtClean="0"/>
              <a:t>Explicit type conversion may result in losing the data, so it can be called as narrowing conversion.</a:t>
            </a:r>
          </a:p>
          <a:p>
            <a:pPr lvl="1"/>
            <a:r>
              <a:rPr lang="en-GB" b="1" dirty="0" smtClean="0"/>
              <a:t>Syntax: (target-type) value;</a:t>
            </a:r>
            <a:endParaRPr lang="en-GB" b="1" dirty="0"/>
          </a:p>
          <a:p>
            <a:r>
              <a:rPr lang="en-GB" dirty="0"/>
              <a:t>If the integer’s value is larger than the range of </a:t>
            </a:r>
            <a:r>
              <a:rPr lang="en-GB" dirty="0" smtClean="0"/>
              <a:t>a byte</a:t>
            </a:r>
            <a:r>
              <a:rPr lang="en-GB" dirty="0"/>
              <a:t>, it will be reduced modulo (the remainder of an integer division by </a:t>
            </a:r>
            <a:r>
              <a:rPr lang="en-GB" dirty="0" smtClean="0"/>
              <a:t>the </a:t>
            </a:r>
            <a:r>
              <a:rPr lang="en-GB" dirty="0"/>
              <a:t>byte’s </a:t>
            </a:r>
            <a:r>
              <a:rPr lang="en-GB" dirty="0" smtClean="0"/>
              <a:t>range).</a:t>
            </a:r>
          </a:p>
          <a:p>
            <a:r>
              <a:rPr lang="en-GB" dirty="0" smtClean="0"/>
              <a:t>when </a:t>
            </a:r>
            <a:r>
              <a:rPr lang="en-GB" dirty="0"/>
              <a:t>a floating-point value is assigned to </a:t>
            </a:r>
            <a:r>
              <a:rPr lang="en-GB" dirty="0" smtClean="0"/>
              <a:t>an integer type </a:t>
            </a:r>
            <a:r>
              <a:rPr lang="en-GB" i="1" dirty="0" smtClean="0"/>
              <a:t>truncation will occur.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06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Type conversion and casting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r>
              <a:rPr lang="en-IN" b="1" dirty="0"/>
              <a:t>Automatic Type Promotion in </a:t>
            </a:r>
            <a:r>
              <a:rPr lang="en-IN" b="1" dirty="0" smtClean="0"/>
              <a:t>Expressions</a:t>
            </a:r>
          </a:p>
          <a:p>
            <a:pPr lvl="1"/>
            <a:r>
              <a:rPr lang="en-GB" sz="2100" dirty="0"/>
              <a:t>In an expression, the precision </a:t>
            </a:r>
            <a:r>
              <a:rPr lang="en-GB" sz="2100" dirty="0" smtClean="0"/>
              <a:t>required of </a:t>
            </a:r>
            <a:r>
              <a:rPr lang="en-GB" sz="2100" dirty="0"/>
              <a:t>an intermediate value will sometimes exceed the range of either </a:t>
            </a:r>
            <a:r>
              <a:rPr lang="en-GB" sz="2100" dirty="0" smtClean="0"/>
              <a:t>operand.</a:t>
            </a:r>
          </a:p>
          <a:p>
            <a:pPr lvl="1"/>
            <a:endParaRPr lang="en-GB" sz="2100" dirty="0"/>
          </a:p>
          <a:p>
            <a:pPr lvl="1"/>
            <a:endParaRPr lang="en-GB" sz="2100" dirty="0" smtClean="0"/>
          </a:p>
          <a:p>
            <a:pPr lvl="1"/>
            <a:endParaRPr lang="en-GB" sz="2100" dirty="0"/>
          </a:p>
          <a:p>
            <a:pPr lvl="1"/>
            <a:endParaRPr lang="en-GB" sz="2100" dirty="0" smtClean="0"/>
          </a:p>
          <a:p>
            <a:pPr lvl="1"/>
            <a:endParaRPr lang="en-GB" sz="2100" dirty="0"/>
          </a:p>
          <a:p>
            <a:pPr lvl="1"/>
            <a:endParaRPr lang="en-GB" sz="2100" dirty="0" smtClean="0"/>
          </a:p>
          <a:p>
            <a:pPr lvl="1"/>
            <a:r>
              <a:rPr lang="en-GB" dirty="0"/>
              <a:t>The result of the intermediate term </a:t>
            </a:r>
            <a:r>
              <a:rPr lang="en-GB" b="1" dirty="0" smtClean="0"/>
              <a:t>a*b easily </a:t>
            </a:r>
            <a:r>
              <a:rPr lang="en-GB" b="1" dirty="0"/>
              <a:t>exceeds the range of either of its </a:t>
            </a:r>
            <a:r>
              <a:rPr lang="en-GB" b="1" dirty="0" smtClean="0"/>
              <a:t>byte </a:t>
            </a:r>
            <a:r>
              <a:rPr lang="en-IN" dirty="0" smtClean="0"/>
              <a:t>operands.</a:t>
            </a:r>
          </a:p>
          <a:p>
            <a:pPr lvl="1"/>
            <a:r>
              <a:rPr lang="en-GB" dirty="0" smtClean="0"/>
              <a:t>Java </a:t>
            </a:r>
            <a:r>
              <a:rPr lang="en-GB" dirty="0"/>
              <a:t>automatically promotes each byte, </a:t>
            </a:r>
            <a:r>
              <a:rPr lang="en-GB" dirty="0" smtClean="0"/>
              <a:t>short, or </a:t>
            </a:r>
            <a:r>
              <a:rPr lang="en-GB" dirty="0"/>
              <a:t>char operand to </a:t>
            </a:r>
            <a:r>
              <a:rPr lang="en-GB" dirty="0" err="1"/>
              <a:t>int</a:t>
            </a:r>
            <a:r>
              <a:rPr lang="en-GB" dirty="0"/>
              <a:t> when evaluating an expression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This </a:t>
            </a:r>
            <a:r>
              <a:rPr lang="en-GB" dirty="0"/>
              <a:t>means that the subexpression </a:t>
            </a:r>
            <a:r>
              <a:rPr lang="en-GB" dirty="0" smtClean="0"/>
              <a:t>a*b is </a:t>
            </a:r>
            <a:r>
              <a:rPr lang="en-GB" dirty="0"/>
              <a:t>performed using integers—not bytes. Thus, 2,000, the result of the intermediate </a:t>
            </a:r>
            <a:r>
              <a:rPr lang="en-GB" dirty="0" smtClean="0"/>
              <a:t>expression, 50 </a:t>
            </a:r>
            <a:r>
              <a:rPr lang="en-GB" dirty="0"/>
              <a:t>* 40, is legal even though a and b are both specified as type byte</a:t>
            </a:r>
            <a:r>
              <a:rPr lang="en-GB" sz="2200" b="1" dirty="0" smtClean="0"/>
              <a:t>.</a:t>
            </a:r>
            <a:endParaRPr lang="en-GB" sz="6600" dirty="0" smtClean="0"/>
          </a:p>
          <a:p>
            <a:pPr lvl="1"/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29011"/>
            <a:ext cx="3657035" cy="16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Type conversion and casting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r>
              <a:rPr lang="en-IN" b="1" dirty="0"/>
              <a:t>The Type Promotion </a:t>
            </a:r>
            <a:r>
              <a:rPr lang="en-IN" b="1" dirty="0" smtClean="0"/>
              <a:t>Rules</a:t>
            </a:r>
          </a:p>
          <a:p>
            <a:pPr lvl="2"/>
            <a:r>
              <a:rPr lang="en-GB" sz="2000" dirty="0" smtClean="0"/>
              <a:t>All </a:t>
            </a:r>
            <a:r>
              <a:rPr lang="en-GB" sz="2000" b="1" dirty="0"/>
              <a:t>byte, short, and char values are promoted to </a:t>
            </a:r>
            <a:r>
              <a:rPr lang="en-GB" sz="2000" b="1" dirty="0" smtClean="0"/>
              <a:t>int.</a:t>
            </a:r>
          </a:p>
          <a:p>
            <a:pPr lvl="2"/>
            <a:r>
              <a:rPr lang="en-IN" sz="2000" dirty="0"/>
              <a:t>Then, if one </a:t>
            </a:r>
            <a:r>
              <a:rPr lang="en-IN" sz="2000" dirty="0" smtClean="0"/>
              <a:t>operand </a:t>
            </a:r>
            <a:r>
              <a:rPr lang="en-GB" sz="2000" dirty="0" smtClean="0"/>
              <a:t>is </a:t>
            </a:r>
            <a:r>
              <a:rPr lang="en-GB" sz="2000" dirty="0"/>
              <a:t>a long, the whole expression is promoted to long. </a:t>
            </a:r>
            <a:endParaRPr lang="en-GB" sz="2000" dirty="0" smtClean="0"/>
          </a:p>
          <a:p>
            <a:pPr lvl="2"/>
            <a:r>
              <a:rPr lang="en-GB" sz="2000" dirty="0" smtClean="0"/>
              <a:t>If </a:t>
            </a:r>
            <a:r>
              <a:rPr lang="en-GB" sz="2000" dirty="0"/>
              <a:t>one operand is a float, the </a:t>
            </a:r>
            <a:r>
              <a:rPr lang="en-GB" sz="2000" dirty="0" smtClean="0"/>
              <a:t>entire expression </a:t>
            </a:r>
            <a:r>
              <a:rPr lang="en-GB" sz="2000" dirty="0"/>
              <a:t>is promoted to float. </a:t>
            </a:r>
            <a:endParaRPr lang="en-GB" sz="2000" dirty="0" smtClean="0"/>
          </a:p>
          <a:p>
            <a:pPr lvl="2"/>
            <a:r>
              <a:rPr lang="en-GB" sz="2000" dirty="0" smtClean="0"/>
              <a:t>If </a:t>
            </a:r>
            <a:r>
              <a:rPr lang="en-GB" sz="2000" dirty="0"/>
              <a:t>any of the operands is double, the result is double.</a:t>
            </a:r>
            <a:endParaRPr lang="en-GB" sz="2000" dirty="0" smtClean="0"/>
          </a:p>
          <a:p>
            <a:pPr lvl="1"/>
            <a:endParaRPr lang="en-IN" sz="1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74196"/>
            <a:ext cx="11015420" cy="40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Control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</a:t>
            </a:r>
          </a:p>
          <a:p>
            <a:r>
              <a:rPr lang="en-IN" dirty="0" smtClean="0"/>
              <a:t>if else</a:t>
            </a:r>
          </a:p>
          <a:p>
            <a:r>
              <a:rPr lang="en-IN" dirty="0" smtClean="0"/>
              <a:t>Nested if </a:t>
            </a:r>
          </a:p>
          <a:p>
            <a:r>
              <a:rPr lang="en-IN" dirty="0"/>
              <a:t>e</a:t>
            </a:r>
            <a:r>
              <a:rPr lang="en-IN" dirty="0" smtClean="0"/>
              <a:t>lse if ladder</a:t>
            </a:r>
          </a:p>
          <a:p>
            <a:r>
              <a:rPr lang="en-IN" dirty="0" smtClean="0"/>
              <a:t>switch</a:t>
            </a:r>
          </a:p>
          <a:p>
            <a:pPr lvl="1"/>
            <a:r>
              <a:rPr lang="en-IN" dirty="0"/>
              <a:t>b</a:t>
            </a:r>
            <a:r>
              <a:rPr lang="en-IN" dirty="0" smtClean="0"/>
              <a:t>reak  is optional in switch</a:t>
            </a:r>
          </a:p>
          <a:p>
            <a:pPr lvl="1"/>
            <a:r>
              <a:rPr lang="en-IN" dirty="0" smtClean="0"/>
              <a:t>Nested switch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7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52930"/>
            <a:ext cx="8610600" cy="1293028"/>
          </a:xfrm>
        </p:spPr>
        <p:txBody>
          <a:bodyPr/>
          <a:lstStyle/>
          <a:p>
            <a:r>
              <a:rPr lang="en-IN" b="1" smtClean="0"/>
              <a:t>Iteration statements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6360"/>
            <a:ext cx="10820400" cy="4932326"/>
          </a:xfrm>
        </p:spPr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hile</a:t>
            </a:r>
          </a:p>
          <a:p>
            <a:r>
              <a:rPr lang="en-IN" dirty="0"/>
              <a:t>d</a:t>
            </a:r>
            <a:r>
              <a:rPr lang="en-IN" dirty="0" smtClean="0"/>
              <a:t>o while </a:t>
            </a:r>
          </a:p>
          <a:p>
            <a:r>
              <a:rPr lang="en-IN" dirty="0" smtClean="0"/>
              <a:t>for</a:t>
            </a:r>
          </a:p>
          <a:p>
            <a:pPr lvl="1"/>
            <a:r>
              <a:rPr lang="en-IN" dirty="0"/>
              <a:t>f</a:t>
            </a:r>
            <a:r>
              <a:rPr lang="en-IN" dirty="0" smtClean="0"/>
              <a:t>or as </a:t>
            </a:r>
            <a:r>
              <a:rPr lang="en-IN" dirty="0" err="1" smtClean="0"/>
              <a:t>foreach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for-each is essentially read only.</a:t>
            </a:r>
          </a:p>
          <a:p>
            <a:r>
              <a:rPr lang="en-IN" smtClean="0"/>
              <a:t>Nested Loops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1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20681"/>
            <a:ext cx="8610600" cy="1293028"/>
          </a:xfrm>
        </p:spPr>
        <p:txBody>
          <a:bodyPr/>
          <a:lstStyle/>
          <a:p>
            <a:r>
              <a:rPr lang="en-US" dirty="0"/>
              <a:t>Java Development Kit (JDK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4422"/>
            <a:ext cx="10820400" cy="453426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Java Development Kit (JDK) is a software development environment used for developing Java applications and applets. </a:t>
            </a:r>
          </a:p>
          <a:p>
            <a:pPr algn="just"/>
            <a:r>
              <a:rPr lang="en-GB" dirty="0"/>
              <a:t>It includes the Java Runtime Environment (JRE), an interpreter/loader (java), a compiler (</a:t>
            </a:r>
            <a:r>
              <a:rPr lang="en-GB" dirty="0" err="1"/>
              <a:t>javac</a:t>
            </a:r>
            <a:r>
              <a:rPr lang="en-GB" dirty="0"/>
              <a:t>), an archiver (jar), a documentation generator (</a:t>
            </a:r>
            <a:r>
              <a:rPr lang="en-GB" dirty="0" err="1"/>
              <a:t>javadoc</a:t>
            </a:r>
            <a:r>
              <a:rPr lang="en-GB" dirty="0"/>
              <a:t>) and other tools needed in Java development.</a:t>
            </a:r>
          </a:p>
          <a:p>
            <a:pPr algn="just"/>
            <a:r>
              <a:rPr lang="en-GB" dirty="0"/>
              <a:t>To run Java applications and applets, simply download the JRE.</a:t>
            </a:r>
          </a:p>
          <a:p>
            <a:pPr algn="just"/>
            <a:r>
              <a:rPr lang="en-GB" dirty="0"/>
              <a:t>To develop Java applications and applets as well as run them, the JDK is needed.</a:t>
            </a:r>
          </a:p>
          <a:p>
            <a:pPr algn="just"/>
            <a:r>
              <a:rPr lang="en-GB" dirty="0"/>
              <a:t>Java developers are initially presented with two JDK tools, java and </a:t>
            </a:r>
            <a:r>
              <a:rPr lang="en-GB" dirty="0" err="1"/>
              <a:t>javac</a:t>
            </a:r>
            <a:r>
              <a:rPr lang="en-GB" dirty="0"/>
              <a:t>. Both are run from the command prompt.</a:t>
            </a:r>
          </a:p>
          <a:p>
            <a:pPr algn="just"/>
            <a:r>
              <a:rPr lang="en-GB" dirty="0"/>
              <a:t>The </a:t>
            </a:r>
            <a:r>
              <a:rPr lang="en-GB" dirty="0" err="1"/>
              <a:t>javac</a:t>
            </a:r>
            <a:r>
              <a:rPr lang="en-GB" dirty="0"/>
              <a:t> compiler is invoked to create .class files. Once the .class files are created, the 'java' command can be used to run the java program.</a:t>
            </a:r>
          </a:p>
        </p:txBody>
      </p:sp>
    </p:spTree>
    <p:extLst>
      <p:ext uri="{BB962C8B-B14F-4D97-AF65-F5344CB8AC3E}">
        <p14:creationId xmlns:p14="http://schemas.microsoft.com/office/powerpoint/2010/main" val="31389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r>
              <a:rPr lang="en-GB" dirty="0"/>
              <a:t>An </a:t>
            </a:r>
            <a:r>
              <a:rPr lang="en-GB" i="1" dirty="0"/>
              <a:t>array is a group of like-typed variables that are referred to by a common name. </a:t>
            </a:r>
            <a:endParaRPr lang="en-GB" i="1" dirty="0" smtClean="0"/>
          </a:p>
          <a:p>
            <a:r>
              <a:rPr lang="en-GB" i="1" dirty="0" smtClean="0"/>
              <a:t>Arrays of </a:t>
            </a:r>
            <a:r>
              <a:rPr lang="en-GB" dirty="0" smtClean="0"/>
              <a:t>any </a:t>
            </a:r>
            <a:r>
              <a:rPr lang="en-GB" dirty="0"/>
              <a:t>type can be created and may have one or more dimensions.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specific element in an </a:t>
            </a:r>
            <a:r>
              <a:rPr lang="en-GB" dirty="0" smtClean="0"/>
              <a:t>array is </a:t>
            </a:r>
            <a:r>
              <a:rPr lang="en-GB" dirty="0"/>
              <a:t>accessed by its index</a:t>
            </a:r>
            <a:r>
              <a:rPr lang="en-GB" dirty="0" smtClean="0"/>
              <a:t>.</a:t>
            </a:r>
          </a:p>
          <a:p>
            <a:r>
              <a:rPr lang="en-GB" dirty="0" smtClean="0"/>
              <a:t>Arrays </a:t>
            </a:r>
            <a:r>
              <a:rPr lang="en-GB" dirty="0"/>
              <a:t>offer a convenient means of grouping related information</a:t>
            </a:r>
            <a:r>
              <a:rPr lang="en-GB" dirty="0" smtClean="0"/>
              <a:t>.</a:t>
            </a:r>
          </a:p>
          <a:p>
            <a:r>
              <a:rPr lang="en-IN" sz="2000" b="1" dirty="0"/>
              <a:t>One-Dimensional </a:t>
            </a:r>
            <a:r>
              <a:rPr lang="en-IN" sz="2000" b="1" dirty="0" smtClean="0"/>
              <a:t>Arrays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general form of a </a:t>
            </a:r>
            <a:r>
              <a:rPr lang="en-GB" dirty="0" smtClean="0"/>
              <a:t>one-dimensional </a:t>
            </a:r>
            <a:r>
              <a:rPr lang="en-IN" dirty="0" smtClean="0"/>
              <a:t>array </a:t>
            </a:r>
            <a:r>
              <a:rPr lang="en-IN" dirty="0"/>
              <a:t>declaration is</a:t>
            </a:r>
            <a:endParaRPr lang="en-IN" sz="2400" dirty="0"/>
          </a:p>
          <a:p>
            <a:pPr marL="457200" lvl="1" indent="0">
              <a:buNone/>
            </a:pPr>
            <a:r>
              <a:rPr lang="en-IN" i="1" dirty="0" smtClean="0"/>
              <a:t>			type </a:t>
            </a:r>
            <a:r>
              <a:rPr lang="en-IN" i="1" dirty="0" err="1"/>
              <a:t>var</a:t>
            </a:r>
            <a:r>
              <a:rPr lang="en-IN" i="1" dirty="0"/>
              <a:t>-name[ ];</a:t>
            </a:r>
          </a:p>
          <a:p>
            <a:pPr lvl="1"/>
            <a:r>
              <a:rPr lang="en-GB" dirty="0"/>
              <a:t>Here, </a:t>
            </a:r>
            <a:r>
              <a:rPr lang="en-GB" i="1" dirty="0"/>
              <a:t>type declares the base type of the </a:t>
            </a:r>
            <a:r>
              <a:rPr lang="en-GB" i="1" dirty="0" smtClean="0"/>
              <a:t>array.</a:t>
            </a:r>
          </a:p>
          <a:p>
            <a:pPr lvl="1"/>
            <a:r>
              <a:rPr lang="en-GB" i="1" dirty="0" smtClean="0"/>
              <a:t>Ex: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month_days</a:t>
            </a:r>
            <a:r>
              <a:rPr lang="en-GB" dirty="0" smtClean="0"/>
              <a:t>[];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declaration establishes the fact that </a:t>
            </a:r>
            <a:r>
              <a:rPr lang="en-GB" dirty="0" err="1"/>
              <a:t>month_days</a:t>
            </a:r>
            <a:r>
              <a:rPr lang="en-GB" dirty="0"/>
              <a:t> is an array variable, </a:t>
            </a:r>
            <a:endParaRPr lang="en-GB" dirty="0" smtClean="0"/>
          </a:p>
          <a:p>
            <a:pPr lvl="1"/>
            <a:r>
              <a:rPr lang="en-GB" dirty="0" smtClean="0"/>
              <a:t>No array </a:t>
            </a:r>
            <a:r>
              <a:rPr lang="en-GB" dirty="0"/>
              <a:t>actually </a:t>
            </a:r>
            <a:r>
              <a:rPr lang="en-GB" dirty="0" smtClean="0"/>
              <a:t>exists.</a:t>
            </a:r>
          </a:p>
          <a:p>
            <a:pPr lvl="1"/>
            <a:r>
              <a:rPr lang="en-GB" dirty="0" smtClean="0"/>
              <a:t>To </a:t>
            </a:r>
            <a:r>
              <a:rPr lang="en-GB" dirty="0"/>
              <a:t>link </a:t>
            </a:r>
            <a:r>
              <a:rPr lang="en-GB" dirty="0" err="1"/>
              <a:t>month_days</a:t>
            </a:r>
            <a:r>
              <a:rPr lang="en-GB" dirty="0"/>
              <a:t> with an actual, physical array of integers, you must </a:t>
            </a:r>
            <a:r>
              <a:rPr lang="en-GB" dirty="0" smtClean="0"/>
              <a:t>allocate one </a:t>
            </a:r>
            <a:r>
              <a:rPr lang="en-GB" dirty="0"/>
              <a:t>using new and assign it to </a:t>
            </a:r>
            <a:r>
              <a:rPr lang="en-GB" dirty="0" err="1" smtClean="0"/>
              <a:t>month_days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6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general form of </a:t>
            </a:r>
            <a:r>
              <a:rPr lang="en-GB" b="1" dirty="0"/>
              <a:t>new as it applies to one-dimensional arrays </a:t>
            </a:r>
            <a:r>
              <a:rPr lang="en-GB" b="1" dirty="0" smtClean="0"/>
              <a:t>appears </a:t>
            </a:r>
            <a:r>
              <a:rPr lang="en-IN" dirty="0" smtClean="0"/>
              <a:t>as </a:t>
            </a:r>
            <a:r>
              <a:rPr lang="en-IN" dirty="0"/>
              <a:t>follows:</a:t>
            </a:r>
          </a:p>
          <a:p>
            <a:pPr lvl="1"/>
            <a:r>
              <a:rPr lang="en-IN" i="1" dirty="0"/>
              <a:t>array-</a:t>
            </a:r>
            <a:r>
              <a:rPr lang="en-IN" i="1" dirty="0" err="1"/>
              <a:t>var</a:t>
            </a:r>
            <a:r>
              <a:rPr lang="en-IN" i="1" dirty="0"/>
              <a:t> = new type[size</a:t>
            </a:r>
            <a:r>
              <a:rPr lang="en-IN" i="1" dirty="0" smtClean="0"/>
              <a:t>];</a:t>
            </a:r>
          </a:p>
          <a:p>
            <a:r>
              <a:rPr lang="en-IN" sz="2400" dirty="0"/>
              <a:t>to use </a:t>
            </a:r>
            <a:r>
              <a:rPr lang="en-IN" sz="2400" b="1" dirty="0"/>
              <a:t>new </a:t>
            </a:r>
            <a:r>
              <a:rPr lang="en-IN" sz="2400" b="1" dirty="0" smtClean="0"/>
              <a:t>to </a:t>
            </a:r>
            <a:r>
              <a:rPr lang="en-GB" sz="2400" dirty="0" smtClean="0"/>
              <a:t>allocate </a:t>
            </a:r>
            <a:r>
              <a:rPr lang="en-GB" sz="2400" dirty="0"/>
              <a:t>an array, you must specify the type and number of elements to allocate. </a:t>
            </a:r>
            <a:endParaRPr lang="en-GB" sz="2400" dirty="0" smtClean="0"/>
          </a:p>
          <a:p>
            <a:r>
              <a:rPr lang="en-IN" dirty="0"/>
              <a:t>The </a:t>
            </a:r>
            <a:r>
              <a:rPr lang="en-IN" dirty="0" smtClean="0"/>
              <a:t>elements </a:t>
            </a:r>
            <a:r>
              <a:rPr lang="en-GB" dirty="0" smtClean="0"/>
              <a:t>in </a:t>
            </a:r>
            <a:r>
              <a:rPr lang="en-GB" dirty="0"/>
              <a:t>the array allocated by </a:t>
            </a:r>
            <a:r>
              <a:rPr lang="en-GB" b="1" dirty="0"/>
              <a:t>new will automatically be initialized to zero. </a:t>
            </a:r>
            <a:endParaRPr lang="en-GB" b="1" dirty="0" smtClean="0"/>
          </a:p>
          <a:p>
            <a:r>
              <a:rPr lang="en-GB" b="1" i="1" dirty="0" smtClean="0"/>
              <a:t>So, </a:t>
            </a:r>
            <a:r>
              <a:rPr lang="en-GB" dirty="0" smtClean="0"/>
              <a:t>Arrays will be created in two steps, First array variable is created, then it will be physically created by using new keyword.</a:t>
            </a:r>
          </a:p>
          <a:p>
            <a:pPr marL="1371600" lvl="3" indent="0">
              <a:buNone/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month_days</a:t>
            </a:r>
            <a:r>
              <a:rPr lang="en-GB" sz="2000" dirty="0" smtClean="0"/>
              <a:t>[];</a:t>
            </a:r>
          </a:p>
          <a:p>
            <a:pPr marL="1371600" lvl="3" indent="0">
              <a:buNone/>
            </a:pPr>
            <a:r>
              <a:rPr lang="en-GB" sz="2000" dirty="0" err="1" smtClean="0"/>
              <a:t>Month_days</a:t>
            </a:r>
            <a:r>
              <a:rPr lang="en-GB" sz="2000" dirty="0" smtClean="0"/>
              <a:t>=new </a:t>
            </a:r>
            <a:r>
              <a:rPr lang="en-GB" sz="2000" dirty="0" err="1" smtClean="0"/>
              <a:t>int</a:t>
            </a:r>
            <a:r>
              <a:rPr lang="en-GB" sz="2000" dirty="0" smtClean="0"/>
              <a:t>[12];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84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r>
              <a:rPr lang="en-GB" dirty="0"/>
              <a:t>Once you have allocated an array, you can access a specific element in the array </a:t>
            </a:r>
            <a:r>
              <a:rPr lang="en-GB" dirty="0" smtClean="0"/>
              <a:t>by specifying </a:t>
            </a:r>
            <a:r>
              <a:rPr lang="en-GB" dirty="0"/>
              <a:t>its index within square brackets. </a:t>
            </a:r>
            <a:endParaRPr lang="en-GB" dirty="0" smtClean="0"/>
          </a:p>
          <a:p>
            <a:r>
              <a:rPr lang="en-GB" dirty="0" smtClean="0"/>
              <a:t>All </a:t>
            </a:r>
            <a:r>
              <a:rPr lang="en-GB" dirty="0"/>
              <a:t>array indexes start at zero. </a:t>
            </a:r>
            <a:endParaRPr lang="en-GB" dirty="0" smtClean="0"/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02546"/>
            <a:ext cx="4738607" cy="3958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505" y="2302545"/>
            <a:ext cx="6262203" cy="29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3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2" y="1007389"/>
            <a:ext cx="10775610" cy="39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arrays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3632" y="1425842"/>
            <a:ext cx="8326133" cy="2319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631" y="3412760"/>
            <a:ext cx="8326133" cy="21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Multidimensional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6876"/>
            <a:ext cx="10820400" cy="5071810"/>
          </a:xfrm>
        </p:spPr>
        <p:txBody>
          <a:bodyPr/>
          <a:lstStyle/>
          <a:p>
            <a:r>
              <a:rPr lang="en-GB" b="1" dirty="0"/>
              <a:t>In Java, multidimensional arrays are actually arrays of arrays. </a:t>
            </a:r>
            <a:endParaRPr lang="en-GB" b="1" dirty="0" smtClean="0"/>
          </a:p>
          <a:p>
            <a:r>
              <a:rPr lang="en-GB" dirty="0"/>
              <a:t>To declare a multidimensional array variable, specify each </a:t>
            </a:r>
            <a:r>
              <a:rPr lang="en-GB" dirty="0" smtClean="0"/>
              <a:t>additional index </a:t>
            </a:r>
            <a:r>
              <a:rPr lang="en-GB" dirty="0"/>
              <a:t>using another set of square brackets. </a:t>
            </a:r>
            <a:endParaRPr lang="en-GB" dirty="0" smtClean="0"/>
          </a:p>
          <a:p>
            <a:r>
              <a:rPr lang="en-GB" b="1" dirty="0" smtClean="0"/>
              <a:t>Ex: 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 err="1" smtClean="0"/>
              <a:t>twoD</a:t>
            </a:r>
            <a:r>
              <a:rPr lang="en-GB" b="1" dirty="0" smtClean="0"/>
              <a:t>[][]=new </a:t>
            </a:r>
            <a:r>
              <a:rPr lang="en-GB" b="1" dirty="0" err="1" smtClean="0"/>
              <a:t>int</a:t>
            </a:r>
            <a:r>
              <a:rPr lang="en-GB" b="1" dirty="0" smtClean="0"/>
              <a:t>[4][5];</a:t>
            </a:r>
          </a:p>
          <a:p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12" y="2793649"/>
            <a:ext cx="10700288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Multidimensional arrays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5268" y="2324746"/>
            <a:ext cx="5253925" cy="2557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32" y="1094031"/>
            <a:ext cx="6086314" cy="51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Multidimensional arrays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899" y="1007388"/>
            <a:ext cx="4856781" cy="3507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16" y="1007389"/>
            <a:ext cx="7028884" cy="3507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352" y="4680488"/>
            <a:ext cx="493136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9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Multidimensional arrays</a:t>
            </a:r>
            <a:endParaRPr lang="en-IN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7051" y="4638176"/>
            <a:ext cx="4018018" cy="1751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985528"/>
            <a:ext cx="6504929" cy="3168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729" y="985528"/>
            <a:ext cx="4727467" cy="31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1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Multidimensional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15879"/>
            <a:ext cx="10820400" cy="52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dirty="0"/>
              <a:t>The Java </a:t>
            </a:r>
            <a:r>
              <a:rPr lang="en-IN" dirty="0" smtClean="0"/>
              <a:t>features(Buzzwords)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• </a:t>
            </a:r>
            <a:r>
              <a:rPr lang="en-IN" b="1" dirty="0" smtClean="0"/>
              <a:t>Simple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 smtClean="0"/>
              <a:t>Easy to learn as it uses syntax similar to C/C++.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• </a:t>
            </a:r>
            <a:r>
              <a:rPr lang="en-IN" b="1" dirty="0" smtClean="0"/>
              <a:t>Secure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• </a:t>
            </a:r>
            <a:r>
              <a:rPr lang="en-IN" b="1" dirty="0" smtClean="0"/>
              <a:t>Portable: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Write Once, Run Anywhere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• </a:t>
            </a:r>
            <a:r>
              <a:rPr lang="en-IN" b="1" dirty="0" smtClean="0"/>
              <a:t>Object-oriented: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 smtClean="0"/>
              <a:t>“</a:t>
            </a:r>
            <a:r>
              <a:rPr lang="en-IN" dirty="0"/>
              <a:t>everything is an object</a:t>
            </a:r>
            <a:r>
              <a:rPr lang="en-IN" dirty="0" smtClean="0"/>
              <a:t>”,</a:t>
            </a:r>
            <a:r>
              <a:rPr lang="en-GB" dirty="0" smtClean="0"/>
              <a:t>primitive </a:t>
            </a:r>
            <a:r>
              <a:rPr lang="en-GB" dirty="0"/>
              <a:t>types, such as integers, are kept as </a:t>
            </a:r>
            <a:r>
              <a:rPr lang="en-GB" dirty="0" smtClean="0"/>
              <a:t>high performance non objects.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00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 smtClean="0"/>
              <a:t>Multidimensional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66" y="1007389"/>
            <a:ext cx="8025297" cy="223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21" y="3239147"/>
            <a:ext cx="3735093" cy="29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24" y="283925"/>
            <a:ext cx="9894376" cy="7234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Alternative Array Declaration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90"/>
            <a:ext cx="10820400" cy="5211296"/>
          </a:xfrm>
        </p:spPr>
        <p:txBody>
          <a:bodyPr/>
          <a:lstStyle/>
          <a:p>
            <a:r>
              <a:rPr lang="en-GB" dirty="0"/>
              <a:t>There is a second form that may be used to </a:t>
            </a:r>
            <a:r>
              <a:rPr lang="en-GB" dirty="0" smtClean="0"/>
              <a:t>declare an array is:</a:t>
            </a:r>
          </a:p>
          <a:p>
            <a:pPr lvl="1"/>
            <a:r>
              <a:rPr lang="en-GB" dirty="0" smtClean="0"/>
              <a:t>type</a:t>
            </a:r>
            <a:r>
              <a:rPr lang="en-GB" dirty="0"/>
              <a:t>[ ] </a:t>
            </a:r>
            <a:r>
              <a:rPr lang="en-GB" dirty="0" err="1"/>
              <a:t>var</a:t>
            </a:r>
            <a:r>
              <a:rPr lang="en-GB" dirty="0"/>
              <a:t>-name</a:t>
            </a:r>
            <a:r>
              <a:rPr lang="en-GB" dirty="0" smtClean="0"/>
              <a:t>;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al[] = new </a:t>
            </a:r>
            <a:r>
              <a:rPr lang="en-IN" dirty="0" err="1"/>
              <a:t>int</a:t>
            </a:r>
            <a:r>
              <a:rPr lang="en-IN" dirty="0"/>
              <a:t>[3];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[] a2 = new </a:t>
            </a:r>
            <a:r>
              <a:rPr lang="en-IN" dirty="0" err="1"/>
              <a:t>int</a:t>
            </a:r>
            <a:r>
              <a:rPr lang="en-IN" dirty="0"/>
              <a:t>[3];</a:t>
            </a:r>
          </a:p>
          <a:p>
            <a:pPr lvl="1"/>
            <a:r>
              <a:rPr lang="en-GB" dirty="0"/>
              <a:t>The following declarations are also equivalent:</a:t>
            </a:r>
          </a:p>
          <a:p>
            <a:pPr lvl="1"/>
            <a:r>
              <a:rPr lang="en-GB" dirty="0"/>
              <a:t>char twod1[][] = new char[3][4];</a:t>
            </a:r>
          </a:p>
          <a:p>
            <a:pPr lvl="1"/>
            <a:r>
              <a:rPr lang="en-GB" dirty="0"/>
              <a:t>char[][] twod2 = new char[3][4</a:t>
            </a:r>
            <a:r>
              <a:rPr lang="en-GB" dirty="0" smtClean="0"/>
              <a:t>];</a:t>
            </a:r>
          </a:p>
          <a:p>
            <a:pPr lvl="1"/>
            <a:r>
              <a:rPr lang="en-GB" dirty="0" err="1"/>
              <a:t>int</a:t>
            </a:r>
            <a:r>
              <a:rPr lang="en-GB" dirty="0"/>
              <a:t>[] </a:t>
            </a:r>
            <a:r>
              <a:rPr lang="en-GB" dirty="0" err="1"/>
              <a:t>nums</a:t>
            </a:r>
            <a:r>
              <a:rPr lang="en-GB" dirty="0"/>
              <a:t>, nums2, nums3; // create three </a:t>
            </a:r>
            <a:r>
              <a:rPr lang="en-GB" dirty="0" smtClean="0"/>
              <a:t>arrays.</a:t>
            </a:r>
            <a:endParaRPr lang="en-GB" dirty="0"/>
          </a:p>
          <a:p>
            <a:pPr lvl="1"/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nums</a:t>
            </a:r>
            <a:r>
              <a:rPr lang="en-GB" dirty="0"/>
              <a:t>[], nums2[], nums3[]; // create three </a:t>
            </a:r>
            <a:r>
              <a:rPr lang="en-GB" dirty="0" smtClean="0"/>
              <a:t>arrays.</a:t>
            </a:r>
            <a:endParaRPr lang="en-GB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7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dirty="0"/>
              <a:t>The Java </a:t>
            </a:r>
            <a:r>
              <a:rPr lang="en-IN" dirty="0" smtClean="0"/>
              <a:t>features(Buzzwords)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• Robust </a:t>
            </a:r>
          </a:p>
          <a:p>
            <a:pPr lvl="1"/>
            <a:r>
              <a:rPr lang="en-IN" b="1" dirty="0"/>
              <a:t>	</a:t>
            </a:r>
            <a:r>
              <a:rPr lang="en-IN" dirty="0"/>
              <a:t>Memory Management :Garbage </a:t>
            </a:r>
            <a:r>
              <a:rPr lang="en-IN" dirty="0" smtClean="0"/>
              <a:t>collector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Mishandled </a:t>
            </a:r>
            <a:r>
              <a:rPr lang="en-IN" dirty="0"/>
              <a:t>exceptions: Exception </a:t>
            </a:r>
            <a:r>
              <a:rPr lang="en-IN" dirty="0" smtClean="0"/>
              <a:t>Handling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• Multithreaded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Parallel Computing for interactive systems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• </a:t>
            </a:r>
            <a:r>
              <a:rPr lang="en-IN" b="1" dirty="0" smtClean="0"/>
              <a:t>Architecture-neutral</a:t>
            </a:r>
          </a:p>
          <a:p>
            <a:pPr lvl="1"/>
            <a:r>
              <a:rPr lang="en-IN" dirty="0" smtClean="0"/>
              <a:t>longevity(to withstand changes in operating systems) and portability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• Interpreted and High </a:t>
            </a:r>
            <a:r>
              <a:rPr lang="en-IN" b="1" dirty="0"/>
              <a:t>performance</a:t>
            </a:r>
          </a:p>
          <a:p>
            <a:pPr marL="0" indent="0">
              <a:buNone/>
            </a:pPr>
            <a:r>
              <a:rPr lang="en-IN" b="1" dirty="0"/>
              <a:t>• </a:t>
            </a:r>
            <a:r>
              <a:rPr lang="en-IN" b="1" dirty="0" smtClean="0"/>
              <a:t>Distributed</a:t>
            </a:r>
          </a:p>
          <a:p>
            <a:pPr lvl="1"/>
            <a:r>
              <a:rPr lang="en-GB" i="1" dirty="0" smtClean="0"/>
              <a:t>Remote </a:t>
            </a:r>
            <a:r>
              <a:rPr lang="en-GB" i="1" dirty="0"/>
              <a:t>Method Invocation (RMI). This feature enables a program to </a:t>
            </a:r>
            <a:r>
              <a:rPr lang="en-GB" dirty="0"/>
              <a:t>invoke methods across a network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• </a:t>
            </a:r>
            <a:r>
              <a:rPr lang="en-IN" b="1" dirty="0" smtClean="0"/>
              <a:t>Dynamic</a:t>
            </a:r>
          </a:p>
          <a:p>
            <a:pPr lvl="1"/>
            <a:r>
              <a:rPr lang="en-IN" dirty="0"/>
              <a:t>run-time type information.</a:t>
            </a:r>
            <a:endParaRPr lang="en-IN" b="1" dirty="0"/>
          </a:p>
          <a:p>
            <a:endParaRPr lang="en-IN" b="1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0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" y="1038386"/>
            <a:ext cx="11725835" cy="557756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26597" y="159938"/>
            <a:ext cx="8610600" cy="878448"/>
          </a:xfrm>
        </p:spPr>
        <p:txBody>
          <a:bodyPr>
            <a:normAutofit/>
          </a:bodyPr>
          <a:lstStyle/>
          <a:p>
            <a:r>
              <a:rPr lang="en-IN" dirty="0" smtClean="0"/>
              <a:t>Java evolution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 oriented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IN" b="1" dirty="0" smtClean="0"/>
              <a:t>Two Paradigms</a:t>
            </a:r>
            <a:endParaRPr lang="en-GB" dirty="0"/>
          </a:p>
          <a:p>
            <a:pPr lvl="1"/>
            <a:r>
              <a:rPr lang="en-IN" dirty="0" smtClean="0"/>
              <a:t>Process oriented</a:t>
            </a:r>
          </a:p>
          <a:p>
            <a:pPr lvl="1"/>
            <a:r>
              <a:rPr lang="en-IN" dirty="0" smtClean="0"/>
              <a:t>Object oriented</a:t>
            </a:r>
          </a:p>
          <a:p>
            <a:r>
              <a:rPr lang="en-IN" b="1" dirty="0" smtClean="0"/>
              <a:t>Abstraction:</a:t>
            </a:r>
            <a:r>
              <a:rPr lang="en-IN" dirty="0" smtClean="0"/>
              <a:t> To hide the implementation.</a:t>
            </a:r>
          </a:p>
          <a:p>
            <a:pPr lvl="1"/>
            <a:r>
              <a:rPr lang="en-IN" dirty="0" smtClean="0"/>
              <a:t>Hierarchical abstractions.</a:t>
            </a:r>
          </a:p>
          <a:p>
            <a:r>
              <a:rPr lang="en-IN" b="1" dirty="0"/>
              <a:t>The Three OOP Principles</a:t>
            </a:r>
          </a:p>
          <a:p>
            <a:pPr lvl="1"/>
            <a:r>
              <a:rPr lang="en-IN" b="1" dirty="0" smtClean="0"/>
              <a:t>Encapsulation:</a:t>
            </a:r>
            <a:r>
              <a:rPr lang="en-IN" dirty="0" smtClean="0"/>
              <a:t> </a:t>
            </a:r>
            <a:r>
              <a:rPr lang="en-GB" dirty="0"/>
              <a:t>is the mechanism that binds together code and the data it manipulates, </a:t>
            </a:r>
            <a:r>
              <a:rPr lang="en-GB" dirty="0" smtClean="0"/>
              <a:t>and keeps </a:t>
            </a:r>
            <a:r>
              <a:rPr lang="en-GB" dirty="0"/>
              <a:t>both safe from outside interference and </a:t>
            </a:r>
            <a:r>
              <a:rPr lang="en-GB" dirty="0" smtClean="0"/>
              <a:t>misuse.</a:t>
            </a:r>
          </a:p>
          <a:p>
            <a:pPr lvl="1"/>
            <a:r>
              <a:rPr lang="en-GB" dirty="0" smtClean="0"/>
              <a:t>Access </a:t>
            </a:r>
            <a:r>
              <a:rPr lang="en-GB" dirty="0"/>
              <a:t>to the code and data inside the </a:t>
            </a:r>
            <a:r>
              <a:rPr lang="en-GB" dirty="0" smtClean="0"/>
              <a:t>wrapper is </a:t>
            </a:r>
            <a:r>
              <a:rPr lang="en-GB" dirty="0"/>
              <a:t>tightly controlled through a well-defined </a:t>
            </a:r>
            <a:r>
              <a:rPr lang="en-GB" dirty="0" smtClean="0"/>
              <a:t>interface.</a:t>
            </a:r>
          </a:p>
          <a:p>
            <a:pPr lvl="1"/>
            <a:r>
              <a:rPr lang="en-GB" dirty="0"/>
              <a:t>a class is a logical construct; an object has physical reality.</a:t>
            </a:r>
          </a:p>
          <a:p>
            <a:pPr lvl="1"/>
            <a:r>
              <a:rPr lang="en-IN" dirty="0" smtClean="0"/>
              <a:t>Access specifiers are used to achieve encapsulation.</a:t>
            </a:r>
          </a:p>
          <a:p>
            <a:pPr lvl="1"/>
            <a:r>
              <a:rPr lang="en-IN" b="1" dirty="0" smtClean="0"/>
              <a:t>Inheritance: </a:t>
            </a:r>
            <a:r>
              <a:rPr lang="en-GB" dirty="0"/>
              <a:t>Inheritance is the process by which one object acquires the properties of another object. </a:t>
            </a:r>
          </a:p>
          <a:p>
            <a:pPr lvl="1"/>
            <a:r>
              <a:rPr lang="en-GB" dirty="0"/>
              <a:t>it supports the concept of hierarchical classification. </a:t>
            </a:r>
            <a:endParaRPr lang="en-IN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8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169</TotalTime>
  <Words>3404</Words>
  <Application>Microsoft Office PowerPoint</Application>
  <PresentationFormat>Widescreen</PresentationFormat>
  <Paragraphs>508</Paragraphs>
  <Slides>61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Century Gothic</vt:lpstr>
      <vt:lpstr>Times New Roman</vt:lpstr>
      <vt:lpstr>Vapor Trail</vt:lpstr>
      <vt:lpstr>OOP Using java </vt:lpstr>
      <vt:lpstr>The History and Evolution of Java </vt:lpstr>
      <vt:lpstr>Java and its applications  </vt:lpstr>
      <vt:lpstr>Java’s magic: the bytecode</vt:lpstr>
      <vt:lpstr>Java Development Kit (JDK)</vt:lpstr>
      <vt:lpstr>The Java features(Buzzwords)</vt:lpstr>
      <vt:lpstr>The Java features(Buzzwords)</vt:lpstr>
      <vt:lpstr>Java evolution</vt:lpstr>
      <vt:lpstr>Object oriented programming</vt:lpstr>
      <vt:lpstr>Object oriented programming</vt:lpstr>
      <vt:lpstr>First Java program, Edit-Compile-Run cycle, Java environment</vt:lpstr>
      <vt:lpstr>Control statements</vt:lpstr>
      <vt:lpstr>Iteration statements</vt:lpstr>
      <vt:lpstr>Lexical issues</vt:lpstr>
      <vt:lpstr>Lexical issues (Contd..)</vt:lpstr>
      <vt:lpstr>Lexical issues (Contd..)</vt:lpstr>
      <vt:lpstr>Lexical issues (Contd..)</vt:lpstr>
      <vt:lpstr>identifiers in java</vt:lpstr>
      <vt:lpstr>PowerPoint Presentation</vt:lpstr>
      <vt:lpstr>A closer look at literals</vt:lpstr>
      <vt:lpstr>A closer look at literals(contd..)</vt:lpstr>
      <vt:lpstr>A closer look at literals(contd..)</vt:lpstr>
      <vt:lpstr>A closer look at literals(contd..)</vt:lpstr>
      <vt:lpstr>A closer look at literals(contd..)</vt:lpstr>
      <vt:lpstr>A closer look at literals(contd..)</vt:lpstr>
      <vt:lpstr>Data types, variables and arrays</vt:lpstr>
      <vt:lpstr>The Primitive Types</vt:lpstr>
      <vt:lpstr>The Primitive Types</vt:lpstr>
      <vt:lpstr>The Primitive Types</vt:lpstr>
      <vt:lpstr>The Primitive Types</vt:lpstr>
      <vt:lpstr>The Primitive Types</vt:lpstr>
      <vt:lpstr>The Primitive Types</vt:lpstr>
      <vt:lpstr>The Primitive Types</vt:lpstr>
      <vt:lpstr>The Primitive Types</vt:lpstr>
      <vt:lpstr>variables</vt:lpstr>
      <vt:lpstr>variables</vt:lpstr>
      <vt:lpstr>variables</vt:lpstr>
      <vt:lpstr>variables</vt:lpstr>
      <vt:lpstr>variables</vt:lpstr>
      <vt:lpstr>operators</vt:lpstr>
      <vt:lpstr>Operators(Contd..)</vt:lpstr>
      <vt:lpstr>Operators(Contd..)</vt:lpstr>
      <vt:lpstr>Operators(Contd..)</vt:lpstr>
      <vt:lpstr>Operators(Contd..)</vt:lpstr>
      <vt:lpstr>Type conversion and casting</vt:lpstr>
      <vt:lpstr>Type conversion and casting</vt:lpstr>
      <vt:lpstr>Type conversion and casting</vt:lpstr>
      <vt:lpstr>Control statements</vt:lpstr>
      <vt:lpstr>Iteration statements</vt:lpstr>
      <vt:lpstr>arrays</vt:lpstr>
      <vt:lpstr>arrays</vt:lpstr>
      <vt:lpstr>arrays</vt:lpstr>
      <vt:lpstr>arrays</vt:lpstr>
      <vt:lpstr>arrays</vt:lpstr>
      <vt:lpstr>Multidimensional arrays</vt:lpstr>
      <vt:lpstr>Multidimensional arrays</vt:lpstr>
      <vt:lpstr>Multidimensional arrays</vt:lpstr>
      <vt:lpstr>Multidimensional arrays</vt:lpstr>
      <vt:lpstr>Multidimensional arrays</vt:lpstr>
      <vt:lpstr>Multidimensional arrays</vt:lpstr>
      <vt:lpstr>Alternative Array Declaration Syntax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Using java</dc:title>
  <dc:creator>Narasimha Ellur</dc:creator>
  <cp:lastModifiedBy>Narasimha Ellur</cp:lastModifiedBy>
  <cp:revision>17</cp:revision>
  <dcterms:created xsi:type="dcterms:W3CDTF">2022-09-13T23:44:26Z</dcterms:created>
  <dcterms:modified xsi:type="dcterms:W3CDTF">2022-09-20T04:14:40Z</dcterms:modified>
</cp:coreProperties>
</file>