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3"/>
  </p:notesMasterIdLst>
  <p:sldIdLst>
    <p:sldId id="256" r:id="rId2"/>
    <p:sldId id="336" r:id="rId3"/>
    <p:sldId id="257" r:id="rId4"/>
    <p:sldId id="258" r:id="rId5"/>
    <p:sldId id="260" r:id="rId6"/>
    <p:sldId id="259" r:id="rId7"/>
    <p:sldId id="261" r:id="rId8"/>
    <p:sldId id="267" r:id="rId9"/>
    <p:sldId id="266" r:id="rId10"/>
    <p:sldId id="262" r:id="rId11"/>
    <p:sldId id="263" r:id="rId12"/>
    <p:sldId id="264" r:id="rId13"/>
    <p:sldId id="268" r:id="rId14"/>
    <p:sldId id="269" r:id="rId15"/>
    <p:sldId id="271" r:id="rId16"/>
    <p:sldId id="272" r:id="rId17"/>
    <p:sldId id="273" r:id="rId18"/>
    <p:sldId id="274" r:id="rId19"/>
    <p:sldId id="275" r:id="rId20"/>
    <p:sldId id="303" r:id="rId21"/>
    <p:sldId id="304" r:id="rId22"/>
    <p:sldId id="305" r:id="rId23"/>
    <p:sldId id="276" r:id="rId24"/>
    <p:sldId id="373" r:id="rId25"/>
    <p:sldId id="277" r:id="rId26"/>
    <p:sldId id="278" r:id="rId27"/>
    <p:sldId id="279" r:id="rId28"/>
    <p:sldId id="280" r:id="rId29"/>
    <p:sldId id="281" r:id="rId30"/>
    <p:sldId id="282" r:id="rId31"/>
    <p:sldId id="283" r:id="rId32"/>
    <p:sldId id="284" r:id="rId33"/>
    <p:sldId id="337" r:id="rId34"/>
    <p:sldId id="335" r:id="rId35"/>
    <p:sldId id="313" r:id="rId36"/>
    <p:sldId id="314" r:id="rId37"/>
    <p:sldId id="315" r:id="rId38"/>
    <p:sldId id="317" r:id="rId39"/>
    <p:sldId id="316" r:id="rId40"/>
    <p:sldId id="321" r:id="rId41"/>
    <p:sldId id="322" r:id="rId42"/>
    <p:sldId id="323" r:id="rId43"/>
    <p:sldId id="324" r:id="rId44"/>
    <p:sldId id="325" r:id="rId45"/>
    <p:sldId id="285" r:id="rId46"/>
    <p:sldId id="286" r:id="rId47"/>
    <p:sldId id="311" r:id="rId48"/>
    <p:sldId id="338" r:id="rId49"/>
    <p:sldId id="312" r:id="rId50"/>
    <p:sldId id="287" r:id="rId51"/>
    <p:sldId id="288" r:id="rId52"/>
    <p:sldId id="289" r:id="rId53"/>
    <p:sldId id="290" r:id="rId54"/>
    <p:sldId id="291" r:id="rId55"/>
    <p:sldId id="292" r:id="rId56"/>
    <p:sldId id="293" r:id="rId57"/>
    <p:sldId id="339" r:id="rId58"/>
    <p:sldId id="294" r:id="rId59"/>
    <p:sldId id="295" r:id="rId60"/>
    <p:sldId id="296" r:id="rId61"/>
    <p:sldId id="297" r:id="rId62"/>
    <p:sldId id="298" r:id="rId63"/>
    <p:sldId id="299" r:id="rId64"/>
    <p:sldId id="300" r:id="rId65"/>
    <p:sldId id="301" r:id="rId66"/>
    <p:sldId id="302" r:id="rId67"/>
    <p:sldId id="306" r:id="rId68"/>
    <p:sldId id="307" r:id="rId69"/>
    <p:sldId id="308" r:id="rId70"/>
    <p:sldId id="309" r:id="rId71"/>
    <p:sldId id="310" r:id="rId72"/>
    <p:sldId id="327" r:id="rId73"/>
    <p:sldId id="328" r:id="rId74"/>
    <p:sldId id="329" r:id="rId75"/>
    <p:sldId id="330" r:id="rId76"/>
    <p:sldId id="331" r:id="rId77"/>
    <p:sldId id="332" r:id="rId78"/>
    <p:sldId id="333" r:id="rId79"/>
    <p:sldId id="334" r:id="rId80"/>
    <p:sldId id="340" r:id="rId81"/>
    <p:sldId id="341" r:id="rId82"/>
    <p:sldId id="342" r:id="rId83"/>
    <p:sldId id="343" r:id="rId84"/>
    <p:sldId id="344" r:id="rId85"/>
    <p:sldId id="345" r:id="rId86"/>
    <p:sldId id="346" r:id="rId87"/>
    <p:sldId id="347" r:id="rId88"/>
    <p:sldId id="348" r:id="rId89"/>
    <p:sldId id="349" r:id="rId90"/>
    <p:sldId id="350" r:id="rId91"/>
    <p:sldId id="351" r:id="rId92"/>
    <p:sldId id="352" r:id="rId93"/>
    <p:sldId id="353" r:id="rId94"/>
    <p:sldId id="354" r:id="rId95"/>
    <p:sldId id="355" r:id="rId96"/>
    <p:sldId id="356" r:id="rId97"/>
    <p:sldId id="357" r:id="rId98"/>
    <p:sldId id="358" r:id="rId99"/>
    <p:sldId id="359" r:id="rId100"/>
    <p:sldId id="360" r:id="rId101"/>
    <p:sldId id="372" r:id="rId102"/>
    <p:sldId id="361" r:id="rId103"/>
    <p:sldId id="362" r:id="rId104"/>
    <p:sldId id="363" r:id="rId105"/>
    <p:sldId id="364" r:id="rId106"/>
    <p:sldId id="371" r:id="rId107"/>
    <p:sldId id="365" r:id="rId108"/>
    <p:sldId id="366" r:id="rId109"/>
    <p:sldId id="367" r:id="rId110"/>
    <p:sldId id="368" r:id="rId111"/>
    <p:sldId id="369" r:id="rId1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4" d="100"/>
          <a:sy n="74" d="100"/>
        </p:scale>
        <p:origin x="352"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tableStyles" Target="tableStyles.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notesMaster" Target="notesMasters/notesMaster1.xml"/><Relationship Id="rId118" Type="http://schemas.microsoft.com/office/2016/11/relationships/changesInfo" Target="changesInfos/changesInfo1.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eram praveen kumar reddy" userId="ccb74b16d9ee0880" providerId="LiveId" clId="{4A3DF108-A4C7-48B1-B02B-29EA40435E2A}"/>
    <pc:docChg chg="modSld">
      <pc:chgData name="Peram praveen kumar reddy" userId="ccb74b16d9ee0880" providerId="LiveId" clId="{4A3DF108-A4C7-48B1-B02B-29EA40435E2A}" dt="2022-11-11T06:30:54.224" v="57" actId="20577"/>
      <pc:docMkLst>
        <pc:docMk/>
      </pc:docMkLst>
      <pc:sldChg chg="modSp mod">
        <pc:chgData name="Peram praveen kumar reddy" userId="ccb74b16d9ee0880" providerId="LiveId" clId="{4A3DF108-A4C7-48B1-B02B-29EA40435E2A}" dt="2022-11-11T06:30:54.224" v="57" actId="20577"/>
        <pc:sldMkLst>
          <pc:docMk/>
          <pc:sldMk cId="3667320112" sldId="365"/>
        </pc:sldMkLst>
        <pc:spChg chg="mod">
          <ac:chgData name="Peram praveen kumar reddy" userId="ccb74b16d9ee0880" providerId="LiveId" clId="{4A3DF108-A4C7-48B1-B02B-29EA40435E2A}" dt="2022-11-11T06:30:54.224" v="57" actId="20577"/>
          <ac:spMkLst>
            <pc:docMk/>
            <pc:sldMk cId="3667320112" sldId="365"/>
            <ac:spMk id="4"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7558B2-0A69-4645-9AF2-5232E07D05EE}" type="datetimeFigureOut">
              <a:rPr lang="en-IN" smtClean="0"/>
              <a:t>11-11-2022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0288D7C-714F-450C-A792-63ACDD621AC0}" type="slidenum">
              <a:rPr lang="en-IN" smtClean="0"/>
              <a:t>‹#›</a:t>
            </a:fld>
            <a:endParaRPr lang="en-IN"/>
          </a:p>
        </p:txBody>
      </p:sp>
    </p:spTree>
    <p:extLst>
      <p:ext uri="{BB962C8B-B14F-4D97-AF65-F5344CB8AC3E}">
        <p14:creationId xmlns:p14="http://schemas.microsoft.com/office/powerpoint/2010/main" val="258151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894AC330-C75E-4D43-B175-CBB0F10B001F}" type="slidenum">
              <a:rPr lang="en-IN" smtClean="0"/>
              <a:t>81</a:t>
            </a:fld>
            <a:endParaRPr lang="en-IN"/>
          </a:p>
        </p:txBody>
      </p:sp>
    </p:spTree>
    <p:extLst>
      <p:ext uri="{BB962C8B-B14F-4D97-AF65-F5344CB8AC3E}">
        <p14:creationId xmlns:p14="http://schemas.microsoft.com/office/powerpoint/2010/main" val="6007196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1C29BAD4-F84B-4098-9A41-64CBD40CD135}" type="datetimeFigureOut">
              <a:rPr lang="en-IN" smtClean="0"/>
              <a:t>11-11-2022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622178A-F31A-4573-BD55-EE9712EF8CDA}" type="slidenum">
              <a:rPr lang="en-IN" smtClean="0"/>
              <a:t>‹#›</a:t>
            </a:fld>
            <a:endParaRPr lang="en-IN"/>
          </a:p>
        </p:txBody>
      </p:sp>
    </p:spTree>
    <p:extLst>
      <p:ext uri="{BB962C8B-B14F-4D97-AF65-F5344CB8AC3E}">
        <p14:creationId xmlns:p14="http://schemas.microsoft.com/office/powerpoint/2010/main" val="6147876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1C29BAD4-F84B-4098-9A41-64CBD40CD135}" type="datetimeFigureOut">
              <a:rPr lang="en-IN" smtClean="0"/>
              <a:t>11-11-2022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622178A-F31A-4573-BD55-EE9712EF8CDA}" type="slidenum">
              <a:rPr lang="en-IN" smtClean="0"/>
              <a:t>‹#›</a:t>
            </a:fld>
            <a:endParaRPr lang="en-IN"/>
          </a:p>
        </p:txBody>
      </p:sp>
    </p:spTree>
    <p:extLst>
      <p:ext uri="{BB962C8B-B14F-4D97-AF65-F5344CB8AC3E}">
        <p14:creationId xmlns:p14="http://schemas.microsoft.com/office/powerpoint/2010/main" val="23512099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1C29BAD4-F84B-4098-9A41-64CBD40CD135}" type="datetimeFigureOut">
              <a:rPr lang="en-IN" smtClean="0"/>
              <a:t>11-11-2022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622178A-F31A-4573-BD55-EE9712EF8CDA}" type="slidenum">
              <a:rPr lang="en-IN" smtClean="0"/>
              <a:t>‹#›</a:t>
            </a:fld>
            <a:endParaRPr lang="en-IN"/>
          </a:p>
        </p:txBody>
      </p:sp>
    </p:spTree>
    <p:extLst>
      <p:ext uri="{BB962C8B-B14F-4D97-AF65-F5344CB8AC3E}">
        <p14:creationId xmlns:p14="http://schemas.microsoft.com/office/powerpoint/2010/main" val="11770969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1C29BAD4-F84B-4098-9A41-64CBD40CD135}" type="datetimeFigureOut">
              <a:rPr lang="en-IN" smtClean="0"/>
              <a:t>11-11-2022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622178A-F31A-4573-BD55-EE9712EF8CDA}" type="slidenum">
              <a:rPr lang="en-IN" smtClean="0"/>
              <a:t>‹#›</a:t>
            </a:fld>
            <a:endParaRPr lang="en-IN"/>
          </a:p>
        </p:txBody>
      </p:sp>
    </p:spTree>
    <p:extLst>
      <p:ext uri="{BB962C8B-B14F-4D97-AF65-F5344CB8AC3E}">
        <p14:creationId xmlns:p14="http://schemas.microsoft.com/office/powerpoint/2010/main" val="1002117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C29BAD4-F84B-4098-9A41-64CBD40CD135}" type="datetimeFigureOut">
              <a:rPr lang="en-IN" smtClean="0"/>
              <a:t>11-11-2022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622178A-F31A-4573-BD55-EE9712EF8CDA}" type="slidenum">
              <a:rPr lang="en-IN" smtClean="0"/>
              <a:t>‹#›</a:t>
            </a:fld>
            <a:endParaRPr lang="en-IN"/>
          </a:p>
        </p:txBody>
      </p:sp>
    </p:spTree>
    <p:extLst>
      <p:ext uri="{BB962C8B-B14F-4D97-AF65-F5344CB8AC3E}">
        <p14:creationId xmlns:p14="http://schemas.microsoft.com/office/powerpoint/2010/main" val="27771233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1C29BAD4-F84B-4098-9A41-64CBD40CD135}" type="datetimeFigureOut">
              <a:rPr lang="en-IN" smtClean="0"/>
              <a:t>11-11-2022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622178A-F31A-4573-BD55-EE9712EF8CDA}" type="slidenum">
              <a:rPr lang="en-IN" smtClean="0"/>
              <a:t>‹#›</a:t>
            </a:fld>
            <a:endParaRPr lang="en-IN"/>
          </a:p>
        </p:txBody>
      </p:sp>
    </p:spTree>
    <p:extLst>
      <p:ext uri="{BB962C8B-B14F-4D97-AF65-F5344CB8AC3E}">
        <p14:creationId xmlns:p14="http://schemas.microsoft.com/office/powerpoint/2010/main" val="16688097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1C29BAD4-F84B-4098-9A41-64CBD40CD135}" type="datetimeFigureOut">
              <a:rPr lang="en-IN" smtClean="0"/>
              <a:t>11-11-2022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622178A-F31A-4573-BD55-EE9712EF8CDA}" type="slidenum">
              <a:rPr lang="en-IN" smtClean="0"/>
              <a:t>‹#›</a:t>
            </a:fld>
            <a:endParaRPr lang="en-IN"/>
          </a:p>
        </p:txBody>
      </p:sp>
    </p:spTree>
    <p:extLst>
      <p:ext uri="{BB962C8B-B14F-4D97-AF65-F5344CB8AC3E}">
        <p14:creationId xmlns:p14="http://schemas.microsoft.com/office/powerpoint/2010/main" val="5624490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1C29BAD4-F84B-4098-9A41-64CBD40CD135}" type="datetimeFigureOut">
              <a:rPr lang="en-IN" smtClean="0"/>
              <a:t>11-11-2022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622178A-F31A-4573-BD55-EE9712EF8CDA}" type="slidenum">
              <a:rPr lang="en-IN" smtClean="0"/>
              <a:t>‹#›</a:t>
            </a:fld>
            <a:endParaRPr lang="en-IN"/>
          </a:p>
        </p:txBody>
      </p:sp>
    </p:spTree>
    <p:extLst>
      <p:ext uri="{BB962C8B-B14F-4D97-AF65-F5344CB8AC3E}">
        <p14:creationId xmlns:p14="http://schemas.microsoft.com/office/powerpoint/2010/main" val="40583383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C29BAD4-F84B-4098-9A41-64CBD40CD135}" type="datetimeFigureOut">
              <a:rPr lang="en-IN" smtClean="0"/>
              <a:t>11-11-2022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622178A-F31A-4573-BD55-EE9712EF8CDA}" type="slidenum">
              <a:rPr lang="en-IN" smtClean="0"/>
              <a:t>‹#›</a:t>
            </a:fld>
            <a:endParaRPr lang="en-IN"/>
          </a:p>
        </p:txBody>
      </p:sp>
    </p:spTree>
    <p:extLst>
      <p:ext uri="{BB962C8B-B14F-4D97-AF65-F5344CB8AC3E}">
        <p14:creationId xmlns:p14="http://schemas.microsoft.com/office/powerpoint/2010/main" val="15226662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C29BAD4-F84B-4098-9A41-64CBD40CD135}" type="datetimeFigureOut">
              <a:rPr lang="en-IN" smtClean="0"/>
              <a:t>11-11-2022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622178A-F31A-4573-BD55-EE9712EF8CDA}" type="slidenum">
              <a:rPr lang="en-IN" smtClean="0"/>
              <a:t>‹#›</a:t>
            </a:fld>
            <a:endParaRPr lang="en-IN"/>
          </a:p>
        </p:txBody>
      </p:sp>
    </p:spTree>
    <p:extLst>
      <p:ext uri="{BB962C8B-B14F-4D97-AF65-F5344CB8AC3E}">
        <p14:creationId xmlns:p14="http://schemas.microsoft.com/office/powerpoint/2010/main" val="35708863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C29BAD4-F84B-4098-9A41-64CBD40CD135}" type="datetimeFigureOut">
              <a:rPr lang="en-IN" smtClean="0"/>
              <a:t>11-11-2022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622178A-F31A-4573-BD55-EE9712EF8CDA}" type="slidenum">
              <a:rPr lang="en-IN" smtClean="0"/>
              <a:t>‹#›</a:t>
            </a:fld>
            <a:endParaRPr lang="en-IN"/>
          </a:p>
        </p:txBody>
      </p:sp>
    </p:spTree>
    <p:extLst>
      <p:ext uri="{BB962C8B-B14F-4D97-AF65-F5344CB8AC3E}">
        <p14:creationId xmlns:p14="http://schemas.microsoft.com/office/powerpoint/2010/main" val="24445101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C29BAD4-F84B-4098-9A41-64CBD40CD135}" type="datetimeFigureOut">
              <a:rPr lang="en-IN" smtClean="0"/>
              <a:t>11-11-2022</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22178A-F31A-4573-BD55-EE9712EF8CDA}" type="slidenum">
              <a:rPr lang="en-IN" smtClean="0"/>
              <a:t>‹#›</a:t>
            </a:fld>
            <a:endParaRPr lang="en-IN"/>
          </a:p>
        </p:txBody>
      </p:sp>
    </p:spTree>
    <p:extLst>
      <p:ext uri="{BB962C8B-B14F-4D97-AF65-F5344CB8AC3E}">
        <p14:creationId xmlns:p14="http://schemas.microsoft.com/office/powerpoint/2010/main" val="18954245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hyperlink" Target="https://beginnersbook.com/2013/12/java-private-constructor-example/" TargetMode="External"/><Relationship Id="rId2" Type="http://schemas.openxmlformats.org/officeDocument/2006/relationships/hyperlink" Target="https://beginnersbook.com/2013/05/java-interface/" TargetMode="Externa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hyperlink" Target="https://beginnersbook.com/2014/07/super-keyword-in-java-with-example/" TargetMode="Externa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1850" y="723901"/>
            <a:ext cx="10515600" cy="2852737"/>
          </a:xfrm>
        </p:spPr>
        <p:txBody>
          <a:bodyPr/>
          <a:lstStyle/>
          <a:p>
            <a:pPr algn="ctr"/>
            <a:r>
              <a:rPr lang="en-IN" dirty="0"/>
              <a:t>Unit 2- Defining your own Classes, Objects and Methods</a:t>
            </a:r>
          </a:p>
        </p:txBody>
      </p:sp>
      <p:sp>
        <p:nvSpPr>
          <p:cNvPr id="3" name="Text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7920114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Example for Adding Variables and Methods</a:t>
            </a:r>
          </a:p>
        </p:txBody>
      </p:sp>
      <p:sp>
        <p:nvSpPr>
          <p:cNvPr id="3" name="Content Placeholder 2"/>
          <p:cNvSpPr>
            <a:spLocks noGrp="1"/>
          </p:cNvSpPr>
          <p:nvPr>
            <p:ph idx="1"/>
          </p:nvPr>
        </p:nvSpPr>
        <p:spPr/>
        <p:txBody>
          <a:bodyPr>
            <a:normAutofit/>
          </a:bodyPr>
          <a:lstStyle/>
          <a:p>
            <a:r>
              <a:rPr lang="en-IN" dirty="0"/>
              <a:t>Create a class “rectangle” which contain instance variable length, and width and methods </a:t>
            </a:r>
            <a:r>
              <a:rPr lang="en-IN" dirty="0" err="1"/>
              <a:t>getdata</a:t>
            </a:r>
            <a:r>
              <a:rPr lang="en-IN" dirty="0"/>
              <a:t>() and area()</a:t>
            </a:r>
          </a:p>
          <a:p>
            <a:pPr marL="0" indent="0">
              <a:buNone/>
            </a:pPr>
            <a:r>
              <a:rPr lang="en-IN" dirty="0"/>
              <a:t>   </a:t>
            </a:r>
            <a:r>
              <a:rPr lang="en-IN" u="sng" dirty="0"/>
              <a:t>Adding Variables</a:t>
            </a:r>
          </a:p>
          <a:p>
            <a:pPr marL="0" indent="0">
              <a:buNone/>
            </a:pPr>
            <a:r>
              <a:rPr lang="en-IN" dirty="0"/>
              <a:t>	    </a:t>
            </a:r>
            <a:r>
              <a:rPr lang="en-US" dirty="0">
                <a:latin typeface="Times New Roman" pitchFamily="18" charset="0"/>
                <a:cs typeface="Times New Roman" pitchFamily="18" charset="0"/>
              </a:rPr>
              <a:t>class rectangle</a:t>
            </a:r>
          </a:p>
          <a:p>
            <a:pPr marL="0" indent="0">
              <a:buNone/>
            </a:pPr>
            <a:r>
              <a:rPr lang="en-US" dirty="0">
                <a:latin typeface="Times New Roman" pitchFamily="18" charset="0"/>
                <a:cs typeface="Times New Roman" pitchFamily="18" charset="0"/>
              </a:rPr>
              <a:t>			{</a:t>
            </a:r>
          </a:p>
          <a:p>
            <a:pPr marL="0" indent="0">
              <a:buNone/>
            </a:pP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int</a:t>
            </a:r>
            <a:r>
              <a:rPr lang="en-US" dirty="0">
                <a:latin typeface="Times New Roman" pitchFamily="18" charset="0"/>
                <a:cs typeface="Times New Roman" pitchFamily="18" charset="0"/>
              </a:rPr>
              <a:t> length;</a:t>
            </a:r>
          </a:p>
          <a:p>
            <a:pPr marL="0" indent="0">
              <a:buNone/>
            </a:pP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int</a:t>
            </a:r>
            <a:r>
              <a:rPr lang="en-US" dirty="0">
                <a:latin typeface="Times New Roman" pitchFamily="18" charset="0"/>
                <a:cs typeface="Times New Roman" pitchFamily="18" charset="0"/>
              </a:rPr>
              <a:t> width;</a:t>
            </a:r>
          </a:p>
          <a:p>
            <a:pPr marL="0" indent="0">
              <a:buNone/>
            </a:pPr>
            <a:r>
              <a:rPr lang="en-US" dirty="0">
                <a:latin typeface="Times New Roman" pitchFamily="18" charset="0"/>
                <a:cs typeface="Times New Roman" pitchFamily="18" charset="0"/>
              </a:rPr>
              <a:t>			}</a:t>
            </a:r>
          </a:p>
          <a:p>
            <a:pPr marL="0" indent="0">
              <a:buNone/>
            </a:pPr>
            <a:endParaRPr lang="en-IN" dirty="0"/>
          </a:p>
          <a:p>
            <a:pPr marL="0" indent="0">
              <a:buNone/>
            </a:pPr>
            <a:endParaRPr lang="en-US" dirty="0">
              <a:latin typeface="Times New Roman" pitchFamily="18" charset="0"/>
              <a:cs typeface="Times New Roman" pitchFamily="18" charset="0"/>
            </a:endParaRPr>
          </a:p>
          <a:p>
            <a:pPr marL="0" indent="0">
              <a:buNone/>
            </a:pPr>
            <a:endParaRPr lang="en-IN" dirty="0"/>
          </a:p>
        </p:txBody>
      </p:sp>
    </p:spTree>
    <p:extLst>
      <p:ext uri="{BB962C8B-B14F-4D97-AF65-F5344CB8AC3E}">
        <p14:creationId xmlns:p14="http://schemas.microsoft.com/office/powerpoint/2010/main" val="3758232598"/>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Grp="1" noChangeArrowheads="1"/>
          </p:cNvSpPr>
          <p:nvPr>
            <p:ph idx="1"/>
          </p:nvPr>
        </p:nvSpPr>
        <p:spPr bwMode="auto">
          <a:xfrm>
            <a:off x="538163" y="199063"/>
            <a:ext cx="8162925" cy="637097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77744"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class Base</a:t>
            </a:r>
            <a:br>
              <a:rPr kumimoji="0" lang="en-US" altLang="en-US" sz="1200" b="0"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br>
            <a:r>
              <a:rPr kumimoji="0" lang="en-US" altLang="en-US" sz="1200" b="0"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br>
              <a:rPr kumimoji="0" lang="en-US" altLang="en-US" sz="1200" b="0"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br>
            <a:r>
              <a:rPr kumimoji="0" lang="en-US" altLang="en-US" sz="1200" b="0"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public void display()</a:t>
            </a:r>
            <a:br>
              <a:rPr kumimoji="0" lang="en-US" altLang="en-US" sz="1200" b="0"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br>
            <a:r>
              <a:rPr kumimoji="0" lang="en-US" altLang="en-US" sz="1200" b="0"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br>
              <a:rPr kumimoji="0" lang="en-US" altLang="en-US" sz="1200" b="0"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br>
            <a:r>
              <a:rPr kumimoji="0" lang="en-US" altLang="en-US" sz="1200" b="0"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1200" b="0" i="1"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System.out.println</a:t>
            </a:r>
            <a:r>
              <a:rPr kumimoji="0" lang="en-US" altLang="en-US" sz="1200" b="0"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("Base class display method is called");</a:t>
            </a:r>
            <a:br>
              <a:rPr kumimoji="0" lang="en-US" altLang="en-US" sz="1200" b="0"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br>
            <a:r>
              <a:rPr kumimoji="0" lang="en-US" altLang="en-US" sz="1200" b="0"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br>
              <a:rPr kumimoji="0" lang="en-US" altLang="en-US" sz="1200" b="0"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br>
            <a:r>
              <a:rPr kumimoji="0" lang="en-US" altLang="en-US" sz="1200" b="0"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br>
              <a:rPr kumimoji="0" lang="en-US" altLang="en-US" sz="1200" b="0"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br>
            <a:r>
              <a:rPr kumimoji="0" lang="en-US" altLang="en-US" sz="1200" b="0"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class Derv1 extends Base</a:t>
            </a:r>
            <a:br>
              <a:rPr kumimoji="0" lang="en-US" altLang="en-US" sz="1200" b="0"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br>
            <a:r>
              <a:rPr kumimoji="0" lang="en-US" altLang="en-US" sz="1200" b="0"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br>
              <a:rPr kumimoji="0" lang="en-US" altLang="en-US" sz="1200" b="0"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br>
            <a:r>
              <a:rPr kumimoji="0" lang="en-US" altLang="en-US" sz="1200" b="0"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public void display()</a:t>
            </a:r>
            <a:br>
              <a:rPr kumimoji="0" lang="en-US" altLang="en-US" sz="1200" b="0"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br>
            <a:r>
              <a:rPr kumimoji="0" lang="en-US" altLang="en-US" sz="1200" b="0"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br>
              <a:rPr kumimoji="0" lang="en-US" altLang="en-US" sz="1200" b="0"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br>
            <a:r>
              <a:rPr kumimoji="0" lang="en-US" altLang="en-US" sz="1200" b="0"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1200" b="0" i="1"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System.out.println</a:t>
            </a:r>
            <a:r>
              <a:rPr kumimoji="0" lang="en-US" altLang="en-US" sz="1200" b="0"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("Derv1 class display method is called");</a:t>
            </a:r>
            <a:br>
              <a:rPr kumimoji="0" lang="en-US" altLang="en-US" sz="1200" b="0"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br>
            <a:r>
              <a:rPr kumimoji="0" lang="en-US" altLang="en-US" sz="1200" b="0"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br>
              <a:rPr kumimoji="0" lang="en-US" altLang="en-US" sz="1200" b="0"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br>
            <a:r>
              <a:rPr kumimoji="0" lang="en-US" altLang="en-US" sz="1200" b="0"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br>
              <a:rPr kumimoji="0" lang="en-US" altLang="en-US" sz="1200" b="0"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br>
            <a:r>
              <a:rPr kumimoji="0" lang="en-US" altLang="en-US" sz="1200" b="0"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class derv2 extends Base</a:t>
            </a:r>
            <a:br>
              <a:rPr kumimoji="0" lang="en-US" altLang="en-US" sz="1200" b="0"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br>
            <a:r>
              <a:rPr kumimoji="0" lang="en-US" altLang="en-US" sz="1200" b="0"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br>
              <a:rPr kumimoji="0" lang="en-US" altLang="en-US" sz="1200" b="0"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br>
            <a:r>
              <a:rPr kumimoji="0" lang="en-US" altLang="en-US" sz="1200" b="0"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public void display()</a:t>
            </a:r>
            <a:br>
              <a:rPr kumimoji="0" lang="en-US" altLang="en-US" sz="1200" b="0"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br>
            <a:r>
              <a:rPr kumimoji="0" lang="en-US" altLang="en-US" sz="1200" b="0"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br>
              <a:rPr kumimoji="0" lang="en-US" altLang="en-US" sz="1200" b="0"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br>
            <a:r>
              <a:rPr kumimoji="0" lang="en-US" altLang="en-US" sz="1200" b="0"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1200" b="0" i="1"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System.out.println</a:t>
            </a:r>
            <a:r>
              <a:rPr kumimoji="0" lang="en-US" altLang="en-US" sz="1200" b="0"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("Derv2 class display method is called");       </a:t>
            </a:r>
            <a:br>
              <a:rPr kumimoji="0" lang="en-US" altLang="en-US" sz="1200" b="0"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br>
            <a:r>
              <a:rPr kumimoji="0" lang="en-US" altLang="en-US" sz="1200" b="0"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br>
              <a:rPr kumimoji="0" lang="en-US" altLang="en-US" sz="1200" b="0"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br>
            <a:r>
              <a:rPr kumimoji="0" lang="en-US" altLang="en-US" sz="1200" b="0"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br>
              <a:rPr kumimoji="0" lang="en-US" altLang="en-US" sz="1200" b="0"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br>
            <a:r>
              <a:rPr kumimoji="0" lang="en-US" altLang="en-US" sz="1200" b="0"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class </a:t>
            </a:r>
            <a:r>
              <a:rPr kumimoji="0" lang="en-US" altLang="en-US" sz="1200" b="0" i="1"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polymorhism</a:t>
            </a:r>
            <a:br>
              <a:rPr kumimoji="0" lang="en-US" altLang="en-US" sz="1200" b="0"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br>
            <a:r>
              <a:rPr kumimoji="0" lang="en-US" altLang="en-US" sz="1200" b="0"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br>
              <a:rPr kumimoji="0" lang="en-US" altLang="en-US" sz="1200" b="0"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br>
            <a:r>
              <a:rPr kumimoji="0" lang="en-US" altLang="en-US" sz="1200" b="0"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public static void main(String[] </a:t>
            </a:r>
            <a:r>
              <a:rPr kumimoji="0" lang="en-US" altLang="en-US" sz="1200" b="0" i="1"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args</a:t>
            </a:r>
            <a:r>
              <a:rPr kumimoji="0" lang="en-US" altLang="en-US" sz="1200" b="0"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br>
              <a:rPr kumimoji="0" lang="en-US" altLang="en-US" sz="1200" b="0"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br>
            <a:r>
              <a:rPr kumimoji="0" lang="en-US" altLang="en-US" sz="1200" b="0"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br>
              <a:rPr kumimoji="0" lang="en-US" altLang="en-US" sz="1200" b="0"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br>
            <a:r>
              <a:rPr kumimoji="0" lang="en-US" altLang="en-US" sz="1200" b="0"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1200" b="1"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Base </a:t>
            </a:r>
            <a:r>
              <a:rPr kumimoji="0" lang="en-US" altLang="en-US" sz="1200" b="1" i="1"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ptr</a:t>
            </a:r>
            <a:r>
              <a:rPr kumimoji="0" lang="en-US" altLang="en-US" sz="1200" b="1"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//Bae class reference variable</a:t>
            </a:r>
            <a:br>
              <a:rPr kumimoji="0" lang="en-US" altLang="en-US" sz="1200" b="1"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br>
            <a:r>
              <a:rPr kumimoji="0" lang="en-US" altLang="en-US" sz="1200" b="1"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Derv1 dl = new Derv1();</a:t>
            </a:r>
            <a:br>
              <a:rPr kumimoji="0" lang="en-US" altLang="en-US" sz="1200" b="1"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br>
            <a:r>
              <a:rPr kumimoji="0" lang="en-US" altLang="en-US" sz="1200" b="1"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Derv1 d2 = new Derv2();</a:t>
            </a:r>
            <a:br>
              <a:rPr kumimoji="0" lang="en-US" altLang="en-US" sz="1200" b="1"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br>
            <a:r>
              <a:rPr kumimoji="0" lang="en-US" altLang="en-US" sz="1200" b="1"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1200" b="1" i="1"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ptr</a:t>
            </a:r>
            <a:r>
              <a:rPr kumimoji="0" lang="en-US" altLang="en-US" sz="1200" b="1"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 dl; // </a:t>
            </a:r>
            <a:r>
              <a:rPr kumimoji="0" lang="en-US" altLang="en-US" sz="1200" b="1" i="1"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ptr</a:t>
            </a:r>
            <a:r>
              <a:rPr kumimoji="0" lang="en-US" altLang="en-US" sz="1200" b="1"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contain reference of Derv1 object</a:t>
            </a:r>
            <a:br>
              <a:rPr kumimoji="0" lang="en-US" altLang="en-US" sz="1200" b="1"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br>
            <a:r>
              <a:rPr kumimoji="0" lang="en-US" altLang="en-US" sz="1200" b="1"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1200" b="1" i="1"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ptr.display</a:t>
            </a:r>
            <a:r>
              <a:rPr kumimoji="0" lang="en-US" altLang="en-US" sz="1200" b="1"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br>
              <a:rPr kumimoji="0" lang="en-US" altLang="en-US" sz="1200" b="1"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br>
            <a:r>
              <a:rPr kumimoji="0" lang="en-US" altLang="en-US" sz="1200" b="1"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1200" b="1" i="1"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ptr</a:t>
            </a:r>
            <a:r>
              <a:rPr kumimoji="0" lang="en-US" altLang="en-US" sz="1200" b="1"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 d2; // </a:t>
            </a:r>
            <a:r>
              <a:rPr kumimoji="0" lang="en-US" altLang="en-US" sz="1200" b="1" i="1"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ptr</a:t>
            </a:r>
            <a:r>
              <a:rPr kumimoji="0" lang="en-US" altLang="en-US" sz="1200" b="1"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contain reference of derv2 object</a:t>
            </a:r>
            <a:br>
              <a:rPr kumimoji="0" lang="en-US" altLang="en-US" sz="1200" b="1"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br>
            <a:r>
              <a:rPr kumimoji="0" lang="en-US" altLang="en-US" sz="1200" b="1"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1200" b="1" i="1"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ptr.display</a:t>
            </a:r>
            <a:r>
              <a:rPr kumimoji="0" lang="en-US" altLang="en-US" sz="1200" b="1"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br>
              <a:rPr kumimoji="0" lang="en-US" altLang="en-US" sz="1200" b="1"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br>
            <a:r>
              <a:rPr kumimoji="0" lang="en-US" altLang="en-US" sz="1200" b="0"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br>
              <a:rPr kumimoji="0" lang="en-US" altLang="en-US" sz="1200" b="0"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br>
            <a:r>
              <a:rPr kumimoji="0" lang="en-US" altLang="en-US" sz="1200" b="0"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525723208"/>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Session 34-36</a:t>
            </a:r>
          </a:p>
        </p:txBody>
      </p:sp>
      <p:sp>
        <p:nvSpPr>
          <p:cNvPr id="3" name="Text Placeholder 2"/>
          <p:cNvSpPr>
            <a:spLocks noGrp="1"/>
          </p:cNvSpPr>
          <p:nvPr>
            <p:ph type="body" idx="1"/>
          </p:nvPr>
        </p:nvSpPr>
        <p:spPr/>
        <p:txBody>
          <a:bodyPr/>
          <a:lstStyle/>
          <a:p>
            <a:endParaRPr lang="en-IN"/>
          </a:p>
        </p:txBody>
      </p:sp>
    </p:spTree>
    <p:extLst>
      <p:ext uri="{BB962C8B-B14F-4D97-AF65-F5344CB8AC3E}">
        <p14:creationId xmlns:p14="http://schemas.microsoft.com/office/powerpoint/2010/main" val="1581555888"/>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0" y="0"/>
            <a:ext cx="9158276" cy="7201972"/>
          </a:xfrm>
          <a:prstGeom prst="rect">
            <a:avLst/>
          </a:prstGeom>
          <a:noFill/>
        </p:spPr>
        <p:txBody>
          <a:bodyPr wrap="none" rtlCol="0">
            <a:spAutoFit/>
          </a:bodyPr>
          <a:lstStyle/>
          <a:p>
            <a:r>
              <a:rPr lang="en-US" sz="2200" b="1" u="sng" dirty="0">
                <a:latin typeface="Times New Roman" pitchFamily="18" charset="0"/>
                <a:cs typeface="Times New Roman" pitchFamily="18" charset="0"/>
              </a:rPr>
              <a:t>Method overriding:</a:t>
            </a:r>
          </a:p>
          <a:p>
            <a:pPr algn="just"/>
            <a:r>
              <a:rPr lang="en-US" sz="2200" dirty="0">
                <a:latin typeface="Times New Roman" pitchFamily="18" charset="0"/>
                <a:cs typeface="Times New Roman" pitchFamily="18" charset="0"/>
              </a:rPr>
              <a:t>	* When a method in a subclass has the same name and type signature </a:t>
            </a:r>
          </a:p>
          <a:p>
            <a:pPr algn="just"/>
            <a:r>
              <a:rPr lang="en-US" sz="2200" dirty="0">
                <a:latin typeface="Times New Roman" pitchFamily="18" charset="0"/>
                <a:cs typeface="Times New Roman" pitchFamily="18" charset="0"/>
              </a:rPr>
              <a:t>	   as a method in its </a:t>
            </a:r>
            <a:r>
              <a:rPr lang="en-US" sz="2200" dirty="0" err="1">
                <a:latin typeface="Times New Roman" pitchFamily="18" charset="0"/>
                <a:cs typeface="Times New Roman" pitchFamily="18" charset="0"/>
              </a:rPr>
              <a:t>superclass</a:t>
            </a:r>
            <a:r>
              <a:rPr lang="en-US" sz="2200" dirty="0">
                <a:latin typeface="Times New Roman" pitchFamily="18" charset="0"/>
                <a:cs typeface="Times New Roman" pitchFamily="18" charset="0"/>
              </a:rPr>
              <a:t>, then the method in the subclass is said</a:t>
            </a:r>
          </a:p>
          <a:p>
            <a:pPr algn="just"/>
            <a:r>
              <a:rPr lang="en-US" sz="2200" dirty="0">
                <a:latin typeface="Times New Roman" pitchFamily="18" charset="0"/>
                <a:cs typeface="Times New Roman" pitchFamily="18" charset="0"/>
              </a:rPr>
              <a:t>	   to override the method in the </a:t>
            </a:r>
            <a:r>
              <a:rPr lang="en-US" sz="2200" dirty="0" err="1">
                <a:latin typeface="Times New Roman" pitchFamily="18" charset="0"/>
                <a:cs typeface="Times New Roman" pitchFamily="18" charset="0"/>
              </a:rPr>
              <a:t>superclass</a:t>
            </a:r>
            <a:r>
              <a:rPr lang="en-US" sz="2200" dirty="0">
                <a:latin typeface="Times New Roman" pitchFamily="18" charset="0"/>
                <a:cs typeface="Times New Roman" pitchFamily="18" charset="0"/>
              </a:rPr>
              <a:t>. </a:t>
            </a:r>
          </a:p>
          <a:p>
            <a:pPr algn="just"/>
            <a:endParaRPr lang="en-US" sz="2200" dirty="0">
              <a:latin typeface="Times New Roman" pitchFamily="18" charset="0"/>
              <a:cs typeface="Times New Roman" pitchFamily="18" charset="0"/>
            </a:endParaRPr>
          </a:p>
          <a:p>
            <a:pPr algn="just"/>
            <a:r>
              <a:rPr lang="en-US" sz="2200" dirty="0">
                <a:latin typeface="Times New Roman" pitchFamily="18" charset="0"/>
                <a:cs typeface="Times New Roman" pitchFamily="18" charset="0"/>
              </a:rPr>
              <a:t>	* Method overriding occurs only when the names and the type </a:t>
            </a:r>
          </a:p>
          <a:p>
            <a:pPr algn="just"/>
            <a:r>
              <a:rPr lang="en-US" sz="2200" dirty="0">
                <a:latin typeface="Times New Roman" pitchFamily="18" charset="0"/>
                <a:cs typeface="Times New Roman" pitchFamily="18" charset="0"/>
              </a:rPr>
              <a:t>	   signatures of the two methods are identical. If they are not, then the</a:t>
            </a:r>
          </a:p>
          <a:p>
            <a:pPr algn="just"/>
            <a:r>
              <a:rPr lang="en-US" sz="2200" dirty="0">
                <a:latin typeface="Times New Roman" pitchFamily="18" charset="0"/>
                <a:cs typeface="Times New Roman" pitchFamily="18" charset="0"/>
              </a:rPr>
              <a:t>	   two methods are simply overloaded.</a:t>
            </a:r>
          </a:p>
          <a:p>
            <a:endParaRPr lang="en-US" sz="2200" dirty="0">
              <a:latin typeface="Times New Roman" pitchFamily="18" charset="0"/>
              <a:cs typeface="Times New Roman" pitchFamily="18" charset="0"/>
            </a:endParaRPr>
          </a:p>
          <a:p>
            <a:r>
              <a:rPr lang="en-US" sz="2200" b="1" u="sng" dirty="0">
                <a:latin typeface="Times New Roman" pitchFamily="18" charset="0"/>
                <a:cs typeface="Times New Roman" pitchFamily="18" charset="0"/>
              </a:rPr>
              <a:t>super keyword:</a:t>
            </a:r>
          </a:p>
          <a:p>
            <a:r>
              <a:rPr lang="en-US" sz="2200" dirty="0">
                <a:latin typeface="Times New Roman" pitchFamily="18" charset="0"/>
                <a:cs typeface="Times New Roman" pitchFamily="18" charset="0"/>
              </a:rPr>
              <a:t>	* using “super” keyword, we can access the </a:t>
            </a:r>
            <a:r>
              <a:rPr lang="en-US" sz="2200" dirty="0" err="1">
                <a:latin typeface="Times New Roman" pitchFamily="18" charset="0"/>
                <a:cs typeface="Times New Roman" pitchFamily="18" charset="0"/>
              </a:rPr>
              <a:t>superclass</a:t>
            </a:r>
            <a:r>
              <a:rPr lang="en-US" sz="2200" dirty="0">
                <a:latin typeface="Times New Roman" pitchFamily="18" charset="0"/>
                <a:cs typeface="Times New Roman" pitchFamily="18" charset="0"/>
              </a:rPr>
              <a:t> version of an</a:t>
            </a:r>
          </a:p>
          <a:p>
            <a:r>
              <a:rPr lang="en-US" sz="2200" dirty="0">
                <a:latin typeface="Times New Roman" pitchFamily="18" charset="0"/>
                <a:cs typeface="Times New Roman" pitchFamily="18" charset="0"/>
              </a:rPr>
              <a:t>	   overridden method.</a:t>
            </a:r>
          </a:p>
          <a:p>
            <a:endParaRPr lang="en-US" sz="2200" dirty="0">
              <a:latin typeface="Times New Roman" pitchFamily="18" charset="0"/>
              <a:cs typeface="Times New Roman" pitchFamily="18" charset="0"/>
            </a:endParaRPr>
          </a:p>
          <a:p>
            <a:r>
              <a:rPr lang="en-US" sz="2200" dirty="0">
                <a:latin typeface="Times New Roman" pitchFamily="18" charset="0"/>
                <a:cs typeface="Times New Roman" pitchFamily="18" charset="0"/>
              </a:rPr>
              <a:t>	* “super” keyword can be used within a subclass constructor  to invoke</a:t>
            </a:r>
          </a:p>
          <a:p>
            <a:r>
              <a:rPr lang="en-US" sz="2200" dirty="0">
                <a:latin typeface="Times New Roman" pitchFamily="18" charset="0"/>
                <a:cs typeface="Times New Roman" pitchFamily="18" charset="0"/>
              </a:rPr>
              <a:t>	   the </a:t>
            </a:r>
            <a:r>
              <a:rPr lang="en-US" sz="2200" dirty="0" err="1">
                <a:latin typeface="Times New Roman" pitchFamily="18" charset="0"/>
                <a:cs typeface="Times New Roman" pitchFamily="18" charset="0"/>
              </a:rPr>
              <a:t>superclass</a:t>
            </a:r>
            <a:r>
              <a:rPr lang="en-US" sz="2200" dirty="0">
                <a:latin typeface="Times New Roman" pitchFamily="18" charset="0"/>
                <a:cs typeface="Times New Roman" pitchFamily="18" charset="0"/>
              </a:rPr>
              <a:t> constructor. A subclass constructor is used to construct</a:t>
            </a:r>
          </a:p>
          <a:p>
            <a:r>
              <a:rPr lang="en-US" sz="2200" dirty="0">
                <a:latin typeface="Times New Roman" pitchFamily="18" charset="0"/>
                <a:cs typeface="Times New Roman" pitchFamily="18" charset="0"/>
              </a:rPr>
              <a:t>	   the instance variables of both the subclass and the </a:t>
            </a:r>
            <a:r>
              <a:rPr lang="en-US" sz="2200" dirty="0" err="1">
                <a:latin typeface="Times New Roman" pitchFamily="18" charset="0"/>
                <a:cs typeface="Times New Roman" pitchFamily="18" charset="0"/>
              </a:rPr>
              <a:t>superclass</a:t>
            </a:r>
            <a:r>
              <a:rPr lang="en-US" sz="2200" dirty="0">
                <a:latin typeface="Times New Roman" pitchFamily="18" charset="0"/>
                <a:cs typeface="Times New Roman" pitchFamily="18" charset="0"/>
              </a:rPr>
              <a:t>.</a:t>
            </a:r>
          </a:p>
          <a:p>
            <a:endParaRPr lang="en-US" sz="2200" dirty="0">
              <a:latin typeface="Times New Roman" pitchFamily="18" charset="0"/>
              <a:cs typeface="Times New Roman" pitchFamily="18" charset="0"/>
            </a:endParaRPr>
          </a:p>
          <a:p>
            <a:r>
              <a:rPr lang="en-US" sz="2200" dirty="0">
                <a:latin typeface="Times New Roman" pitchFamily="18" charset="0"/>
                <a:cs typeface="Times New Roman" pitchFamily="18" charset="0"/>
              </a:rPr>
              <a:t>	* It can also be used in situations where member names of a subclass </a:t>
            </a:r>
          </a:p>
          <a:p>
            <a:r>
              <a:rPr lang="en-US" sz="2200" dirty="0">
                <a:latin typeface="Times New Roman" pitchFamily="18" charset="0"/>
                <a:cs typeface="Times New Roman" pitchFamily="18" charset="0"/>
              </a:rPr>
              <a:t>	   hide members by the same name in the </a:t>
            </a:r>
            <a:r>
              <a:rPr lang="en-US" sz="2200" dirty="0" err="1">
                <a:latin typeface="Times New Roman" pitchFamily="18" charset="0"/>
                <a:cs typeface="Times New Roman" pitchFamily="18" charset="0"/>
              </a:rPr>
              <a:t>superclass</a:t>
            </a:r>
            <a:r>
              <a:rPr lang="en-US" sz="2200" dirty="0">
                <a:latin typeface="Times New Roman" pitchFamily="18" charset="0"/>
                <a:cs typeface="Times New Roman" pitchFamily="18" charset="0"/>
              </a:rPr>
              <a:t>. </a:t>
            </a:r>
          </a:p>
          <a:p>
            <a:endParaRPr lang="en-US" sz="2200" dirty="0">
              <a:latin typeface="Times New Roman" pitchFamily="18" charset="0"/>
              <a:cs typeface="Times New Roman" pitchFamily="18" charset="0"/>
            </a:endParaRPr>
          </a:p>
          <a:p>
            <a:r>
              <a:rPr lang="en-US" sz="2200" dirty="0">
                <a:latin typeface="Times New Roman" pitchFamily="18" charset="0"/>
                <a:cs typeface="Times New Roman" pitchFamily="18" charset="0"/>
              </a:rPr>
              <a:t>	</a:t>
            </a:r>
            <a:endParaRPr lang="en-IN" sz="2200" dirty="0">
              <a:latin typeface="Times New Roman" pitchFamily="18" charset="0"/>
              <a:cs typeface="Times New Roman" pitchFamily="18" charset="0"/>
            </a:endParaRPr>
          </a:p>
        </p:txBody>
      </p:sp>
    </p:spTree>
    <p:extLst>
      <p:ext uri="{BB962C8B-B14F-4D97-AF65-F5344CB8AC3E}">
        <p14:creationId xmlns:p14="http://schemas.microsoft.com/office/powerpoint/2010/main" val="745842352"/>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0" y="0"/>
            <a:ext cx="9212778" cy="7879080"/>
          </a:xfrm>
          <a:prstGeom prst="rect">
            <a:avLst/>
          </a:prstGeom>
          <a:noFill/>
        </p:spPr>
        <p:txBody>
          <a:bodyPr wrap="none" rtlCol="0">
            <a:spAutoFit/>
          </a:bodyPr>
          <a:lstStyle/>
          <a:p>
            <a:r>
              <a:rPr lang="en-US" sz="2200" b="1" u="sng" dirty="0">
                <a:latin typeface="Times New Roman" pitchFamily="18" charset="0"/>
                <a:cs typeface="Times New Roman" pitchFamily="18" charset="0"/>
              </a:rPr>
              <a:t>final keyword:</a:t>
            </a:r>
          </a:p>
          <a:p>
            <a:r>
              <a:rPr lang="en-US" sz="2200" b="1" u="sng" dirty="0">
                <a:latin typeface="Times New Roman" pitchFamily="18" charset="0"/>
                <a:cs typeface="Times New Roman" pitchFamily="18" charset="0"/>
              </a:rPr>
              <a:t>“final” variable:</a:t>
            </a:r>
          </a:p>
          <a:p>
            <a:r>
              <a:rPr lang="en-US" sz="2200" dirty="0">
                <a:latin typeface="Times New Roman" pitchFamily="18" charset="0"/>
                <a:cs typeface="Times New Roman" pitchFamily="18" charset="0"/>
              </a:rPr>
              <a:t>	* Variable declared as final prevents its contents from being modified.</a:t>
            </a:r>
          </a:p>
          <a:p>
            <a:r>
              <a:rPr lang="en-US" sz="2200" dirty="0">
                <a:latin typeface="Times New Roman" pitchFamily="18" charset="0"/>
                <a:cs typeface="Times New Roman" pitchFamily="18" charset="0"/>
              </a:rPr>
              <a:t>	* Initialize a final variable when it is declared.</a:t>
            </a:r>
          </a:p>
          <a:p>
            <a:endParaRPr lang="en-US" sz="2200" dirty="0">
              <a:latin typeface="Times New Roman" pitchFamily="18" charset="0"/>
              <a:cs typeface="Times New Roman" pitchFamily="18" charset="0"/>
            </a:endParaRPr>
          </a:p>
          <a:p>
            <a:r>
              <a:rPr lang="en-US" sz="2200" dirty="0">
                <a:latin typeface="Times New Roman" pitchFamily="18" charset="0"/>
                <a:cs typeface="Times New Roman" pitchFamily="18" charset="0"/>
              </a:rPr>
              <a:t>	</a:t>
            </a:r>
            <a:r>
              <a:rPr lang="en-US" sz="2200" b="1" u="sng" dirty="0">
                <a:latin typeface="Times New Roman" pitchFamily="18" charset="0"/>
                <a:cs typeface="Times New Roman" pitchFamily="18" charset="0"/>
              </a:rPr>
              <a:t>Syntax:</a:t>
            </a:r>
            <a:r>
              <a:rPr lang="en-US" sz="2200" b="1" dirty="0">
                <a:latin typeface="Times New Roman" pitchFamily="18" charset="0"/>
                <a:cs typeface="Times New Roman" pitchFamily="18" charset="0"/>
              </a:rPr>
              <a:t>	final </a:t>
            </a:r>
            <a:r>
              <a:rPr lang="en-US" sz="2200" b="1" dirty="0" err="1">
                <a:latin typeface="Times New Roman" pitchFamily="18" charset="0"/>
                <a:cs typeface="Times New Roman" pitchFamily="18" charset="0"/>
              </a:rPr>
              <a:t>datatype</a:t>
            </a:r>
            <a:r>
              <a:rPr lang="en-US" sz="2200" b="1" dirty="0">
                <a:latin typeface="Times New Roman" pitchFamily="18" charset="0"/>
                <a:cs typeface="Times New Roman" pitchFamily="18" charset="0"/>
              </a:rPr>
              <a:t> </a:t>
            </a:r>
            <a:r>
              <a:rPr lang="en-US" sz="2200" b="1" dirty="0" err="1">
                <a:latin typeface="Times New Roman" pitchFamily="18" charset="0"/>
                <a:cs typeface="Times New Roman" pitchFamily="18" charset="0"/>
              </a:rPr>
              <a:t>symbolic_name</a:t>
            </a:r>
            <a:r>
              <a:rPr lang="en-US" sz="2200" b="1" dirty="0">
                <a:latin typeface="Times New Roman" pitchFamily="18" charset="0"/>
                <a:cs typeface="Times New Roman" pitchFamily="18" charset="0"/>
              </a:rPr>
              <a:t> = constant;</a:t>
            </a:r>
            <a:endParaRPr lang="en-US" sz="2200" dirty="0">
              <a:latin typeface="Times New Roman" pitchFamily="18" charset="0"/>
              <a:cs typeface="Times New Roman" pitchFamily="18" charset="0"/>
            </a:endParaRPr>
          </a:p>
          <a:p>
            <a:r>
              <a:rPr lang="en-US" sz="2200" dirty="0">
                <a:latin typeface="Times New Roman" pitchFamily="18" charset="0"/>
                <a:cs typeface="Times New Roman" pitchFamily="18" charset="0"/>
              </a:rPr>
              <a:t>				(e.g.) final </a:t>
            </a:r>
            <a:r>
              <a:rPr lang="en-US" sz="2200" dirty="0" err="1">
                <a:latin typeface="Times New Roman" pitchFamily="18" charset="0"/>
                <a:cs typeface="Times New Roman" pitchFamily="18" charset="0"/>
              </a:rPr>
              <a:t>int</a:t>
            </a:r>
            <a:r>
              <a:rPr lang="en-US" sz="2200" dirty="0">
                <a:latin typeface="Times New Roman" pitchFamily="18" charset="0"/>
                <a:cs typeface="Times New Roman" pitchFamily="18" charset="0"/>
              </a:rPr>
              <a:t>  PI=3.1459;</a:t>
            </a:r>
          </a:p>
          <a:p>
            <a:endParaRPr lang="en-US" sz="2200" dirty="0">
              <a:latin typeface="Times New Roman" pitchFamily="18" charset="0"/>
              <a:cs typeface="Times New Roman" pitchFamily="18" charset="0"/>
            </a:endParaRPr>
          </a:p>
          <a:p>
            <a:r>
              <a:rPr lang="en-US" sz="2200" dirty="0">
                <a:latin typeface="Times New Roman" pitchFamily="18" charset="0"/>
                <a:cs typeface="Times New Roman" pitchFamily="18" charset="0"/>
              </a:rPr>
              <a:t>	* There are many things which is required repeatedly and if we want to</a:t>
            </a:r>
          </a:p>
          <a:p>
            <a:r>
              <a:rPr lang="en-US" sz="2200" dirty="0">
                <a:latin typeface="Times New Roman" pitchFamily="18" charset="0"/>
                <a:cs typeface="Times New Roman" pitchFamily="18" charset="0"/>
              </a:rPr>
              <a:t>	   make changes then we have to make these changes in whole program </a:t>
            </a:r>
          </a:p>
          <a:p>
            <a:r>
              <a:rPr lang="en-US" sz="2200" dirty="0">
                <a:latin typeface="Times New Roman" pitchFamily="18" charset="0"/>
                <a:cs typeface="Times New Roman" pitchFamily="18" charset="0"/>
              </a:rPr>
              <a:t>	   where this variable is used.</a:t>
            </a:r>
          </a:p>
          <a:p>
            <a:endParaRPr lang="en-US" sz="2200" dirty="0">
              <a:latin typeface="Times New Roman" pitchFamily="18" charset="0"/>
              <a:cs typeface="Times New Roman" pitchFamily="18" charset="0"/>
            </a:endParaRPr>
          </a:p>
          <a:p>
            <a:r>
              <a:rPr lang="en-US" sz="2200" dirty="0">
                <a:latin typeface="Times New Roman" pitchFamily="18" charset="0"/>
                <a:cs typeface="Times New Roman" pitchFamily="18" charset="0"/>
              </a:rPr>
              <a:t>	* final variables behave like class variables and they do not take any</a:t>
            </a:r>
          </a:p>
          <a:p>
            <a:r>
              <a:rPr lang="en-US" sz="2200" dirty="0">
                <a:latin typeface="Times New Roman" pitchFamily="18" charset="0"/>
                <a:cs typeface="Times New Roman" pitchFamily="18" charset="0"/>
              </a:rPr>
              <a:t>	   space on individual objects.</a:t>
            </a:r>
          </a:p>
          <a:p>
            <a:endParaRPr lang="en-US" sz="2200" dirty="0">
              <a:latin typeface="Times New Roman" pitchFamily="18" charset="0"/>
              <a:cs typeface="Times New Roman" pitchFamily="18" charset="0"/>
            </a:endParaRPr>
          </a:p>
          <a:p>
            <a:r>
              <a:rPr lang="en-US" sz="2200" b="1" u="sng" dirty="0">
                <a:latin typeface="Times New Roman" pitchFamily="18" charset="0"/>
                <a:cs typeface="Times New Roman" pitchFamily="18" charset="0"/>
              </a:rPr>
              <a:t>“final” method: (prevent overriding)</a:t>
            </a:r>
          </a:p>
          <a:p>
            <a:r>
              <a:rPr lang="en-US" sz="2200" dirty="0">
                <a:latin typeface="Times New Roman" pitchFamily="18" charset="0"/>
                <a:cs typeface="Times New Roman" pitchFamily="18" charset="0"/>
              </a:rPr>
              <a:t>	* All methods and variables can be overridden by default in subclasses.</a:t>
            </a:r>
          </a:p>
          <a:p>
            <a:r>
              <a:rPr lang="en-US" sz="2200" dirty="0">
                <a:latin typeface="Times New Roman" pitchFamily="18" charset="0"/>
                <a:cs typeface="Times New Roman" pitchFamily="18" charset="0"/>
              </a:rPr>
              <a:t>	</a:t>
            </a:r>
          </a:p>
          <a:p>
            <a:r>
              <a:rPr lang="en-US" sz="2200" dirty="0">
                <a:latin typeface="Times New Roman" pitchFamily="18" charset="0"/>
                <a:cs typeface="Times New Roman" pitchFamily="18" charset="0"/>
              </a:rPr>
              <a:t>	* Preventing the subclasses from overriding the members of the</a:t>
            </a:r>
          </a:p>
          <a:p>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superclass</a:t>
            </a:r>
            <a:r>
              <a:rPr lang="en-US" sz="2200" dirty="0">
                <a:latin typeface="Times New Roman" pitchFamily="18" charset="0"/>
                <a:cs typeface="Times New Roman" pitchFamily="18" charset="0"/>
              </a:rPr>
              <a:t>.</a:t>
            </a:r>
          </a:p>
          <a:p>
            <a:endParaRPr lang="en-US" sz="2200" b="1" u="sng" dirty="0">
              <a:latin typeface="Times New Roman" pitchFamily="18" charset="0"/>
              <a:cs typeface="Times New Roman" pitchFamily="18" charset="0"/>
            </a:endParaRPr>
          </a:p>
          <a:p>
            <a:endParaRPr lang="en-US" sz="2200" dirty="0">
              <a:latin typeface="Times New Roman" pitchFamily="18" charset="0"/>
              <a:cs typeface="Times New Roman" pitchFamily="18" charset="0"/>
            </a:endParaRPr>
          </a:p>
          <a:p>
            <a:r>
              <a:rPr lang="en-US" sz="2200" dirty="0">
                <a:latin typeface="Times New Roman" pitchFamily="18" charset="0"/>
                <a:cs typeface="Times New Roman" pitchFamily="18" charset="0"/>
              </a:rPr>
              <a:t>	</a:t>
            </a:r>
            <a:endParaRPr lang="en-IN" sz="2200" dirty="0">
              <a:latin typeface="Times New Roman" pitchFamily="18" charset="0"/>
              <a:cs typeface="Times New Roman" pitchFamily="18" charset="0"/>
            </a:endParaRPr>
          </a:p>
        </p:txBody>
      </p:sp>
    </p:spTree>
    <p:extLst>
      <p:ext uri="{BB962C8B-B14F-4D97-AF65-F5344CB8AC3E}">
        <p14:creationId xmlns:p14="http://schemas.microsoft.com/office/powerpoint/2010/main" val="3294322549"/>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1" y="0"/>
            <a:ext cx="8941871" cy="4832092"/>
          </a:xfrm>
          <a:prstGeom prst="rect">
            <a:avLst/>
          </a:prstGeom>
          <a:noFill/>
        </p:spPr>
        <p:txBody>
          <a:bodyPr wrap="none" rtlCol="0">
            <a:spAutoFit/>
          </a:bodyPr>
          <a:lstStyle/>
          <a:p>
            <a:r>
              <a:rPr lang="en-US" sz="2200" b="1" u="sng" dirty="0">
                <a:latin typeface="Times New Roman" pitchFamily="18" charset="0"/>
                <a:cs typeface="Times New Roman" pitchFamily="18" charset="0"/>
              </a:rPr>
              <a:t>“final” classes: (</a:t>
            </a:r>
            <a:r>
              <a:rPr lang="en-US" sz="2200" b="1" u="sng">
                <a:latin typeface="Times New Roman" pitchFamily="18" charset="0"/>
                <a:cs typeface="Times New Roman" pitchFamily="18" charset="0"/>
              </a:rPr>
              <a:t>prevent inheritance)</a:t>
            </a:r>
            <a:endParaRPr lang="en-US" sz="2200" b="1" u="sng" dirty="0">
              <a:latin typeface="Times New Roman" pitchFamily="18" charset="0"/>
              <a:cs typeface="Times New Roman" pitchFamily="18" charset="0"/>
            </a:endParaRPr>
          </a:p>
          <a:p>
            <a:endParaRPr lang="en-US" sz="2200" b="1" u="sng" dirty="0">
              <a:latin typeface="Times New Roman" pitchFamily="18" charset="0"/>
              <a:cs typeface="Times New Roman" pitchFamily="18" charset="0"/>
            </a:endParaRPr>
          </a:p>
          <a:p>
            <a:r>
              <a:rPr lang="en-US" sz="2200" dirty="0">
                <a:latin typeface="Times New Roman" pitchFamily="18" charset="0"/>
                <a:cs typeface="Times New Roman" pitchFamily="18" charset="0"/>
              </a:rPr>
              <a:t>	* Preventing a class being further </a:t>
            </a:r>
            <a:r>
              <a:rPr lang="en-US" sz="2200" dirty="0" err="1">
                <a:latin typeface="Times New Roman" pitchFamily="18" charset="0"/>
                <a:cs typeface="Times New Roman" pitchFamily="18" charset="0"/>
              </a:rPr>
              <a:t>subclassed</a:t>
            </a:r>
            <a:r>
              <a:rPr lang="en-US" sz="2200" dirty="0">
                <a:latin typeface="Times New Roman" pitchFamily="18" charset="0"/>
                <a:cs typeface="Times New Roman" pitchFamily="18" charset="0"/>
              </a:rPr>
              <a:t> for security reasons (or)</a:t>
            </a:r>
          </a:p>
          <a:p>
            <a:r>
              <a:rPr lang="en-US" sz="2200" dirty="0">
                <a:latin typeface="Times New Roman" pitchFamily="18" charset="0"/>
                <a:cs typeface="Times New Roman" pitchFamily="18" charset="0"/>
              </a:rPr>
              <a:t>	   A class that cannot be </a:t>
            </a:r>
            <a:r>
              <a:rPr lang="en-US" sz="2200" dirty="0" err="1">
                <a:latin typeface="Times New Roman" pitchFamily="18" charset="0"/>
                <a:cs typeface="Times New Roman" pitchFamily="18" charset="0"/>
              </a:rPr>
              <a:t>subclassed</a:t>
            </a:r>
            <a:r>
              <a:rPr lang="en-US" sz="2200" dirty="0">
                <a:latin typeface="Times New Roman" pitchFamily="18" charset="0"/>
                <a:cs typeface="Times New Roman" pitchFamily="18" charset="0"/>
              </a:rPr>
              <a:t> is called a final class.</a:t>
            </a:r>
          </a:p>
          <a:p>
            <a:endParaRPr lang="en-US" sz="2200" dirty="0">
              <a:latin typeface="Times New Roman" pitchFamily="18" charset="0"/>
              <a:cs typeface="Times New Roman" pitchFamily="18" charset="0"/>
            </a:endParaRPr>
          </a:p>
          <a:p>
            <a:endParaRPr lang="en-US" sz="2200" dirty="0">
              <a:latin typeface="Times New Roman" pitchFamily="18" charset="0"/>
              <a:cs typeface="Times New Roman" pitchFamily="18" charset="0"/>
            </a:endParaRPr>
          </a:p>
          <a:p>
            <a:r>
              <a:rPr lang="en-US" sz="2200" dirty="0">
                <a:latin typeface="Times New Roman" pitchFamily="18" charset="0"/>
                <a:cs typeface="Times New Roman" pitchFamily="18" charset="0"/>
              </a:rPr>
              <a:t>	(e.g.) final class c1{…………..}</a:t>
            </a:r>
          </a:p>
          <a:p>
            <a:r>
              <a:rPr lang="en-US" sz="2200" dirty="0">
                <a:latin typeface="Times New Roman" pitchFamily="18" charset="0"/>
                <a:cs typeface="Times New Roman" pitchFamily="18" charset="0"/>
              </a:rPr>
              <a:t>	         final class c2 extends c3{…………..}</a:t>
            </a:r>
          </a:p>
          <a:p>
            <a:endParaRPr lang="en-US" sz="2200" dirty="0">
              <a:latin typeface="Times New Roman" pitchFamily="18" charset="0"/>
              <a:cs typeface="Times New Roman" pitchFamily="18" charset="0"/>
            </a:endParaRPr>
          </a:p>
          <a:p>
            <a:r>
              <a:rPr lang="en-US" sz="2200" dirty="0">
                <a:latin typeface="Times New Roman" pitchFamily="18" charset="0"/>
                <a:cs typeface="Times New Roman" pitchFamily="18" charset="0"/>
              </a:rPr>
              <a:t>	// Any attempt to inherit the above classes will cause an error and the</a:t>
            </a:r>
          </a:p>
          <a:p>
            <a:r>
              <a:rPr lang="en-US" sz="2200" dirty="0">
                <a:latin typeface="Times New Roman" pitchFamily="18" charset="0"/>
                <a:cs typeface="Times New Roman" pitchFamily="18" charset="0"/>
              </a:rPr>
              <a:t>	// compiler will not allow it</a:t>
            </a:r>
          </a:p>
          <a:p>
            <a:endParaRPr lang="en-US" sz="2200" b="1" u="sng" dirty="0">
              <a:latin typeface="Times New Roman" pitchFamily="18" charset="0"/>
              <a:cs typeface="Times New Roman" pitchFamily="18" charset="0"/>
            </a:endParaRPr>
          </a:p>
          <a:p>
            <a:endParaRPr lang="en-US" sz="2200" dirty="0">
              <a:latin typeface="Times New Roman" pitchFamily="18" charset="0"/>
              <a:cs typeface="Times New Roman" pitchFamily="18" charset="0"/>
            </a:endParaRPr>
          </a:p>
          <a:p>
            <a:r>
              <a:rPr lang="en-US" sz="2200" dirty="0">
                <a:latin typeface="Times New Roman" pitchFamily="18" charset="0"/>
                <a:cs typeface="Times New Roman" pitchFamily="18" charset="0"/>
              </a:rPr>
              <a:t>	</a:t>
            </a:r>
            <a:endParaRPr lang="en-IN" sz="2200" dirty="0">
              <a:latin typeface="Times New Roman" pitchFamily="18" charset="0"/>
              <a:cs typeface="Times New Roman" pitchFamily="18" charset="0"/>
            </a:endParaRPr>
          </a:p>
        </p:txBody>
      </p:sp>
    </p:spTree>
    <p:extLst>
      <p:ext uri="{BB962C8B-B14F-4D97-AF65-F5344CB8AC3E}">
        <p14:creationId xmlns:p14="http://schemas.microsoft.com/office/powerpoint/2010/main" val="3609617099"/>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0" y="1"/>
            <a:ext cx="9144000" cy="6524863"/>
          </a:xfrm>
          <a:prstGeom prst="rect">
            <a:avLst/>
          </a:prstGeom>
          <a:noFill/>
        </p:spPr>
        <p:txBody>
          <a:bodyPr wrap="square" rtlCol="0">
            <a:spAutoFit/>
          </a:bodyPr>
          <a:lstStyle/>
          <a:p>
            <a:r>
              <a:rPr lang="en-US" sz="2200" b="1" u="sng" dirty="0">
                <a:latin typeface="Times New Roman" pitchFamily="18" charset="0"/>
                <a:cs typeface="Times New Roman" pitchFamily="18" charset="0"/>
              </a:rPr>
              <a:t>Dynamic method </a:t>
            </a:r>
            <a:r>
              <a:rPr lang="en-US" sz="2200" b="1" u="sng" dirty="0" err="1">
                <a:latin typeface="Times New Roman" pitchFamily="18" charset="0"/>
                <a:cs typeface="Times New Roman" pitchFamily="18" charset="0"/>
              </a:rPr>
              <a:t>dispatch:</a:t>
            </a:r>
            <a:r>
              <a:rPr lang="en-US" sz="2200" dirty="0" err="1">
                <a:latin typeface="Times New Roman" pitchFamily="18" charset="0"/>
                <a:cs typeface="Times New Roman" pitchFamily="18" charset="0"/>
              </a:rPr>
              <a:t>This</a:t>
            </a:r>
            <a:r>
              <a:rPr lang="en-US" sz="2200" dirty="0">
                <a:latin typeface="Times New Roman" pitchFamily="18" charset="0"/>
                <a:cs typeface="Times New Roman" pitchFamily="18" charset="0"/>
              </a:rPr>
              <a:t> is the mechanism by which a call to an </a:t>
            </a:r>
          </a:p>
          <a:p>
            <a:r>
              <a:rPr lang="en-US" sz="2200" dirty="0">
                <a:latin typeface="Times New Roman" pitchFamily="18" charset="0"/>
                <a:cs typeface="Times New Roman" pitchFamily="18" charset="0"/>
              </a:rPr>
              <a:t>overridden method is resolved at run time, rather than compile-time.</a:t>
            </a:r>
          </a:p>
          <a:p>
            <a:r>
              <a:rPr lang="en-US" sz="2200" dirty="0">
                <a:latin typeface="Times New Roman" pitchFamily="18" charset="0"/>
                <a:cs typeface="Times New Roman" pitchFamily="18" charset="0"/>
              </a:rPr>
              <a:t>	</a:t>
            </a:r>
          </a:p>
          <a:p>
            <a:r>
              <a:rPr lang="en-US" sz="2200" dirty="0">
                <a:latin typeface="Times New Roman" pitchFamily="18" charset="0"/>
                <a:cs typeface="Times New Roman" pitchFamily="18" charset="0"/>
              </a:rPr>
              <a:t>	class A</a:t>
            </a:r>
          </a:p>
          <a:p>
            <a:r>
              <a:rPr lang="en-US" sz="2200" dirty="0">
                <a:latin typeface="Times New Roman" pitchFamily="18" charset="0"/>
                <a:cs typeface="Times New Roman" pitchFamily="18" charset="0"/>
              </a:rPr>
              <a:t>	{	void </a:t>
            </a:r>
            <a:r>
              <a:rPr lang="en-US" sz="2200" dirty="0" err="1">
                <a:latin typeface="Times New Roman" pitchFamily="18" charset="0"/>
                <a:cs typeface="Times New Roman" pitchFamily="18" charset="0"/>
              </a:rPr>
              <a:t>callme</a:t>
            </a:r>
            <a:r>
              <a:rPr lang="en-US" sz="2200" dirty="0">
                <a:latin typeface="Times New Roman" pitchFamily="18" charset="0"/>
                <a:cs typeface="Times New Roman" pitchFamily="18" charset="0"/>
              </a:rPr>
              <a:t>()</a:t>
            </a:r>
          </a:p>
          <a:p>
            <a:r>
              <a:rPr lang="en-US" sz="2200" dirty="0">
                <a:latin typeface="Times New Roman" pitchFamily="18" charset="0"/>
                <a:cs typeface="Times New Roman" pitchFamily="18" charset="0"/>
              </a:rPr>
              <a:t>		{ 	</a:t>
            </a:r>
            <a:r>
              <a:rPr lang="en-US" sz="2200" dirty="0" err="1">
                <a:latin typeface="Times New Roman" pitchFamily="18" charset="0"/>
                <a:cs typeface="Times New Roman" pitchFamily="18" charset="0"/>
              </a:rPr>
              <a:t>System.out.println</a:t>
            </a:r>
            <a:r>
              <a:rPr lang="en-US" sz="2200" dirty="0">
                <a:latin typeface="Times New Roman" pitchFamily="18" charset="0"/>
                <a:cs typeface="Times New Roman" pitchFamily="18" charset="0"/>
              </a:rPr>
              <a:t>(“Inside A”);	}</a:t>
            </a:r>
          </a:p>
          <a:p>
            <a:r>
              <a:rPr lang="en-US" sz="2200" dirty="0">
                <a:latin typeface="Times New Roman" pitchFamily="18" charset="0"/>
                <a:cs typeface="Times New Roman" pitchFamily="18" charset="0"/>
              </a:rPr>
              <a:t>	}</a:t>
            </a:r>
          </a:p>
          <a:p>
            <a:r>
              <a:rPr lang="en-US" sz="2200" dirty="0">
                <a:latin typeface="Times New Roman" pitchFamily="18" charset="0"/>
                <a:cs typeface="Times New Roman" pitchFamily="18" charset="0"/>
              </a:rPr>
              <a:t>	class B extends A</a:t>
            </a:r>
          </a:p>
          <a:p>
            <a:r>
              <a:rPr lang="en-US" sz="2200" dirty="0">
                <a:latin typeface="Times New Roman" pitchFamily="18" charset="0"/>
                <a:cs typeface="Times New Roman" pitchFamily="18" charset="0"/>
              </a:rPr>
              <a:t>	{	void </a:t>
            </a:r>
            <a:r>
              <a:rPr lang="en-US" sz="2200" dirty="0" err="1">
                <a:latin typeface="Times New Roman" pitchFamily="18" charset="0"/>
                <a:cs typeface="Times New Roman" pitchFamily="18" charset="0"/>
              </a:rPr>
              <a:t>callme</a:t>
            </a:r>
            <a:r>
              <a:rPr lang="en-US" sz="2200" dirty="0">
                <a:latin typeface="Times New Roman" pitchFamily="18" charset="0"/>
                <a:cs typeface="Times New Roman" pitchFamily="18" charset="0"/>
              </a:rPr>
              <a:t>()</a:t>
            </a:r>
          </a:p>
          <a:p>
            <a:r>
              <a:rPr lang="en-US" sz="2200" dirty="0">
                <a:latin typeface="Times New Roman" pitchFamily="18" charset="0"/>
                <a:cs typeface="Times New Roman" pitchFamily="18" charset="0"/>
              </a:rPr>
              <a:t>		{ 	</a:t>
            </a:r>
            <a:r>
              <a:rPr lang="en-US" sz="2200" dirty="0" err="1">
                <a:latin typeface="Times New Roman" pitchFamily="18" charset="0"/>
                <a:cs typeface="Times New Roman" pitchFamily="18" charset="0"/>
              </a:rPr>
              <a:t>System.out.println</a:t>
            </a:r>
            <a:r>
              <a:rPr lang="en-US" sz="2200" dirty="0">
                <a:latin typeface="Times New Roman" pitchFamily="18" charset="0"/>
                <a:cs typeface="Times New Roman" pitchFamily="18" charset="0"/>
              </a:rPr>
              <a:t>(“Inside B”);	}</a:t>
            </a:r>
          </a:p>
          <a:p>
            <a:r>
              <a:rPr lang="en-US" sz="2200" dirty="0">
                <a:latin typeface="Times New Roman" pitchFamily="18" charset="0"/>
                <a:cs typeface="Times New Roman" pitchFamily="18" charset="0"/>
              </a:rPr>
              <a:t>	}</a:t>
            </a:r>
          </a:p>
          <a:p>
            <a:r>
              <a:rPr lang="en-US" sz="2200" dirty="0">
                <a:latin typeface="Times New Roman" pitchFamily="18" charset="0"/>
                <a:cs typeface="Times New Roman" pitchFamily="18" charset="0"/>
              </a:rPr>
              <a:t>	class C extends A</a:t>
            </a:r>
          </a:p>
          <a:p>
            <a:r>
              <a:rPr lang="en-US" sz="2200" dirty="0">
                <a:latin typeface="Times New Roman" pitchFamily="18" charset="0"/>
                <a:cs typeface="Times New Roman" pitchFamily="18" charset="0"/>
              </a:rPr>
              <a:t>	{	void </a:t>
            </a:r>
            <a:r>
              <a:rPr lang="en-US" sz="2200" dirty="0" err="1">
                <a:latin typeface="Times New Roman" pitchFamily="18" charset="0"/>
                <a:cs typeface="Times New Roman" pitchFamily="18" charset="0"/>
              </a:rPr>
              <a:t>callme</a:t>
            </a:r>
            <a:r>
              <a:rPr lang="en-US" sz="2200" dirty="0">
                <a:latin typeface="Times New Roman" pitchFamily="18" charset="0"/>
                <a:cs typeface="Times New Roman" pitchFamily="18" charset="0"/>
              </a:rPr>
              <a:t>()</a:t>
            </a:r>
          </a:p>
          <a:p>
            <a:r>
              <a:rPr lang="en-US" sz="2200" dirty="0">
                <a:latin typeface="Times New Roman" pitchFamily="18" charset="0"/>
                <a:cs typeface="Times New Roman" pitchFamily="18" charset="0"/>
              </a:rPr>
              <a:t>		{ 	</a:t>
            </a:r>
            <a:r>
              <a:rPr lang="en-US" sz="2200" dirty="0" err="1">
                <a:latin typeface="Times New Roman" pitchFamily="18" charset="0"/>
                <a:cs typeface="Times New Roman" pitchFamily="18" charset="0"/>
              </a:rPr>
              <a:t>System.out.println</a:t>
            </a:r>
            <a:r>
              <a:rPr lang="en-US" sz="2200" dirty="0">
                <a:latin typeface="Times New Roman" pitchFamily="18" charset="0"/>
                <a:cs typeface="Times New Roman" pitchFamily="18" charset="0"/>
              </a:rPr>
              <a:t>(“Inside C”);	}</a:t>
            </a:r>
          </a:p>
          <a:p>
            <a:r>
              <a:rPr lang="en-US" sz="2200" dirty="0">
                <a:latin typeface="Times New Roman" pitchFamily="18" charset="0"/>
                <a:cs typeface="Times New Roman" pitchFamily="18" charset="0"/>
              </a:rPr>
              <a:t>	}</a:t>
            </a:r>
          </a:p>
          <a:p>
            <a:endParaRPr lang="en-US" sz="2200" dirty="0">
              <a:latin typeface="Times New Roman" pitchFamily="18" charset="0"/>
              <a:cs typeface="Times New Roman" pitchFamily="18" charset="0"/>
            </a:endParaRPr>
          </a:p>
          <a:p>
            <a:endParaRPr lang="en-US" sz="2200" b="1" u="sng" dirty="0">
              <a:latin typeface="Times New Roman" pitchFamily="18" charset="0"/>
              <a:cs typeface="Times New Roman" pitchFamily="18" charset="0"/>
            </a:endParaRPr>
          </a:p>
          <a:p>
            <a:endParaRPr lang="en-US" sz="2200" dirty="0">
              <a:latin typeface="Times New Roman" pitchFamily="18" charset="0"/>
              <a:cs typeface="Times New Roman" pitchFamily="18" charset="0"/>
            </a:endParaRPr>
          </a:p>
          <a:p>
            <a:r>
              <a:rPr lang="en-US" sz="2200" dirty="0">
                <a:latin typeface="Times New Roman" pitchFamily="18" charset="0"/>
                <a:cs typeface="Times New Roman" pitchFamily="18" charset="0"/>
              </a:rPr>
              <a:t>	</a:t>
            </a:r>
            <a:endParaRPr lang="en-IN" sz="2200" dirty="0">
              <a:latin typeface="Times New Roman" pitchFamily="18" charset="0"/>
              <a:cs typeface="Times New Roman" pitchFamily="18" charset="0"/>
            </a:endParaRPr>
          </a:p>
        </p:txBody>
      </p:sp>
    </p:spTree>
    <p:extLst>
      <p:ext uri="{BB962C8B-B14F-4D97-AF65-F5344CB8AC3E}">
        <p14:creationId xmlns:p14="http://schemas.microsoft.com/office/powerpoint/2010/main" val="2963639826"/>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Session 37-39</a:t>
            </a:r>
          </a:p>
        </p:txBody>
      </p:sp>
      <p:sp>
        <p:nvSpPr>
          <p:cNvPr id="3" name="Text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3447284982"/>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0" y="1"/>
            <a:ext cx="9144000" cy="7201972"/>
          </a:xfrm>
          <a:prstGeom prst="rect">
            <a:avLst/>
          </a:prstGeom>
          <a:noFill/>
        </p:spPr>
        <p:txBody>
          <a:bodyPr wrap="square" rtlCol="0">
            <a:spAutoFit/>
          </a:bodyPr>
          <a:lstStyle/>
          <a:p>
            <a:r>
              <a:rPr lang="en-US" sz="2000" b="1" u="sng" dirty="0">
                <a:latin typeface="Times New Roman" pitchFamily="18" charset="0"/>
                <a:cs typeface="Times New Roman" pitchFamily="18" charset="0"/>
              </a:rPr>
              <a:t>Abstract classes:</a:t>
            </a:r>
          </a:p>
          <a:p>
            <a:r>
              <a:rPr lang="en-US" sz="2000" dirty="0">
                <a:latin typeface="Times New Roman" pitchFamily="18" charset="0"/>
                <a:cs typeface="Times New Roman" pitchFamily="18" charset="0"/>
              </a:rPr>
              <a:t>	* Abstract classes can’t </a:t>
            </a:r>
            <a:r>
              <a:rPr lang="en-US" sz="2000">
                <a:latin typeface="Times New Roman" pitchFamily="18" charset="0"/>
                <a:cs typeface="Times New Roman" pitchFamily="18" charset="0"/>
              </a:rPr>
              <a:t>be instantiated)(</a:t>
            </a:r>
            <a:r>
              <a:rPr lang="en-US" sz="2000" dirty="0">
                <a:latin typeface="Times New Roman" pitchFamily="18" charset="0"/>
                <a:cs typeface="Times New Roman" pitchFamily="18" charset="0"/>
              </a:rPr>
              <a:t>cant create the objects of </a:t>
            </a:r>
            <a:r>
              <a:rPr lang="en-US" sz="2000">
                <a:latin typeface="Times New Roman" pitchFamily="18" charset="0"/>
                <a:cs typeface="Times New Roman" pitchFamily="18" charset="0"/>
              </a:rPr>
              <a:t>abstract class) </a:t>
            </a:r>
            <a:r>
              <a:rPr lang="en-US" sz="2000" dirty="0">
                <a:latin typeface="Times New Roman" pitchFamily="18" charset="0"/>
                <a:cs typeface="Times New Roman" pitchFamily="18" charset="0"/>
              </a:rPr>
              <a:t>but can be subclassed.</a:t>
            </a: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	* Abstraction refers to the ability to make a class abstract in OOP. It </a:t>
            </a:r>
          </a:p>
          <a:p>
            <a:r>
              <a:rPr lang="en-US" sz="2000" dirty="0">
                <a:latin typeface="Times New Roman" pitchFamily="18" charset="0"/>
                <a:cs typeface="Times New Roman" pitchFamily="18" charset="0"/>
              </a:rPr>
              <a:t>	   does not provide 100% abstraction(hiding complexity) because it can also 	   have concrete method.</a:t>
            </a: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	* If the class is abstract and cannot be instantiated, the class does not</a:t>
            </a:r>
          </a:p>
          <a:p>
            <a:r>
              <a:rPr lang="en-US" sz="2000" dirty="0">
                <a:latin typeface="Times New Roman" pitchFamily="18" charset="0"/>
                <a:cs typeface="Times New Roman" pitchFamily="18" charset="0"/>
              </a:rPr>
              <a:t>	   have much use unless it is a subclass.</a:t>
            </a: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	* A parent class contains the common functionality of a collection</a:t>
            </a:r>
          </a:p>
          <a:p>
            <a:r>
              <a:rPr lang="en-US" sz="2000" dirty="0">
                <a:latin typeface="Times New Roman" pitchFamily="18" charset="0"/>
                <a:cs typeface="Times New Roman" pitchFamily="18" charset="0"/>
              </a:rPr>
              <a:t>	   of child classes, but the parent class itself is too abstract to be used</a:t>
            </a:r>
          </a:p>
          <a:p>
            <a:r>
              <a:rPr lang="en-US" sz="2000" dirty="0">
                <a:latin typeface="Times New Roman" pitchFamily="18" charset="0"/>
                <a:cs typeface="Times New Roman" pitchFamily="18" charset="0"/>
              </a:rPr>
              <a:t>	   on its own.</a:t>
            </a: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	* An abstract classes can have both abstract methods and concrete </a:t>
            </a:r>
          </a:p>
          <a:p>
            <a:r>
              <a:rPr lang="en-US" sz="2000" dirty="0">
                <a:latin typeface="Times New Roman" pitchFamily="18" charset="0"/>
                <a:cs typeface="Times New Roman" pitchFamily="18" charset="0"/>
              </a:rPr>
              <a:t>	   methods.</a:t>
            </a: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	* Abstract classes can have constructors, member variables and normal </a:t>
            </a:r>
          </a:p>
          <a:p>
            <a:r>
              <a:rPr lang="en-US" sz="2000" dirty="0">
                <a:latin typeface="Times New Roman" pitchFamily="18" charset="0"/>
                <a:cs typeface="Times New Roman" pitchFamily="18" charset="0"/>
              </a:rPr>
              <a:t>	   methods as similar to a class</a:t>
            </a: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	* When you extend abstract class with abstract method, you must define the </a:t>
            </a:r>
          </a:p>
          <a:p>
            <a:r>
              <a:rPr lang="en-US" sz="2000" dirty="0">
                <a:latin typeface="Times New Roman" pitchFamily="18" charset="0"/>
                <a:cs typeface="Times New Roman" pitchFamily="18" charset="0"/>
              </a:rPr>
              <a:t>	   abstract method in the child class, or make the child class abstract.</a:t>
            </a:r>
            <a:r>
              <a:rPr lang="en-US" sz="2200" dirty="0">
                <a:latin typeface="Times New Roman" pitchFamily="18" charset="0"/>
                <a:cs typeface="Times New Roman" pitchFamily="18" charset="0"/>
              </a:rPr>
              <a:t>	</a:t>
            </a:r>
            <a:endParaRPr lang="en-IN" sz="2200" dirty="0">
              <a:latin typeface="Times New Roman" pitchFamily="18" charset="0"/>
              <a:cs typeface="Times New Roman" pitchFamily="18" charset="0"/>
            </a:endParaRPr>
          </a:p>
        </p:txBody>
      </p:sp>
    </p:spTree>
    <p:extLst>
      <p:ext uri="{BB962C8B-B14F-4D97-AF65-F5344CB8AC3E}">
        <p14:creationId xmlns:p14="http://schemas.microsoft.com/office/powerpoint/2010/main" val="36673201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9" end="9"/>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
                                            <p:txEl>
                                              <p:pRg st="10" end="10"/>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13" end="13"/>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
                                            <p:txEl>
                                              <p:pRg st="14" end="14"/>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4">
                                            <p:txEl>
                                              <p:pRg st="16" end="16"/>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4">
                                            <p:txEl>
                                              <p:pRg st="17" end="17"/>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19" end="19"/>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4">
                                            <p:txEl>
                                              <p:pRg st="20" end="2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09625" y="529630"/>
            <a:ext cx="10515600" cy="5714008"/>
          </a:xfrm>
        </p:spPr>
        <p:txBody>
          <a:bodyPr>
            <a:normAutofit fontScale="70000" lnSpcReduction="20000"/>
          </a:bodyPr>
          <a:lstStyle/>
          <a:p>
            <a:pPr marL="0" indent="0">
              <a:buNone/>
            </a:pPr>
            <a:r>
              <a:rPr lang="en-IN" b="1" dirty="0"/>
              <a:t>abstract</a:t>
            </a:r>
            <a:r>
              <a:rPr lang="en-IN" dirty="0"/>
              <a:t> class Animal{</a:t>
            </a:r>
          </a:p>
          <a:p>
            <a:pPr marL="0" indent="0">
              <a:buNone/>
            </a:pPr>
            <a:r>
              <a:rPr lang="en-IN" dirty="0"/>
              <a:t>………</a:t>
            </a:r>
          </a:p>
          <a:p>
            <a:pPr marL="0" indent="0">
              <a:buNone/>
            </a:pPr>
            <a:r>
              <a:rPr lang="en-IN" dirty="0"/>
              <a:t>}</a:t>
            </a:r>
          </a:p>
          <a:p>
            <a:pPr marL="0" indent="0">
              <a:buNone/>
            </a:pPr>
            <a:r>
              <a:rPr lang="en-IN" b="1" dirty="0"/>
              <a:t>abstract</a:t>
            </a:r>
            <a:r>
              <a:rPr lang="en-IN" dirty="0"/>
              <a:t> class Animal-with-Backbones </a:t>
            </a:r>
            <a:r>
              <a:rPr lang="en-IN" b="1" dirty="0"/>
              <a:t>extends</a:t>
            </a:r>
            <a:r>
              <a:rPr lang="en-IN" dirty="0"/>
              <a:t> Animal{</a:t>
            </a:r>
          </a:p>
          <a:p>
            <a:pPr marL="0" indent="0">
              <a:buNone/>
            </a:pPr>
            <a:r>
              <a:rPr lang="en-IN" dirty="0"/>
              <a:t>…………</a:t>
            </a:r>
          </a:p>
          <a:p>
            <a:pPr marL="0" indent="0">
              <a:buNone/>
            </a:pPr>
            <a:r>
              <a:rPr lang="en-IN" dirty="0"/>
              <a:t>}</a:t>
            </a:r>
          </a:p>
          <a:p>
            <a:pPr marL="0" indent="0">
              <a:buNone/>
            </a:pPr>
            <a:r>
              <a:rPr lang="en-IN" dirty="0"/>
              <a:t>class </a:t>
            </a:r>
            <a:r>
              <a:rPr lang="en-IN" dirty="0" err="1"/>
              <a:t>Mamal</a:t>
            </a:r>
            <a:r>
              <a:rPr lang="en-IN" dirty="0"/>
              <a:t> </a:t>
            </a:r>
            <a:r>
              <a:rPr lang="en-IN" b="1" dirty="0"/>
              <a:t>extends</a:t>
            </a:r>
            <a:r>
              <a:rPr lang="en-IN" dirty="0"/>
              <a:t> Animal-with-Backbones{</a:t>
            </a:r>
          </a:p>
          <a:p>
            <a:pPr marL="0" indent="0">
              <a:buNone/>
            </a:pPr>
            <a:r>
              <a:rPr lang="en-IN" dirty="0" err="1"/>
              <a:t>Mamal</a:t>
            </a:r>
            <a:r>
              <a:rPr lang="en-IN" dirty="0"/>
              <a:t>(String name) {}</a:t>
            </a:r>
          </a:p>
          <a:p>
            <a:pPr marL="0" indent="0">
              <a:buNone/>
            </a:pPr>
            <a:r>
              <a:rPr lang="en-IN" dirty="0"/>
              <a:t>………………</a:t>
            </a:r>
          </a:p>
          <a:p>
            <a:pPr marL="0" indent="0">
              <a:buNone/>
            </a:pPr>
            <a:r>
              <a:rPr lang="en-IN" dirty="0"/>
              <a:t>}</a:t>
            </a:r>
          </a:p>
          <a:p>
            <a:pPr marL="0" indent="0">
              <a:buNone/>
            </a:pPr>
            <a:r>
              <a:rPr lang="en-IN" dirty="0"/>
              <a:t>class </a:t>
            </a:r>
            <a:r>
              <a:rPr lang="en-IN" dirty="0" err="1"/>
              <a:t>Abc</a:t>
            </a:r>
            <a:r>
              <a:rPr lang="en-IN" dirty="0"/>
              <a:t>{</a:t>
            </a:r>
          </a:p>
          <a:p>
            <a:pPr marL="0" indent="0">
              <a:buNone/>
            </a:pPr>
            <a:r>
              <a:rPr lang="en-IN" dirty="0"/>
              <a:t>Public static void main(String </a:t>
            </a:r>
            <a:r>
              <a:rPr lang="en-IN" dirty="0" err="1"/>
              <a:t>arg</a:t>
            </a:r>
            <a:r>
              <a:rPr lang="en-IN" dirty="0"/>
              <a:t>[]){</a:t>
            </a:r>
          </a:p>
          <a:p>
            <a:pPr marL="0" indent="0">
              <a:buNone/>
            </a:pPr>
            <a:r>
              <a:rPr lang="en-IN" b="1" dirty="0"/>
              <a:t>Animal a = new Animal();  //Not Valid</a:t>
            </a:r>
          </a:p>
          <a:p>
            <a:endParaRPr lang="en-IN" b="1" dirty="0"/>
          </a:p>
          <a:p>
            <a:pPr marL="0" indent="0">
              <a:buNone/>
            </a:pPr>
            <a:r>
              <a:rPr lang="en-IN" b="1" dirty="0" err="1"/>
              <a:t>Mamal</a:t>
            </a:r>
            <a:r>
              <a:rPr lang="en-IN" b="1" dirty="0"/>
              <a:t> j= new </a:t>
            </a:r>
            <a:r>
              <a:rPr lang="en-IN" b="1" dirty="0" err="1"/>
              <a:t>Mamal</a:t>
            </a:r>
            <a:r>
              <a:rPr lang="en-IN" b="1" dirty="0"/>
              <a:t>();  // Valid</a:t>
            </a:r>
          </a:p>
          <a:p>
            <a:pPr marL="0" indent="0">
              <a:buNone/>
            </a:pPr>
            <a:r>
              <a:rPr lang="en-IN" dirty="0"/>
              <a:t>}</a:t>
            </a:r>
          </a:p>
          <a:p>
            <a:pPr marL="0" indent="0">
              <a:buNone/>
            </a:pPr>
            <a:endParaRPr lang="en-IN" dirty="0"/>
          </a:p>
          <a:p>
            <a:pPr marL="0" indent="0">
              <a:buNone/>
            </a:pPr>
            <a:endParaRPr lang="en-IN" dirty="0"/>
          </a:p>
        </p:txBody>
      </p:sp>
    </p:spTree>
    <p:extLst>
      <p:ext uri="{BB962C8B-B14F-4D97-AF65-F5344CB8AC3E}">
        <p14:creationId xmlns:p14="http://schemas.microsoft.com/office/powerpoint/2010/main" val="3876890290"/>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0" y="0"/>
            <a:ext cx="9144000" cy="6586418"/>
          </a:xfrm>
          <a:prstGeom prst="rect">
            <a:avLst/>
          </a:prstGeom>
          <a:noFill/>
        </p:spPr>
        <p:txBody>
          <a:bodyPr wrap="square" rtlCol="0">
            <a:spAutoFit/>
          </a:bodyPr>
          <a:lstStyle/>
          <a:p>
            <a:r>
              <a:rPr lang="en-US" sz="2000" b="1" u="sng" dirty="0">
                <a:latin typeface="Times New Roman" pitchFamily="18" charset="0"/>
                <a:cs typeface="Times New Roman" pitchFamily="18" charset="0"/>
              </a:rPr>
              <a:t>When to use abstract methods and abstract classes?</a:t>
            </a:r>
          </a:p>
          <a:p>
            <a:endParaRPr lang="en-US" sz="2000" b="1" u="sng" dirty="0">
              <a:latin typeface="Times New Roman" pitchFamily="18" charset="0"/>
              <a:cs typeface="Times New Roman" pitchFamily="18" charset="0"/>
            </a:endParaRPr>
          </a:p>
          <a:p>
            <a:r>
              <a:rPr lang="en-US" sz="2000" dirty="0">
                <a:latin typeface="Times New Roman" pitchFamily="18" charset="0"/>
                <a:cs typeface="Times New Roman" pitchFamily="18" charset="0"/>
              </a:rPr>
              <a:t>	* Abstract methods are usually declared where two or more subclasses are</a:t>
            </a:r>
          </a:p>
          <a:p>
            <a:r>
              <a:rPr lang="en-US" sz="2000" dirty="0">
                <a:latin typeface="Times New Roman" pitchFamily="18" charset="0"/>
                <a:cs typeface="Times New Roman" pitchFamily="18" charset="0"/>
              </a:rPr>
              <a:t>	   expected to do a similar thing in different ways through different</a:t>
            </a:r>
          </a:p>
          <a:p>
            <a:r>
              <a:rPr lang="en-US" sz="2000" dirty="0">
                <a:latin typeface="Times New Roman" pitchFamily="18" charset="0"/>
                <a:cs typeface="Times New Roman" pitchFamily="18" charset="0"/>
              </a:rPr>
              <a:t>	   implementations. These subclasses extend the same abstract class and 	   provide different implementations for the abstract methods.</a:t>
            </a: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	* Abstract classes are used to define generic types of behaviors at the top of</a:t>
            </a:r>
          </a:p>
          <a:p>
            <a:r>
              <a:rPr lang="en-US" sz="2000" dirty="0">
                <a:latin typeface="Times New Roman" pitchFamily="18" charset="0"/>
                <a:cs typeface="Times New Roman" pitchFamily="18" charset="0"/>
              </a:rPr>
              <a:t>	   an Object-Oriented programming class hierarchy, and use its subclasses</a:t>
            </a:r>
          </a:p>
          <a:p>
            <a:r>
              <a:rPr lang="en-US" sz="2000" dirty="0">
                <a:latin typeface="Times New Roman" pitchFamily="18" charset="0"/>
                <a:cs typeface="Times New Roman" pitchFamily="18" charset="0"/>
              </a:rPr>
              <a:t>	   to provide implementation details of the abstract class.</a:t>
            </a:r>
          </a:p>
          <a:p>
            <a:endParaRPr lang="en-US" sz="2000" dirty="0">
              <a:latin typeface="Times New Roman" pitchFamily="18" charset="0"/>
              <a:cs typeface="Times New Roman" pitchFamily="18" charset="0"/>
            </a:endParaRPr>
          </a:p>
          <a:p>
            <a:r>
              <a:rPr lang="en-IN" sz="2000" dirty="0">
                <a:latin typeface="Times New Roman" pitchFamily="18" charset="0"/>
                <a:cs typeface="Times New Roman" pitchFamily="18" charset="0"/>
              </a:rPr>
              <a:t>Declaring a method as abstract has two results:</a:t>
            </a:r>
          </a:p>
          <a:p>
            <a:endParaRPr lang="en-IN" sz="2000" dirty="0">
              <a:latin typeface="Times New Roman" pitchFamily="18" charset="0"/>
              <a:cs typeface="Times New Roman" pitchFamily="18" charset="0"/>
            </a:endParaRPr>
          </a:p>
          <a:p>
            <a:r>
              <a:rPr lang="en-IN" sz="2000" dirty="0">
                <a:latin typeface="Times New Roman" pitchFamily="18" charset="0"/>
                <a:cs typeface="Times New Roman" pitchFamily="18" charset="0"/>
              </a:rPr>
              <a:t>	* The class must also be declared abstract. If a class contains an abstract 	   method, the class must be abstract as well.</a:t>
            </a:r>
          </a:p>
          <a:p>
            <a:endParaRPr lang="en-IN" sz="2000" dirty="0">
              <a:latin typeface="Times New Roman" pitchFamily="18" charset="0"/>
              <a:cs typeface="Times New Roman" pitchFamily="18" charset="0"/>
            </a:endParaRPr>
          </a:p>
          <a:p>
            <a:r>
              <a:rPr lang="en-IN" sz="2000" dirty="0">
                <a:latin typeface="Times New Roman" pitchFamily="18" charset="0"/>
                <a:cs typeface="Times New Roman" pitchFamily="18" charset="0"/>
              </a:rPr>
              <a:t>	* Any child class must either override the abstract method or declare itself 	   abstract.</a:t>
            </a:r>
          </a:p>
          <a:p>
            <a:r>
              <a:rPr lang="en-IN" sz="2000" dirty="0">
                <a:latin typeface="Times New Roman" pitchFamily="18" charset="0"/>
                <a:cs typeface="Times New Roman" pitchFamily="18" charset="0"/>
              </a:rPr>
              <a:t> </a:t>
            </a:r>
          </a:p>
          <a:p>
            <a:endParaRPr lang="en-US" sz="2000" dirty="0">
              <a:latin typeface="Times New Roman" pitchFamily="18" charset="0"/>
              <a:cs typeface="Times New Roman" pitchFamily="18" charset="0"/>
            </a:endParaRPr>
          </a:p>
          <a:p>
            <a:endParaRPr lang="en-IN" sz="2200" dirty="0">
              <a:latin typeface="Times New Roman" pitchFamily="18" charset="0"/>
              <a:cs typeface="Times New Roman" pitchFamily="18" charset="0"/>
            </a:endParaRPr>
          </a:p>
        </p:txBody>
      </p:sp>
    </p:spTree>
    <p:extLst>
      <p:ext uri="{BB962C8B-B14F-4D97-AF65-F5344CB8AC3E}">
        <p14:creationId xmlns:p14="http://schemas.microsoft.com/office/powerpoint/2010/main" val="20920045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95313" y="739775"/>
            <a:ext cx="10515600" cy="5246688"/>
          </a:xfrm>
        </p:spPr>
        <p:txBody>
          <a:bodyPr>
            <a:normAutofit fontScale="92500" lnSpcReduction="20000"/>
          </a:bodyPr>
          <a:lstStyle/>
          <a:p>
            <a:pPr marL="0" indent="0">
              <a:buNone/>
            </a:pPr>
            <a:r>
              <a:rPr lang="en-IN" u="sng" dirty="0"/>
              <a:t>Adding Methods </a:t>
            </a:r>
          </a:p>
          <a:p>
            <a:pPr marL="0" indent="0">
              <a:buNone/>
            </a:pPr>
            <a:r>
              <a:rPr lang="en-IN" dirty="0"/>
              <a:t>Adding Method </a:t>
            </a:r>
            <a:r>
              <a:rPr lang="en-IN" dirty="0" err="1"/>
              <a:t>getdata</a:t>
            </a:r>
            <a:r>
              <a:rPr lang="en-IN" dirty="0"/>
              <a:t>()</a:t>
            </a:r>
          </a:p>
          <a:p>
            <a:pPr marL="0" indent="0">
              <a:buNone/>
            </a:pPr>
            <a:endParaRPr lang="en-IN" dirty="0"/>
          </a:p>
          <a:p>
            <a:pPr marL="0" indent="0">
              <a:buNone/>
            </a:pPr>
            <a:r>
              <a:rPr lang="en-US" dirty="0">
                <a:latin typeface="Times New Roman" pitchFamily="18" charset="0"/>
                <a:cs typeface="Times New Roman" pitchFamily="18" charset="0"/>
              </a:rPr>
              <a:t>	class rectangle</a:t>
            </a:r>
          </a:p>
          <a:p>
            <a:pPr marL="0" indent="0">
              <a:buNone/>
            </a:pPr>
            <a:r>
              <a:rPr lang="en-US" dirty="0">
                <a:latin typeface="Times New Roman" pitchFamily="18" charset="0"/>
                <a:cs typeface="Times New Roman" pitchFamily="18" charset="0"/>
              </a:rPr>
              <a:t>		  {</a:t>
            </a:r>
          </a:p>
          <a:p>
            <a:pPr marL="0" indent="0">
              <a:buNone/>
            </a:pP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int</a:t>
            </a:r>
            <a:r>
              <a:rPr lang="en-US" dirty="0">
                <a:latin typeface="Times New Roman" pitchFamily="18" charset="0"/>
                <a:cs typeface="Times New Roman" pitchFamily="18" charset="0"/>
              </a:rPr>
              <a:t> length;</a:t>
            </a:r>
          </a:p>
          <a:p>
            <a:pPr marL="0" indent="0">
              <a:buNone/>
            </a:pP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int</a:t>
            </a:r>
            <a:r>
              <a:rPr lang="en-US" dirty="0">
                <a:latin typeface="Times New Roman" pitchFamily="18" charset="0"/>
                <a:cs typeface="Times New Roman" pitchFamily="18" charset="0"/>
              </a:rPr>
              <a:t> width;</a:t>
            </a:r>
          </a:p>
          <a:p>
            <a:pPr marL="0" indent="0">
              <a:buNone/>
            </a:pPr>
            <a:r>
              <a:rPr lang="en-US" dirty="0">
                <a:latin typeface="Times New Roman" pitchFamily="18" charset="0"/>
                <a:cs typeface="Times New Roman" pitchFamily="18" charset="0"/>
              </a:rPr>
              <a:t>			void </a:t>
            </a:r>
            <a:r>
              <a:rPr lang="en-US" dirty="0" err="1">
                <a:latin typeface="Times New Roman" pitchFamily="18" charset="0"/>
                <a:cs typeface="Times New Roman" pitchFamily="18" charset="0"/>
              </a:rPr>
              <a:t>getdata</a:t>
            </a:r>
            <a:r>
              <a:rPr lang="en-US" dirty="0">
                <a:latin typeface="Times New Roman" pitchFamily="18" charset="0"/>
                <a:cs typeface="Times New Roman" pitchFamily="18" charset="0"/>
              </a:rPr>
              <a:t>(</a:t>
            </a:r>
            <a:r>
              <a:rPr lang="en-US" dirty="0" err="1">
                <a:latin typeface="Times New Roman" pitchFamily="18" charset="0"/>
                <a:cs typeface="Times New Roman" pitchFamily="18" charset="0"/>
              </a:rPr>
              <a:t>int</a:t>
            </a:r>
            <a:r>
              <a:rPr lang="en-US" dirty="0">
                <a:latin typeface="Times New Roman" pitchFamily="18" charset="0"/>
                <a:cs typeface="Times New Roman" pitchFamily="18" charset="0"/>
              </a:rPr>
              <a:t> x, </a:t>
            </a:r>
            <a:r>
              <a:rPr lang="en-US" dirty="0" err="1">
                <a:latin typeface="Times New Roman" pitchFamily="18" charset="0"/>
                <a:cs typeface="Times New Roman" pitchFamily="18" charset="0"/>
              </a:rPr>
              <a:t>int</a:t>
            </a:r>
            <a:r>
              <a:rPr lang="en-US" dirty="0">
                <a:latin typeface="Times New Roman" pitchFamily="18" charset="0"/>
                <a:cs typeface="Times New Roman" pitchFamily="18" charset="0"/>
              </a:rPr>
              <a:t> y)</a:t>
            </a:r>
          </a:p>
          <a:p>
            <a:pPr marL="0" indent="0">
              <a:buNone/>
            </a:pPr>
            <a:r>
              <a:rPr lang="en-US" dirty="0">
                <a:latin typeface="Times New Roman" pitchFamily="18" charset="0"/>
                <a:cs typeface="Times New Roman" pitchFamily="18" charset="0"/>
              </a:rPr>
              <a:t>			{</a:t>
            </a:r>
          </a:p>
          <a:p>
            <a:pPr marL="0" indent="0">
              <a:buNone/>
            </a:pPr>
            <a:r>
              <a:rPr lang="en-US" dirty="0">
                <a:latin typeface="Times New Roman" pitchFamily="18" charset="0"/>
                <a:cs typeface="Times New Roman" pitchFamily="18" charset="0"/>
              </a:rPr>
              <a:t>				length=x;</a:t>
            </a:r>
          </a:p>
          <a:p>
            <a:pPr marL="0" indent="0">
              <a:buNone/>
            </a:pPr>
            <a:r>
              <a:rPr lang="en-US" dirty="0">
                <a:latin typeface="Times New Roman" pitchFamily="18" charset="0"/>
                <a:cs typeface="Times New Roman" pitchFamily="18" charset="0"/>
              </a:rPr>
              <a:t>				length=y;</a:t>
            </a:r>
          </a:p>
          <a:p>
            <a:pPr marL="0" indent="0">
              <a:buNone/>
            </a:pPr>
            <a:r>
              <a:rPr lang="en-US" dirty="0">
                <a:latin typeface="Times New Roman" pitchFamily="18" charset="0"/>
                <a:cs typeface="Times New Roman" pitchFamily="18" charset="0"/>
              </a:rPr>
              <a:t>			}</a:t>
            </a:r>
          </a:p>
          <a:p>
            <a:pPr marL="0" indent="0">
              <a:buNone/>
            </a:pPr>
            <a:r>
              <a:rPr lang="en-US" dirty="0">
                <a:latin typeface="Times New Roman" pitchFamily="18" charset="0"/>
                <a:cs typeface="Times New Roman" pitchFamily="18" charset="0"/>
              </a:rPr>
              <a:t>		}</a:t>
            </a:r>
          </a:p>
          <a:p>
            <a:pPr marL="0" indent="0">
              <a:buNone/>
            </a:pPr>
            <a:endParaRPr lang="en-IN" u="sng" dirty="0"/>
          </a:p>
        </p:txBody>
      </p:sp>
    </p:spTree>
    <p:extLst>
      <p:ext uri="{BB962C8B-B14F-4D97-AF65-F5344CB8AC3E}">
        <p14:creationId xmlns:p14="http://schemas.microsoft.com/office/powerpoint/2010/main" val="809797884"/>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Object Class</a:t>
            </a:r>
          </a:p>
        </p:txBody>
      </p:sp>
      <p:sp>
        <p:nvSpPr>
          <p:cNvPr id="3" name="Content Placeholder 2"/>
          <p:cNvSpPr>
            <a:spLocks noGrp="1"/>
          </p:cNvSpPr>
          <p:nvPr>
            <p:ph idx="1"/>
          </p:nvPr>
        </p:nvSpPr>
        <p:spPr/>
        <p:txBody>
          <a:bodyPr/>
          <a:lstStyle/>
          <a:p>
            <a:r>
              <a:rPr lang="en-IN" b="1" dirty="0"/>
              <a:t>Object</a:t>
            </a:r>
            <a:r>
              <a:rPr lang="en-IN" dirty="0"/>
              <a:t> class is present in </a:t>
            </a:r>
            <a:r>
              <a:rPr lang="en-IN" b="1" dirty="0" err="1"/>
              <a:t>java.lang</a:t>
            </a:r>
            <a:r>
              <a:rPr lang="en-IN" dirty="0"/>
              <a:t> package. Every class in Java is directly or indirectly derived from the </a:t>
            </a:r>
            <a:r>
              <a:rPr lang="en-IN" b="1" dirty="0"/>
              <a:t>Object</a:t>
            </a:r>
            <a:r>
              <a:rPr lang="en-IN" dirty="0"/>
              <a:t> class. </a:t>
            </a:r>
          </a:p>
          <a:p>
            <a:r>
              <a:rPr lang="en-IN" dirty="0"/>
              <a:t>If a Class does not extend any other class then it is direct child class of </a:t>
            </a:r>
            <a:r>
              <a:rPr lang="en-IN" b="1" dirty="0"/>
              <a:t>Object</a:t>
            </a:r>
            <a:r>
              <a:rPr lang="en-IN" dirty="0"/>
              <a:t> and if extends other class then it is an indirectly derived. Therefore the Object class methods are available to all Java classes. Hence Object class acts as a root of inheritance hierarchy in any Java Program.</a:t>
            </a:r>
          </a:p>
          <a:p>
            <a:endParaRPr lang="en-IN" dirty="0"/>
          </a:p>
        </p:txBody>
      </p:sp>
    </p:spTree>
    <p:extLst>
      <p:ext uri="{BB962C8B-B14F-4D97-AF65-F5344CB8AC3E}">
        <p14:creationId xmlns:p14="http://schemas.microsoft.com/office/powerpoint/2010/main" val="2038935768"/>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800100"/>
          </a:xfrm>
        </p:spPr>
        <p:txBody>
          <a:bodyPr/>
          <a:lstStyle/>
          <a:p>
            <a:r>
              <a:rPr lang="en-IN" dirty="0"/>
              <a:t>List of Java Object Class methods</a:t>
            </a:r>
          </a:p>
        </p:txBody>
      </p:sp>
      <p:sp>
        <p:nvSpPr>
          <p:cNvPr id="3" name="Content Placeholder 2"/>
          <p:cNvSpPr>
            <a:spLocks noGrp="1"/>
          </p:cNvSpPr>
          <p:nvPr>
            <p:ph idx="1"/>
          </p:nvPr>
        </p:nvSpPr>
        <p:spPr>
          <a:xfrm>
            <a:off x="838200" y="800100"/>
            <a:ext cx="10515600" cy="5657849"/>
          </a:xfrm>
        </p:spPr>
        <p:txBody>
          <a:bodyPr>
            <a:normAutofit fontScale="92500"/>
          </a:bodyPr>
          <a:lstStyle/>
          <a:p>
            <a:r>
              <a:rPr lang="en-IN" dirty="0"/>
              <a:t>clone()- Create and return a copy of this object.</a:t>
            </a:r>
          </a:p>
          <a:p>
            <a:r>
              <a:rPr lang="en-IN" dirty="0"/>
              <a:t>equals()- Indicates whether some other object is “equal” to this object.</a:t>
            </a:r>
          </a:p>
          <a:p>
            <a:r>
              <a:rPr lang="en-IN" dirty="0"/>
              <a:t>finalize()- Called by Garbage collector on an object when garbage collection determines that there are no more reference to the object.</a:t>
            </a:r>
          </a:p>
          <a:p>
            <a:r>
              <a:rPr lang="en-IN" dirty="0" err="1"/>
              <a:t>getClass</a:t>
            </a:r>
            <a:r>
              <a:rPr lang="en-IN" dirty="0"/>
              <a:t>()- returns the runtime class of an object.</a:t>
            </a:r>
          </a:p>
          <a:p>
            <a:r>
              <a:rPr lang="en-IN" dirty="0" err="1"/>
              <a:t>hashCode</a:t>
            </a:r>
            <a:r>
              <a:rPr lang="en-IN" dirty="0"/>
              <a:t>()- return the hash code value for the object.</a:t>
            </a:r>
          </a:p>
          <a:p>
            <a:r>
              <a:rPr lang="en-IN" dirty="0"/>
              <a:t>notify()- Wakes up a single thread that is waiting on this object’s monitor.</a:t>
            </a:r>
          </a:p>
          <a:p>
            <a:r>
              <a:rPr lang="en-IN" dirty="0" err="1"/>
              <a:t>notifyAll</a:t>
            </a:r>
            <a:r>
              <a:rPr lang="en-IN" dirty="0"/>
              <a:t>()- Wake up all the threads that are waiting on this object’s monitor.</a:t>
            </a:r>
          </a:p>
          <a:p>
            <a:r>
              <a:rPr lang="en-IN" dirty="0" err="1"/>
              <a:t>toString</a:t>
            </a:r>
            <a:r>
              <a:rPr lang="en-IN" dirty="0"/>
              <a:t>()-Returns a string representation of the object.</a:t>
            </a:r>
          </a:p>
          <a:p>
            <a:r>
              <a:rPr lang="en-IN" dirty="0"/>
              <a:t>wait()- Causes current thread to wait until another thread invokes the notify() method or the </a:t>
            </a:r>
            <a:r>
              <a:rPr lang="en-IN" dirty="0" err="1"/>
              <a:t>notifyAll</a:t>
            </a:r>
            <a:r>
              <a:rPr lang="en-IN" dirty="0"/>
              <a:t>() method for this object.</a:t>
            </a:r>
          </a:p>
          <a:p>
            <a:endParaRPr lang="en-IN" dirty="0"/>
          </a:p>
        </p:txBody>
      </p:sp>
    </p:spTree>
    <p:extLst>
      <p:ext uri="{BB962C8B-B14F-4D97-AF65-F5344CB8AC3E}">
        <p14:creationId xmlns:p14="http://schemas.microsoft.com/office/powerpoint/2010/main" val="16712965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23900" y="895767"/>
            <a:ext cx="10515600" cy="5889625"/>
          </a:xfrm>
        </p:spPr>
        <p:txBody>
          <a:bodyPr>
            <a:normAutofit fontScale="77500" lnSpcReduction="20000"/>
          </a:bodyPr>
          <a:lstStyle/>
          <a:p>
            <a:pPr marL="0" indent="0">
              <a:buNone/>
            </a:pPr>
            <a:r>
              <a:rPr lang="en-US" dirty="0">
                <a:latin typeface="Times New Roman" pitchFamily="18" charset="0"/>
                <a:cs typeface="Times New Roman" pitchFamily="18" charset="0"/>
              </a:rPr>
              <a:t>	class rectangle</a:t>
            </a:r>
          </a:p>
          <a:p>
            <a:pPr marL="0" indent="0">
              <a:buNone/>
            </a:pPr>
            <a:r>
              <a:rPr lang="en-US" dirty="0">
                <a:latin typeface="Times New Roman" pitchFamily="18" charset="0"/>
                <a:cs typeface="Times New Roman" pitchFamily="18" charset="0"/>
              </a:rPr>
              <a:t>	             {</a:t>
            </a:r>
          </a:p>
          <a:p>
            <a:pPr marL="0" indent="0">
              <a:buNone/>
            </a:pP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int</a:t>
            </a:r>
            <a:r>
              <a:rPr lang="en-US" dirty="0">
                <a:latin typeface="Times New Roman" pitchFamily="18" charset="0"/>
                <a:cs typeface="Times New Roman" pitchFamily="18" charset="0"/>
              </a:rPr>
              <a:t> length, width;</a:t>
            </a:r>
          </a:p>
          <a:p>
            <a:pPr marL="0" indent="0">
              <a:buNone/>
            </a:pPr>
            <a:r>
              <a:rPr lang="en-US" dirty="0">
                <a:latin typeface="Times New Roman" pitchFamily="18" charset="0"/>
                <a:cs typeface="Times New Roman" pitchFamily="18" charset="0"/>
              </a:rPr>
              <a:t>			</a:t>
            </a:r>
          </a:p>
          <a:p>
            <a:pPr marL="0" indent="0">
              <a:buNone/>
            </a:pPr>
            <a:r>
              <a:rPr lang="en-US" dirty="0">
                <a:latin typeface="Times New Roman" pitchFamily="18" charset="0"/>
                <a:cs typeface="Times New Roman" pitchFamily="18" charset="0"/>
              </a:rPr>
              <a:t>			void </a:t>
            </a:r>
            <a:r>
              <a:rPr lang="en-US" dirty="0" err="1">
                <a:latin typeface="Times New Roman" pitchFamily="18" charset="0"/>
                <a:cs typeface="Times New Roman" pitchFamily="18" charset="0"/>
              </a:rPr>
              <a:t>getdata</a:t>
            </a:r>
            <a:r>
              <a:rPr lang="en-US" dirty="0">
                <a:latin typeface="Times New Roman" pitchFamily="18" charset="0"/>
                <a:cs typeface="Times New Roman" pitchFamily="18" charset="0"/>
              </a:rPr>
              <a:t>(</a:t>
            </a:r>
            <a:r>
              <a:rPr lang="en-US" dirty="0" err="1">
                <a:latin typeface="Times New Roman" pitchFamily="18" charset="0"/>
                <a:cs typeface="Times New Roman" pitchFamily="18" charset="0"/>
              </a:rPr>
              <a:t>int</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x,int</a:t>
            </a:r>
            <a:r>
              <a:rPr lang="en-US" dirty="0">
                <a:latin typeface="Times New Roman" pitchFamily="18" charset="0"/>
                <a:cs typeface="Times New Roman" pitchFamily="18" charset="0"/>
              </a:rPr>
              <a:t> y)</a:t>
            </a:r>
          </a:p>
          <a:p>
            <a:pPr marL="0" indent="0">
              <a:buNone/>
            </a:pPr>
            <a:r>
              <a:rPr lang="en-US" dirty="0">
                <a:latin typeface="Times New Roman" pitchFamily="18" charset="0"/>
                <a:cs typeface="Times New Roman" pitchFamily="18" charset="0"/>
              </a:rPr>
              <a:t>			{</a:t>
            </a:r>
          </a:p>
          <a:p>
            <a:pPr marL="0" indent="0">
              <a:buNone/>
            </a:pPr>
            <a:r>
              <a:rPr lang="en-US" dirty="0">
                <a:latin typeface="Times New Roman" pitchFamily="18" charset="0"/>
                <a:cs typeface="Times New Roman" pitchFamily="18" charset="0"/>
              </a:rPr>
              <a:t>				length=x;</a:t>
            </a:r>
          </a:p>
          <a:p>
            <a:pPr marL="0" indent="0">
              <a:buNone/>
            </a:pPr>
            <a:r>
              <a:rPr lang="en-US" dirty="0">
                <a:latin typeface="Times New Roman" pitchFamily="18" charset="0"/>
                <a:cs typeface="Times New Roman" pitchFamily="18" charset="0"/>
              </a:rPr>
              <a:t>				width=y;</a:t>
            </a:r>
          </a:p>
          <a:p>
            <a:pPr marL="0" indent="0">
              <a:buNone/>
            </a:pPr>
            <a:r>
              <a:rPr lang="en-US" dirty="0">
                <a:latin typeface="Times New Roman" pitchFamily="18" charset="0"/>
                <a:cs typeface="Times New Roman" pitchFamily="18" charset="0"/>
              </a:rPr>
              <a:t>			}</a:t>
            </a:r>
          </a:p>
          <a:p>
            <a:pPr marL="0" indent="0">
              <a:buNone/>
            </a:pPr>
            <a:r>
              <a:rPr lang="en-US" dirty="0">
                <a:latin typeface="Times New Roman" pitchFamily="18" charset="0"/>
                <a:cs typeface="Times New Roman" pitchFamily="18" charset="0"/>
              </a:rPr>
              <a:t>			</a:t>
            </a:r>
          </a:p>
          <a:p>
            <a:pPr marL="0" indent="0">
              <a:buNone/>
            </a:pP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int</a:t>
            </a:r>
            <a:r>
              <a:rPr lang="en-US" dirty="0">
                <a:latin typeface="Times New Roman" pitchFamily="18" charset="0"/>
                <a:cs typeface="Times New Roman" pitchFamily="18" charset="0"/>
              </a:rPr>
              <a:t> area()</a:t>
            </a:r>
          </a:p>
          <a:p>
            <a:pPr marL="0" indent="0">
              <a:buNone/>
            </a:pPr>
            <a:r>
              <a:rPr lang="en-US" dirty="0">
                <a:latin typeface="Times New Roman" pitchFamily="18" charset="0"/>
                <a:cs typeface="Times New Roman" pitchFamily="18" charset="0"/>
              </a:rPr>
              <a:t>			{</a:t>
            </a:r>
          </a:p>
          <a:p>
            <a:pPr marL="0" indent="0">
              <a:buNone/>
            </a:pP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int</a:t>
            </a:r>
            <a:r>
              <a:rPr lang="en-US" dirty="0">
                <a:latin typeface="Times New Roman" pitchFamily="18" charset="0"/>
                <a:cs typeface="Times New Roman" pitchFamily="18" charset="0"/>
              </a:rPr>
              <a:t> area=length*width;</a:t>
            </a:r>
          </a:p>
          <a:p>
            <a:pPr marL="0" indent="0">
              <a:buNone/>
            </a:pPr>
            <a:r>
              <a:rPr lang="en-US" dirty="0">
                <a:latin typeface="Times New Roman" pitchFamily="18" charset="0"/>
                <a:cs typeface="Times New Roman" pitchFamily="18" charset="0"/>
              </a:rPr>
              <a:t>				return(area);</a:t>
            </a:r>
          </a:p>
          <a:p>
            <a:pPr marL="0" indent="0">
              <a:buNone/>
            </a:pPr>
            <a:r>
              <a:rPr lang="en-US" dirty="0">
                <a:latin typeface="Times New Roman" pitchFamily="18" charset="0"/>
                <a:cs typeface="Times New Roman" pitchFamily="18" charset="0"/>
              </a:rPr>
              <a:t>			}</a:t>
            </a:r>
          </a:p>
          <a:p>
            <a:pPr marL="0" indent="0">
              <a:buNone/>
            </a:pPr>
            <a:r>
              <a:rPr lang="en-US" dirty="0">
                <a:latin typeface="Times New Roman" pitchFamily="18" charset="0"/>
                <a:cs typeface="Times New Roman" pitchFamily="18" charset="0"/>
              </a:rPr>
              <a:t>		}</a:t>
            </a:r>
          </a:p>
          <a:p>
            <a:pPr marL="0" indent="0">
              <a:buNone/>
            </a:pPr>
            <a:endParaRPr lang="en-IN" dirty="0"/>
          </a:p>
        </p:txBody>
      </p:sp>
      <p:sp>
        <p:nvSpPr>
          <p:cNvPr id="4" name="Rectangle 3"/>
          <p:cNvSpPr/>
          <p:nvPr/>
        </p:nvSpPr>
        <p:spPr>
          <a:xfrm>
            <a:off x="1020588" y="229672"/>
            <a:ext cx="3384003" cy="523220"/>
          </a:xfrm>
          <a:prstGeom prst="rect">
            <a:avLst/>
          </a:prstGeom>
        </p:spPr>
        <p:txBody>
          <a:bodyPr wrap="none">
            <a:spAutoFit/>
          </a:bodyPr>
          <a:lstStyle/>
          <a:p>
            <a:r>
              <a:rPr lang="en-IN" sz="2800" dirty="0"/>
              <a:t>Adding method area()</a:t>
            </a:r>
          </a:p>
        </p:txBody>
      </p:sp>
    </p:spTree>
    <p:extLst>
      <p:ext uri="{BB962C8B-B14F-4D97-AF65-F5344CB8AC3E}">
        <p14:creationId xmlns:p14="http://schemas.microsoft.com/office/powerpoint/2010/main" val="40188014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0" y="0"/>
            <a:ext cx="8969122" cy="8094524"/>
          </a:xfrm>
          <a:prstGeom prst="rect">
            <a:avLst/>
          </a:prstGeom>
          <a:noFill/>
        </p:spPr>
        <p:txBody>
          <a:bodyPr wrap="none" rtlCol="0">
            <a:spAutoFit/>
          </a:bodyPr>
          <a:lstStyle/>
          <a:p>
            <a:r>
              <a:rPr lang="en-US" sz="2000" dirty="0">
                <a:latin typeface="Times New Roman" pitchFamily="18" charset="0"/>
                <a:cs typeface="Times New Roman" pitchFamily="18" charset="0"/>
              </a:rPr>
              <a:t>	* Instance variables and methods in classes are accessible by all the methods</a:t>
            </a:r>
          </a:p>
          <a:p>
            <a:r>
              <a:rPr lang="en-US" sz="2000" dirty="0">
                <a:latin typeface="Times New Roman" pitchFamily="18" charset="0"/>
                <a:cs typeface="Times New Roman" pitchFamily="18" charset="0"/>
              </a:rPr>
              <a:t>	   in the class but a method cannot access the variables in other methods.</a:t>
            </a: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	class access</a:t>
            </a:r>
          </a:p>
          <a:p>
            <a:r>
              <a:rPr lang="en-US" sz="2000" dirty="0">
                <a:latin typeface="Times New Roman" pitchFamily="18" charset="0"/>
                <a:cs typeface="Times New Roman" pitchFamily="18" charset="0"/>
              </a:rPr>
              <a:t>	{</a:t>
            </a:r>
          </a:p>
          <a:p>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int</a:t>
            </a:r>
            <a:r>
              <a:rPr lang="en-US" sz="2000" dirty="0">
                <a:latin typeface="Times New Roman" pitchFamily="18" charset="0"/>
                <a:cs typeface="Times New Roman" pitchFamily="18" charset="0"/>
              </a:rPr>
              <a:t> x;</a:t>
            </a: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		void method1()</a:t>
            </a:r>
          </a:p>
          <a:p>
            <a:r>
              <a:rPr lang="en-US" sz="2000" dirty="0">
                <a:latin typeface="Times New Roman" pitchFamily="18" charset="0"/>
                <a:cs typeface="Times New Roman" pitchFamily="18" charset="0"/>
              </a:rPr>
              <a:t>		{</a:t>
            </a:r>
          </a:p>
          <a:p>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int</a:t>
            </a:r>
            <a:r>
              <a:rPr lang="en-US" sz="2000" dirty="0">
                <a:latin typeface="Times New Roman" pitchFamily="18" charset="0"/>
                <a:cs typeface="Times New Roman" pitchFamily="18" charset="0"/>
              </a:rPr>
              <a:t> y;</a:t>
            </a:r>
          </a:p>
          <a:p>
            <a:r>
              <a:rPr lang="en-US" sz="2000" dirty="0">
                <a:latin typeface="Times New Roman" pitchFamily="18" charset="0"/>
                <a:cs typeface="Times New Roman" pitchFamily="18" charset="0"/>
              </a:rPr>
              <a:t>			x=10;</a:t>
            </a:r>
          </a:p>
          <a:p>
            <a:r>
              <a:rPr lang="en-US" sz="2000" dirty="0">
                <a:latin typeface="Times New Roman" pitchFamily="18" charset="0"/>
                <a:cs typeface="Times New Roman" pitchFamily="18" charset="0"/>
              </a:rPr>
              <a:t>			y=x;</a:t>
            </a:r>
          </a:p>
          <a:p>
            <a:r>
              <a:rPr lang="en-US" sz="2000" dirty="0">
                <a:latin typeface="Times New Roman" pitchFamily="18" charset="0"/>
                <a:cs typeface="Times New Roman" pitchFamily="18" charset="0"/>
              </a:rPr>
              <a:t>		}</a:t>
            </a: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		void method2()</a:t>
            </a:r>
          </a:p>
          <a:p>
            <a:r>
              <a:rPr lang="en-US" sz="2000" dirty="0">
                <a:latin typeface="Times New Roman" pitchFamily="18" charset="0"/>
                <a:cs typeface="Times New Roman" pitchFamily="18" charset="0"/>
              </a:rPr>
              <a:t>		{</a:t>
            </a:r>
          </a:p>
          <a:p>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int</a:t>
            </a:r>
            <a:r>
              <a:rPr lang="en-US" sz="2000" dirty="0">
                <a:latin typeface="Times New Roman" pitchFamily="18" charset="0"/>
                <a:cs typeface="Times New Roman" pitchFamily="18" charset="0"/>
              </a:rPr>
              <a:t> z;</a:t>
            </a:r>
          </a:p>
          <a:p>
            <a:r>
              <a:rPr lang="en-US" sz="2000" dirty="0">
                <a:latin typeface="Times New Roman" pitchFamily="18" charset="0"/>
                <a:cs typeface="Times New Roman" pitchFamily="18" charset="0"/>
              </a:rPr>
              <a:t>			x=5;</a:t>
            </a:r>
          </a:p>
          <a:p>
            <a:r>
              <a:rPr lang="en-US" sz="2000" dirty="0">
                <a:latin typeface="Times New Roman" pitchFamily="18" charset="0"/>
                <a:cs typeface="Times New Roman" pitchFamily="18" charset="0"/>
              </a:rPr>
              <a:t>			z=10;</a:t>
            </a:r>
          </a:p>
          <a:p>
            <a:r>
              <a:rPr lang="en-US" sz="2000" dirty="0">
                <a:latin typeface="Times New Roman" pitchFamily="18" charset="0"/>
                <a:cs typeface="Times New Roman" pitchFamily="18" charset="0"/>
              </a:rPr>
              <a:t>			y=1;		//illegal</a:t>
            </a:r>
          </a:p>
          <a:p>
            <a:r>
              <a:rPr lang="en-US" sz="2000" dirty="0">
                <a:latin typeface="Times New Roman" pitchFamily="18" charset="0"/>
                <a:cs typeface="Times New Roman" pitchFamily="18" charset="0"/>
              </a:rPr>
              <a:t>		}</a:t>
            </a:r>
          </a:p>
          <a:p>
            <a:r>
              <a:rPr lang="en-US" sz="2000" dirty="0">
                <a:latin typeface="Times New Roman" pitchFamily="18" charset="0"/>
                <a:cs typeface="Times New Roman" pitchFamily="18" charset="0"/>
              </a:rPr>
              <a:t>	}</a:t>
            </a:r>
          </a:p>
          <a:p>
            <a:r>
              <a:rPr lang="en-US" sz="2000" dirty="0">
                <a:latin typeface="Times New Roman" pitchFamily="18" charset="0"/>
                <a:cs typeface="Times New Roman" pitchFamily="18" charset="0"/>
              </a:rPr>
              <a:t>	   </a:t>
            </a:r>
          </a:p>
          <a:p>
            <a:r>
              <a:rPr lang="en-US" sz="2000" dirty="0">
                <a:latin typeface="Times New Roman" pitchFamily="18" charset="0"/>
                <a:cs typeface="Times New Roman" pitchFamily="18" charset="0"/>
              </a:rPr>
              <a:t>		</a:t>
            </a:r>
          </a:p>
          <a:p>
            <a:endParaRPr lang="en-US" sz="2000" dirty="0">
              <a:latin typeface="Times New Roman" pitchFamily="18" charset="0"/>
              <a:cs typeface="Times New Roman" pitchFamily="18" charset="0"/>
            </a:endParaRPr>
          </a:p>
          <a:p>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11969271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7163"/>
            <a:ext cx="10515600" cy="735013"/>
          </a:xfrm>
        </p:spPr>
        <p:txBody>
          <a:bodyPr/>
          <a:lstStyle/>
          <a:p>
            <a:r>
              <a:rPr lang="en-IN" u="sng" dirty="0">
                <a:latin typeface="Times New Roman" panose="02020603050405020304" pitchFamily="18" charset="0"/>
                <a:cs typeface="Times New Roman" panose="02020603050405020304" pitchFamily="18" charset="0"/>
              </a:rPr>
              <a:t>Object</a:t>
            </a:r>
          </a:p>
        </p:txBody>
      </p:sp>
      <p:sp>
        <p:nvSpPr>
          <p:cNvPr id="3" name="Content Placeholder 2"/>
          <p:cNvSpPr>
            <a:spLocks noGrp="1"/>
          </p:cNvSpPr>
          <p:nvPr>
            <p:ph idx="1"/>
          </p:nvPr>
        </p:nvSpPr>
        <p:spPr>
          <a:xfrm>
            <a:off x="723900" y="1082674"/>
            <a:ext cx="10515600" cy="5775325"/>
          </a:xfrm>
        </p:spPr>
        <p:txBody>
          <a:bodyPr>
            <a:normAutofit fontScale="62500" lnSpcReduction="20000"/>
          </a:bodyPr>
          <a:lstStyle/>
          <a:p>
            <a:pPr marL="0" indent="0">
              <a:buNone/>
            </a:pPr>
            <a:r>
              <a:rPr lang="en-US" dirty="0">
                <a:latin typeface="Times New Roman" pitchFamily="18" charset="0"/>
                <a:cs typeface="Times New Roman" pitchFamily="18" charset="0"/>
              </a:rPr>
              <a:t>(e.g.) 	class student</a:t>
            </a:r>
          </a:p>
          <a:p>
            <a:pPr marL="0" indent="0">
              <a:buNone/>
            </a:pPr>
            <a:r>
              <a:rPr lang="en-US" dirty="0">
                <a:latin typeface="Times New Roman" pitchFamily="18" charset="0"/>
                <a:cs typeface="Times New Roman" pitchFamily="18" charset="0"/>
              </a:rPr>
              <a:t>	{</a:t>
            </a:r>
          </a:p>
          <a:p>
            <a:pPr marL="0" indent="0">
              <a:buNone/>
            </a:pPr>
            <a:r>
              <a:rPr lang="en-US" dirty="0">
                <a:latin typeface="Times New Roman" pitchFamily="18" charset="0"/>
                <a:cs typeface="Times New Roman" pitchFamily="18" charset="0"/>
              </a:rPr>
              <a:t>		String name;</a:t>
            </a:r>
          </a:p>
          <a:p>
            <a:pPr marL="0" indent="0">
              <a:buNone/>
            </a:pP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int</a:t>
            </a:r>
            <a:r>
              <a:rPr lang="en-US" dirty="0">
                <a:latin typeface="Times New Roman" pitchFamily="18" charset="0"/>
                <a:cs typeface="Times New Roman" pitchFamily="18" charset="0"/>
              </a:rPr>
              <a:t> usnno,m1,m2,m3;</a:t>
            </a:r>
          </a:p>
          <a:p>
            <a:pPr marL="0" indent="0">
              <a:buNone/>
            </a:pPr>
            <a:r>
              <a:rPr lang="en-US" dirty="0">
                <a:latin typeface="Times New Roman" pitchFamily="18" charset="0"/>
                <a:cs typeface="Times New Roman" pitchFamily="18" charset="0"/>
              </a:rPr>
              <a:t>	}</a:t>
            </a:r>
          </a:p>
          <a:p>
            <a:pPr marL="0" indent="0">
              <a:buNone/>
            </a:pPr>
            <a:r>
              <a:rPr lang="en-US" dirty="0">
                <a:latin typeface="Times New Roman" pitchFamily="18" charset="0"/>
                <a:cs typeface="Times New Roman" pitchFamily="18" charset="0"/>
              </a:rPr>
              <a:t>	</a:t>
            </a:r>
          </a:p>
          <a:p>
            <a:pPr marL="0" indent="0">
              <a:buNone/>
            </a:pPr>
            <a:r>
              <a:rPr lang="en-US" dirty="0">
                <a:latin typeface="Times New Roman" pitchFamily="18" charset="0"/>
                <a:cs typeface="Times New Roman" pitchFamily="18" charset="0"/>
              </a:rPr>
              <a:t>            * In the above example, a class declaration only creates a template, not an object</a:t>
            </a:r>
          </a:p>
          <a:p>
            <a:pPr marL="0" indent="0">
              <a:buNone/>
            </a:pPr>
            <a:r>
              <a:rPr lang="en-US" dirty="0">
                <a:latin typeface="Times New Roman" pitchFamily="18" charset="0"/>
                <a:cs typeface="Times New Roman" pitchFamily="18" charset="0"/>
              </a:rPr>
              <a:t>            * It does not cause any objects of type student to come into existence.</a:t>
            </a:r>
          </a:p>
          <a:p>
            <a:pPr marL="0" indent="0">
              <a:buNone/>
            </a:pPr>
            <a:endParaRPr lang="en-US" dirty="0">
              <a:latin typeface="Times New Roman" pitchFamily="18" charset="0"/>
              <a:cs typeface="Times New Roman" pitchFamily="18" charset="0"/>
            </a:endParaRPr>
          </a:p>
          <a:p>
            <a:pPr marL="0" indent="0">
              <a:buNone/>
            </a:pPr>
            <a:r>
              <a:rPr lang="en-US" dirty="0">
                <a:latin typeface="Times New Roman" pitchFamily="18" charset="0"/>
                <a:cs typeface="Times New Roman" pitchFamily="18" charset="0"/>
              </a:rPr>
              <a:t>	student </a:t>
            </a:r>
            <a:r>
              <a:rPr lang="en-US" dirty="0" err="1">
                <a:latin typeface="Times New Roman" pitchFamily="18" charset="0"/>
                <a:cs typeface="Times New Roman" pitchFamily="18" charset="0"/>
              </a:rPr>
              <a:t>ob</a:t>
            </a:r>
            <a:r>
              <a:rPr lang="en-US" dirty="0">
                <a:latin typeface="Times New Roman" pitchFamily="18" charset="0"/>
                <a:cs typeface="Times New Roman" pitchFamily="18" charset="0"/>
              </a:rPr>
              <a:t>=new student()  // creates a student object called ob.</a:t>
            </a:r>
          </a:p>
          <a:p>
            <a:pPr marL="0" indent="0">
              <a:buNone/>
            </a:pPr>
            <a:endParaRPr lang="en-US" dirty="0">
              <a:latin typeface="Times New Roman" pitchFamily="18" charset="0"/>
              <a:cs typeface="Times New Roman" pitchFamily="18" charset="0"/>
            </a:endParaRPr>
          </a:p>
          <a:p>
            <a:pPr marL="0" indent="0">
              <a:buNone/>
            </a:pPr>
            <a:r>
              <a:rPr lang="en-US" dirty="0">
                <a:latin typeface="Times New Roman" pitchFamily="18" charset="0"/>
                <a:cs typeface="Times New Roman" pitchFamily="18" charset="0"/>
              </a:rPr>
              <a:t>             * An object gets created containing its own copy of instance variables defined by</a:t>
            </a:r>
          </a:p>
          <a:p>
            <a:pPr marL="0" indent="0">
              <a:buNone/>
            </a:pPr>
            <a:r>
              <a:rPr lang="en-US" dirty="0">
                <a:latin typeface="Times New Roman" pitchFamily="18" charset="0"/>
                <a:cs typeface="Times New Roman" pitchFamily="18" charset="0"/>
              </a:rPr>
              <a:t>	 a class. Thus, every student object will contain its own copies of instance</a:t>
            </a:r>
          </a:p>
          <a:p>
            <a:pPr marL="0" indent="0">
              <a:buNone/>
            </a:pPr>
            <a:r>
              <a:rPr lang="en-US" dirty="0">
                <a:latin typeface="Times New Roman" pitchFamily="18" charset="0"/>
                <a:cs typeface="Times New Roman" pitchFamily="18" charset="0"/>
              </a:rPr>
              <a:t>	variables </a:t>
            </a:r>
            <a:r>
              <a:rPr lang="en-US" dirty="0" err="1">
                <a:latin typeface="Times New Roman" pitchFamily="18" charset="0"/>
                <a:cs typeface="Times New Roman" pitchFamily="18" charset="0"/>
              </a:rPr>
              <a:t>sname</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usnno</a:t>
            </a:r>
            <a:r>
              <a:rPr lang="en-US" dirty="0">
                <a:latin typeface="Times New Roman" pitchFamily="18" charset="0"/>
                <a:cs typeface="Times New Roman" pitchFamily="18" charset="0"/>
              </a:rPr>
              <a:t>, m1,m2,m3.</a:t>
            </a:r>
          </a:p>
          <a:p>
            <a:pPr marL="0" indent="0">
              <a:buNone/>
            </a:pPr>
            <a:r>
              <a:rPr lang="en-US" dirty="0">
                <a:latin typeface="Times New Roman" pitchFamily="18" charset="0"/>
                <a:cs typeface="Times New Roman" pitchFamily="18" charset="0"/>
              </a:rPr>
              <a:t>	</a:t>
            </a:r>
          </a:p>
          <a:p>
            <a:pPr marL="0" indent="0">
              <a:buNone/>
            </a:pPr>
            <a:r>
              <a:rPr lang="en-US" dirty="0">
                <a:latin typeface="Times New Roman" pitchFamily="18" charset="0"/>
                <a:cs typeface="Times New Roman" pitchFamily="18" charset="0"/>
              </a:rPr>
              <a:t>	* To access the variables, use dot operator. </a:t>
            </a:r>
          </a:p>
          <a:p>
            <a:endParaRPr lang="en-US" dirty="0">
              <a:latin typeface="Times New Roman" pitchFamily="18" charset="0"/>
              <a:cs typeface="Times New Roman" pitchFamily="18" charset="0"/>
            </a:endParaRPr>
          </a:p>
          <a:p>
            <a:pPr marL="0" indent="0">
              <a:buNone/>
            </a:pPr>
            <a:r>
              <a:rPr lang="en-US" dirty="0">
                <a:latin typeface="Times New Roman" pitchFamily="18" charset="0"/>
                <a:cs typeface="Times New Roman" pitchFamily="18" charset="0"/>
              </a:rPr>
              <a:t>		// </a:t>
            </a:r>
            <a:r>
              <a:rPr lang="en-US" dirty="0" err="1">
                <a:latin typeface="Times New Roman" pitchFamily="18" charset="0"/>
                <a:cs typeface="Times New Roman" pitchFamily="18" charset="0"/>
              </a:rPr>
              <a:t>ob.usnno</a:t>
            </a:r>
            <a:r>
              <a:rPr lang="en-US" dirty="0">
                <a:latin typeface="Times New Roman" pitchFamily="18" charset="0"/>
                <a:cs typeface="Times New Roman" pitchFamily="18" charset="0"/>
              </a:rPr>
              <a:t>=123;</a:t>
            </a:r>
          </a:p>
          <a:p>
            <a:pPr marL="0" indent="0">
              <a:buNone/>
            </a:pPr>
            <a:endParaRPr lang="en-IN" dirty="0"/>
          </a:p>
        </p:txBody>
      </p:sp>
    </p:spTree>
    <p:extLst>
      <p:ext uri="{BB962C8B-B14F-4D97-AF65-F5344CB8AC3E}">
        <p14:creationId xmlns:p14="http://schemas.microsoft.com/office/powerpoint/2010/main" val="26534432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1" y="0"/>
            <a:ext cx="9417963" cy="8402300"/>
          </a:xfrm>
          <a:prstGeom prst="rect">
            <a:avLst/>
          </a:prstGeom>
          <a:noFill/>
        </p:spPr>
        <p:txBody>
          <a:bodyPr wrap="none" rtlCol="0">
            <a:spAutoFit/>
          </a:bodyPr>
          <a:lstStyle/>
          <a:p>
            <a:r>
              <a:rPr lang="en-US" sz="2000" b="1" u="sng" dirty="0">
                <a:latin typeface="Times New Roman" pitchFamily="18" charset="0"/>
                <a:cs typeface="Times New Roman" pitchFamily="18" charset="0"/>
              </a:rPr>
              <a:t>Declaring Objects:</a:t>
            </a:r>
          </a:p>
          <a:p>
            <a:r>
              <a:rPr lang="en-US" sz="2000" dirty="0">
                <a:latin typeface="Times New Roman" pitchFamily="18" charset="0"/>
                <a:cs typeface="Times New Roman" pitchFamily="18" charset="0"/>
              </a:rPr>
              <a:t>	* Obtaining objects of a class is a two-step process:</a:t>
            </a: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	-- Firstly, declare a variable of the class type.</a:t>
            </a:r>
          </a:p>
          <a:p>
            <a:r>
              <a:rPr lang="en-US" sz="2000" dirty="0">
                <a:latin typeface="Times New Roman" pitchFamily="18" charset="0"/>
                <a:cs typeface="Times New Roman" pitchFamily="18" charset="0"/>
              </a:rPr>
              <a:t>	-- Acquire an actual, physical copy of the object and assign it to the variable.</a:t>
            </a:r>
          </a:p>
          <a:p>
            <a:r>
              <a:rPr lang="en-US" sz="2000" dirty="0">
                <a:latin typeface="Times New Roman" pitchFamily="18" charset="0"/>
                <a:cs typeface="Times New Roman" pitchFamily="18" charset="0"/>
              </a:rPr>
              <a:t>	    (on using new operator)</a:t>
            </a: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	* The new operator dynamically allocates memory for an object and returns a</a:t>
            </a:r>
          </a:p>
          <a:p>
            <a:r>
              <a:rPr lang="en-US" sz="2000" dirty="0">
                <a:latin typeface="Times New Roman" pitchFamily="18" charset="0"/>
                <a:cs typeface="Times New Roman" pitchFamily="18" charset="0"/>
              </a:rPr>
              <a:t>	   reference to it. This reference is more or less the address in memory, which </a:t>
            </a:r>
          </a:p>
          <a:p>
            <a:r>
              <a:rPr lang="en-US" sz="2000" dirty="0">
                <a:latin typeface="Times New Roman" pitchFamily="18" charset="0"/>
                <a:cs typeface="Times New Roman" pitchFamily="18" charset="0"/>
              </a:rPr>
              <a:t>	   is then stored in the variable. </a:t>
            </a: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		</a:t>
            </a:r>
            <a:r>
              <a:rPr lang="en-US" sz="2000" b="1" dirty="0">
                <a:latin typeface="Times New Roman" pitchFamily="18" charset="0"/>
                <a:cs typeface="Times New Roman" pitchFamily="18" charset="0"/>
              </a:rPr>
              <a:t>Syntax:   </a:t>
            </a:r>
            <a:r>
              <a:rPr lang="en-US" sz="2000" dirty="0" err="1">
                <a:latin typeface="Times New Roman" pitchFamily="18" charset="0"/>
                <a:cs typeface="Times New Roman" pitchFamily="18" charset="0"/>
              </a:rPr>
              <a:t>classname</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class_var</a:t>
            </a:r>
            <a:r>
              <a:rPr lang="en-US" sz="2000" dirty="0">
                <a:latin typeface="Times New Roman" pitchFamily="18" charset="0"/>
                <a:cs typeface="Times New Roman" pitchFamily="18" charset="0"/>
              </a:rPr>
              <a:t> = new </a:t>
            </a:r>
            <a:r>
              <a:rPr lang="en-US" sz="2000" dirty="0" err="1">
                <a:latin typeface="Times New Roman" pitchFamily="18" charset="0"/>
                <a:cs typeface="Times New Roman" pitchFamily="18" charset="0"/>
              </a:rPr>
              <a:t>classname</a:t>
            </a:r>
            <a:r>
              <a:rPr lang="en-US" sz="2000" dirty="0">
                <a:latin typeface="Times New Roman" pitchFamily="18" charset="0"/>
                <a:cs typeface="Times New Roman" pitchFamily="18" charset="0"/>
              </a:rPr>
              <a:t>();</a:t>
            </a: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		(e.g.) student ob;    // declare reference to object</a:t>
            </a:r>
          </a:p>
          <a:p>
            <a:r>
              <a:rPr lang="en-US" sz="2000" dirty="0">
                <a:latin typeface="Times New Roman" pitchFamily="18" charset="0"/>
                <a:cs typeface="Times New Roman" pitchFamily="18" charset="0"/>
              </a:rPr>
              <a:t>		          ob=new student();  // allocate a student object (instantiation)</a:t>
            </a: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			(or)</a:t>
            </a:r>
          </a:p>
          <a:p>
            <a:r>
              <a:rPr lang="en-US" sz="2000" dirty="0">
                <a:latin typeface="Times New Roman" pitchFamily="18" charset="0"/>
                <a:cs typeface="Times New Roman" pitchFamily="18" charset="0"/>
              </a:rPr>
              <a:t>	</a:t>
            </a:r>
          </a:p>
          <a:p>
            <a:r>
              <a:rPr lang="en-US" sz="2000" dirty="0">
                <a:latin typeface="Times New Roman" pitchFamily="18" charset="0"/>
                <a:cs typeface="Times New Roman" pitchFamily="18" charset="0"/>
              </a:rPr>
              <a:t>		      student ob=new student();</a:t>
            </a: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	* The parenthesis after the class name specifies the constructor for the class.	</a:t>
            </a:r>
          </a:p>
          <a:p>
            <a:endParaRPr lang="en-US" sz="2000" dirty="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	</a:t>
            </a: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	</a:t>
            </a:r>
          </a:p>
          <a:p>
            <a:r>
              <a:rPr lang="en-US" sz="2000" dirty="0">
                <a:latin typeface="Times New Roman" pitchFamily="18" charset="0"/>
                <a:cs typeface="Times New Roman" pitchFamily="18" charset="0"/>
              </a:rPr>
              <a:t>		</a:t>
            </a: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13488578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0" y="0"/>
            <a:ext cx="8994770" cy="8402300"/>
          </a:xfrm>
          <a:prstGeom prst="rect">
            <a:avLst/>
          </a:prstGeom>
          <a:noFill/>
        </p:spPr>
        <p:txBody>
          <a:bodyPr wrap="none" rtlCol="0">
            <a:spAutoFit/>
          </a:bodyPr>
          <a:lstStyle/>
          <a:p>
            <a:r>
              <a:rPr lang="en-US" sz="2000" b="1" u="sng" dirty="0">
                <a:latin typeface="Times New Roman" pitchFamily="18" charset="0"/>
                <a:cs typeface="Times New Roman" pitchFamily="18" charset="0"/>
              </a:rPr>
              <a:t>Assigning object reference variables:</a:t>
            </a:r>
          </a:p>
          <a:p>
            <a:endParaRPr lang="en-US" sz="2000" b="1" u="sng" dirty="0">
              <a:latin typeface="Times New Roman" pitchFamily="18" charset="0"/>
              <a:cs typeface="Times New Roman" pitchFamily="18" charset="0"/>
            </a:endParaRPr>
          </a:p>
          <a:p>
            <a:r>
              <a:rPr lang="en-US" sz="2000" dirty="0">
                <a:latin typeface="Times New Roman" pitchFamily="18" charset="0"/>
                <a:cs typeface="Times New Roman" pitchFamily="18" charset="0"/>
              </a:rPr>
              <a:t>	* When you assign one object reference variable to another object reference</a:t>
            </a:r>
          </a:p>
          <a:p>
            <a:r>
              <a:rPr lang="en-US" sz="2000" dirty="0">
                <a:latin typeface="Times New Roman" pitchFamily="18" charset="0"/>
                <a:cs typeface="Times New Roman" pitchFamily="18" charset="0"/>
              </a:rPr>
              <a:t>	   variable, you are not creating a copy of the object but making a copy of the</a:t>
            </a:r>
          </a:p>
          <a:p>
            <a:r>
              <a:rPr lang="en-US" sz="2000" dirty="0">
                <a:latin typeface="Times New Roman" pitchFamily="18" charset="0"/>
                <a:cs typeface="Times New Roman" pitchFamily="18" charset="0"/>
              </a:rPr>
              <a:t>	   reference.</a:t>
            </a: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	(e.g.) student ob1=new student();</a:t>
            </a:r>
          </a:p>
          <a:p>
            <a:r>
              <a:rPr lang="en-US" sz="2000" dirty="0">
                <a:latin typeface="Times New Roman" pitchFamily="18" charset="0"/>
                <a:cs typeface="Times New Roman" pitchFamily="18" charset="0"/>
              </a:rPr>
              <a:t>	         student ob2=ob1;</a:t>
            </a:r>
          </a:p>
          <a:p>
            <a:r>
              <a:rPr lang="en-US" sz="2000" dirty="0">
                <a:latin typeface="Times New Roman" pitchFamily="18" charset="0"/>
                <a:cs typeface="Times New Roman" pitchFamily="18" charset="0"/>
              </a:rPr>
              <a:t>	         ……</a:t>
            </a:r>
          </a:p>
          <a:p>
            <a:r>
              <a:rPr lang="en-US" sz="2000" dirty="0">
                <a:latin typeface="Times New Roman" pitchFamily="18" charset="0"/>
                <a:cs typeface="Times New Roman" pitchFamily="18" charset="0"/>
              </a:rPr>
              <a:t>	         ……</a:t>
            </a:r>
          </a:p>
          <a:p>
            <a:r>
              <a:rPr lang="en-US" sz="2000" dirty="0">
                <a:latin typeface="Times New Roman" pitchFamily="18" charset="0"/>
                <a:cs typeface="Times New Roman" pitchFamily="18" charset="0"/>
              </a:rPr>
              <a:t>	         ob1=null;</a:t>
            </a:r>
          </a:p>
          <a:p>
            <a:endParaRPr lang="en-US" sz="2000" dirty="0">
              <a:latin typeface="Times New Roman" pitchFamily="18" charset="0"/>
              <a:cs typeface="Times New Roman" pitchFamily="18" charset="0"/>
            </a:endParaRPr>
          </a:p>
          <a:p>
            <a:r>
              <a:rPr lang="en-US" sz="2000" b="1" u="sng" dirty="0">
                <a:latin typeface="Times New Roman" pitchFamily="18" charset="0"/>
                <a:cs typeface="Times New Roman" pitchFamily="18" charset="0"/>
              </a:rPr>
              <a:t>Methods and adding method to a class</a:t>
            </a:r>
          </a:p>
          <a:p>
            <a:endParaRPr lang="en-US" sz="2000" b="1" u="sng" dirty="0">
              <a:latin typeface="Times New Roman" pitchFamily="18" charset="0"/>
              <a:cs typeface="Times New Roman" pitchFamily="18" charset="0"/>
            </a:endParaRPr>
          </a:p>
          <a:p>
            <a:r>
              <a:rPr lang="en-US" sz="2000" b="1" u="sng" dirty="0">
                <a:latin typeface="Times New Roman" pitchFamily="18" charset="0"/>
                <a:cs typeface="Times New Roman" pitchFamily="18" charset="0"/>
              </a:rPr>
              <a:t>Returning a value</a:t>
            </a:r>
          </a:p>
          <a:p>
            <a:endParaRPr lang="en-US" sz="2000" b="1" u="sng" dirty="0">
              <a:latin typeface="Times New Roman" pitchFamily="18" charset="0"/>
              <a:cs typeface="Times New Roman" pitchFamily="18" charset="0"/>
            </a:endParaRPr>
          </a:p>
          <a:p>
            <a:r>
              <a:rPr lang="en-US" sz="2000" b="1" u="sng" dirty="0">
                <a:latin typeface="Times New Roman" pitchFamily="18" charset="0"/>
                <a:cs typeface="Times New Roman" pitchFamily="18" charset="0"/>
              </a:rPr>
              <a:t>Adding a method that takes parameters</a:t>
            </a:r>
          </a:p>
          <a:p>
            <a:endParaRPr lang="en-US" sz="2000" b="1" u="sng" dirty="0">
              <a:latin typeface="Times New Roman" pitchFamily="18" charset="0"/>
              <a:cs typeface="Times New Roman" pitchFamily="18" charset="0"/>
            </a:endParaRPr>
          </a:p>
          <a:p>
            <a:r>
              <a:rPr lang="en-US" sz="2000" dirty="0">
                <a:latin typeface="Times New Roman" pitchFamily="18" charset="0"/>
                <a:cs typeface="Times New Roman" pitchFamily="18" charset="0"/>
              </a:rPr>
              <a:t> </a:t>
            </a: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	</a:t>
            </a:r>
          </a:p>
          <a:p>
            <a:endParaRPr lang="en-US" sz="2000" dirty="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	</a:t>
            </a: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	</a:t>
            </a:r>
          </a:p>
          <a:p>
            <a:r>
              <a:rPr lang="en-US" sz="2000" dirty="0">
                <a:latin typeface="Times New Roman" pitchFamily="18" charset="0"/>
                <a:cs typeface="Times New Roman" pitchFamily="18" charset="0"/>
              </a:rPr>
              <a:t>		</a:t>
            </a: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10156111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0" y="1"/>
            <a:ext cx="8892480" cy="6863417"/>
          </a:xfrm>
          <a:prstGeom prst="rect">
            <a:avLst/>
          </a:prstGeom>
          <a:noFill/>
        </p:spPr>
        <p:txBody>
          <a:bodyPr wrap="square" rtlCol="0">
            <a:spAutoFit/>
          </a:bodyPr>
          <a:lstStyle/>
          <a:p>
            <a:r>
              <a:rPr lang="en-US" sz="2000" dirty="0">
                <a:latin typeface="Times New Roman" pitchFamily="18" charset="0"/>
                <a:cs typeface="Times New Roman" pitchFamily="18" charset="0"/>
              </a:rPr>
              <a:t>(e.g.)	class rectangle</a:t>
            </a:r>
          </a:p>
          <a:p>
            <a:r>
              <a:rPr lang="en-US" sz="2000" dirty="0">
                <a:latin typeface="Times New Roman" pitchFamily="18" charset="0"/>
                <a:cs typeface="Times New Roman" pitchFamily="18" charset="0"/>
              </a:rPr>
              <a:t>	{	</a:t>
            </a:r>
            <a:r>
              <a:rPr lang="en-US" sz="2000" dirty="0" err="1">
                <a:latin typeface="Times New Roman" pitchFamily="18" charset="0"/>
                <a:cs typeface="Times New Roman" pitchFamily="18" charset="0"/>
              </a:rPr>
              <a:t>int</a:t>
            </a:r>
            <a:r>
              <a:rPr lang="en-US" sz="2000" dirty="0">
                <a:latin typeface="Times New Roman" pitchFamily="18" charset="0"/>
                <a:cs typeface="Times New Roman" pitchFamily="18" charset="0"/>
              </a:rPr>
              <a:t> length, width;</a:t>
            </a:r>
          </a:p>
          <a:p>
            <a:r>
              <a:rPr lang="en-US" sz="2000" dirty="0">
                <a:latin typeface="Times New Roman" pitchFamily="18" charset="0"/>
                <a:cs typeface="Times New Roman" pitchFamily="18" charset="0"/>
              </a:rPr>
              <a:t>		void </a:t>
            </a:r>
            <a:r>
              <a:rPr lang="en-US" sz="2000" dirty="0" err="1">
                <a:latin typeface="Times New Roman" pitchFamily="18" charset="0"/>
                <a:cs typeface="Times New Roman" pitchFamily="18" charset="0"/>
              </a:rPr>
              <a:t>getdata</a:t>
            </a:r>
            <a:r>
              <a:rPr lang="en-US" sz="2000" dirty="0">
                <a:latin typeface="Times New Roman" pitchFamily="18" charset="0"/>
                <a:cs typeface="Times New Roman" pitchFamily="18" charset="0"/>
              </a:rPr>
              <a:t>(</a:t>
            </a:r>
            <a:r>
              <a:rPr lang="en-US" sz="2000" dirty="0" err="1">
                <a:latin typeface="Times New Roman" pitchFamily="18" charset="0"/>
                <a:cs typeface="Times New Roman" pitchFamily="18" charset="0"/>
              </a:rPr>
              <a:t>int</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x,int</a:t>
            </a:r>
            <a:r>
              <a:rPr lang="en-US" sz="2000" dirty="0">
                <a:latin typeface="Times New Roman" pitchFamily="18" charset="0"/>
                <a:cs typeface="Times New Roman" pitchFamily="18" charset="0"/>
              </a:rPr>
              <a:t> y)</a:t>
            </a:r>
          </a:p>
          <a:p>
            <a:r>
              <a:rPr lang="en-US" sz="2000" dirty="0">
                <a:latin typeface="Times New Roman" pitchFamily="18" charset="0"/>
                <a:cs typeface="Times New Roman" pitchFamily="18" charset="0"/>
              </a:rPr>
              <a:t>		{	length=x;	width=y; }	</a:t>
            </a:r>
          </a:p>
          <a:p>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int</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rectarea</a:t>
            </a:r>
            <a:r>
              <a:rPr lang="en-US" sz="2000" dirty="0">
                <a:latin typeface="Times New Roman" pitchFamily="18" charset="0"/>
                <a:cs typeface="Times New Roman" pitchFamily="18" charset="0"/>
              </a:rPr>
              <a:t>()</a:t>
            </a:r>
          </a:p>
          <a:p>
            <a:r>
              <a:rPr lang="en-US" sz="2000" dirty="0">
                <a:latin typeface="Times New Roman" pitchFamily="18" charset="0"/>
                <a:cs typeface="Times New Roman" pitchFamily="18" charset="0"/>
              </a:rPr>
              <a:t>		{</a:t>
            </a:r>
          </a:p>
          <a:p>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int</a:t>
            </a:r>
            <a:r>
              <a:rPr lang="en-US" sz="2000" dirty="0">
                <a:latin typeface="Times New Roman" pitchFamily="18" charset="0"/>
                <a:cs typeface="Times New Roman" pitchFamily="18" charset="0"/>
              </a:rPr>
              <a:t> area=length * width;</a:t>
            </a:r>
          </a:p>
          <a:p>
            <a:r>
              <a:rPr lang="en-US" sz="2000" dirty="0">
                <a:latin typeface="Times New Roman" pitchFamily="18" charset="0"/>
                <a:cs typeface="Times New Roman" pitchFamily="18" charset="0"/>
              </a:rPr>
              <a:t>			return(area);</a:t>
            </a:r>
          </a:p>
          <a:p>
            <a:r>
              <a:rPr lang="en-US" sz="2000" dirty="0">
                <a:latin typeface="Times New Roman" pitchFamily="18" charset="0"/>
                <a:cs typeface="Times New Roman" pitchFamily="18" charset="0"/>
              </a:rPr>
              <a:t>	}	}</a:t>
            </a:r>
          </a:p>
          <a:p>
            <a:r>
              <a:rPr lang="en-US" sz="2000" dirty="0">
                <a:latin typeface="Times New Roman" pitchFamily="18" charset="0"/>
                <a:cs typeface="Times New Roman" pitchFamily="18" charset="0"/>
              </a:rPr>
              <a:t>	class </a:t>
            </a:r>
            <a:r>
              <a:rPr lang="en-US" sz="2000" dirty="0" err="1">
                <a:latin typeface="Times New Roman" pitchFamily="18" charset="0"/>
                <a:cs typeface="Times New Roman" pitchFamily="18" charset="0"/>
              </a:rPr>
              <a:t>rectarea</a:t>
            </a:r>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	{	public static void main(String </a:t>
            </a:r>
            <a:r>
              <a:rPr lang="en-US" sz="2000" dirty="0" err="1">
                <a:latin typeface="Times New Roman" pitchFamily="18" charset="0"/>
                <a:cs typeface="Times New Roman" pitchFamily="18" charset="0"/>
              </a:rPr>
              <a:t>args</a:t>
            </a:r>
            <a:r>
              <a:rPr lang="en-US" sz="2000" dirty="0">
                <a:latin typeface="Times New Roman" pitchFamily="18" charset="0"/>
                <a:cs typeface="Times New Roman" pitchFamily="18" charset="0"/>
              </a:rPr>
              <a:t>[])</a:t>
            </a:r>
          </a:p>
          <a:p>
            <a:r>
              <a:rPr lang="en-US" sz="2000" dirty="0">
                <a:latin typeface="Times New Roman" pitchFamily="18" charset="0"/>
                <a:cs typeface="Times New Roman" pitchFamily="18" charset="0"/>
              </a:rPr>
              <a:t>		{	</a:t>
            </a:r>
            <a:r>
              <a:rPr lang="en-US" sz="2000" dirty="0" err="1">
                <a:latin typeface="Times New Roman" pitchFamily="18" charset="0"/>
                <a:cs typeface="Times New Roman" pitchFamily="18" charset="0"/>
              </a:rPr>
              <a:t>int</a:t>
            </a:r>
            <a:r>
              <a:rPr lang="en-US" sz="2000" dirty="0">
                <a:latin typeface="Times New Roman" pitchFamily="18" charset="0"/>
                <a:cs typeface="Times New Roman" pitchFamily="18" charset="0"/>
              </a:rPr>
              <a:t> area1, area2;</a:t>
            </a:r>
          </a:p>
          <a:p>
            <a:r>
              <a:rPr lang="en-US" sz="2000" dirty="0">
                <a:latin typeface="Times New Roman" pitchFamily="18" charset="0"/>
                <a:cs typeface="Times New Roman" pitchFamily="18" charset="0"/>
              </a:rPr>
              <a:t>			rectangle rect1=new rectangle();</a:t>
            </a:r>
          </a:p>
          <a:p>
            <a:r>
              <a:rPr lang="en-US" sz="2000" dirty="0">
                <a:latin typeface="Times New Roman" pitchFamily="18" charset="0"/>
                <a:cs typeface="Times New Roman" pitchFamily="18" charset="0"/>
              </a:rPr>
              <a:t>			rectangle rect2=new rectangle();</a:t>
            </a:r>
          </a:p>
          <a:p>
            <a:r>
              <a:rPr lang="en-US" sz="2000" dirty="0">
                <a:latin typeface="Times New Roman" pitchFamily="18" charset="0"/>
                <a:cs typeface="Times New Roman" pitchFamily="18" charset="0"/>
              </a:rPr>
              <a:t>			rect1.length=15;		rect1.width=10;</a:t>
            </a:r>
          </a:p>
          <a:p>
            <a:r>
              <a:rPr lang="en-US" sz="2000" dirty="0">
                <a:latin typeface="Times New Roman" pitchFamily="18" charset="0"/>
                <a:cs typeface="Times New Roman" pitchFamily="18" charset="0"/>
              </a:rPr>
              <a:t>			</a:t>
            </a:r>
          </a:p>
          <a:p>
            <a:r>
              <a:rPr lang="en-US" sz="2000" dirty="0">
                <a:latin typeface="Times New Roman" pitchFamily="18" charset="0"/>
                <a:cs typeface="Times New Roman" pitchFamily="18" charset="0"/>
              </a:rPr>
              <a:t>			area1=rect1.length*rect1.width;		</a:t>
            </a:r>
          </a:p>
          <a:p>
            <a:r>
              <a:rPr lang="en-US" sz="2000" dirty="0">
                <a:latin typeface="Times New Roman" pitchFamily="18" charset="0"/>
                <a:cs typeface="Times New Roman" pitchFamily="18" charset="0"/>
              </a:rPr>
              <a:t>			rect2.getdata(20,12);</a:t>
            </a:r>
          </a:p>
          <a:p>
            <a:r>
              <a:rPr lang="en-US" sz="2000" dirty="0">
                <a:latin typeface="Times New Roman" pitchFamily="18" charset="0"/>
                <a:cs typeface="Times New Roman" pitchFamily="18" charset="0"/>
              </a:rPr>
              <a:t>			area2=rect2.rectarea();</a:t>
            </a:r>
          </a:p>
          <a:p>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System.out.println</a:t>
            </a:r>
            <a:r>
              <a:rPr lang="en-US" sz="2000" dirty="0">
                <a:latin typeface="Times New Roman" pitchFamily="18" charset="0"/>
                <a:cs typeface="Times New Roman" pitchFamily="18" charset="0"/>
              </a:rPr>
              <a:t>(area1);</a:t>
            </a:r>
          </a:p>
          <a:p>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System.out.println</a:t>
            </a:r>
            <a:r>
              <a:rPr lang="en-US" sz="2000" dirty="0">
                <a:latin typeface="Times New Roman" pitchFamily="18" charset="0"/>
                <a:cs typeface="Times New Roman" pitchFamily="18" charset="0"/>
              </a:rPr>
              <a:t>(area2);</a:t>
            </a:r>
          </a:p>
          <a:p>
            <a:r>
              <a:rPr lang="en-US" sz="2000" dirty="0">
                <a:latin typeface="Times New Roman" pitchFamily="18" charset="0"/>
                <a:cs typeface="Times New Roman" pitchFamily="18" charset="0"/>
              </a:rPr>
              <a:t>	}	}		</a:t>
            </a: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12223428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0" y="1"/>
            <a:ext cx="9214574" cy="9941183"/>
          </a:xfrm>
          <a:prstGeom prst="rect">
            <a:avLst/>
          </a:prstGeom>
          <a:noFill/>
        </p:spPr>
        <p:txBody>
          <a:bodyPr wrap="none" rtlCol="0">
            <a:spAutoFit/>
          </a:bodyPr>
          <a:lstStyle/>
          <a:p>
            <a:r>
              <a:rPr lang="en-US" sz="2000" b="1" u="sng" dirty="0">
                <a:latin typeface="Times New Roman" pitchFamily="18" charset="0"/>
                <a:cs typeface="Times New Roman" pitchFamily="18" charset="0"/>
              </a:rPr>
              <a:t>Constructors:</a:t>
            </a:r>
          </a:p>
          <a:p>
            <a:endParaRPr lang="en-US" sz="2000" b="1" u="sng" dirty="0">
              <a:latin typeface="Times New Roman" pitchFamily="18" charset="0"/>
              <a:cs typeface="Times New Roman" pitchFamily="18" charset="0"/>
            </a:endParaRPr>
          </a:p>
          <a:p>
            <a:r>
              <a:rPr lang="en-US" sz="2000" dirty="0">
                <a:latin typeface="Times New Roman" pitchFamily="18" charset="0"/>
                <a:cs typeface="Times New Roman" pitchFamily="18" charset="0"/>
              </a:rPr>
              <a:t>	* It’s tedious to initialize all the variables in a class each time an instance is </a:t>
            </a:r>
          </a:p>
          <a:p>
            <a:r>
              <a:rPr lang="en-US" sz="2000" dirty="0">
                <a:latin typeface="Times New Roman" pitchFamily="18" charset="0"/>
                <a:cs typeface="Times New Roman" pitchFamily="18" charset="0"/>
              </a:rPr>
              <a:t>	   created.</a:t>
            </a: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	* Java allows objects to initialize themselves when they are created. This</a:t>
            </a:r>
          </a:p>
          <a:p>
            <a:r>
              <a:rPr lang="en-US" sz="2000" dirty="0">
                <a:latin typeface="Times New Roman" pitchFamily="18" charset="0"/>
                <a:cs typeface="Times New Roman" pitchFamily="18" charset="0"/>
              </a:rPr>
              <a:t>	   automatic initialization is performed through the use of a constructor.</a:t>
            </a:r>
          </a:p>
          <a:p>
            <a:r>
              <a:rPr lang="en-US" sz="2000" dirty="0">
                <a:latin typeface="Times New Roman" pitchFamily="18" charset="0"/>
                <a:cs typeface="Times New Roman" pitchFamily="18" charset="0"/>
              </a:rPr>
              <a:t>	</a:t>
            </a:r>
          </a:p>
          <a:p>
            <a:r>
              <a:rPr lang="en-US" sz="2000" dirty="0">
                <a:latin typeface="Times New Roman" pitchFamily="18" charset="0"/>
                <a:cs typeface="Times New Roman" pitchFamily="18" charset="0"/>
              </a:rPr>
              <a:t>	* The constructor has the same name as the class in which it resides.</a:t>
            </a:r>
          </a:p>
          <a:p>
            <a:r>
              <a:rPr lang="en-US" sz="2000" dirty="0">
                <a:latin typeface="Times New Roman" pitchFamily="18" charset="0"/>
                <a:cs typeface="Times New Roman" pitchFamily="18" charset="0"/>
              </a:rPr>
              <a:t>	</a:t>
            </a:r>
          </a:p>
          <a:p>
            <a:r>
              <a:rPr lang="en-US" sz="2000" dirty="0">
                <a:latin typeface="Times New Roman" pitchFamily="18" charset="0"/>
                <a:cs typeface="Times New Roman" pitchFamily="18" charset="0"/>
              </a:rPr>
              <a:t>	* Once defined, the constructor is automatically called immediately after the</a:t>
            </a:r>
          </a:p>
          <a:p>
            <a:r>
              <a:rPr lang="en-US" sz="2000" dirty="0">
                <a:latin typeface="Times New Roman" pitchFamily="18" charset="0"/>
                <a:cs typeface="Times New Roman" pitchFamily="18" charset="0"/>
              </a:rPr>
              <a:t>	   object is created, before the new operator completes.</a:t>
            </a: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	* They have no return type, not even void.</a:t>
            </a: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	* The implicit return type of a class constructor is the class type itself.</a:t>
            </a: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	* If you don’t type a constructor into your class code, a default constructor will</a:t>
            </a:r>
          </a:p>
          <a:p>
            <a:r>
              <a:rPr lang="en-US" sz="2000" dirty="0">
                <a:latin typeface="Times New Roman" pitchFamily="18" charset="0"/>
                <a:cs typeface="Times New Roman" pitchFamily="18" charset="0"/>
              </a:rPr>
              <a:t>	   be automatically generated by the compiler. The default constructor is</a:t>
            </a:r>
          </a:p>
          <a:p>
            <a:r>
              <a:rPr lang="en-US" sz="2000" dirty="0">
                <a:latin typeface="Times New Roman" pitchFamily="18" charset="0"/>
                <a:cs typeface="Times New Roman" pitchFamily="18" charset="0"/>
              </a:rPr>
              <a:t>	   always a no-</a:t>
            </a:r>
            <a:r>
              <a:rPr lang="en-US" sz="2000" dirty="0" err="1">
                <a:latin typeface="Times New Roman" pitchFamily="18" charset="0"/>
                <a:cs typeface="Times New Roman" pitchFamily="18" charset="0"/>
              </a:rPr>
              <a:t>arg</a:t>
            </a:r>
            <a:r>
              <a:rPr lang="en-US" sz="2000" dirty="0">
                <a:latin typeface="Times New Roman" pitchFamily="18" charset="0"/>
                <a:cs typeface="Times New Roman" pitchFamily="18" charset="0"/>
              </a:rPr>
              <a:t> constructor.</a:t>
            </a: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	   </a:t>
            </a:r>
          </a:p>
          <a:p>
            <a:endParaRPr lang="en-US" sz="2000" b="1" u="sng" dirty="0">
              <a:latin typeface="Times New Roman" pitchFamily="18" charset="0"/>
              <a:cs typeface="Times New Roman" pitchFamily="18" charset="0"/>
            </a:endParaRPr>
          </a:p>
          <a:p>
            <a:r>
              <a:rPr lang="en-US" sz="2000" dirty="0">
                <a:latin typeface="Times New Roman" pitchFamily="18" charset="0"/>
                <a:cs typeface="Times New Roman" pitchFamily="18" charset="0"/>
              </a:rPr>
              <a:t> </a:t>
            </a: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	</a:t>
            </a:r>
          </a:p>
          <a:p>
            <a:endParaRPr lang="en-US" sz="2000" dirty="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	</a:t>
            </a: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	</a:t>
            </a:r>
          </a:p>
          <a:p>
            <a:r>
              <a:rPr lang="en-US" sz="2000" dirty="0">
                <a:latin typeface="Times New Roman" pitchFamily="18" charset="0"/>
                <a:cs typeface="Times New Roman" pitchFamily="18" charset="0"/>
              </a:rPr>
              <a:t>		</a:t>
            </a: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35871921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1" y="0"/>
            <a:ext cx="8704627" cy="10556736"/>
          </a:xfrm>
          <a:prstGeom prst="rect">
            <a:avLst/>
          </a:prstGeom>
          <a:noFill/>
        </p:spPr>
        <p:txBody>
          <a:bodyPr wrap="none" rtlCol="0">
            <a:spAutoFit/>
          </a:bodyPr>
          <a:lstStyle/>
          <a:p>
            <a:r>
              <a:rPr lang="en-US" sz="2000" b="1" u="sng" dirty="0">
                <a:latin typeface="Times New Roman" pitchFamily="18" charset="0"/>
                <a:cs typeface="Times New Roman" pitchFamily="18" charset="0"/>
              </a:rPr>
              <a:t>(e.g.) </a:t>
            </a:r>
            <a:r>
              <a:rPr lang="en-US" sz="2000" dirty="0">
                <a:latin typeface="Times New Roman" pitchFamily="18" charset="0"/>
                <a:cs typeface="Times New Roman" pitchFamily="18" charset="0"/>
              </a:rPr>
              <a:t>    1)  class student 				The compiler generated code</a:t>
            </a:r>
          </a:p>
          <a:p>
            <a:r>
              <a:rPr lang="en-US" sz="2000" dirty="0">
                <a:latin typeface="Times New Roman" pitchFamily="18" charset="0"/>
                <a:cs typeface="Times New Roman" pitchFamily="18" charset="0"/>
              </a:rPr>
              <a:t>	     {}</a:t>
            </a:r>
          </a:p>
          <a:p>
            <a:r>
              <a:rPr lang="en-US" sz="2000" dirty="0">
                <a:latin typeface="Times New Roman" pitchFamily="18" charset="0"/>
                <a:cs typeface="Times New Roman" pitchFamily="18" charset="0"/>
              </a:rPr>
              <a:t>						class student</a:t>
            </a:r>
          </a:p>
          <a:p>
            <a:r>
              <a:rPr lang="en-US" sz="2000" dirty="0">
                <a:latin typeface="Times New Roman" pitchFamily="18" charset="0"/>
                <a:cs typeface="Times New Roman" pitchFamily="18" charset="0"/>
              </a:rPr>
              <a:t>						{	</a:t>
            </a:r>
            <a:r>
              <a:rPr lang="en-US" sz="2000" b="1" dirty="0">
                <a:latin typeface="Times New Roman" pitchFamily="18" charset="0"/>
                <a:cs typeface="Times New Roman" pitchFamily="18" charset="0"/>
              </a:rPr>
              <a:t>student()</a:t>
            </a:r>
          </a:p>
          <a:p>
            <a:r>
              <a:rPr lang="en-US" sz="2000" b="1" dirty="0">
                <a:latin typeface="Times New Roman" pitchFamily="18" charset="0"/>
                <a:cs typeface="Times New Roman" pitchFamily="18" charset="0"/>
              </a:rPr>
              <a:t>							{  </a:t>
            </a:r>
          </a:p>
          <a:p>
            <a:r>
              <a:rPr lang="en-US" sz="2000" b="1" dirty="0">
                <a:latin typeface="Times New Roman" pitchFamily="18" charset="0"/>
                <a:cs typeface="Times New Roman" pitchFamily="18" charset="0"/>
              </a:rPr>
              <a:t>								super();</a:t>
            </a:r>
          </a:p>
          <a:p>
            <a:r>
              <a:rPr lang="en-US" sz="2000" b="1" dirty="0">
                <a:latin typeface="Times New Roman" pitchFamily="18" charset="0"/>
                <a:cs typeface="Times New Roman" pitchFamily="18" charset="0"/>
              </a:rPr>
              <a:t>							}</a:t>
            </a:r>
          </a:p>
          <a:p>
            <a:r>
              <a:rPr lang="en-US" sz="2000" dirty="0">
                <a:latin typeface="Times New Roman" pitchFamily="18" charset="0"/>
                <a:cs typeface="Times New Roman" pitchFamily="18" charset="0"/>
              </a:rPr>
              <a:t>						}   </a:t>
            </a:r>
          </a:p>
          <a:p>
            <a:r>
              <a:rPr lang="en-US" sz="2000" dirty="0">
                <a:latin typeface="Times New Roman" pitchFamily="18" charset="0"/>
                <a:cs typeface="Times New Roman" pitchFamily="18" charset="0"/>
              </a:rPr>
              <a:t>	   </a:t>
            </a:r>
          </a:p>
          <a:p>
            <a:r>
              <a:rPr lang="en-US" sz="2000" dirty="0">
                <a:latin typeface="Times New Roman" pitchFamily="18" charset="0"/>
                <a:cs typeface="Times New Roman" pitchFamily="18" charset="0"/>
              </a:rPr>
              <a:t> 	2) class student 				The compiler generated code</a:t>
            </a:r>
          </a:p>
          <a:p>
            <a:r>
              <a:rPr lang="en-US" sz="2000" dirty="0">
                <a:latin typeface="Times New Roman" pitchFamily="18" charset="0"/>
                <a:cs typeface="Times New Roman" pitchFamily="18" charset="0"/>
              </a:rPr>
              <a:t>	     { </a:t>
            </a:r>
          </a:p>
          <a:p>
            <a:r>
              <a:rPr lang="en-US" sz="2000" dirty="0">
                <a:latin typeface="Times New Roman" pitchFamily="18" charset="0"/>
                <a:cs typeface="Times New Roman" pitchFamily="18" charset="0"/>
              </a:rPr>
              <a:t>		student()				class student</a:t>
            </a:r>
          </a:p>
          <a:p>
            <a:r>
              <a:rPr lang="en-US" sz="2000" dirty="0">
                <a:latin typeface="Times New Roman" pitchFamily="18" charset="0"/>
                <a:cs typeface="Times New Roman" pitchFamily="18" charset="0"/>
              </a:rPr>
              <a:t>		{}				{	student()</a:t>
            </a:r>
          </a:p>
          <a:p>
            <a:r>
              <a:rPr lang="en-US" sz="2000" dirty="0">
                <a:latin typeface="Times New Roman" pitchFamily="18" charset="0"/>
                <a:cs typeface="Times New Roman" pitchFamily="18" charset="0"/>
              </a:rPr>
              <a:t>	     }						{  </a:t>
            </a:r>
          </a:p>
          <a:p>
            <a:r>
              <a:rPr lang="en-US" sz="2000" dirty="0">
                <a:latin typeface="Times New Roman" pitchFamily="18" charset="0"/>
                <a:cs typeface="Times New Roman" pitchFamily="18" charset="0"/>
              </a:rPr>
              <a:t>								</a:t>
            </a:r>
            <a:r>
              <a:rPr lang="en-US" sz="2000" b="1" dirty="0">
                <a:latin typeface="Times New Roman" pitchFamily="18" charset="0"/>
                <a:cs typeface="Times New Roman" pitchFamily="18" charset="0"/>
              </a:rPr>
              <a:t>super();</a:t>
            </a:r>
          </a:p>
          <a:p>
            <a:r>
              <a:rPr lang="en-US" sz="2000" dirty="0">
                <a:latin typeface="Times New Roman" pitchFamily="18" charset="0"/>
                <a:cs typeface="Times New Roman" pitchFamily="18" charset="0"/>
              </a:rPr>
              <a:t>							}</a:t>
            </a:r>
          </a:p>
          <a:p>
            <a:r>
              <a:rPr lang="en-US" sz="2000" dirty="0">
                <a:latin typeface="Times New Roman" pitchFamily="18" charset="0"/>
                <a:cs typeface="Times New Roman" pitchFamily="18" charset="0"/>
              </a:rPr>
              <a:t>						} </a:t>
            </a: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	*The default constructor has the same access modifier as the class</a:t>
            </a:r>
          </a:p>
          <a:p>
            <a:r>
              <a:rPr lang="en-US" sz="2000" dirty="0">
                <a:latin typeface="Times New Roman" pitchFamily="18" charset="0"/>
                <a:cs typeface="Times New Roman" pitchFamily="18" charset="0"/>
              </a:rPr>
              <a:t>	* The default constructor has no arguments</a:t>
            </a:r>
          </a:p>
          <a:p>
            <a:r>
              <a:rPr lang="en-US" sz="2000" dirty="0">
                <a:latin typeface="Times New Roman" pitchFamily="18" charset="0"/>
                <a:cs typeface="Times New Roman" pitchFamily="18" charset="0"/>
              </a:rPr>
              <a:t>	* The default constructor includes a no-</a:t>
            </a:r>
            <a:r>
              <a:rPr lang="en-US" sz="2000" dirty="0" err="1">
                <a:latin typeface="Times New Roman" pitchFamily="18" charset="0"/>
                <a:cs typeface="Times New Roman" pitchFamily="18" charset="0"/>
              </a:rPr>
              <a:t>arg</a:t>
            </a:r>
            <a:r>
              <a:rPr lang="en-US" sz="2000" dirty="0">
                <a:latin typeface="Times New Roman" pitchFamily="18" charset="0"/>
                <a:cs typeface="Times New Roman" pitchFamily="18" charset="0"/>
              </a:rPr>
              <a:t> call to the super constructor.</a:t>
            </a:r>
          </a:p>
          <a:p>
            <a:endParaRPr lang="en-US" sz="2000" dirty="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	   </a:t>
            </a:r>
          </a:p>
          <a:p>
            <a:endParaRPr lang="en-US" sz="2000" b="1" u="sng" dirty="0">
              <a:latin typeface="Times New Roman" pitchFamily="18" charset="0"/>
              <a:cs typeface="Times New Roman" pitchFamily="18" charset="0"/>
            </a:endParaRPr>
          </a:p>
          <a:p>
            <a:r>
              <a:rPr lang="en-US" sz="2000" dirty="0">
                <a:latin typeface="Times New Roman" pitchFamily="18" charset="0"/>
                <a:cs typeface="Times New Roman" pitchFamily="18" charset="0"/>
              </a:rPr>
              <a:t> </a:t>
            </a: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	</a:t>
            </a:r>
          </a:p>
          <a:p>
            <a:endParaRPr lang="en-US" sz="2000" dirty="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	</a:t>
            </a: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	</a:t>
            </a:r>
          </a:p>
          <a:p>
            <a:r>
              <a:rPr lang="en-US" sz="2000" dirty="0">
                <a:latin typeface="Times New Roman" pitchFamily="18" charset="0"/>
                <a:cs typeface="Times New Roman" pitchFamily="18" charset="0"/>
              </a:rPr>
              <a:t>		</a:t>
            </a: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19779095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Session 17-20</a:t>
            </a:r>
          </a:p>
        </p:txBody>
      </p:sp>
      <p:sp>
        <p:nvSpPr>
          <p:cNvPr id="3" name="Text Placeholder 2"/>
          <p:cNvSpPr>
            <a:spLocks noGrp="1"/>
          </p:cNvSpPr>
          <p:nvPr>
            <p:ph type="body" idx="1"/>
          </p:nvPr>
        </p:nvSpPr>
        <p:spPr/>
        <p:txBody>
          <a:bodyPr/>
          <a:lstStyle/>
          <a:p>
            <a:endParaRPr lang="en-IN"/>
          </a:p>
        </p:txBody>
      </p:sp>
    </p:spTree>
    <p:extLst>
      <p:ext uri="{BB962C8B-B14F-4D97-AF65-F5344CB8AC3E}">
        <p14:creationId xmlns:p14="http://schemas.microsoft.com/office/powerpoint/2010/main" val="16326783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22250"/>
            <a:ext cx="10515600" cy="563563"/>
          </a:xfrm>
        </p:spPr>
        <p:txBody>
          <a:bodyPr>
            <a:normAutofit/>
          </a:bodyPr>
          <a:lstStyle/>
          <a:p>
            <a:r>
              <a:rPr lang="en-IN" sz="2000" b="1" u="sng" dirty="0">
                <a:latin typeface="Times New Roman" panose="02020603050405020304" pitchFamily="18" charset="0"/>
                <a:cs typeface="Times New Roman" panose="02020603050405020304" pitchFamily="18" charset="0"/>
              </a:rPr>
              <a:t>Parameterized Constructors</a:t>
            </a:r>
          </a:p>
        </p:txBody>
      </p:sp>
      <p:sp>
        <p:nvSpPr>
          <p:cNvPr id="3" name="Content Placeholder 2"/>
          <p:cNvSpPr>
            <a:spLocks noGrp="1"/>
          </p:cNvSpPr>
          <p:nvPr>
            <p:ph idx="1"/>
          </p:nvPr>
        </p:nvSpPr>
        <p:spPr>
          <a:xfrm>
            <a:off x="623887" y="939800"/>
            <a:ext cx="11106151" cy="4351338"/>
          </a:xfrm>
        </p:spPr>
        <p:txBody>
          <a:bodyPr>
            <a:normAutofit/>
          </a:bodyPr>
          <a:lstStyle/>
          <a:p>
            <a:r>
              <a:rPr lang="en-IN" sz="2000" dirty="0">
                <a:latin typeface="Times New Roman" panose="02020603050405020304" pitchFamily="18" charset="0"/>
                <a:cs typeface="Times New Roman" panose="02020603050405020304" pitchFamily="18" charset="0"/>
              </a:rPr>
              <a:t>A Constructor which has </a:t>
            </a:r>
            <a:r>
              <a:rPr lang="en-IN" sz="2000" b="1" dirty="0">
                <a:latin typeface="Times New Roman" panose="02020603050405020304" pitchFamily="18" charset="0"/>
                <a:cs typeface="Times New Roman" panose="02020603050405020304" pitchFamily="18" charset="0"/>
              </a:rPr>
              <a:t>parameters</a:t>
            </a:r>
            <a:r>
              <a:rPr lang="en-IN" sz="2000" dirty="0">
                <a:latin typeface="Times New Roman" panose="02020603050405020304" pitchFamily="18" charset="0"/>
                <a:cs typeface="Times New Roman" panose="02020603050405020304" pitchFamily="18" charset="0"/>
              </a:rPr>
              <a:t> in it called as </a:t>
            </a:r>
            <a:r>
              <a:rPr lang="en-IN" sz="2000" b="1" dirty="0">
                <a:latin typeface="Times New Roman" panose="02020603050405020304" pitchFamily="18" charset="0"/>
                <a:cs typeface="Times New Roman" panose="02020603050405020304" pitchFamily="18" charset="0"/>
              </a:rPr>
              <a:t>Parameterized Constructor,</a:t>
            </a:r>
            <a:r>
              <a:rPr lang="en-IN" sz="2000" dirty="0">
                <a:latin typeface="Times New Roman" panose="02020603050405020304" pitchFamily="18" charset="0"/>
                <a:cs typeface="Times New Roman" panose="02020603050405020304" pitchFamily="18" charset="0"/>
              </a:rPr>
              <a:t> this constructor is used to assign different values for the different objects.</a:t>
            </a:r>
          </a:p>
          <a:p>
            <a:r>
              <a:rPr lang="en-IN" sz="2000" dirty="0">
                <a:latin typeface="Times New Roman" panose="02020603050405020304" pitchFamily="18" charset="0"/>
                <a:cs typeface="Times New Roman" panose="02020603050405020304" pitchFamily="18" charset="0"/>
              </a:rPr>
              <a:t>We can have any number of Parameterized Constructor in our class</a:t>
            </a:r>
          </a:p>
          <a:p>
            <a:pPr marL="0" indent="0">
              <a:buNone/>
            </a:pPr>
            <a:endParaRPr lang="en-IN" sz="2400" dirty="0">
              <a:latin typeface="Times New Roman" panose="02020603050405020304" pitchFamily="18" charset="0"/>
              <a:cs typeface="Times New Roman" panose="02020603050405020304" pitchFamily="18" charset="0"/>
            </a:endParaRPr>
          </a:p>
        </p:txBody>
      </p:sp>
      <p:sp>
        <p:nvSpPr>
          <p:cNvPr id="4" name="Rectangle 1"/>
          <p:cNvSpPr>
            <a:spLocks noChangeArrowheads="1"/>
          </p:cNvSpPr>
          <p:nvPr/>
        </p:nvSpPr>
        <p:spPr bwMode="auto">
          <a:xfrm>
            <a:off x="1485900" y="2296688"/>
            <a:ext cx="9244013" cy="4093428"/>
          </a:xfrm>
          <a:prstGeom prst="rect">
            <a:avLst/>
          </a:prstGeom>
          <a:solidFill>
            <a:schemeClr val="bg1"/>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effectLst/>
                <a:latin typeface="Times New Roman" panose="02020603050405020304" pitchFamily="18" charset="0"/>
                <a:cs typeface="Times New Roman" panose="02020603050405020304" pitchFamily="18" charset="0"/>
              </a:rPr>
              <a:t>public class Car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effectLst/>
                <a:latin typeface="Times New Roman" panose="02020603050405020304" pitchFamily="18" charset="0"/>
                <a:cs typeface="Times New Roman" panose="02020603050405020304" pitchFamily="18" charset="0"/>
              </a:rPr>
              <a:t> String </a:t>
            </a:r>
            <a:r>
              <a:rPr kumimoji="0" lang="en-US" altLang="en-US" sz="2000" b="0" i="0" u="none" strike="noStrike" cap="none" normalizeH="0" baseline="0" dirty="0" err="1">
                <a:ln>
                  <a:noFill/>
                </a:ln>
                <a:effectLst/>
                <a:latin typeface="Times New Roman" panose="02020603050405020304" pitchFamily="18" charset="0"/>
                <a:cs typeface="Times New Roman" panose="02020603050405020304" pitchFamily="18" charset="0"/>
              </a:rPr>
              <a:t>carColor</a:t>
            </a:r>
            <a:r>
              <a:rPr kumimoji="0" lang="en-US" altLang="en-US" sz="2000" b="0" i="0" u="none" strike="noStrike" cap="none" normalizeH="0" baseline="0" dirty="0">
                <a:ln>
                  <a:noFill/>
                </a:ln>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effectLst/>
                <a:latin typeface="Times New Roman" panose="02020603050405020304" pitchFamily="18" charset="0"/>
                <a:cs typeface="Times New Roman" panose="02020603050405020304" pitchFamily="18" charset="0"/>
              </a:rPr>
              <a:t>Car(String </a:t>
            </a:r>
            <a:r>
              <a:rPr kumimoji="0" lang="en-US" altLang="en-US" sz="2000" b="0" i="0" u="none" strike="noStrike" cap="none" normalizeH="0" baseline="0" dirty="0" err="1">
                <a:ln>
                  <a:noFill/>
                </a:ln>
                <a:effectLst/>
                <a:latin typeface="Times New Roman" panose="02020603050405020304" pitchFamily="18" charset="0"/>
                <a:cs typeface="Times New Roman" panose="02020603050405020304" pitchFamily="18" charset="0"/>
              </a:rPr>
              <a:t>carColor</a:t>
            </a:r>
            <a:r>
              <a:rPr kumimoji="0" lang="en-US" altLang="en-US" sz="2000" b="0" i="0" u="none" strike="noStrike" cap="none" normalizeH="0" baseline="0" dirty="0">
                <a:ln>
                  <a:noFill/>
                </a:ln>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effectLst/>
                <a:latin typeface="Times New Roman" panose="02020603050405020304" pitchFamily="18" charset="0"/>
                <a:cs typeface="Times New Roman" panose="02020603050405020304" pitchFamily="18" charset="0"/>
              </a:rPr>
              <a:t>this.carColor</a:t>
            </a:r>
            <a:r>
              <a:rPr kumimoji="0" lang="en-US" altLang="en-US" sz="2000" b="0" i="0" u="none" strike="noStrike" cap="none" normalizeH="0" baseline="0" dirty="0">
                <a:ln>
                  <a:noFill/>
                </a:ln>
                <a:effectLst/>
                <a:latin typeface="Times New Roman" panose="02020603050405020304" pitchFamily="18" charset="0"/>
                <a:cs typeface="Times New Roman" panose="02020603050405020304" pitchFamily="18" charset="0"/>
              </a:rPr>
              <a:t> = </a:t>
            </a:r>
            <a:r>
              <a:rPr kumimoji="0" lang="en-US" altLang="en-US" sz="2000" b="0" i="0" u="none" strike="noStrike" cap="none" normalizeH="0" baseline="0" dirty="0" err="1">
                <a:ln>
                  <a:noFill/>
                </a:ln>
                <a:effectLst/>
                <a:latin typeface="Times New Roman" panose="02020603050405020304" pitchFamily="18" charset="0"/>
                <a:cs typeface="Times New Roman" panose="02020603050405020304" pitchFamily="18" charset="0"/>
              </a:rPr>
              <a:t>carColor</a:t>
            </a:r>
            <a:r>
              <a:rPr kumimoji="0" lang="en-US" altLang="en-US" sz="2000" b="0" i="0" u="none" strike="noStrike" cap="none" normalizeH="0" baseline="0" dirty="0">
                <a:ln>
                  <a:noFill/>
                </a:ln>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effectLst/>
                <a:latin typeface="Times New Roman" panose="02020603050405020304" pitchFamily="18" charset="0"/>
                <a:cs typeface="Times New Roman" panose="02020603050405020304" pitchFamily="18" charset="0"/>
              </a:rPr>
              <a:t>public void </a:t>
            </a:r>
            <a:r>
              <a:rPr kumimoji="0" lang="en-US" altLang="en-US" sz="2000" b="0" i="0" u="none" strike="noStrike" cap="none" normalizeH="0" baseline="0" dirty="0" err="1">
                <a:ln>
                  <a:noFill/>
                </a:ln>
                <a:effectLst/>
                <a:latin typeface="Times New Roman" panose="02020603050405020304" pitchFamily="18" charset="0"/>
                <a:cs typeface="Times New Roman" panose="02020603050405020304" pitchFamily="18" charset="0"/>
              </a:rPr>
              <a:t>disp</a:t>
            </a:r>
            <a:r>
              <a:rPr kumimoji="0" lang="en-US" altLang="en-US" sz="2000" b="0" i="0" u="none" strike="noStrike" cap="none" normalizeH="0" baseline="0" dirty="0">
                <a:ln>
                  <a:noFill/>
                </a:ln>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effectLst/>
                <a:latin typeface="Times New Roman" panose="02020603050405020304" pitchFamily="18" charset="0"/>
                <a:cs typeface="Times New Roman" panose="02020603050405020304" pitchFamily="18" charset="0"/>
              </a:rPr>
              <a:t> { </a:t>
            </a:r>
            <a:r>
              <a:rPr kumimoji="0" lang="en-US" altLang="en-US" sz="2000" b="0" i="0" u="none" strike="noStrike" cap="none" normalizeH="0" baseline="0" dirty="0" err="1">
                <a:ln>
                  <a:noFill/>
                </a:ln>
                <a:effectLst/>
                <a:latin typeface="Times New Roman" panose="02020603050405020304" pitchFamily="18" charset="0"/>
                <a:cs typeface="Times New Roman" panose="02020603050405020304" pitchFamily="18" charset="0"/>
              </a:rPr>
              <a:t>System.out.println</a:t>
            </a:r>
            <a:r>
              <a:rPr kumimoji="0" lang="en-US" altLang="en-US" sz="2000" b="0" i="0" u="none" strike="noStrike" cap="none" normalizeH="0" baseline="0" dirty="0">
                <a:ln>
                  <a:noFill/>
                </a:ln>
                <a:effectLst/>
                <a:latin typeface="Times New Roman" panose="02020603050405020304" pitchFamily="18" charset="0"/>
                <a:cs typeface="Times New Roman" panose="02020603050405020304" pitchFamily="18" charset="0"/>
              </a:rPr>
              <a:t>("Color of the Car is : "+</a:t>
            </a:r>
            <a:r>
              <a:rPr kumimoji="0" lang="en-US" altLang="en-US" sz="2000" b="0" i="0" u="none" strike="noStrike" cap="none" normalizeH="0" baseline="0" dirty="0" err="1">
                <a:ln>
                  <a:noFill/>
                </a:ln>
                <a:effectLst/>
                <a:latin typeface="Times New Roman" panose="02020603050405020304" pitchFamily="18" charset="0"/>
                <a:cs typeface="Times New Roman" panose="02020603050405020304" pitchFamily="18" charset="0"/>
              </a:rPr>
              <a:t>carColor</a:t>
            </a:r>
            <a:r>
              <a:rPr kumimoji="0" lang="en-US" altLang="en-US" sz="2000" b="0" i="0" u="none" strike="noStrike" cap="none" normalizeH="0" baseline="0" dirty="0">
                <a:ln>
                  <a:noFill/>
                </a:ln>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effectLst/>
                <a:latin typeface="Times New Roman" panose="02020603050405020304" pitchFamily="18" charset="0"/>
                <a:cs typeface="Times New Roman" panose="02020603050405020304" pitchFamily="18" charset="0"/>
              </a:rPr>
              <a:t>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effectLst/>
                <a:latin typeface="Times New Roman" panose="02020603050405020304" pitchFamily="18" charset="0"/>
                <a:cs typeface="Times New Roman" panose="02020603050405020304" pitchFamily="18" charset="0"/>
              </a:rPr>
              <a:t>public static void main(String </a:t>
            </a:r>
            <a:r>
              <a:rPr kumimoji="0" lang="en-US" altLang="en-US" sz="2000" b="0" i="0" u="none" strike="noStrike" cap="none" normalizeH="0" baseline="0" dirty="0" err="1">
                <a:ln>
                  <a:noFill/>
                </a:ln>
                <a:effectLst/>
                <a:latin typeface="Times New Roman" panose="02020603050405020304" pitchFamily="18" charset="0"/>
                <a:cs typeface="Times New Roman" panose="02020603050405020304" pitchFamily="18" charset="0"/>
              </a:rPr>
              <a:t>args</a:t>
            </a:r>
            <a:r>
              <a:rPr kumimoji="0" lang="en-US" altLang="en-US" sz="2000" b="0" i="0" u="none" strike="noStrike" cap="none" normalizeH="0" baseline="0" dirty="0">
                <a:ln>
                  <a:noFill/>
                </a:ln>
                <a:effectLst/>
                <a:latin typeface="Times New Roman" panose="02020603050405020304" pitchFamily="18" charset="0"/>
                <a:cs typeface="Times New Roman" panose="02020603050405020304" pitchFamily="18" charset="0"/>
              </a:rPr>
              <a:t>[]) { //Calling the parameterized</a:t>
            </a:r>
            <a:r>
              <a:rPr kumimoji="0" lang="en-US" altLang="en-US" sz="2000" b="0" i="0" u="none" strike="noStrike" cap="none" normalizeH="0" dirty="0">
                <a:ln>
                  <a:noFill/>
                </a:ln>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a:ln>
                  <a:noFill/>
                </a:ln>
                <a:effectLst/>
                <a:latin typeface="Times New Roman" panose="02020603050405020304" pitchFamily="18" charset="0"/>
                <a:cs typeface="Times New Roman" panose="02020603050405020304" pitchFamily="18" charset="0"/>
              </a:rPr>
              <a:t>constructor</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effectLst/>
                <a:latin typeface="Times New Roman" panose="02020603050405020304" pitchFamily="18" charset="0"/>
                <a:cs typeface="Times New Roman" panose="02020603050405020304" pitchFamily="18" charset="0"/>
              </a:rPr>
              <a:t> Car c = new Car("Blue");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effectLst/>
                <a:latin typeface="Times New Roman" panose="02020603050405020304" pitchFamily="18" charset="0"/>
                <a:cs typeface="Times New Roman" panose="02020603050405020304" pitchFamily="18" charset="0"/>
              </a:rPr>
              <a:t>c.disp</a:t>
            </a:r>
            <a:r>
              <a:rPr kumimoji="0" lang="en-US" altLang="en-US" sz="2000" b="0" i="0" u="none" strike="noStrike" cap="none" normalizeH="0" baseline="0" dirty="0">
                <a:ln>
                  <a:noFill/>
                </a:ln>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effectLst/>
                <a:latin typeface="Times New Roman" panose="02020603050405020304" pitchFamily="18" charset="0"/>
                <a:cs typeface="Times New Roman" panose="02020603050405020304" pitchFamily="18" charset="0"/>
              </a:rPr>
              <a:t> } </a:t>
            </a:r>
          </a:p>
        </p:txBody>
      </p:sp>
    </p:spTree>
    <p:extLst>
      <p:ext uri="{BB962C8B-B14F-4D97-AF65-F5344CB8AC3E}">
        <p14:creationId xmlns:p14="http://schemas.microsoft.com/office/powerpoint/2010/main" val="4460771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00025"/>
            <a:ext cx="10515600" cy="919163"/>
          </a:xfrm>
        </p:spPr>
        <p:txBody>
          <a:bodyPr>
            <a:normAutofit/>
          </a:bodyPr>
          <a:lstStyle/>
          <a:p>
            <a:r>
              <a:rPr lang="en-IN" sz="2400" b="1" u="sng" dirty="0">
                <a:latin typeface="Times New Roman" panose="02020603050405020304" pitchFamily="18" charset="0"/>
                <a:cs typeface="Times New Roman" panose="02020603050405020304" pitchFamily="18" charset="0"/>
              </a:rPr>
              <a:t>“new” Operator</a:t>
            </a:r>
          </a:p>
        </p:txBody>
      </p:sp>
      <p:sp>
        <p:nvSpPr>
          <p:cNvPr id="3" name="Content Placeholder 2"/>
          <p:cNvSpPr>
            <a:spLocks noGrp="1"/>
          </p:cNvSpPr>
          <p:nvPr>
            <p:ph idx="1"/>
          </p:nvPr>
        </p:nvSpPr>
        <p:spPr>
          <a:xfrm>
            <a:off x="838200" y="928687"/>
            <a:ext cx="10515600" cy="5929313"/>
          </a:xfrm>
        </p:spPr>
        <p:txBody>
          <a:bodyPr>
            <a:normAutofit/>
          </a:bodyPr>
          <a:lstStyle/>
          <a:p>
            <a:r>
              <a:rPr lang="en-IN" sz="2000" dirty="0">
                <a:latin typeface="Times New Roman" panose="02020603050405020304" pitchFamily="18" charset="0"/>
                <a:cs typeface="Times New Roman" panose="02020603050405020304" pitchFamily="18" charset="0"/>
              </a:rPr>
              <a:t>When you are declaring a class in java, you are just creating a new data type. A class provides the blueprint for objects. You can create an object from a class. However obtaining objects of a class is a two-step process :  </a:t>
            </a:r>
          </a:p>
          <a:p>
            <a:pPr lvl="1"/>
            <a:r>
              <a:rPr lang="en-IN" sz="2000" dirty="0">
                <a:latin typeface="Times New Roman" panose="02020603050405020304" pitchFamily="18" charset="0"/>
                <a:cs typeface="Times New Roman" panose="02020603050405020304" pitchFamily="18" charset="0"/>
              </a:rPr>
              <a:t>Declaration</a:t>
            </a:r>
          </a:p>
          <a:p>
            <a:pPr lvl="1"/>
            <a:r>
              <a:rPr lang="en-IN" sz="2000" dirty="0">
                <a:latin typeface="Times New Roman" panose="02020603050405020304" pitchFamily="18" charset="0"/>
                <a:cs typeface="Times New Roman" panose="02020603050405020304" pitchFamily="18" charset="0"/>
              </a:rPr>
              <a:t>Instantiation and Initialization</a:t>
            </a:r>
          </a:p>
          <a:p>
            <a:pPr marL="0" indent="0">
              <a:buNone/>
            </a:pPr>
            <a:r>
              <a:rPr lang="en-IN" sz="2000" dirty="0">
                <a:latin typeface="Times New Roman" panose="02020603050405020304" pitchFamily="18" charset="0"/>
                <a:cs typeface="Times New Roman" panose="02020603050405020304" pitchFamily="18" charset="0"/>
              </a:rPr>
              <a:t>For example, consider the class Box</a:t>
            </a:r>
          </a:p>
          <a:p>
            <a:pPr marL="0" indent="0">
              <a:buNone/>
            </a:pPr>
            <a:r>
              <a:rPr lang="en-IN" sz="2000" dirty="0">
                <a:latin typeface="Times New Roman" panose="02020603050405020304" pitchFamily="18" charset="0"/>
                <a:cs typeface="Times New Roman" panose="02020603050405020304" pitchFamily="18" charset="0"/>
              </a:rPr>
              <a:t>     class Box{</a:t>
            </a:r>
          </a:p>
          <a:p>
            <a:pPr marL="0" indent="0">
              <a:buNone/>
            </a:pPr>
            <a:r>
              <a:rPr lang="en-IN" sz="2000" dirty="0">
                <a:latin typeface="Times New Roman" panose="02020603050405020304" pitchFamily="18" charset="0"/>
                <a:cs typeface="Times New Roman" panose="02020603050405020304" pitchFamily="18" charset="0"/>
              </a:rPr>
              <a:t>       double width;</a:t>
            </a:r>
          </a:p>
          <a:p>
            <a:pPr marL="0" indent="0">
              <a:buNone/>
            </a:pPr>
            <a:r>
              <a:rPr lang="en-IN" sz="2000" dirty="0">
                <a:latin typeface="Times New Roman" panose="02020603050405020304" pitchFamily="18" charset="0"/>
                <a:cs typeface="Times New Roman" panose="02020603050405020304" pitchFamily="18" charset="0"/>
              </a:rPr>
              <a:t>       double height;</a:t>
            </a:r>
          </a:p>
          <a:p>
            <a:pPr marL="0" indent="0">
              <a:buNone/>
            </a:pPr>
            <a:r>
              <a:rPr lang="en-IN" sz="2000" dirty="0">
                <a:latin typeface="Times New Roman" panose="02020603050405020304" pitchFamily="18" charset="0"/>
                <a:cs typeface="Times New Roman" panose="02020603050405020304" pitchFamily="18" charset="0"/>
              </a:rPr>
              <a:t>        double length:</a:t>
            </a:r>
          </a:p>
          <a:p>
            <a:pPr marL="0" indent="0">
              <a:buNone/>
            </a:pPr>
            <a:r>
              <a:rPr lang="en-IN" sz="2000" dirty="0">
                <a:latin typeface="Times New Roman" panose="02020603050405020304" pitchFamily="18" charset="0"/>
                <a:cs typeface="Times New Roman" panose="02020603050405020304" pitchFamily="18" charset="0"/>
              </a:rPr>
              <a:t>       }</a:t>
            </a:r>
          </a:p>
          <a:p>
            <a:pPr marL="0" indent="0">
              <a:buNone/>
            </a:pPr>
            <a:r>
              <a:rPr lang="en-IN" sz="2000" dirty="0">
                <a:latin typeface="Times New Roman" panose="02020603050405020304" pitchFamily="18" charset="0"/>
                <a:cs typeface="Times New Roman" panose="02020603050405020304" pitchFamily="18" charset="0"/>
              </a:rPr>
              <a:t>For creating an Object: </a:t>
            </a:r>
          </a:p>
          <a:p>
            <a:pPr marL="0" indent="0">
              <a:buNone/>
            </a:pPr>
            <a:r>
              <a:rPr lang="en-IN" sz="2000" dirty="0"/>
              <a:t>First, declare a variable of the class type. This variable does not define an object. Instead, it is simply a variable that can </a:t>
            </a:r>
            <a:r>
              <a:rPr lang="en-IN" sz="2000" i="1" dirty="0"/>
              <a:t>refer</a:t>
            </a:r>
            <a:r>
              <a:rPr lang="en-IN" sz="2000" dirty="0"/>
              <a:t> to an object</a:t>
            </a:r>
          </a:p>
          <a:p>
            <a:pPr marL="0" indent="0">
              <a:buNone/>
            </a:pPr>
            <a:r>
              <a:rPr lang="en-IN" sz="2000" dirty="0">
                <a:latin typeface="Times New Roman" panose="02020603050405020304" pitchFamily="18" charset="0"/>
                <a:cs typeface="Times New Roman" panose="02020603050405020304" pitchFamily="18" charset="0"/>
              </a:rPr>
              <a:t>Object declaration :  </a:t>
            </a:r>
            <a:r>
              <a:rPr lang="en-IN" sz="2000" b="1" dirty="0">
                <a:latin typeface="Times New Roman" panose="02020603050405020304" pitchFamily="18" charset="0"/>
                <a:cs typeface="Times New Roman" panose="02020603050405020304" pitchFamily="18" charset="0"/>
              </a:rPr>
              <a:t>Box </a:t>
            </a:r>
            <a:r>
              <a:rPr lang="en-IN" sz="2000" b="1" dirty="0" err="1">
                <a:latin typeface="Times New Roman" panose="02020603050405020304" pitchFamily="18" charset="0"/>
                <a:cs typeface="Times New Roman" panose="02020603050405020304" pitchFamily="18" charset="0"/>
              </a:rPr>
              <a:t>mybox</a:t>
            </a:r>
            <a:r>
              <a:rPr lang="en-IN" sz="2000" b="1" dirty="0">
                <a:latin typeface="Times New Roman" panose="02020603050405020304" pitchFamily="18" charset="0"/>
                <a:cs typeface="Times New Roman" panose="02020603050405020304" pitchFamily="18" charset="0"/>
              </a:rPr>
              <a:t>;</a:t>
            </a:r>
            <a:endParaRPr lang="en-IN" sz="2000" dirty="0">
              <a:latin typeface="Times New Roman" panose="02020603050405020304" pitchFamily="18" charset="0"/>
              <a:cs typeface="Times New Roman" panose="02020603050405020304" pitchFamily="18" charset="0"/>
            </a:endParaRPr>
          </a:p>
          <a:p>
            <a:pPr marL="0" indent="0">
              <a:buNone/>
            </a:pPr>
            <a:endParaRPr lang="en-IN"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979698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66775" y="425449"/>
            <a:ext cx="10515600" cy="5218113"/>
          </a:xfrm>
        </p:spPr>
        <p:txBody>
          <a:bodyPr>
            <a:normAutofit lnSpcReduction="10000"/>
          </a:bodyPr>
          <a:lstStyle/>
          <a:p>
            <a:pPr>
              <a:lnSpc>
                <a:spcPct val="150000"/>
              </a:lnSpc>
            </a:pPr>
            <a:r>
              <a:rPr lang="en-IN" b="1" dirty="0"/>
              <a:t> </a:t>
            </a:r>
            <a:r>
              <a:rPr lang="en-IN" sz="2000" dirty="0">
                <a:latin typeface="Times New Roman" panose="02020603050405020304" pitchFamily="18" charset="0"/>
                <a:cs typeface="Times New Roman" panose="02020603050405020304" pitchFamily="18" charset="0"/>
              </a:rPr>
              <a:t>Second, acquire an actual, physical copy of the object and assign it to that variable by using the </a:t>
            </a:r>
            <a:r>
              <a:rPr lang="en-IN" sz="2000" b="1" i="1" dirty="0">
                <a:latin typeface="Times New Roman" panose="02020603050405020304" pitchFamily="18" charset="0"/>
                <a:cs typeface="Times New Roman" panose="02020603050405020304" pitchFamily="18" charset="0"/>
              </a:rPr>
              <a:t>new</a:t>
            </a:r>
            <a:r>
              <a:rPr lang="en-IN" sz="2000" dirty="0">
                <a:latin typeface="Times New Roman" panose="02020603050405020304" pitchFamily="18" charset="0"/>
                <a:cs typeface="Times New Roman" panose="02020603050405020304" pitchFamily="18" charset="0"/>
              </a:rPr>
              <a:t> operator. </a:t>
            </a:r>
          </a:p>
          <a:p>
            <a:pPr>
              <a:lnSpc>
                <a:spcPct val="150000"/>
              </a:lnSpc>
            </a:pPr>
            <a:r>
              <a:rPr lang="en-IN" sz="2000" dirty="0">
                <a:latin typeface="Times New Roman" panose="02020603050405020304" pitchFamily="18" charset="0"/>
                <a:cs typeface="Times New Roman" panose="02020603050405020304" pitchFamily="18" charset="0"/>
              </a:rPr>
              <a:t>The </a:t>
            </a:r>
            <a:r>
              <a:rPr lang="en-IN" sz="2000" b="1" i="1" dirty="0">
                <a:latin typeface="Times New Roman" panose="02020603050405020304" pitchFamily="18" charset="0"/>
                <a:cs typeface="Times New Roman" panose="02020603050405020304" pitchFamily="18" charset="0"/>
              </a:rPr>
              <a:t>new</a:t>
            </a:r>
            <a:r>
              <a:rPr lang="en-IN" sz="2000" dirty="0">
                <a:latin typeface="Times New Roman" panose="02020603050405020304" pitchFamily="18" charset="0"/>
                <a:cs typeface="Times New Roman" panose="02020603050405020304" pitchFamily="18" charset="0"/>
              </a:rPr>
              <a:t> operator instantiates a class by dynamically allocating(</a:t>
            </a:r>
            <a:r>
              <a:rPr lang="en-IN" sz="2000" dirty="0" err="1">
                <a:latin typeface="Times New Roman" panose="02020603050405020304" pitchFamily="18" charset="0"/>
                <a:cs typeface="Times New Roman" panose="02020603050405020304" pitchFamily="18" charset="0"/>
              </a:rPr>
              <a:t>i.e</a:t>
            </a:r>
            <a:r>
              <a:rPr lang="en-IN" sz="2000" dirty="0">
                <a:latin typeface="Times New Roman" panose="02020603050405020304" pitchFamily="18" charset="0"/>
                <a:cs typeface="Times New Roman" panose="02020603050405020304" pitchFamily="18" charset="0"/>
              </a:rPr>
              <a:t>, allocation at run time) memory for a new object and returning a reference to that memory. This reference is then stored in the variable. </a:t>
            </a:r>
          </a:p>
          <a:p>
            <a:pPr>
              <a:lnSpc>
                <a:spcPct val="150000"/>
              </a:lnSpc>
            </a:pPr>
            <a:r>
              <a:rPr lang="en-IN" sz="2000" dirty="0">
                <a:latin typeface="Times New Roman" panose="02020603050405020304" pitchFamily="18" charset="0"/>
                <a:cs typeface="Times New Roman" panose="02020603050405020304" pitchFamily="18" charset="0"/>
              </a:rPr>
              <a:t>Thus, in Java, </a:t>
            </a:r>
            <a:r>
              <a:rPr lang="en-IN" sz="2000" b="1" dirty="0">
                <a:latin typeface="Times New Roman" panose="02020603050405020304" pitchFamily="18" charset="0"/>
                <a:cs typeface="Times New Roman" panose="02020603050405020304" pitchFamily="18" charset="0"/>
              </a:rPr>
              <a:t>all class objects must be dynamically allocated. </a:t>
            </a:r>
            <a:r>
              <a:rPr lang="en-IN" sz="2000" dirty="0">
                <a:latin typeface="Times New Roman" panose="02020603050405020304" pitchFamily="18" charset="0"/>
                <a:cs typeface="Times New Roman" panose="02020603050405020304" pitchFamily="18" charset="0"/>
              </a:rPr>
              <a:t>The </a:t>
            </a:r>
            <a:r>
              <a:rPr lang="en-IN" sz="2000" b="1" i="1" dirty="0">
                <a:latin typeface="Times New Roman" panose="02020603050405020304" pitchFamily="18" charset="0"/>
                <a:cs typeface="Times New Roman" panose="02020603050405020304" pitchFamily="18" charset="0"/>
              </a:rPr>
              <a:t>new</a:t>
            </a:r>
            <a:r>
              <a:rPr lang="en-IN" sz="2000" dirty="0">
                <a:latin typeface="Times New Roman" panose="02020603050405020304" pitchFamily="18" charset="0"/>
                <a:cs typeface="Times New Roman" panose="02020603050405020304" pitchFamily="18" charset="0"/>
              </a:rPr>
              <a:t> operator is also followed by a call to a class constructor, which initializes the new object. A constructors defines what occurs when an object of a class is created. </a:t>
            </a:r>
          </a:p>
          <a:p>
            <a:pPr>
              <a:lnSpc>
                <a:spcPct val="150000"/>
              </a:lnSpc>
            </a:pPr>
            <a:r>
              <a:rPr lang="en-IN" sz="2000" dirty="0">
                <a:latin typeface="Times New Roman" panose="02020603050405020304" pitchFamily="18" charset="0"/>
                <a:cs typeface="Times New Roman" panose="02020603050405020304" pitchFamily="18" charset="0"/>
              </a:rPr>
              <a:t>Instantiation and Initialization: </a:t>
            </a:r>
            <a:r>
              <a:rPr lang="en-IN" sz="2000" b="1" dirty="0" err="1">
                <a:latin typeface="Times New Roman" panose="02020603050405020304" pitchFamily="18" charset="0"/>
                <a:cs typeface="Times New Roman" panose="02020603050405020304" pitchFamily="18" charset="0"/>
              </a:rPr>
              <a:t>mybox</a:t>
            </a:r>
            <a:r>
              <a:rPr lang="en-IN" sz="2000" b="1" dirty="0">
                <a:latin typeface="Times New Roman" panose="02020603050405020304" pitchFamily="18" charset="0"/>
                <a:cs typeface="Times New Roman" panose="02020603050405020304" pitchFamily="18" charset="0"/>
              </a:rPr>
              <a:t> = new Box();  </a:t>
            </a:r>
          </a:p>
          <a:p>
            <a:pPr>
              <a:lnSpc>
                <a:spcPct val="150000"/>
              </a:lnSpc>
            </a:pPr>
            <a:r>
              <a:rPr lang="en-IN" sz="2000" dirty="0">
                <a:latin typeface="Times New Roman" panose="02020603050405020304" pitchFamily="18" charset="0"/>
                <a:cs typeface="Times New Roman" panose="02020603050405020304" pitchFamily="18" charset="0"/>
              </a:rPr>
              <a:t>Instantiation via new operator and Initialization via default constructor of class Box</a:t>
            </a:r>
          </a:p>
          <a:p>
            <a:pPr marL="0" indent="0">
              <a:buNone/>
            </a:pPr>
            <a:endParaRPr lang="en-IN" sz="2000" dirty="0">
              <a:latin typeface="Times New Roman" panose="02020603050405020304" pitchFamily="18"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4637876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0" y="0"/>
            <a:ext cx="9050876" cy="11787842"/>
          </a:xfrm>
          <a:prstGeom prst="rect">
            <a:avLst/>
          </a:prstGeom>
          <a:noFill/>
        </p:spPr>
        <p:txBody>
          <a:bodyPr wrap="none" rtlCol="0">
            <a:spAutoFit/>
          </a:bodyPr>
          <a:lstStyle/>
          <a:p>
            <a:r>
              <a:rPr lang="en-US" sz="2000" b="1" u="sng" dirty="0">
                <a:latin typeface="Times New Roman" pitchFamily="18" charset="0"/>
                <a:cs typeface="Times New Roman" pitchFamily="18" charset="0"/>
              </a:rPr>
              <a:t>Method Overloading:</a:t>
            </a:r>
          </a:p>
          <a:p>
            <a:r>
              <a:rPr lang="en-US" sz="2000" dirty="0">
                <a:latin typeface="Times New Roman" pitchFamily="18" charset="0"/>
                <a:cs typeface="Times New Roman" pitchFamily="18" charset="0"/>
              </a:rPr>
              <a:t>	* Methods that have the same name but different parameter list and different</a:t>
            </a:r>
          </a:p>
          <a:p>
            <a:r>
              <a:rPr lang="en-US" sz="2000" dirty="0">
                <a:latin typeface="Times New Roman" pitchFamily="18" charset="0"/>
                <a:cs typeface="Times New Roman" pitchFamily="18" charset="0"/>
              </a:rPr>
              <a:t>	   definitions. </a:t>
            </a: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	* Method overloading is used when objects are required to perform similar</a:t>
            </a:r>
          </a:p>
          <a:p>
            <a:r>
              <a:rPr lang="en-US" sz="2000" dirty="0">
                <a:latin typeface="Times New Roman" pitchFamily="18" charset="0"/>
                <a:cs typeface="Times New Roman" pitchFamily="18" charset="0"/>
              </a:rPr>
              <a:t>	   tasks but using different input parameters.</a:t>
            </a:r>
          </a:p>
          <a:p>
            <a:r>
              <a:rPr lang="en-US" sz="2000" dirty="0">
                <a:latin typeface="Times New Roman" pitchFamily="18" charset="0"/>
                <a:cs typeface="Times New Roman" pitchFamily="18" charset="0"/>
              </a:rPr>
              <a:t>	</a:t>
            </a:r>
          </a:p>
          <a:p>
            <a:r>
              <a:rPr lang="en-US" sz="2000" dirty="0">
                <a:latin typeface="Times New Roman" pitchFamily="18" charset="0"/>
                <a:cs typeface="Times New Roman" pitchFamily="18" charset="0"/>
              </a:rPr>
              <a:t>	* When we call a method in an object, Java matches up the method name </a:t>
            </a:r>
          </a:p>
          <a:p>
            <a:r>
              <a:rPr lang="en-US" sz="2000" dirty="0">
                <a:latin typeface="Times New Roman" pitchFamily="18" charset="0"/>
                <a:cs typeface="Times New Roman" pitchFamily="18" charset="0"/>
              </a:rPr>
              <a:t>	   first and then the number and type of parameters to decide which one of the</a:t>
            </a:r>
          </a:p>
          <a:p>
            <a:r>
              <a:rPr lang="en-US" sz="2000" dirty="0">
                <a:latin typeface="Times New Roman" pitchFamily="18" charset="0"/>
                <a:cs typeface="Times New Roman" pitchFamily="18" charset="0"/>
              </a:rPr>
              <a:t>	   definitions to execute. (polymorphism).</a:t>
            </a: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	* Method Overloading increases the readability of the program.</a:t>
            </a:r>
          </a:p>
          <a:p>
            <a:endParaRPr lang="en-US" sz="2000" dirty="0">
              <a:latin typeface="Times New Roman" pitchFamily="18" charset="0"/>
              <a:cs typeface="Times New Roman" pitchFamily="18" charset="0"/>
            </a:endParaRPr>
          </a:p>
          <a:p>
            <a:r>
              <a:rPr lang="en-US" sz="2000" b="1" u="sng" dirty="0">
                <a:latin typeface="Times New Roman" pitchFamily="18" charset="0"/>
                <a:cs typeface="Times New Roman" pitchFamily="18" charset="0"/>
              </a:rPr>
              <a:t>Different ways to overload a method:</a:t>
            </a:r>
          </a:p>
          <a:p>
            <a:endParaRPr lang="en-US" sz="2000" b="1" u="sng" dirty="0">
              <a:latin typeface="Times New Roman" pitchFamily="18" charset="0"/>
              <a:cs typeface="Times New Roman" pitchFamily="18" charset="0"/>
            </a:endParaRPr>
          </a:p>
          <a:p>
            <a:r>
              <a:rPr lang="en-US" sz="2000" dirty="0">
                <a:latin typeface="Times New Roman" pitchFamily="18" charset="0"/>
                <a:cs typeface="Times New Roman" pitchFamily="18" charset="0"/>
              </a:rPr>
              <a:t>	* There are two ways to overload a method in Java</a:t>
            </a: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		- By changing number of arguments</a:t>
            </a:r>
          </a:p>
          <a:p>
            <a:r>
              <a:rPr lang="en-US" sz="2000" dirty="0">
                <a:latin typeface="Times New Roman" pitchFamily="18" charset="0"/>
                <a:cs typeface="Times New Roman" pitchFamily="18" charset="0"/>
              </a:rPr>
              <a:t>		- By changing the data type</a:t>
            </a: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	* Method Overloading is not possible by changing the return type of the </a:t>
            </a:r>
          </a:p>
          <a:p>
            <a:r>
              <a:rPr lang="en-US" sz="2000" dirty="0">
                <a:latin typeface="Times New Roman" pitchFamily="18" charset="0"/>
                <a:cs typeface="Times New Roman" pitchFamily="18" charset="0"/>
              </a:rPr>
              <a:t>	   method.</a:t>
            </a:r>
          </a:p>
          <a:p>
            <a:endParaRPr lang="en-US" sz="2000" dirty="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		</a:t>
            </a:r>
          </a:p>
          <a:p>
            <a:endParaRPr lang="en-US" sz="2000" dirty="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	   </a:t>
            </a:r>
          </a:p>
          <a:p>
            <a:endParaRPr lang="en-US" sz="2000" b="1" u="sng" dirty="0">
              <a:latin typeface="Times New Roman" pitchFamily="18" charset="0"/>
              <a:cs typeface="Times New Roman" pitchFamily="18" charset="0"/>
            </a:endParaRPr>
          </a:p>
          <a:p>
            <a:r>
              <a:rPr lang="en-US" sz="2000" dirty="0">
                <a:latin typeface="Times New Roman" pitchFamily="18" charset="0"/>
                <a:cs typeface="Times New Roman" pitchFamily="18" charset="0"/>
              </a:rPr>
              <a:t> </a:t>
            </a: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	</a:t>
            </a:r>
          </a:p>
          <a:p>
            <a:endParaRPr lang="en-US" sz="2000" dirty="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	</a:t>
            </a: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	</a:t>
            </a:r>
          </a:p>
          <a:p>
            <a:r>
              <a:rPr lang="en-US" sz="2000" dirty="0">
                <a:latin typeface="Times New Roman" pitchFamily="18" charset="0"/>
                <a:cs typeface="Times New Roman" pitchFamily="18" charset="0"/>
              </a:rPr>
              <a:t>		</a:t>
            </a: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29978533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Different Scenario’s</a:t>
            </a:r>
          </a:p>
        </p:txBody>
      </p:sp>
      <p:sp>
        <p:nvSpPr>
          <p:cNvPr id="3" name="Content Placeholder 2"/>
          <p:cNvSpPr>
            <a:spLocks noGrp="1"/>
          </p:cNvSpPr>
          <p:nvPr>
            <p:ph idx="1"/>
          </p:nvPr>
        </p:nvSpPr>
        <p:spPr/>
        <p:txBody>
          <a:bodyPr/>
          <a:lstStyle/>
          <a:p>
            <a:r>
              <a:rPr lang="en-US" b="1" dirty="0">
                <a:latin typeface="Times New Roman" pitchFamily="18" charset="0"/>
                <a:cs typeface="Times New Roman" pitchFamily="18" charset="0"/>
              </a:rPr>
              <a:t>Method Overloading by changing the no. of arguments:</a:t>
            </a:r>
          </a:p>
          <a:p>
            <a:r>
              <a:rPr lang="en-US" b="1" dirty="0">
                <a:latin typeface="Times New Roman" pitchFamily="18" charset="0"/>
                <a:cs typeface="Times New Roman" pitchFamily="18" charset="0"/>
              </a:rPr>
              <a:t>Method Overloading by changing data type of argument:</a:t>
            </a:r>
          </a:p>
          <a:p>
            <a:r>
              <a:rPr lang="en-US" b="1" dirty="0">
                <a:latin typeface="Times New Roman" pitchFamily="18" charset="0"/>
                <a:cs typeface="Times New Roman" pitchFamily="18" charset="0"/>
              </a:rPr>
              <a:t>Method Overloading changing the return type of method:</a:t>
            </a:r>
          </a:p>
          <a:p>
            <a:r>
              <a:rPr lang="en-US" b="1" dirty="0">
                <a:latin typeface="Times New Roman" pitchFamily="18" charset="0"/>
                <a:cs typeface="Times New Roman" pitchFamily="18" charset="0"/>
              </a:rPr>
              <a:t>Overloading main() method:</a:t>
            </a:r>
          </a:p>
          <a:p>
            <a:r>
              <a:rPr lang="en-US" b="1" dirty="0">
                <a:latin typeface="Times New Roman" pitchFamily="18" charset="0"/>
                <a:cs typeface="Times New Roman" pitchFamily="18" charset="0"/>
              </a:rPr>
              <a:t>Method Overloading with </a:t>
            </a:r>
            <a:r>
              <a:rPr lang="en-US" b="1" dirty="0" err="1">
                <a:latin typeface="Times New Roman" pitchFamily="18" charset="0"/>
                <a:cs typeface="Times New Roman" pitchFamily="18" charset="0"/>
              </a:rPr>
              <a:t>TypePromotion</a:t>
            </a:r>
            <a:r>
              <a:rPr lang="en-US" b="1" dirty="0">
                <a:latin typeface="Times New Roman" pitchFamily="18" charset="0"/>
                <a:cs typeface="Times New Roman" pitchFamily="18" charset="0"/>
              </a:rPr>
              <a:t>:</a:t>
            </a:r>
          </a:p>
          <a:p>
            <a:r>
              <a:rPr lang="en-US" b="1" dirty="0">
                <a:latin typeface="Times New Roman" pitchFamily="18" charset="0"/>
                <a:cs typeface="Times New Roman" pitchFamily="18" charset="0"/>
              </a:rPr>
              <a:t>Method Overloading with </a:t>
            </a:r>
            <a:r>
              <a:rPr lang="en-US" b="1" dirty="0" err="1">
                <a:latin typeface="Times New Roman" pitchFamily="18" charset="0"/>
                <a:cs typeface="Times New Roman" pitchFamily="18" charset="0"/>
              </a:rPr>
              <a:t>TypePromotion</a:t>
            </a:r>
            <a:r>
              <a:rPr lang="en-US" b="1" dirty="0">
                <a:latin typeface="Times New Roman" pitchFamily="18" charset="0"/>
                <a:cs typeface="Times New Roman" pitchFamily="18" charset="0"/>
              </a:rPr>
              <a:t> of arguments if matching found:</a:t>
            </a:r>
          </a:p>
          <a:p>
            <a:r>
              <a:rPr lang="en-US" b="1" dirty="0">
                <a:latin typeface="Times New Roman" pitchFamily="18" charset="0"/>
                <a:cs typeface="Times New Roman" pitchFamily="18" charset="0"/>
              </a:rPr>
              <a:t>Method Overloading with </a:t>
            </a:r>
            <a:r>
              <a:rPr lang="en-US" b="1" dirty="0" err="1">
                <a:latin typeface="Times New Roman" pitchFamily="18" charset="0"/>
                <a:cs typeface="Times New Roman" pitchFamily="18" charset="0"/>
              </a:rPr>
              <a:t>TypePromotion</a:t>
            </a:r>
            <a:r>
              <a:rPr lang="en-US" b="1" dirty="0">
                <a:latin typeface="Times New Roman" pitchFamily="18" charset="0"/>
                <a:cs typeface="Times New Roman" pitchFamily="18" charset="0"/>
              </a:rPr>
              <a:t> in case ambiguity:</a:t>
            </a:r>
          </a:p>
          <a:p>
            <a:endParaRPr lang="en-US" b="1" dirty="0">
              <a:latin typeface="Times New Roman" pitchFamily="18" charset="0"/>
              <a:cs typeface="Times New Roman" pitchFamily="18" charset="0"/>
            </a:endParaRPr>
          </a:p>
          <a:p>
            <a:endParaRPr lang="en-US" b="1" dirty="0">
              <a:latin typeface="Times New Roman" pitchFamily="18" charset="0"/>
              <a:cs typeface="Times New Roman" pitchFamily="18" charset="0"/>
            </a:endParaRPr>
          </a:p>
          <a:p>
            <a:endParaRPr lang="en-IN" dirty="0"/>
          </a:p>
        </p:txBody>
      </p:sp>
    </p:spTree>
    <p:extLst>
      <p:ext uri="{BB962C8B-B14F-4D97-AF65-F5344CB8AC3E}">
        <p14:creationId xmlns:p14="http://schemas.microsoft.com/office/powerpoint/2010/main" val="8097586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0" y="0"/>
            <a:ext cx="8748464" cy="11787842"/>
          </a:xfrm>
          <a:prstGeom prst="rect">
            <a:avLst/>
          </a:prstGeom>
          <a:noFill/>
        </p:spPr>
        <p:txBody>
          <a:bodyPr wrap="square" rtlCol="0">
            <a:spAutoFit/>
          </a:bodyPr>
          <a:lstStyle/>
          <a:p>
            <a:r>
              <a:rPr lang="en-US" sz="2000" b="1" dirty="0">
                <a:latin typeface="Times New Roman" pitchFamily="18" charset="0"/>
                <a:cs typeface="Times New Roman" pitchFamily="18" charset="0"/>
              </a:rPr>
              <a:t>Examples:</a:t>
            </a:r>
          </a:p>
          <a:p>
            <a:r>
              <a:rPr lang="en-US" sz="2000" b="1" dirty="0">
                <a:latin typeface="Times New Roman" pitchFamily="18" charset="0"/>
                <a:cs typeface="Times New Roman" pitchFamily="18" charset="0"/>
              </a:rPr>
              <a:t>1) Method Overloading by changing the no. of arguments:</a:t>
            </a: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	class Calculation</a:t>
            </a:r>
          </a:p>
          <a:p>
            <a:r>
              <a:rPr lang="en-US" sz="2000" dirty="0">
                <a:latin typeface="Times New Roman" pitchFamily="18" charset="0"/>
                <a:cs typeface="Times New Roman" pitchFamily="18" charset="0"/>
              </a:rPr>
              <a:t>	{  </a:t>
            </a:r>
          </a:p>
          <a:p>
            <a:r>
              <a:rPr lang="en-US" sz="2000" dirty="0">
                <a:latin typeface="Times New Roman" pitchFamily="18" charset="0"/>
                <a:cs typeface="Times New Roman" pitchFamily="18" charset="0"/>
              </a:rPr>
              <a:t>  		void sum(</a:t>
            </a:r>
            <a:r>
              <a:rPr lang="en-US" sz="2000" dirty="0" err="1">
                <a:latin typeface="Times New Roman" pitchFamily="18" charset="0"/>
                <a:cs typeface="Times New Roman" pitchFamily="18" charset="0"/>
              </a:rPr>
              <a:t>int</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a,int</a:t>
            </a:r>
            <a:r>
              <a:rPr lang="en-US" sz="2000" dirty="0">
                <a:latin typeface="Times New Roman" pitchFamily="18" charset="0"/>
                <a:cs typeface="Times New Roman" pitchFamily="18" charset="0"/>
              </a:rPr>
              <a:t> b)</a:t>
            </a:r>
          </a:p>
          <a:p>
            <a:r>
              <a:rPr lang="en-US" sz="2000" dirty="0">
                <a:latin typeface="Times New Roman" pitchFamily="18" charset="0"/>
                <a:cs typeface="Times New Roman" pitchFamily="18" charset="0"/>
              </a:rPr>
              <a:t>		{</a:t>
            </a:r>
          </a:p>
          <a:p>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System.out.println</a:t>
            </a:r>
            <a:r>
              <a:rPr lang="en-US" sz="2000" dirty="0">
                <a:latin typeface="Times New Roman" pitchFamily="18" charset="0"/>
                <a:cs typeface="Times New Roman" pitchFamily="18" charset="0"/>
              </a:rPr>
              <a:t>(</a:t>
            </a:r>
            <a:r>
              <a:rPr lang="en-US" sz="2000" dirty="0" err="1">
                <a:latin typeface="Times New Roman" pitchFamily="18" charset="0"/>
                <a:cs typeface="Times New Roman" pitchFamily="18" charset="0"/>
              </a:rPr>
              <a:t>a+b</a:t>
            </a:r>
            <a:r>
              <a:rPr lang="en-US" sz="2000" dirty="0">
                <a:latin typeface="Times New Roman" pitchFamily="18" charset="0"/>
                <a:cs typeface="Times New Roman" pitchFamily="18" charset="0"/>
              </a:rPr>
              <a:t>);</a:t>
            </a:r>
          </a:p>
          <a:p>
            <a:r>
              <a:rPr lang="en-US" sz="2000" dirty="0">
                <a:latin typeface="Times New Roman" pitchFamily="18" charset="0"/>
                <a:cs typeface="Times New Roman" pitchFamily="18" charset="0"/>
              </a:rPr>
              <a:t>		}  </a:t>
            </a:r>
          </a:p>
          <a:p>
            <a:r>
              <a:rPr lang="en-US" sz="2000" dirty="0">
                <a:latin typeface="Times New Roman" pitchFamily="18" charset="0"/>
                <a:cs typeface="Times New Roman" pitchFamily="18" charset="0"/>
              </a:rPr>
              <a:t>  		void sum(</a:t>
            </a:r>
            <a:r>
              <a:rPr lang="en-US" sz="2000" dirty="0" err="1">
                <a:latin typeface="Times New Roman" pitchFamily="18" charset="0"/>
                <a:cs typeface="Times New Roman" pitchFamily="18" charset="0"/>
              </a:rPr>
              <a:t>int</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a,int</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b,int</a:t>
            </a:r>
            <a:r>
              <a:rPr lang="en-US" sz="2000" dirty="0">
                <a:latin typeface="Times New Roman" pitchFamily="18" charset="0"/>
                <a:cs typeface="Times New Roman" pitchFamily="18" charset="0"/>
              </a:rPr>
              <a:t> c)</a:t>
            </a:r>
          </a:p>
          <a:p>
            <a:r>
              <a:rPr lang="en-US" sz="2000" dirty="0">
                <a:latin typeface="Times New Roman" pitchFamily="18" charset="0"/>
                <a:cs typeface="Times New Roman" pitchFamily="18" charset="0"/>
              </a:rPr>
              <a:t>		{	</a:t>
            </a:r>
          </a:p>
          <a:p>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System.out.println</a:t>
            </a:r>
            <a:r>
              <a:rPr lang="en-US" sz="2000" dirty="0">
                <a:latin typeface="Times New Roman" pitchFamily="18" charset="0"/>
                <a:cs typeface="Times New Roman" pitchFamily="18" charset="0"/>
              </a:rPr>
              <a:t>(</a:t>
            </a:r>
            <a:r>
              <a:rPr lang="en-US" sz="2000" dirty="0" err="1">
                <a:latin typeface="Times New Roman" pitchFamily="18" charset="0"/>
                <a:cs typeface="Times New Roman" pitchFamily="18" charset="0"/>
              </a:rPr>
              <a:t>a+b+c</a:t>
            </a:r>
            <a:r>
              <a:rPr lang="en-US" sz="2000" dirty="0">
                <a:latin typeface="Times New Roman" pitchFamily="18" charset="0"/>
                <a:cs typeface="Times New Roman" pitchFamily="18" charset="0"/>
              </a:rPr>
              <a:t>);</a:t>
            </a:r>
          </a:p>
          <a:p>
            <a:r>
              <a:rPr lang="en-US" sz="2000" dirty="0">
                <a:latin typeface="Times New Roman" pitchFamily="18" charset="0"/>
                <a:cs typeface="Times New Roman" pitchFamily="18" charset="0"/>
              </a:rPr>
              <a:t>		}  </a:t>
            </a:r>
          </a:p>
          <a:p>
            <a:r>
              <a:rPr lang="en-US" sz="2000" dirty="0">
                <a:latin typeface="Times New Roman" pitchFamily="18" charset="0"/>
                <a:cs typeface="Times New Roman" pitchFamily="18" charset="0"/>
              </a:rPr>
              <a:t>  </a:t>
            </a:r>
          </a:p>
          <a:p>
            <a:r>
              <a:rPr lang="en-US" sz="2000" dirty="0">
                <a:latin typeface="Times New Roman" pitchFamily="18" charset="0"/>
                <a:cs typeface="Times New Roman" pitchFamily="18" charset="0"/>
              </a:rPr>
              <a:t> 		 public static void main(String </a:t>
            </a:r>
            <a:r>
              <a:rPr lang="en-US" sz="2000" dirty="0" err="1">
                <a:latin typeface="Times New Roman" pitchFamily="18" charset="0"/>
                <a:cs typeface="Times New Roman" pitchFamily="18" charset="0"/>
              </a:rPr>
              <a:t>args</a:t>
            </a:r>
            <a:r>
              <a:rPr lang="en-US" sz="2000" dirty="0">
                <a:latin typeface="Times New Roman" pitchFamily="18" charset="0"/>
                <a:cs typeface="Times New Roman" pitchFamily="18" charset="0"/>
              </a:rPr>
              <a:t>[])</a:t>
            </a:r>
          </a:p>
          <a:p>
            <a:r>
              <a:rPr lang="en-US" sz="2000" dirty="0">
                <a:latin typeface="Times New Roman" pitchFamily="18" charset="0"/>
                <a:cs typeface="Times New Roman" pitchFamily="18" charset="0"/>
              </a:rPr>
              <a:t>		{  </a:t>
            </a:r>
          </a:p>
          <a:p>
            <a:r>
              <a:rPr lang="en-US" sz="2000" dirty="0">
                <a:latin typeface="Times New Roman" pitchFamily="18" charset="0"/>
                <a:cs typeface="Times New Roman" pitchFamily="18" charset="0"/>
              </a:rPr>
              <a:t>			  Calculation </a:t>
            </a:r>
            <a:r>
              <a:rPr lang="en-US" sz="2000" dirty="0" err="1">
                <a:latin typeface="Times New Roman" pitchFamily="18" charset="0"/>
                <a:cs typeface="Times New Roman" pitchFamily="18" charset="0"/>
              </a:rPr>
              <a:t>obj</a:t>
            </a:r>
            <a:r>
              <a:rPr lang="en-US" sz="2000" dirty="0">
                <a:latin typeface="Times New Roman" pitchFamily="18" charset="0"/>
                <a:cs typeface="Times New Roman" pitchFamily="18" charset="0"/>
              </a:rPr>
              <a:t>=new Calculation();  </a:t>
            </a:r>
          </a:p>
          <a:p>
            <a:r>
              <a:rPr lang="en-US" sz="2000" dirty="0">
                <a:latin typeface="Times New Roman" pitchFamily="18" charset="0"/>
                <a:cs typeface="Times New Roman" pitchFamily="18" charset="0"/>
              </a:rPr>
              <a:t>			  obj.sum(10,10,10);  </a:t>
            </a:r>
          </a:p>
          <a:p>
            <a:r>
              <a:rPr lang="en-US" sz="2000" dirty="0">
                <a:latin typeface="Times New Roman" pitchFamily="18" charset="0"/>
                <a:cs typeface="Times New Roman" pitchFamily="18" charset="0"/>
              </a:rPr>
              <a:t>			  obj.sum(20,20);    </a:t>
            </a:r>
          </a:p>
          <a:p>
            <a:r>
              <a:rPr lang="en-US" sz="2000" dirty="0">
                <a:latin typeface="Times New Roman" pitchFamily="18" charset="0"/>
                <a:cs typeface="Times New Roman" pitchFamily="18" charset="0"/>
              </a:rPr>
              <a:t>		  }  </a:t>
            </a:r>
          </a:p>
          <a:p>
            <a:r>
              <a:rPr lang="en-US" sz="2000" dirty="0">
                <a:latin typeface="Times New Roman" pitchFamily="18" charset="0"/>
                <a:cs typeface="Times New Roman" pitchFamily="18" charset="0"/>
              </a:rPr>
              <a:t>	} </a:t>
            </a:r>
          </a:p>
          <a:p>
            <a:endParaRPr lang="en-US" sz="2000" dirty="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		</a:t>
            </a:r>
          </a:p>
          <a:p>
            <a:endParaRPr lang="en-US" sz="2000" dirty="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	   </a:t>
            </a:r>
          </a:p>
          <a:p>
            <a:endParaRPr lang="en-US" sz="2000" b="1" u="sng" dirty="0">
              <a:latin typeface="Times New Roman" pitchFamily="18" charset="0"/>
              <a:cs typeface="Times New Roman" pitchFamily="18" charset="0"/>
            </a:endParaRPr>
          </a:p>
          <a:p>
            <a:r>
              <a:rPr lang="en-US" sz="2000" dirty="0">
                <a:latin typeface="Times New Roman" pitchFamily="18" charset="0"/>
                <a:cs typeface="Times New Roman" pitchFamily="18" charset="0"/>
              </a:rPr>
              <a:t> </a:t>
            </a: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	</a:t>
            </a:r>
          </a:p>
          <a:p>
            <a:endParaRPr lang="en-US" sz="2000" dirty="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	</a:t>
            </a: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	</a:t>
            </a:r>
          </a:p>
          <a:p>
            <a:r>
              <a:rPr lang="en-US" sz="2000" dirty="0">
                <a:latin typeface="Times New Roman" pitchFamily="18" charset="0"/>
                <a:cs typeface="Times New Roman" pitchFamily="18" charset="0"/>
              </a:rPr>
              <a:t>		</a:t>
            </a: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22656094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0" y="1"/>
            <a:ext cx="8748464" cy="11172289"/>
          </a:xfrm>
          <a:prstGeom prst="rect">
            <a:avLst/>
          </a:prstGeom>
          <a:noFill/>
        </p:spPr>
        <p:txBody>
          <a:bodyPr wrap="square" rtlCol="0">
            <a:spAutoFit/>
          </a:bodyPr>
          <a:lstStyle/>
          <a:p>
            <a:r>
              <a:rPr lang="en-US" sz="2000" b="1" dirty="0">
                <a:latin typeface="Times New Roman" pitchFamily="18" charset="0"/>
                <a:cs typeface="Times New Roman" pitchFamily="18" charset="0"/>
              </a:rPr>
              <a:t> 2) Method Overloading by changing data type of argument:</a:t>
            </a: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	class Calculation</a:t>
            </a:r>
          </a:p>
          <a:p>
            <a:r>
              <a:rPr lang="en-US" sz="2000" dirty="0">
                <a:latin typeface="Times New Roman" pitchFamily="18" charset="0"/>
                <a:cs typeface="Times New Roman" pitchFamily="18" charset="0"/>
              </a:rPr>
              <a:t>	{  </a:t>
            </a:r>
          </a:p>
          <a:p>
            <a:r>
              <a:rPr lang="en-US" sz="2000" dirty="0">
                <a:latin typeface="Times New Roman" pitchFamily="18" charset="0"/>
                <a:cs typeface="Times New Roman" pitchFamily="18" charset="0"/>
              </a:rPr>
              <a:t>  		void sum(</a:t>
            </a:r>
            <a:r>
              <a:rPr lang="en-US" sz="2000" dirty="0" err="1">
                <a:latin typeface="Times New Roman" pitchFamily="18" charset="0"/>
                <a:cs typeface="Times New Roman" pitchFamily="18" charset="0"/>
              </a:rPr>
              <a:t>int</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a,int</a:t>
            </a:r>
            <a:r>
              <a:rPr lang="en-US" sz="2000" dirty="0">
                <a:latin typeface="Times New Roman" pitchFamily="18" charset="0"/>
                <a:cs typeface="Times New Roman" pitchFamily="18" charset="0"/>
              </a:rPr>
              <a:t> b)</a:t>
            </a:r>
          </a:p>
          <a:p>
            <a:r>
              <a:rPr lang="en-US" sz="2000" dirty="0">
                <a:latin typeface="Times New Roman" pitchFamily="18" charset="0"/>
                <a:cs typeface="Times New Roman" pitchFamily="18" charset="0"/>
              </a:rPr>
              <a:t>		{</a:t>
            </a:r>
          </a:p>
          <a:p>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System.out.println</a:t>
            </a:r>
            <a:r>
              <a:rPr lang="en-US" sz="2000" dirty="0">
                <a:latin typeface="Times New Roman" pitchFamily="18" charset="0"/>
                <a:cs typeface="Times New Roman" pitchFamily="18" charset="0"/>
              </a:rPr>
              <a:t>(</a:t>
            </a:r>
            <a:r>
              <a:rPr lang="en-US" sz="2000" dirty="0" err="1">
                <a:latin typeface="Times New Roman" pitchFamily="18" charset="0"/>
                <a:cs typeface="Times New Roman" pitchFamily="18" charset="0"/>
              </a:rPr>
              <a:t>a+b</a:t>
            </a:r>
            <a:r>
              <a:rPr lang="en-US" sz="2000" dirty="0">
                <a:latin typeface="Times New Roman" pitchFamily="18" charset="0"/>
                <a:cs typeface="Times New Roman" pitchFamily="18" charset="0"/>
              </a:rPr>
              <a:t>);</a:t>
            </a:r>
          </a:p>
          <a:p>
            <a:r>
              <a:rPr lang="en-US" sz="2000" dirty="0">
                <a:latin typeface="Times New Roman" pitchFamily="18" charset="0"/>
                <a:cs typeface="Times New Roman" pitchFamily="18" charset="0"/>
              </a:rPr>
              <a:t>		}  </a:t>
            </a:r>
          </a:p>
          <a:p>
            <a:r>
              <a:rPr lang="en-US" sz="2000" dirty="0">
                <a:latin typeface="Times New Roman" pitchFamily="18" charset="0"/>
                <a:cs typeface="Times New Roman" pitchFamily="18" charset="0"/>
              </a:rPr>
              <a:t>  		void sum(double </a:t>
            </a:r>
            <a:r>
              <a:rPr lang="en-US" sz="2000" dirty="0" err="1">
                <a:latin typeface="Times New Roman" pitchFamily="18" charset="0"/>
                <a:cs typeface="Times New Roman" pitchFamily="18" charset="0"/>
              </a:rPr>
              <a:t>a,double</a:t>
            </a:r>
            <a:r>
              <a:rPr lang="en-US" sz="2000" dirty="0">
                <a:latin typeface="Times New Roman" pitchFamily="18" charset="0"/>
                <a:cs typeface="Times New Roman" pitchFamily="18" charset="0"/>
              </a:rPr>
              <a:t> b)</a:t>
            </a:r>
          </a:p>
          <a:p>
            <a:r>
              <a:rPr lang="en-US" sz="2000" dirty="0">
                <a:latin typeface="Times New Roman" pitchFamily="18" charset="0"/>
                <a:cs typeface="Times New Roman" pitchFamily="18" charset="0"/>
              </a:rPr>
              <a:t>		{	</a:t>
            </a:r>
          </a:p>
          <a:p>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System.out.println</a:t>
            </a:r>
            <a:r>
              <a:rPr lang="en-US" sz="2000" dirty="0">
                <a:latin typeface="Times New Roman" pitchFamily="18" charset="0"/>
                <a:cs typeface="Times New Roman" pitchFamily="18" charset="0"/>
              </a:rPr>
              <a:t>(</a:t>
            </a:r>
            <a:r>
              <a:rPr lang="en-US" sz="2000" dirty="0" err="1">
                <a:latin typeface="Times New Roman" pitchFamily="18" charset="0"/>
                <a:cs typeface="Times New Roman" pitchFamily="18" charset="0"/>
              </a:rPr>
              <a:t>a+b</a:t>
            </a:r>
            <a:r>
              <a:rPr lang="en-US" sz="2000" dirty="0">
                <a:latin typeface="Times New Roman" pitchFamily="18" charset="0"/>
                <a:cs typeface="Times New Roman" pitchFamily="18" charset="0"/>
              </a:rPr>
              <a:t>);</a:t>
            </a:r>
          </a:p>
          <a:p>
            <a:r>
              <a:rPr lang="en-US" sz="2000" dirty="0">
                <a:latin typeface="Times New Roman" pitchFamily="18" charset="0"/>
                <a:cs typeface="Times New Roman" pitchFamily="18" charset="0"/>
              </a:rPr>
              <a:t>		}  </a:t>
            </a:r>
          </a:p>
          <a:p>
            <a:r>
              <a:rPr lang="en-US" sz="2000" dirty="0">
                <a:latin typeface="Times New Roman" pitchFamily="18" charset="0"/>
                <a:cs typeface="Times New Roman" pitchFamily="18" charset="0"/>
              </a:rPr>
              <a:t>  </a:t>
            </a:r>
          </a:p>
          <a:p>
            <a:r>
              <a:rPr lang="en-US" sz="2000" dirty="0">
                <a:latin typeface="Times New Roman" pitchFamily="18" charset="0"/>
                <a:cs typeface="Times New Roman" pitchFamily="18" charset="0"/>
              </a:rPr>
              <a:t> 		 public static void main(String </a:t>
            </a:r>
            <a:r>
              <a:rPr lang="en-US" sz="2000" dirty="0" err="1">
                <a:latin typeface="Times New Roman" pitchFamily="18" charset="0"/>
                <a:cs typeface="Times New Roman" pitchFamily="18" charset="0"/>
              </a:rPr>
              <a:t>args</a:t>
            </a:r>
            <a:r>
              <a:rPr lang="en-US" sz="2000" dirty="0">
                <a:latin typeface="Times New Roman" pitchFamily="18" charset="0"/>
                <a:cs typeface="Times New Roman" pitchFamily="18" charset="0"/>
              </a:rPr>
              <a:t>[])</a:t>
            </a:r>
          </a:p>
          <a:p>
            <a:r>
              <a:rPr lang="en-US" sz="2000" dirty="0">
                <a:latin typeface="Times New Roman" pitchFamily="18" charset="0"/>
                <a:cs typeface="Times New Roman" pitchFamily="18" charset="0"/>
              </a:rPr>
              <a:t>		{  </a:t>
            </a:r>
          </a:p>
          <a:p>
            <a:r>
              <a:rPr lang="en-US" sz="2000" dirty="0">
                <a:latin typeface="Times New Roman" pitchFamily="18" charset="0"/>
                <a:cs typeface="Times New Roman" pitchFamily="18" charset="0"/>
              </a:rPr>
              <a:t>			  Calculation </a:t>
            </a:r>
            <a:r>
              <a:rPr lang="en-US" sz="2000" dirty="0" err="1">
                <a:latin typeface="Times New Roman" pitchFamily="18" charset="0"/>
                <a:cs typeface="Times New Roman" pitchFamily="18" charset="0"/>
              </a:rPr>
              <a:t>obj</a:t>
            </a:r>
            <a:r>
              <a:rPr lang="en-US" sz="2000" dirty="0">
                <a:latin typeface="Times New Roman" pitchFamily="18" charset="0"/>
                <a:cs typeface="Times New Roman" pitchFamily="18" charset="0"/>
              </a:rPr>
              <a:t>=new Calculation();  </a:t>
            </a:r>
          </a:p>
          <a:p>
            <a:r>
              <a:rPr lang="en-US" sz="2000" dirty="0">
                <a:latin typeface="Times New Roman" pitchFamily="18" charset="0"/>
                <a:cs typeface="Times New Roman" pitchFamily="18" charset="0"/>
              </a:rPr>
              <a:t>			  obj.sum(10.5,10.5);</a:t>
            </a:r>
          </a:p>
          <a:p>
            <a:r>
              <a:rPr lang="en-US" sz="2000" dirty="0">
                <a:latin typeface="Times New Roman" pitchFamily="18" charset="0"/>
                <a:cs typeface="Times New Roman" pitchFamily="18" charset="0"/>
              </a:rPr>
              <a:t>			  obj.sum(20,20);    </a:t>
            </a:r>
          </a:p>
          <a:p>
            <a:r>
              <a:rPr lang="en-US" sz="2000" dirty="0">
                <a:latin typeface="Times New Roman" pitchFamily="18" charset="0"/>
                <a:cs typeface="Times New Roman" pitchFamily="18" charset="0"/>
              </a:rPr>
              <a:t>		  }  </a:t>
            </a:r>
          </a:p>
          <a:p>
            <a:r>
              <a:rPr lang="en-US" sz="2000" dirty="0">
                <a:latin typeface="Times New Roman" pitchFamily="18" charset="0"/>
                <a:cs typeface="Times New Roman" pitchFamily="18" charset="0"/>
              </a:rPr>
              <a:t>	} </a:t>
            </a:r>
          </a:p>
          <a:p>
            <a:endParaRPr lang="en-US" sz="2000" dirty="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		</a:t>
            </a:r>
          </a:p>
          <a:p>
            <a:endParaRPr lang="en-US" sz="2000" dirty="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	   </a:t>
            </a:r>
          </a:p>
          <a:p>
            <a:endParaRPr lang="en-US" sz="2000" b="1" u="sng" dirty="0">
              <a:latin typeface="Times New Roman" pitchFamily="18" charset="0"/>
              <a:cs typeface="Times New Roman" pitchFamily="18" charset="0"/>
            </a:endParaRPr>
          </a:p>
          <a:p>
            <a:r>
              <a:rPr lang="en-US" sz="2000" dirty="0">
                <a:latin typeface="Times New Roman" pitchFamily="18" charset="0"/>
                <a:cs typeface="Times New Roman" pitchFamily="18" charset="0"/>
              </a:rPr>
              <a:t> </a:t>
            </a: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	</a:t>
            </a:r>
          </a:p>
          <a:p>
            <a:endParaRPr lang="en-US" sz="2000" dirty="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	</a:t>
            </a: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	</a:t>
            </a:r>
          </a:p>
          <a:p>
            <a:r>
              <a:rPr lang="en-US" sz="2000" dirty="0">
                <a:latin typeface="Times New Roman" pitchFamily="18" charset="0"/>
                <a:cs typeface="Times New Roman" pitchFamily="18" charset="0"/>
              </a:rPr>
              <a:t>		</a:t>
            </a: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23449930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0" y="1"/>
            <a:ext cx="8748464" cy="6863417"/>
          </a:xfrm>
          <a:prstGeom prst="rect">
            <a:avLst/>
          </a:prstGeom>
          <a:noFill/>
        </p:spPr>
        <p:txBody>
          <a:bodyPr wrap="square" rtlCol="0">
            <a:spAutoFit/>
          </a:bodyPr>
          <a:lstStyle/>
          <a:p>
            <a:r>
              <a:rPr lang="en-US" sz="2000" b="1" dirty="0">
                <a:latin typeface="Times New Roman" pitchFamily="18" charset="0"/>
                <a:cs typeface="Times New Roman" pitchFamily="18" charset="0"/>
              </a:rPr>
              <a:t> 3) Method Overloading not possible by changing the return type of method:</a:t>
            </a: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	class Calculation</a:t>
            </a:r>
          </a:p>
          <a:p>
            <a:r>
              <a:rPr lang="en-US" sz="2000" dirty="0">
                <a:latin typeface="Times New Roman" pitchFamily="18" charset="0"/>
                <a:cs typeface="Times New Roman" pitchFamily="18" charset="0"/>
              </a:rPr>
              <a:t>	{  </a:t>
            </a:r>
          </a:p>
          <a:p>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int</a:t>
            </a:r>
            <a:r>
              <a:rPr lang="en-US" sz="2000" dirty="0">
                <a:latin typeface="Times New Roman" pitchFamily="18" charset="0"/>
                <a:cs typeface="Times New Roman" pitchFamily="18" charset="0"/>
              </a:rPr>
              <a:t> sum(</a:t>
            </a:r>
            <a:r>
              <a:rPr lang="en-US" sz="2000" dirty="0" err="1">
                <a:latin typeface="Times New Roman" pitchFamily="18" charset="0"/>
                <a:cs typeface="Times New Roman" pitchFamily="18" charset="0"/>
              </a:rPr>
              <a:t>int</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a,int</a:t>
            </a:r>
            <a:r>
              <a:rPr lang="en-US" sz="2000" dirty="0">
                <a:latin typeface="Times New Roman" pitchFamily="18" charset="0"/>
                <a:cs typeface="Times New Roman" pitchFamily="18" charset="0"/>
              </a:rPr>
              <a:t> b)</a:t>
            </a:r>
          </a:p>
          <a:p>
            <a:r>
              <a:rPr lang="en-US" sz="2000" dirty="0">
                <a:latin typeface="Times New Roman" pitchFamily="18" charset="0"/>
                <a:cs typeface="Times New Roman" pitchFamily="18" charset="0"/>
              </a:rPr>
              <a:t>		{</a:t>
            </a:r>
          </a:p>
          <a:p>
            <a:r>
              <a:rPr lang="en-US" sz="2000" dirty="0">
                <a:latin typeface="Times New Roman" pitchFamily="18" charset="0"/>
                <a:cs typeface="Times New Roman" pitchFamily="18" charset="0"/>
              </a:rPr>
              <a:t>			return(</a:t>
            </a:r>
            <a:r>
              <a:rPr lang="en-US" sz="2000" dirty="0" err="1">
                <a:latin typeface="Times New Roman" pitchFamily="18" charset="0"/>
                <a:cs typeface="Times New Roman" pitchFamily="18" charset="0"/>
              </a:rPr>
              <a:t>a+b</a:t>
            </a:r>
            <a:r>
              <a:rPr lang="en-US" sz="2000" dirty="0">
                <a:latin typeface="Times New Roman" pitchFamily="18" charset="0"/>
                <a:cs typeface="Times New Roman" pitchFamily="18" charset="0"/>
              </a:rPr>
              <a:t>);</a:t>
            </a:r>
          </a:p>
          <a:p>
            <a:r>
              <a:rPr lang="en-US" sz="2000" dirty="0">
                <a:latin typeface="Times New Roman" pitchFamily="18" charset="0"/>
                <a:cs typeface="Times New Roman" pitchFamily="18" charset="0"/>
              </a:rPr>
              <a:t>		}  </a:t>
            </a:r>
          </a:p>
          <a:p>
            <a:r>
              <a:rPr lang="en-US" sz="2000" dirty="0">
                <a:latin typeface="Times New Roman" pitchFamily="18" charset="0"/>
                <a:cs typeface="Times New Roman" pitchFamily="18" charset="0"/>
              </a:rPr>
              <a:t>		double sum(</a:t>
            </a:r>
            <a:r>
              <a:rPr lang="en-US" sz="2000" dirty="0" err="1">
                <a:latin typeface="Times New Roman" pitchFamily="18" charset="0"/>
                <a:cs typeface="Times New Roman" pitchFamily="18" charset="0"/>
              </a:rPr>
              <a:t>int</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a,int</a:t>
            </a:r>
            <a:r>
              <a:rPr lang="en-US" sz="2000" dirty="0">
                <a:latin typeface="Times New Roman" pitchFamily="18" charset="0"/>
                <a:cs typeface="Times New Roman" pitchFamily="18" charset="0"/>
              </a:rPr>
              <a:t> b)</a:t>
            </a:r>
          </a:p>
          <a:p>
            <a:r>
              <a:rPr lang="en-US" sz="2000" dirty="0">
                <a:latin typeface="Times New Roman" pitchFamily="18" charset="0"/>
                <a:cs typeface="Times New Roman" pitchFamily="18" charset="0"/>
              </a:rPr>
              <a:t>		{</a:t>
            </a:r>
          </a:p>
          <a:p>
            <a:r>
              <a:rPr lang="en-US" sz="2000" dirty="0">
                <a:latin typeface="Times New Roman" pitchFamily="18" charset="0"/>
                <a:cs typeface="Times New Roman" pitchFamily="18" charset="0"/>
              </a:rPr>
              <a:t>			return(</a:t>
            </a:r>
            <a:r>
              <a:rPr lang="en-US" sz="2000" dirty="0" err="1">
                <a:latin typeface="Times New Roman" pitchFamily="18" charset="0"/>
                <a:cs typeface="Times New Roman" pitchFamily="18" charset="0"/>
              </a:rPr>
              <a:t>a+b</a:t>
            </a:r>
            <a:r>
              <a:rPr lang="en-US" sz="2000" dirty="0">
                <a:latin typeface="Times New Roman" pitchFamily="18" charset="0"/>
                <a:cs typeface="Times New Roman" pitchFamily="18" charset="0"/>
              </a:rPr>
              <a:t>);</a:t>
            </a:r>
          </a:p>
          <a:p>
            <a:r>
              <a:rPr lang="en-US" sz="2000" dirty="0">
                <a:latin typeface="Times New Roman" pitchFamily="18" charset="0"/>
                <a:cs typeface="Times New Roman" pitchFamily="18" charset="0"/>
              </a:rPr>
              <a:t>		}  </a:t>
            </a:r>
          </a:p>
          <a:p>
            <a:r>
              <a:rPr lang="en-US" sz="2000" dirty="0">
                <a:latin typeface="Times New Roman" pitchFamily="18" charset="0"/>
                <a:cs typeface="Times New Roman" pitchFamily="18" charset="0"/>
              </a:rPr>
              <a:t>  </a:t>
            </a:r>
          </a:p>
          <a:p>
            <a:r>
              <a:rPr lang="en-US" sz="2000" dirty="0">
                <a:latin typeface="Times New Roman" pitchFamily="18" charset="0"/>
                <a:cs typeface="Times New Roman" pitchFamily="18" charset="0"/>
              </a:rPr>
              <a:t>		public static void main(String </a:t>
            </a:r>
            <a:r>
              <a:rPr lang="en-US" sz="2000" dirty="0" err="1">
                <a:latin typeface="Times New Roman" pitchFamily="18" charset="0"/>
                <a:cs typeface="Times New Roman" pitchFamily="18" charset="0"/>
              </a:rPr>
              <a:t>args</a:t>
            </a:r>
            <a:r>
              <a:rPr lang="en-US" sz="2000" dirty="0">
                <a:latin typeface="Times New Roman" pitchFamily="18" charset="0"/>
                <a:cs typeface="Times New Roman" pitchFamily="18" charset="0"/>
              </a:rPr>
              <a:t>[])</a:t>
            </a:r>
          </a:p>
          <a:p>
            <a:r>
              <a:rPr lang="en-US" sz="2000" dirty="0">
                <a:latin typeface="Times New Roman" pitchFamily="18" charset="0"/>
                <a:cs typeface="Times New Roman" pitchFamily="18" charset="0"/>
              </a:rPr>
              <a:t>		{  </a:t>
            </a:r>
          </a:p>
          <a:p>
            <a:r>
              <a:rPr lang="en-US" sz="2000" dirty="0">
                <a:latin typeface="Times New Roman" pitchFamily="18" charset="0"/>
                <a:cs typeface="Times New Roman" pitchFamily="18" charset="0"/>
              </a:rPr>
              <a:t>			  Calculation </a:t>
            </a:r>
            <a:r>
              <a:rPr lang="en-US" sz="2000" dirty="0" err="1">
                <a:latin typeface="Times New Roman" pitchFamily="18" charset="0"/>
                <a:cs typeface="Times New Roman" pitchFamily="18" charset="0"/>
              </a:rPr>
              <a:t>obj</a:t>
            </a:r>
            <a:r>
              <a:rPr lang="en-US" sz="2000" dirty="0">
                <a:latin typeface="Times New Roman" pitchFamily="18" charset="0"/>
                <a:cs typeface="Times New Roman" pitchFamily="18" charset="0"/>
              </a:rPr>
              <a:t>=new Calculation();  </a:t>
            </a:r>
          </a:p>
          <a:p>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int</a:t>
            </a:r>
            <a:r>
              <a:rPr lang="en-US" sz="2000" dirty="0">
                <a:latin typeface="Times New Roman" pitchFamily="18" charset="0"/>
                <a:cs typeface="Times New Roman" pitchFamily="18" charset="0"/>
              </a:rPr>
              <a:t> result=obj.sum(20,20); //Compile Time Error  </a:t>
            </a:r>
          </a:p>
          <a:p>
            <a:r>
              <a:rPr lang="en-US" sz="2000" dirty="0">
                <a:latin typeface="Times New Roman" pitchFamily="18" charset="0"/>
                <a:cs typeface="Times New Roman" pitchFamily="18" charset="0"/>
              </a:rPr>
              <a:t>		}</a:t>
            </a:r>
          </a:p>
          <a:p>
            <a:r>
              <a:rPr lang="en-US" sz="2000" dirty="0">
                <a:latin typeface="Times New Roman" pitchFamily="18" charset="0"/>
                <a:cs typeface="Times New Roman" pitchFamily="18" charset="0"/>
              </a:rPr>
              <a:t>	}	</a:t>
            </a: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	</a:t>
            </a:r>
          </a:p>
          <a:p>
            <a:r>
              <a:rPr lang="en-US" sz="2000" dirty="0">
                <a:latin typeface="Times New Roman" pitchFamily="18" charset="0"/>
                <a:cs typeface="Times New Roman" pitchFamily="18" charset="0"/>
              </a:rPr>
              <a:t>		</a:t>
            </a: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121002588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0" y="1"/>
            <a:ext cx="8748464" cy="5632311"/>
          </a:xfrm>
          <a:prstGeom prst="rect">
            <a:avLst/>
          </a:prstGeom>
          <a:noFill/>
        </p:spPr>
        <p:txBody>
          <a:bodyPr wrap="square" rtlCol="0">
            <a:spAutoFit/>
          </a:bodyPr>
          <a:lstStyle/>
          <a:p>
            <a:r>
              <a:rPr lang="en-US" sz="2000" b="1" dirty="0">
                <a:latin typeface="Times New Roman" pitchFamily="18" charset="0"/>
                <a:cs typeface="Times New Roman" pitchFamily="18" charset="0"/>
              </a:rPr>
              <a:t> 4) Overloading main() method:</a:t>
            </a: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	class Overloading1</a:t>
            </a:r>
          </a:p>
          <a:p>
            <a:r>
              <a:rPr lang="en-US" sz="2000" dirty="0">
                <a:latin typeface="Times New Roman" pitchFamily="18" charset="0"/>
                <a:cs typeface="Times New Roman" pitchFamily="18" charset="0"/>
              </a:rPr>
              <a:t>	{  </a:t>
            </a:r>
          </a:p>
          <a:p>
            <a:r>
              <a:rPr lang="en-US" sz="2000" dirty="0">
                <a:latin typeface="Times New Roman" pitchFamily="18" charset="0"/>
                <a:cs typeface="Times New Roman" pitchFamily="18" charset="0"/>
              </a:rPr>
              <a:t>		  public static void main(</a:t>
            </a:r>
            <a:r>
              <a:rPr lang="en-US" sz="2000" dirty="0" err="1">
                <a:latin typeface="Times New Roman" pitchFamily="18" charset="0"/>
                <a:cs typeface="Times New Roman" pitchFamily="18" charset="0"/>
              </a:rPr>
              <a:t>int</a:t>
            </a:r>
            <a:r>
              <a:rPr lang="en-US" sz="2000" dirty="0">
                <a:latin typeface="Times New Roman" pitchFamily="18" charset="0"/>
                <a:cs typeface="Times New Roman" pitchFamily="18" charset="0"/>
              </a:rPr>
              <a:t> a)</a:t>
            </a:r>
          </a:p>
          <a:p>
            <a:r>
              <a:rPr lang="en-US" sz="2000" dirty="0">
                <a:latin typeface="Times New Roman" pitchFamily="18" charset="0"/>
                <a:cs typeface="Times New Roman" pitchFamily="18" charset="0"/>
              </a:rPr>
              <a:t>		  {  </a:t>
            </a:r>
          </a:p>
          <a:p>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System.out.println</a:t>
            </a:r>
            <a:r>
              <a:rPr lang="en-US" sz="2000" dirty="0">
                <a:latin typeface="Times New Roman" pitchFamily="18" charset="0"/>
                <a:cs typeface="Times New Roman" pitchFamily="18" charset="0"/>
              </a:rPr>
              <a:t>(a);  </a:t>
            </a:r>
          </a:p>
          <a:p>
            <a:r>
              <a:rPr lang="en-US" sz="2000" dirty="0">
                <a:latin typeface="Times New Roman" pitchFamily="18" charset="0"/>
                <a:cs typeface="Times New Roman" pitchFamily="18" charset="0"/>
              </a:rPr>
              <a:t>		  }  </a:t>
            </a:r>
          </a:p>
          <a:p>
            <a:r>
              <a:rPr lang="en-US" sz="2000" dirty="0">
                <a:latin typeface="Times New Roman" pitchFamily="18" charset="0"/>
                <a:cs typeface="Times New Roman" pitchFamily="18" charset="0"/>
              </a:rPr>
              <a:t>    </a:t>
            </a:r>
          </a:p>
          <a:p>
            <a:r>
              <a:rPr lang="en-US" sz="2000" dirty="0">
                <a:latin typeface="Times New Roman" pitchFamily="18" charset="0"/>
                <a:cs typeface="Times New Roman" pitchFamily="18" charset="0"/>
              </a:rPr>
              <a:t>		  public static void main(String </a:t>
            </a:r>
            <a:r>
              <a:rPr lang="en-US" sz="2000" dirty="0" err="1">
                <a:latin typeface="Times New Roman" pitchFamily="18" charset="0"/>
                <a:cs typeface="Times New Roman" pitchFamily="18" charset="0"/>
              </a:rPr>
              <a:t>args</a:t>
            </a:r>
            <a:r>
              <a:rPr lang="en-US" sz="2000" dirty="0">
                <a:latin typeface="Times New Roman" pitchFamily="18" charset="0"/>
                <a:cs typeface="Times New Roman" pitchFamily="18" charset="0"/>
              </a:rPr>
              <a:t>[])</a:t>
            </a:r>
          </a:p>
          <a:p>
            <a:r>
              <a:rPr lang="en-US" sz="2000" dirty="0">
                <a:latin typeface="Times New Roman" pitchFamily="18" charset="0"/>
                <a:cs typeface="Times New Roman" pitchFamily="18" charset="0"/>
              </a:rPr>
              <a:t>		  {  </a:t>
            </a:r>
          </a:p>
          <a:p>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System.out.println</a:t>
            </a:r>
            <a:r>
              <a:rPr lang="en-US" sz="2000" dirty="0">
                <a:latin typeface="Times New Roman" pitchFamily="18" charset="0"/>
                <a:cs typeface="Times New Roman" pitchFamily="18" charset="0"/>
              </a:rPr>
              <a:t>("main() method invoked");  </a:t>
            </a:r>
          </a:p>
          <a:p>
            <a:r>
              <a:rPr lang="en-US" sz="2000" dirty="0">
                <a:latin typeface="Times New Roman" pitchFamily="18" charset="0"/>
                <a:cs typeface="Times New Roman" pitchFamily="18" charset="0"/>
              </a:rPr>
              <a:t>			  main(10);  </a:t>
            </a:r>
          </a:p>
          <a:p>
            <a:r>
              <a:rPr lang="en-US" sz="2000" dirty="0">
                <a:latin typeface="Times New Roman" pitchFamily="18" charset="0"/>
                <a:cs typeface="Times New Roman" pitchFamily="18" charset="0"/>
              </a:rPr>
              <a:t>  		  }  </a:t>
            </a:r>
          </a:p>
          <a:p>
            <a:r>
              <a:rPr lang="en-US" sz="2000" dirty="0">
                <a:latin typeface="Times New Roman" pitchFamily="18" charset="0"/>
                <a:cs typeface="Times New Roman" pitchFamily="18" charset="0"/>
              </a:rPr>
              <a:t>                } </a:t>
            </a: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	</a:t>
            </a:r>
          </a:p>
          <a:p>
            <a:r>
              <a:rPr lang="en-US" sz="2000" dirty="0">
                <a:latin typeface="Times New Roman" pitchFamily="18" charset="0"/>
                <a:cs typeface="Times New Roman" pitchFamily="18" charset="0"/>
              </a:rPr>
              <a:t>		</a:t>
            </a: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354060509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0" y="1"/>
            <a:ext cx="8748464" cy="6863417"/>
          </a:xfrm>
          <a:prstGeom prst="rect">
            <a:avLst/>
          </a:prstGeom>
          <a:noFill/>
        </p:spPr>
        <p:txBody>
          <a:bodyPr wrap="square" rtlCol="0">
            <a:spAutoFit/>
          </a:bodyPr>
          <a:lstStyle/>
          <a:p>
            <a:r>
              <a:rPr lang="en-US" sz="2000" b="1" dirty="0">
                <a:latin typeface="Times New Roman" pitchFamily="18" charset="0"/>
                <a:cs typeface="Times New Roman" pitchFamily="18" charset="0"/>
              </a:rPr>
              <a:t> 5) Method Overloading with </a:t>
            </a:r>
            <a:r>
              <a:rPr lang="en-US" sz="2000" b="1" dirty="0" err="1">
                <a:latin typeface="Times New Roman" pitchFamily="18" charset="0"/>
                <a:cs typeface="Times New Roman" pitchFamily="18" charset="0"/>
              </a:rPr>
              <a:t>TypePromotion</a:t>
            </a:r>
            <a:r>
              <a:rPr lang="en-US" sz="2000" b="1" dirty="0">
                <a:latin typeface="Times New Roman" pitchFamily="18" charset="0"/>
                <a:cs typeface="Times New Roman" pitchFamily="18" charset="0"/>
              </a:rPr>
              <a:t>:</a:t>
            </a: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	</a:t>
            </a:r>
            <a:r>
              <a:rPr lang="en-IN" sz="2000" dirty="0">
                <a:latin typeface="Times New Roman" pitchFamily="18" charset="0"/>
                <a:cs typeface="Times New Roman" pitchFamily="18" charset="0"/>
              </a:rPr>
              <a:t>class OC</a:t>
            </a:r>
          </a:p>
          <a:p>
            <a:r>
              <a:rPr lang="en-IN" sz="2000" dirty="0">
                <a:latin typeface="Times New Roman" pitchFamily="18" charset="0"/>
                <a:cs typeface="Times New Roman" pitchFamily="18" charset="0"/>
              </a:rPr>
              <a:t>	{  </a:t>
            </a:r>
          </a:p>
          <a:p>
            <a:r>
              <a:rPr lang="en-IN" sz="2000" dirty="0">
                <a:latin typeface="Times New Roman" pitchFamily="18" charset="0"/>
                <a:cs typeface="Times New Roman" pitchFamily="18" charset="0"/>
              </a:rPr>
              <a:t>		  void sum(</a:t>
            </a:r>
            <a:r>
              <a:rPr lang="en-IN" sz="2000" dirty="0" err="1">
                <a:latin typeface="Times New Roman" pitchFamily="18" charset="0"/>
                <a:cs typeface="Times New Roman" pitchFamily="18" charset="0"/>
              </a:rPr>
              <a:t>int</a:t>
            </a:r>
            <a:r>
              <a:rPr lang="en-IN" sz="2000" dirty="0">
                <a:latin typeface="Times New Roman" pitchFamily="18" charset="0"/>
                <a:cs typeface="Times New Roman" pitchFamily="18" charset="0"/>
              </a:rPr>
              <a:t> </a:t>
            </a:r>
            <a:r>
              <a:rPr lang="en-IN" sz="2000" dirty="0" err="1">
                <a:latin typeface="Times New Roman" pitchFamily="18" charset="0"/>
                <a:cs typeface="Times New Roman" pitchFamily="18" charset="0"/>
              </a:rPr>
              <a:t>a,long</a:t>
            </a:r>
            <a:r>
              <a:rPr lang="en-IN" sz="2000" dirty="0">
                <a:latin typeface="Times New Roman" pitchFamily="18" charset="0"/>
                <a:cs typeface="Times New Roman" pitchFamily="18" charset="0"/>
              </a:rPr>
              <a:t> b)</a:t>
            </a:r>
          </a:p>
          <a:p>
            <a:r>
              <a:rPr lang="en-IN" sz="2000" dirty="0">
                <a:latin typeface="Times New Roman" pitchFamily="18" charset="0"/>
                <a:cs typeface="Times New Roman" pitchFamily="18" charset="0"/>
              </a:rPr>
              <a:t>		  {</a:t>
            </a:r>
          </a:p>
          <a:p>
            <a:r>
              <a:rPr lang="en-IN" sz="2000" dirty="0">
                <a:latin typeface="Times New Roman" pitchFamily="18" charset="0"/>
                <a:cs typeface="Times New Roman" pitchFamily="18" charset="0"/>
              </a:rPr>
              <a:t>			</a:t>
            </a:r>
            <a:r>
              <a:rPr lang="en-IN" sz="2000" dirty="0" err="1">
                <a:latin typeface="Times New Roman" pitchFamily="18" charset="0"/>
                <a:cs typeface="Times New Roman" pitchFamily="18" charset="0"/>
              </a:rPr>
              <a:t>System.out.println</a:t>
            </a:r>
            <a:r>
              <a:rPr lang="en-IN" sz="2000" dirty="0">
                <a:latin typeface="Times New Roman" pitchFamily="18" charset="0"/>
                <a:cs typeface="Times New Roman" pitchFamily="18" charset="0"/>
              </a:rPr>
              <a:t>(</a:t>
            </a:r>
            <a:r>
              <a:rPr lang="en-IN" sz="2000" dirty="0" err="1">
                <a:latin typeface="Times New Roman" pitchFamily="18" charset="0"/>
                <a:cs typeface="Times New Roman" pitchFamily="18" charset="0"/>
              </a:rPr>
              <a:t>a+b</a:t>
            </a:r>
            <a:r>
              <a:rPr lang="en-IN" sz="2000" dirty="0">
                <a:latin typeface="Times New Roman" pitchFamily="18" charset="0"/>
                <a:cs typeface="Times New Roman" pitchFamily="18" charset="0"/>
              </a:rPr>
              <a:t>);</a:t>
            </a:r>
          </a:p>
          <a:p>
            <a:r>
              <a:rPr lang="en-IN" sz="2000" dirty="0">
                <a:latin typeface="Times New Roman" pitchFamily="18" charset="0"/>
                <a:cs typeface="Times New Roman" pitchFamily="18" charset="0"/>
              </a:rPr>
              <a:t>		   }  </a:t>
            </a:r>
          </a:p>
          <a:p>
            <a:r>
              <a:rPr lang="en-IN" sz="2000" dirty="0">
                <a:latin typeface="Times New Roman" pitchFamily="18" charset="0"/>
                <a:cs typeface="Times New Roman" pitchFamily="18" charset="0"/>
              </a:rPr>
              <a:t>		  void sum(</a:t>
            </a:r>
            <a:r>
              <a:rPr lang="en-IN" sz="2000" dirty="0" err="1">
                <a:latin typeface="Times New Roman" pitchFamily="18" charset="0"/>
                <a:cs typeface="Times New Roman" pitchFamily="18" charset="0"/>
              </a:rPr>
              <a:t>int</a:t>
            </a:r>
            <a:r>
              <a:rPr lang="en-IN" sz="2000" dirty="0">
                <a:latin typeface="Times New Roman" pitchFamily="18" charset="0"/>
                <a:cs typeface="Times New Roman" pitchFamily="18" charset="0"/>
              </a:rPr>
              <a:t> </a:t>
            </a:r>
            <a:r>
              <a:rPr lang="en-IN" sz="2000" dirty="0" err="1">
                <a:latin typeface="Times New Roman" pitchFamily="18" charset="0"/>
                <a:cs typeface="Times New Roman" pitchFamily="18" charset="0"/>
              </a:rPr>
              <a:t>a,int</a:t>
            </a:r>
            <a:r>
              <a:rPr lang="en-IN" sz="2000" dirty="0">
                <a:latin typeface="Times New Roman" pitchFamily="18" charset="0"/>
                <a:cs typeface="Times New Roman" pitchFamily="18" charset="0"/>
              </a:rPr>
              <a:t> </a:t>
            </a:r>
            <a:r>
              <a:rPr lang="en-IN" sz="2000" dirty="0" err="1">
                <a:latin typeface="Times New Roman" pitchFamily="18" charset="0"/>
                <a:cs typeface="Times New Roman" pitchFamily="18" charset="0"/>
              </a:rPr>
              <a:t>b,int</a:t>
            </a:r>
            <a:r>
              <a:rPr lang="en-IN" sz="2000" dirty="0">
                <a:latin typeface="Times New Roman" pitchFamily="18" charset="0"/>
                <a:cs typeface="Times New Roman" pitchFamily="18" charset="0"/>
              </a:rPr>
              <a:t> c)</a:t>
            </a:r>
          </a:p>
          <a:p>
            <a:r>
              <a:rPr lang="en-IN" sz="2000" dirty="0">
                <a:latin typeface="Times New Roman" pitchFamily="18" charset="0"/>
                <a:cs typeface="Times New Roman" pitchFamily="18" charset="0"/>
              </a:rPr>
              <a:t>		  {</a:t>
            </a:r>
          </a:p>
          <a:p>
            <a:r>
              <a:rPr lang="en-IN" sz="2000" dirty="0">
                <a:latin typeface="Times New Roman" pitchFamily="18" charset="0"/>
                <a:cs typeface="Times New Roman" pitchFamily="18" charset="0"/>
              </a:rPr>
              <a:t>			</a:t>
            </a:r>
            <a:r>
              <a:rPr lang="en-IN" sz="2000" dirty="0" err="1">
                <a:latin typeface="Times New Roman" pitchFamily="18" charset="0"/>
                <a:cs typeface="Times New Roman" pitchFamily="18" charset="0"/>
              </a:rPr>
              <a:t>System.out.println</a:t>
            </a:r>
            <a:r>
              <a:rPr lang="en-IN" sz="2000" dirty="0">
                <a:latin typeface="Times New Roman" pitchFamily="18" charset="0"/>
                <a:cs typeface="Times New Roman" pitchFamily="18" charset="0"/>
              </a:rPr>
              <a:t>(</a:t>
            </a:r>
            <a:r>
              <a:rPr lang="en-IN" sz="2000" dirty="0" err="1">
                <a:latin typeface="Times New Roman" pitchFamily="18" charset="0"/>
                <a:cs typeface="Times New Roman" pitchFamily="18" charset="0"/>
              </a:rPr>
              <a:t>a+b+c</a:t>
            </a:r>
            <a:r>
              <a:rPr lang="en-IN" sz="2000" dirty="0">
                <a:latin typeface="Times New Roman" pitchFamily="18" charset="0"/>
                <a:cs typeface="Times New Roman" pitchFamily="18" charset="0"/>
              </a:rPr>
              <a:t>);</a:t>
            </a:r>
          </a:p>
          <a:p>
            <a:r>
              <a:rPr lang="en-IN" sz="2000" dirty="0">
                <a:latin typeface="Times New Roman" pitchFamily="18" charset="0"/>
                <a:cs typeface="Times New Roman" pitchFamily="18" charset="0"/>
              </a:rPr>
              <a:t>		   }  </a:t>
            </a:r>
          </a:p>
          <a:p>
            <a:r>
              <a:rPr lang="en-IN" sz="2000" dirty="0">
                <a:latin typeface="Times New Roman" pitchFamily="18" charset="0"/>
                <a:cs typeface="Times New Roman" pitchFamily="18" charset="0"/>
              </a:rPr>
              <a:t>  </a:t>
            </a:r>
          </a:p>
          <a:p>
            <a:r>
              <a:rPr lang="en-IN" sz="2000" dirty="0">
                <a:latin typeface="Times New Roman" pitchFamily="18" charset="0"/>
                <a:cs typeface="Times New Roman" pitchFamily="18" charset="0"/>
              </a:rPr>
              <a:t>		  public static void main(String </a:t>
            </a:r>
            <a:r>
              <a:rPr lang="en-IN" sz="2000" dirty="0" err="1">
                <a:latin typeface="Times New Roman" pitchFamily="18" charset="0"/>
                <a:cs typeface="Times New Roman" pitchFamily="18" charset="0"/>
              </a:rPr>
              <a:t>args</a:t>
            </a:r>
            <a:r>
              <a:rPr lang="en-IN" sz="2000" dirty="0">
                <a:latin typeface="Times New Roman" pitchFamily="18" charset="0"/>
                <a:cs typeface="Times New Roman" pitchFamily="18" charset="0"/>
              </a:rPr>
              <a:t>[])</a:t>
            </a:r>
          </a:p>
          <a:p>
            <a:r>
              <a:rPr lang="en-IN" sz="2000" dirty="0">
                <a:latin typeface="Times New Roman" pitchFamily="18" charset="0"/>
                <a:cs typeface="Times New Roman" pitchFamily="18" charset="0"/>
              </a:rPr>
              <a:t>		 {  </a:t>
            </a:r>
          </a:p>
          <a:p>
            <a:r>
              <a:rPr lang="en-IN" sz="2000" dirty="0">
                <a:latin typeface="Times New Roman" pitchFamily="18" charset="0"/>
                <a:cs typeface="Times New Roman" pitchFamily="18" charset="0"/>
              </a:rPr>
              <a:t>			    OC </a:t>
            </a:r>
            <a:r>
              <a:rPr lang="en-IN" sz="2000" dirty="0" err="1">
                <a:latin typeface="Times New Roman" pitchFamily="18" charset="0"/>
                <a:cs typeface="Times New Roman" pitchFamily="18" charset="0"/>
              </a:rPr>
              <a:t>obj</a:t>
            </a:r>
            <a:r>
              <a:rPr lang="en-IN" sz="2000" dirty="0">
                <a:latin typeface="Times New Roman" pitchFamily="18" charset="0"/>
                <a:cs typeface="Times New Roman" pitchFamily="18" charset="0"/>
              </a:rPr>
              <a:t>=new OC();  </a:t>
            </a:r>
          </a:p>
          <a:p>
            <a:r>
              <a:rPr lang="en-IN" sz="2000" dirty="0">
                <a:latin typeface="Times New Roman" pitchFamily="18" charset="0"/>
                <a:cs typeface="Times New Roman" pitchFamily="18" charset="0"/>
              </a:rPr>
              <a:t>  		   	    obj.sum(20,20);</a:t>
            </a:r>
          </a:p>
          <a:p>
            <a:r>
              <a:rPr lang="en-IN" sz="2000" dirty="0">
                <a:latin typeface="Times New Roman" pitchFamily="18" charset="0"/>
                <a:cs typeface="Times New Roman" pitchFamily="18" charset="0"/>
              </a:rPr>
              <a:t>			    //now second </a:t>
            </a:r>
            <a:r>
              <a:rPr lang="en-IN" sz="2000" dirty="0" err="1">
                <a:latin typeface="Times New Roman" pitchFamily="18" charset="0"/>
                <a:cs typeface="Times New Roman" pitchFamily="18" charset="0"/>
              </a:rPr>
              <a:t>int</a:t>
            </a:r>
            <a:r>
              <a:rPr lang="en-IN" sz="2000" dirty="0">
                <a:latin typeface="Times New Roman" pitchFamily="18" charset="0"/>
                <a:cs typeface="Times New Roman" pitchFamily="18" charset="0"/>
              </a:rPr>
              <a:t> literal will be promoted to long  </a:t>
            </a:r>
          </a:p>
          <a:p>
            <a:r>
              <a:rPr lang="en-IN" sz="2000" dirty="0">
                <a:latin typeface="Times New Roman" pitchFamily="18" charset="0"/>
                <a:cs typeface="Times New Roman" pitchFamily="18" charset="0"/>
              </a:rPr>
              <a:t> 			    obj.sum(20,20,20);    </a:t>
            </a:r>
          </a:p>
          <a:p>
            <a:r>
              <a:rPr lang="en-IN" sz="2000" dirty="0">
                <a:latin typeface="Times New Roman" pitchFamily="18" charset="0"/>
                <a:cs typeface="Times New Roman" pitchFamily="18" charset="0"/>
              </a:rPr>
              <a:t>		  }  </a:t>
            </a:r>
          </a:p>
          <a:p>
            <a:r>
              <a:rPr lang="en-IN" sz="2000" dirty="0">
                <a:latin typeface="Times New Roman" pitchFamily="18" charset="0"/>
                <a:cs typeface="Times New Roman" pitchFamily="18" charset="0"/>
              </a:rPr>
              <a:t>	}  </a:t>
            </a:r>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		</a:t>
            </a: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23392075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t>Recap</a:t>
            </a:r>
          </a:p>
        </p:txBody>
      </p:sp>
      <p:sp>
        <p:nvSpPr>
          <p:cNvPr id="5" name="TextBox 4"/>
          <p:cNvSpPr txBox="1"/>
          <p:nvPr/>
        </p:nvSpPr>
        <p:spPr>
          <a:xfrm>
            <a:off x="838200" y="1914078"/>
            <a:ext cx="10634663" cy="1077218"/>
          </a:xfrm>
          <a:prstGeom prst="rect">
            <a:avLst/>
          </a:prstGeom>
          <a:noFill/>
        </p:spPr>
        <p:txBody>
          <a:bodyPr wrap="square" rtlCol="0">
            <a:spAutoFit/>
          </a:bodyPr>
          <a:lstStyle/>
          <a:p>
            <a:r>
              <a:rPr lang="en-IN" sz="3200" dirty="0"/>
              <a:t>Class is a template, blue print or contract that defines what an object field and method will be</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4934" y="3886755"/>
            <a:ext cx="9692103" cy="2290208"/>
          </a:xfrm>
          <a:prstGeom prst="rect">
            <a:avLst/>
          </a:prstGeom>
        </p:spPr>
      </p:pic>
    </p:spTree>
    <p:extLst>
      <p:ext uri="{BB962C8B-B14F-4D97-AF65-F5344CB8AC3E}">
        <p14:creationId xmlns:p14="http://schemas.microsoft.com/office/powerpoint/2010/main" val="25070535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0" y="0"/>
            <a:ext cx="8748464" cy="707886"/>
          </a:xfrm>
          <a:prstGeom prst="rect">
            <a:avLst/>
          </a:prstGeom>
          <a:noFill/>
        </p:spPr>
        <p:txBody>
          <a:bodyPr wrap="square" rtlCol="0">
            <a:spAutoFit/>
          </a:bodyPr>
          <a:lstStyle/>
          <a:p>
            <a:r>
              <a:rPr lang="en-US" sz="2000" b="1" dirty="0">
                <a:latin typeface="Times New Roman" pitchFamily="18" charset="0"/>
                <a:cs typeface="Times New Roman" pitchFamily="18" charset="0"/>
              </a:rPr>
              <a:t>  </a:t>
            </a:r>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		</a:t>
            </a:r>
            <a:endParaRPr lang="en-IN" sz="2000" dirty="0">
              <a:latin typeface="Times New Roman" pitchFamily="18" charset="0"/>
              <a:cs typeface="Times New Roman" pitchFamily="18" charset="0"/>
            </a:endParaRPr>
          </a:p>
        </p:txBody>
      </p:sp>
      <p:pic>
        <p:nvPicPr>
          <p:cNvPr id="1026" name="Picture 2" descr="method overloading with type promotion"/>
          <p:cNvPicPr>
            <a:picLocks noChangeAspect="1" noChangeArrowheads="1"/>
          </p:cNvPicPr>
          <p:nvPr/>
        </p:nvPicPr>
        <p:blipFill>
          <a:blip r:embed="rId2" cstate="print"/>
          <a:srcRect/>
          <a:stretch>
            <a:fillRect/>
          </a:stretch>
        </p:blipFill>
        <p:spPr bwMode="auto">
          <a:xfrm>
            <a:off x="2063552" y="1529408"/>
            <a:ext cx="7920880" cy="5328592"/>
          </a:xfrm>
          <a:prstGeom prst="rect">
            <a:avLst/>
          </a:prstGeom>
          <a:noFill/>
        </p:spPr>
      </p:pic>
      <p:sp>
        <p:nvSpPr>
          <p:cNvPr id="5" name="TextBox 4"/>
          <p:cNvSpPr txBox="1"/>
          <p:nvPr/>
        </p:nvSpPr>
        <p:spPr>
          <a:xfrm>
            <a:off x="1524000" y="0"/>
            <a:ext cx="9144000" cy="1107996"/>
          </a:xfrm>
          <a:prstGeom prst="rect">
            <a:avLst/>
          </a:prstGeom>
          <a:noFill/>
        </p:spPr>
        <p:txBody>
          <a:bodyPr wrap="square" rtlCol="0">
            <a:spAutoFit/>
          </a:bodyPr>
          <a:lstStyle/>
          <a:p>
            <a:r>
              <a:rPr lang="en-US" sz="2000" b="1" dirty="0">
                <a:latin typeface="Times New Roman" pitchFamily="18" charset="0"/>
                <a:cs typeface="Times New Roman" pitchFamily="18" charset="0"/>
              </a:rPr>
              <a:t>Method Overloading and Type Promotion</a:t>
            </a:r>
            <a:r>
              <a:rPr lang="en-US" sz="2200" b="1" dirty="0">
                <a:latin typeface="Times New Roman" pitchFamily="18" charset="0"/>
                <a:cs typeface="Times New Roman" pitchFamily="18" charset="0"/>
              </a:rPr>
              <a:t>:</a:t>
            </a:r>
          </a:p>
          <a:p>
            <a:endParaRPr lang="en-US" sz="2200" dirty="0">
              <a:latin typeface="Times New Roman" pitchFamily="18" charset="0"/>
              <a:cs typeface="Times New Roman" pitchFamily="18" charset="0"/>
            </a:endParaRPr>
          </a:p>
          <a:p>
            <a:r>
              <a:rPr lang="en-US" sz="2200" dirty="0">
                <a:latin typeface="Times New Roman" pitchFamily="18" charset="0"/>
                <a:cs typeface="Times New Roman" pitchFamily="18" charset="0"/>
              </a:rPr>
              <a:t>	</a:t>
            </a:r>
            <a:r>
              <a:rPr lang="en-US" sz="2000" dirty="0">
                <a:latin typeface="Times New Roman" pitchFamily="18" charset="0"/>
                <a:cs typeface="Times New Roman" pitchFamily="18" charset="0"/>
              </a:rPr>
              <a:t>* One type is promoted to another implicitly if no matching </a:t>
            </a:r>
            <a:r>
              <a:rPr lang="en-US" sz="2000" dirty="0" err="1">
                <a:latin typeface="Times New Roman" pitchFamily="18" charset="0"/>
                <a:cs typeface="Times New Roman" pitchFamily="18" charset="0"/>
              </a:rPr>
              <a:t>datatype</a:t>
            </a:r>
            <a:r>
              <a:rPr lang="en-US" sz="2000" dirty="0">
                <a:latin typeface="Times New Roman" pitchFamily="18" charset="0"/>
                <a:cs typeface="Times New Roman" pitchFamily="18" charset="0"/>
              </a:rPr>
              <a:t> is found. </a:t>
            </a:r>
            <a:endParaRPr lang="en-IN" sz="2200" dirty="0">
              <a:latin typeface="Times New Roman" pitchFamily="18" charset="0"/>
              <a:cs typeface="Times New Roman" pitchFamily="18" charset="0"/>
            </a:endParaRPr>
          </a:p>
        </p:txBody>
      </p:sp>
    </p:spTree>
    <p:extLst>
      <p:ext uri="{BB962C8B-B14F-4D97-AF65-F5344CB8AC3E}">
        <p14:creationId xmlns:p14="http://schemas.microsoft.com/office/powerpoint/2010/main" val="333051457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0" y="0"/>
            <a:ext cx="9144000" cy="7171194"/>
          </a:xfrm>
          <a:prstGeom prst="rect">
            <a:avLst/>
          </a:prstGeom>
          <a:noFill/>
        </p:spPr>
        <p:txBody>
          <a:bodyPr wrap="square" rtlCol="0">
            <a:spAutoFit/>
          </a:bodyPr>
          <a:lstStyle/>
          <a:p>
            <a:r>
              <a:rPr lang="en-US" sz="2000" b="1" dirty="0">
                <a:latin typeface="Times New Roman" pitchFamily="18" charset="0"/>
                <a:cs typeface="Times New Roman" pitchFamily="18" charset="0"/>
              </a:rPr>
              <a:t> 6) Method Overloading with </a:t>
            </a:r>
            <a:r>
              <a:rPr lang="en-US" sz="2000" b="1" dirty="0" err="1">
                <a:latin typeface="Times New Roman" pitchFamily="18" charset="0"/>
                <a:cs typeface="Times New Roman" pitchFamily="18" charset="0"/>
              </a:rPr>
              <a:t>TypePromotion</a:t>
            </a:r>
            <a:r>
              <a:rPr lang="en-US" sz="2000" b="1" dirty="0">
                <a:latin typeface="Times New Roman" pitchFamily="18" charset="0"/>
                <a:cs typeface="Times New Roman" pitchFamily="18" charset="0"/>
              </a:rPr>
              <a:t> if matching found:</a:t>
            </a:r>
          </a:p>
          <a:p>
            <a:endParaRPr lang="en-US" sz="2000" dirty="0">
              <a:latin typeface="Times New Roman" pitchFamily="18" charset="0"/>
              <a:cs typeface="Times New Roman" pitchFamily="18" charset="0"/>
            </a:endParaRPr>
          </a:p>
          <a:p>
            <a:r>
              <a:rPr lang="en-IN" sz="2000" dirty="0">
                <a:latin typeface="Times New Roman" pitchFamily="18" charset="0"/>
                <a:cs typeface="Times New Roman" pitchFamily="18" charset="0"/>
              </a:rPr>
              <a:t>If there are matching type arguments in the method, type promotion is not performed.</a:t>
            </a:r>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	</a:t>
            </a:r>
          </a:p>
          <a:p>
            <a:r>
              <a:rPr lang="en-US" sz="2000" dirty="0">
                <a:latin typeface="Times New Roman" pitchFamily="18" charset="0"/>
                <a:cs typeface="Times New Roman" pitchFamily="18" charset="0"/>
              </a:rPr>
              <a:t>               </a:t>
            </a:r>
            <a:r>
              <a:rPr lang="en-IN" sz="2000" dirty="0">
                <a:latin typeface="Times New Roman" pitchFamily="18" charset="0"/>
                <a:cs typeface="Times New Roman" pitchFamily="18" charset="0"/>
              </a:rPr>
              <a:t>class OC</a:t>
            </a:r>
          </a:p>
          <a:p>
            <a:r>
              <a:rPr lang="en-IN" sz="2000" dirty="0">
                <a:latin typeface="Times New Roman" pitchFamily="18" charset="0"/>
                <a:cs typeface="Times New Roman" pitchFamily="18" charset="0"/>
              </a:rPr>
              <a:t>	{  </a:t>
            </a:r>
          </a:p>
          <a:p>
            <a:r>
              <a:rPr lang="en-IN" sz="2000" dirty="0">
                <a:latin typeface="Times New Roman" pitchFamily="18" charset="0"/>
                <a:cs typeface="Times New Roman" pitchFamily="18" charset="0"/>
              </a:rPr>
              <a:t>		 void sum(</a:t>
            </a:r>
            <a:r>
              <a:rPr lang="en-IN" sz="2000" dirty="0" err="1">
                <a:latin typeface="Times New Roman" pitchFamily="18" charset="0"/>
                <a:cs typeface="Times New Roman" pitchFamily="18" charset="0"/>
              </a:rPr>
              <a:t>int</a:t>
            </a:r>
            <a:r>
              <a:rPr lang="en-IN" sz="2000" dirty="0">
                <a:latin typeface="Times New Roman" pitchFamily="18" charset="0"/>
                <a:cs typeface="Times New Roman" pitchFamily="18" charset="0"/>
              </a:rPr>
              <a:t> </a:t>
            </a:r>
            <a:r>
              <a:rPr lang="en-IN" sz="2000" dirty="0" err="1">
                <a:latin typeface="Times New Roman" pitchFamily="18" charset="0"/>
                <a:cs typeface="Times New Roman" pitchFamily="18" charset="0"/>
              </a:rPr>
              <a:t>a,int</a:t>
            </a:r>
            <a:r>
              <a:rPr lang="en-IN" sz="2000" dirty="0">
                <a:latin typeface="Times New Roman" pitchFamily="18" charset="0"/>
                <a:cs typeface="Times New Roman" pitchFamily="18" charset="0"/>
              </a:rPr>
              <a:t> b)</a:t>
            </a:r>
          </a:p>
          <a:p>
            <a:r>
              <a:rPr lang="en-IN" sz="2000" dirty="0">
                <a:latin typeface="Times New Roman" pitchFamily="18" charset="0"/>
                <a:cs typeface="Times New Roman" pitchFamily="18" charset="0"/>
              </a:rPr>
              <a:t>		{</a:t>
            </a:r>
          </a:p>
          <a:p>
            <a:r>
              <a:rPr lang="en-IN" sz="2000" dirty="0">
                <a:latin typeface="Times New Roman" pitchFamily="18" charset="0"/>
                <a:cs typeface="Times New Roman" pitchFamily="18" charset="0"/>
              </a:rPr>
              <a:t>			</a:t>
            </a:r>
            <a:r>
              <a:rPr lang="en-IN" sz="2000" dirty="0" err="1">
                <a:latin typeface="Times New Roman" pitchFamily="18" charset="0"/>
                <a:cs typeface="Times New Roman" pitchFamily="18" charset="0"/>
              </a:rPr>
              <a:t>System.out.println</a:t>
            </a:r>
            <a:r>
              <a:rPr lang="en-IN" sz="2000" dirty="0">
                <a:latin typeface="Times New Roman" pitchFamily="18" charset="0"/>
                <a:cs typeface="Times New Roman" pitchFamily="18" charset="0"/>
              </a:rPr>
              <a:t>("</a:t>
            </a:r>
            <a:r>
              <a:rPr lang="en-IN" sz="2000" dirty="0" err="1">
                <a:latin typeface="Times New Roman" pitchFamily="18" charset="0"/>
                <a:cs typeface="Times New Roman" pitchFamily="18" charset="0"/>
              </a:rPr>
              <a:t>int</a:t>
            </a:r>
            <a:r>
              <a:rPr lang="en-IN" sz="2000" dirty="0">
                <a:latin typeface="Times New Roman" pitchFamily="18" charset="0"/>
                <a:cs typeface="Times New Roman" pitchFamily="18" charset="0"/>
              </a:rPr>
              <a:t> </a:t>
            </a:r>
            <a:r>
              <a:rPr lang="en-IN" sz="2000" dirty="0" err="1">
                <a:latin typeface="Times New Roman" pitchFamily="18" charset="0"/>
                <a:cs typeface="Times New Roman" pitchFamily="18" charset="0"/>
              </a:rPr>
              <a:t>arg</a:t>
            </a:r>
            <a:r>
              <a:rPr lang="en-IN" sz="2000" dirty="0">
                <a:latin typeface="Times New Roman" pitchFamily="18" charset="0"/>
                <a:cs typeface="Times New Roman" pitchFamily="18" charset="0"/>
              </a:rPr>
              <a:t> method invoked");</a:t>
            </a:r>
          </a:p>
          <a:p>
            <a:r>
              <a:rPr lang="en-IN" sz="2000" dirty="0">
                <a:latin typeface="Times New Roman" pitchFamily="18" charset="0"/>
                <a:cs typeface="Times New Roman" pitchFamily="18" charset="0"/>
              </a:rPr>
              <a:t>		}  </a:t>
            </a:r>
          </a:p>
          <a:p>
            <a:r>
              <a:rPr lang="en-IN" sz="2000" dirty="0">
                <a:latin typeface="Times New Roman" pitchFamily="18" charset="0"/>
                <a:cs typeface="Times New Roman" pitchFamily="18" charset="0"/>
              </a:rPr>
              <a:t>  		void sum(long </a:t>
            </a:r>
            <a:r>
              <a:rPr lang="en-IN" sz="2000" dirty="0" err="1">
                <a:latin typeface="Times New Roman" pitchFamily="18" charset="0"/>
                <a:cs typeface="Times New Roman" pitchFamily="18" charset="0"/>
              </a:rPr>
              <a:t>a,long</a:t>
            </a:r>
            <a:r>
              <a:rPr lang="en-IN" sz="2000" dirty="0">
                <a:latin typeface="Times New Roman" pitchFamily="18" charset="0"/>
                <a:cs typeface="Times New Roman" pitchFamily="18" charset="0"/>
              </a:rPr>
              <a:t> b)</a:t>
            </a:r>
          </a:p>
          <a:p>
            <a:r>
              <a:rPr lang="en-IN" sz="2000" dirty="0">
                <a:latin typeface="Times New Roman" pitchFamily="18" charset="0"/>
                <a:cs typeface="Times New Roman" pitchFamily="18" charset="0"/>
              </a:rPr>
              <a:t>		{</a:t>
            </a:r>
          </a:p>
          <a:p>
            <a:r>
              <a:rPr lang="en-IN" sz="2000" dirty="0">
                <a:latin typeface="Times New Roman" pitchFamily="18" charset="0"/>
                <a:cs typeface="Times New Roman" pitchFamily="18" charset="0"/>
              </a:rPr>
              <a:t>			</a:t>
            </a:r>
            <a:r>
              <a:rPr lang="en-IN" sz="2000" dirty="0" err="1">
                <a:latin typeface="Times New Roman" pitchFamily="18" charset="0"/>
                <a:cs typeface="Times New Roman" pitchFamily="18" charset="0"/>
              </a:rPr>
              <a:t>System.out.println</a:t>
            </a:r>
            <a:r>
              <a:rPr lang="en-IN" sz="2000" dirty="0">
                <a:latin typeface="Times New Roman" pitchFamily="18" charset="0"/>
                <a:cs typeface="Times New Roman" pitchFamily="18" charset="0"/>
              </a:rPr>
              <a:t>("long </a:t>
            </a:r>
            <a:r>
              <a:rPr lang="en-IN" sz="2000" dirty="0" err="1">
                <a:latin typeface="Times New Roman" pitchFamily="18" charset="0"/>
                <a:cs typeface="Times New Roman" pitchFamily="18" charset="0"/>
              </a:rPr>
              <a:t>arg</a:t>
            </a:r>
            <a:r>
              <a:rPr lang="en-IN" sz="2000" dirty="0">
                <a:latin typeface="Times New Roman" pitchFamily="18" charset="0"/>
                <a:cs typeface="Times New Roman" pitchFamily="18" charset="0"/>
              </a:rPr>
              <a:t> method invoked");</a:t>
            </a:r>
          </a:p>
          <a:p>
            <a:r>
              <a:rPr lang="en-IN" sz="2000" dirty="0">
                <a:latin typeface="Times New Roman" pitchFamily="18" charset="0"/>
                <a:cs typeface="Times New Roman" pitchFamily="18" charset="0"/>
              </a:rPr>
              <a:t>		}  </a:t>
            </a:r>
          </a:p>
          <a:p>
            <a:r>
              <a:rPr lang="en-IN" sz="2000" dirty="0">
                <a:latin typeface="Times New Roman" pitchFamily="18" charset="0"/>
                <a:cs typeface="Times New Roman" pitchFamily="18" charset="0"/>
              </a:rPr>
              <a:t>  </a:t>
            </a:r>
          </a:p>
          <a:p>
            <a:r>
              <a:rPr lang="en-IN" sz="2000" dirty="0">
                <a:latin typeface="Times New Roman" pitchFamily="18" charset="0"/>
                <a:cs typeface="Times New Roman" pitchFamily="18" charset="0"/>
              </a:rPr>
              <a:t>		public static void main(String </a:t>
            </a:r>
            <a:r>
              <a:rPr lang="en-IN" sz="2000" dirty="0" err="1">
                <a:latin typeface="Times New Roman" pitchFamily="18" charset="0"/>
                <a:cs typeface="Times New Roman" pitchFamily="18" charset="0"/>
              </a:rPr>
              <a:t>args</a:t>
            </a:r>
            <a:r>
              <a:rPr lang="en-IN" sz="2000" dirty="0">
                <a:latin typeface="Times New Roman" pitchFamily="18" charset="0"/>
                <a:cs typeface="Times New Roman" pitchFamily="18" charset="0"/>
              </a:rPr>
              <a:t>[])</a:t>
            </a:r>
          </a:p>
          <a:p>
            <a:r>
              <a:rPr lang="en-IN" sz="2000" dirty="0">
                <a:latin typeface="Times New Roman" pitchFamily="18" charset="0"/>
                <a:cs typeface="Times New Roman" pitchFamily="18" charset="0"/>
              </a:rPr>
              <a:t>		{  </a:t>
            </a:r>
          </a:p>
          <a:p>
            <a:r>
              <a:rPr lang="en-IN" sz="2000" dirty="0">
                <a:latin typeface="Times New Roman" pitchFamily="18" charset="0"/>
                <a:cs typeface="Times New Roman" pitchFamily="18" charset="0"/>
              </a:rPr>
              <a:t>			  OC </a:t>
            </a:r>
            <a:r>
              <a:rPr lang="en-IN" sz="2000" dirty="0" err="1">
                <a:latin typeface="Times New Roman" pitchFamily="18" charset="0"/>
                <a:cs typeface="Times New Roman" pitchFamily="18" charset="0"/>
              </a:rPr>
              <a:t>obj</a:t>
            </a:r>
            <a:r>
              <a:rPr lang="en-IN" sz="2000" dirty="0">
                <a:latin typeface="Times New Roman" pitchFamily="18" charset="0"/>
                <a:cs typeface="Times New Roman" pitchFamily="18" charset="0"/>
              </a:rPr>
              <a:t>=new OC();  </a:t>
            </a:r>
          </a:p>
          <a:p>
            <a:r>
              <a:rPr lang="en-IN" sz="2000" dirty="0">
                <a:latin typeface="Times New Roman" pitchFamily="18" charset="0"/>
                <a:cs typeface="Times New Roman" pitchFamily="18" charset="0"/>
              </a:rPr>
              <a:t>	     	 	  obj.sum(20,20);</a:t>
            </a:r>
          </a:p>
          <a:p>
            <a:r>
              <a:rPr lang="en-IN" sz="2000" dirty="0">
                <a:latin typeface="Times New Roman" pitchFamily="18" charset="0"/>
                <a:cs typeface="Times New Roman" pitchFamily="18" charset="0"/>
              </a:rPr>
              <a:t>				//now </a:t>
            </a:r>
            <a:r>
              <a:rPr lang="en-IN" sz="2000" dirty="0" err="1">
                <a:latin typeface="Times New Roman" pitchFamily="18" charset="0"/>
                <a:cs typeface="Times New Roman" pitchFamily="18" charset="0"/>
              </a:rPr>
              <a:t>int</a:t>
            </a:r>
            <a:r>
              <a:rPr lang="en-IN" sz="2000" dirty="0">
                <a:latin typeface="Times New Roman" pitchFamily="18" charset="0"/>
                <a:cs typeface="Times New Roman" pitchFamily="18" charset="0"/>
              </a:rPr>
              <a:t> </a:t>
            </a:r>
            <a:r>
              <a:rPr lang="en-IN" sz="2000" dirty="0" err="1">
                <a:latin typeface="Times New Roman" pitchFamily="18" charset="0"/>
                <a:cs typeface="Times New Roman" pitchFamily="18" charset="0"/>
              </a:rPr>
              <a:t>arg</a:t>
            </a:r>
            <a:r>
              <a:rPr lang="en-IN" sz="2000" dirty="0">
                <a:latin typeface="Times New Roman" pitchFamily="18" charset="0"/>
                <a:cs typeface="Times New Roman" pitchFamily="18" charset="0"/>
              </a:rPr>
              <a:t> sum() method gets invoked  </a:t>
            </a:r>
          </a:p>
          <a:p>
            <a:r>
              <a:rPr lang="en-IN" sz="2000" dirty="0">
                <a:latin typeface="Times New Roman" pitchFamily="18" charset="0"/>
                <a:cs typeface="Times New Roman" pitchFamily="18" charset="0"/>
              </a:rPr>
              <a:t>		}  </a:t>
            </a:r>
          </a:p>
          <a:p>
            <a:r>
              <a:rPr lang="en-US" sz="2000" dirty="0">
                <a:latin typeface="Times New Roman" pitchFamily="18" charset="0"/>
                <a:cs typeface="Times New Roman" pitchFamily="18" charset="0"/>
              </a:rPr>
              <a:t>	}</a:t>
            </a:r>
          </a:p>
          <a:p>
            <a:r>
              <a:rPr lang="en-US" sz="2000" dirty="0">
                <a:latin typeface="Times New Roman" pitchFamily="18" charset="0"/>
                <a:cs typeface="Times New Roman" pitchFamily="18" charset="0"/>
              </a:rPr>
              <a:t>		</a:t>
            </a: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205710752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0" y="1"/>
            <a:ext cx="9144000" cy="6863417"/>
          </a:xfrm>
          <a:prstGeom prst="rect">
            <a:avLst/>
          </a:prstGeom>
          <a:noFill/>
        </p:spPr>
        <p:txBody>
          <a:bodyPr wrap="square" rtlCol="0">
            <a:spAutoFit/>
          </a:bodyPr>
          <a:lstStyle/>
          <a:p>
            <a:r>
              <a:rPr lang="en-US" sz="2000" b="1" dirty="0">
                <a:latin typeface="Times New Roman" pitchFamily="18" charset="0"/>
                <a:cs typeface="Times New Roman" pitchFamily="18" charset="0"/>
              </a:rPr>
              <a:t> 7) Method Overloading with </a:t>
            </a:r>
            <a:r>
              <a:rPr lang="en-US" sz="2000" b="1" dirty="0" err="1">
                <a:latin typeface="Times New Roman" pitchFamily="18" charset="0"/>
                <a:cs typeface="Times New Roman" pitchFamily="18" charset="0"/>
              </a:rPr>
              <a:t>TypePromotion</a:t>
            </a:r>
            <a:r>
              <a:rPr lang="en-US" sz="2000" b="1" dirty="0">
                <a:latin typeface="Times New Roman" pitchFamily="18" charset="0"/>
                <a:cs typeface="Times New Roman" pitchFamily="18" charset="0"/>
              </a:rPr>
              <a:t> in case ambiguity:</a:t>
            </a:r>
          </a:p>
          <a:p>
            <a:endParaRPr lang="en-IN" sz="2000" b="1" dirty="0"/>
          </a:p>
          <a:p>
            <a:r>
              <a:rPr lang="en-IN" sz="2000" dirty="0">
                <a:latin typeface="Times New Roman" pitchFamily="18" charset="0"/>
                <a:cs typeface="Times New Roman" pitchFamily="18" charset="0"/>
              </a:rPr>
              <a:t>If there are no matching type arguments in the method, and each method promotes similar number of arguments, there will be ambiguity.</a:t>
            </a:r>
          </a:p>
          <a:p>
            <a:endParaRPr lang="en-IN" sz="2000" dirty="0">
              <a:latin typeface="Times New Roman" pitchFamily="18" charset="0"/>
              <a:cs typeface="Times New Roman" pitchFamily="18" charset="0"/>
            </a:endParaRPr>
          </a:p>
          <a:p>
            <a:r>
              <a:rPr lang="en-IN" sz="2000" dirty="0">
                <a:latin typeface="Times New Roman" pitchFamily="18" charset="0"/>
                <a:cs typeface="Times New Roman" pitchFamily="18" charset="0"/>
              </a:rPr>
              <a:t>class OC</a:t>
            </a:r>
          </a:p>
          <a:p>
            <a:r>
              <a:rPr lang="en-IN" sz="2000" dirty="0">
                <a:latin typeface="Times New Roman" pitchFamily="18" charset="0"/>
                <a:cs typeface="Times New Roman" pitchFamily="18" charset="0"/>
              </a:rPr>
              <a:t>{  </a:t>
            </a:r>
          </a:p>
          <a:p>
            <a:r>
              <a:rPr lang="en-IN" sz="2000" dirty="0">
                <a:latin typeface="Times New Roman" pitchFamily="18" charset="0"/>
                <a:cs typeface="Times New Roman" pitchFamily="18" charset="0"/>
              </a:rPr>
              <a:t>   	 void sum(</a:t>
            </a:r>
            <a:r>
              <a:rPr lang="en-IN" sz="2000" dirty="0" err="1">
                <a:latin typeface="Times New Roman" pitchFamily="18" charset="0"/>
                <a:cs typeface="Times New Roman" pitchFamily="18" charset="0"/>
              </a:rPr>
              <a:t>int</a:t>
            </a:r>
            <a:r>
              <a:rPr lang="en-IN" sz="2000" dirty="0">
                <a:latin typeface="Times New Roman" pitchFamily="18" charset="0"/>
                <a:cs typeface="Times New Roman" pitchFamily="18" charset="0"/>
              </a:rPr>
              <a:t> </a:t>
            </a:r>
            <a:r>
              <a:rPr lang="en-IN" sz="2000" dirty="0" err="1">
                <a:latin typeface="Times New Roman" pitchFamily="18" charset="0"/>
                <a:cs typeface="Times New Roman" pitchFamily="18" charset="0"/>
              </a:rPr>
              <a:t>a,long</a:t>
            </a:r>
            <a:r>
              <a:rPr lang="en-IN" sz="2000" dirty="0">
                <a:latin typeface="Times New Roman" pitchFamily="18" charset="0"/>
                <a:cs typeface="Times New Roman" pitchFamily="18" charset="0"/>
              </a:rPr>
              <a:t> b)</a:t>
            </a:r>
          </a:p>
          <a:p>
            <a:r>
              <a:rPr lang="en-IN" sz="2000" dirty="0">
                <a:latin typeface="Times New Roman" pitchFamily="18" charset="0"/>
                <a:cs typeface="Times New Roman" pitchFamily="18" charset="0"/>
              </a:rPr>
              <a:t>	{</a:t>
            </a:r>
          </a:p>
          <a:p>
            <a:r>
              <a:rPr lang="en-IN" sz="2000" dirty="0">
                <a:latin typeface="Times New Roman" pitchFamily="18" charset="0"/>
                <a:cs typeface="Times New Roman" pitchFamily="18" charset="0"/>
              </a:rPr>
              <a:t>		</a:t>
            </a:r>
            <a:r>
              <a:rPr lang="en-IN" sz="2000" dirty="0" err="1">
                <a:latin typeface="Times New Roman" pitchFamily="18" charset="0"/>
                <a:cs typeface="Times New Roman" pitchFamily="18" charset="0"/>
              </a:rPr>
              <a:t>System.out.println</a:t>
            </a:r>
            <a:r>
              <a:rPr lang="en-IN" sz="2000" dirty="0">
                <a:latin typeface="Times New Roman" pitchFamily="18" charset="0"/>
                <a:cs typeface="Times New Roman" pitchFamily="18" charset="0"/>
              </a:rPr>
              <a:t>("a method invoked");</a:t>
            </a:r>
          </a:p>
          <a:p>
            <a:r>
              <a:rPr lang="en-IN" sz="2000" dirty="0">
                <a:latin typeface="Times New Roman" pitchFamily="18" charset="0"/>
                <a:cs typeface="Times New Roman" pitchFamily="18" charset="0"/>
              </a:rPr>
              <a:t>	}  </a:t>
            </a:r>
          </a:p>
          <a:p>
            <a:r>
              <a:rPr lang="en-IN" sz="2000" dirty="0">
                <a:latin typeface="Times New Roman" pitchFamily="18" charset="0"/>
                <a:cs typeface="Times New Roman" pitchFamily="18" charset="0"/>
              </a:rPr>
              <a:t>	void sum(long </a:t>
            </a:r>
            <a:r>
              <a:rPr lang="en-IN" sz="2000" dirty="0" err="1">
                <a:latin typeface="Times New Roman" pitchFamily="18" charset="0"/>
                <a:cs typeface="Times New Roman" pitchFamily="18" charset="0"/>
              </a:rPr>
              <a:t>a,int</a:t>
            </a:r>
            <a:r>
              <a:rPr lang="en-IN" sz="2000" dirty="0">
                <a:latin typeface="Times New Roman" pitchFamily="18" charset="0"/>
                <a:cs typeface="Times New Roman" pitchFamily="18" charset="0"/>
              </a:rPr>
              <a:t> b)</a:t>
            </a:r>
          </a:p>
          <a:p>
            <a:r>
              <a:rPr lang="en-IN" sz="2000" dirty="0">
                <a:latin typeface="Times New Roman" pitchFamily="18" charset="0"/>
                <a:cs typeface="Times New Roman" pitchFamily="18" charset="0"/>
              </a:rPr>
              <a:t>	{</a:t>
            </a:r>
          </a:p>
          <a:p>
            <a:r>
              <a:rPr lang="en-IN" sz="2000" dirty="0">
                <a:latin typeface="Times New Roman" pitchFamily="18" charset="0"/>
                <a:cs typeface="Times New Roman" pitchFamily="18" charset="0"/>
              </a:rPr>
              <a:t>		</a:t>
            </a:r>
            <a:r>
              <a:rPr lang="en-IN" sz="2000" dirty="0" err="1">
                <a:latin typeface="Times New Roman" pitchFamily="18" charset="0"/>
                <a:cs typeface="Times New Roman" pitchFamily="18" charset="0"/>
              </a:rPr>
              <a:t>System.out.println</a:t>
            </a:r>
            <a:r>
              <a:rPr lang="en-IN" sz="2000" dirty="0">
                <a:latin typeface="Times New Roman" pitchFamily="18" charset="0"/>
                <a:cs typeface="Times New Roman" pitchFamily="18" charset="0"/>
              </a:rPr>
              <a:t>("b method invoked");</a:t>
            </a:r>
          </a:p>
          <a:p>
            <a:r>
              <a:rPr lang="en-IN" sz="2000" dirty="0">
                <a:latin typeface="Times New Roman" pitchFamily="18" charset="0"/>
                <a:cs typeface="Times New Roman" pitchFamily="18" charset="0"/>
              </a:rPr>
              <a:t>	}  </a:t>
            </a:r>
          </a:p>
          <a:p>
            <a:r>
              <a:rPr lang="en-IN" sz="2000" dirty="0">
                <a:latin typeface="Times New Roman" pitchFamily="18" charset="0"/>
                <a:cs typeface="Times New Roman" pitchFamily="18" charset="0"/>
              </a:rPr>
              <a:t>  </a:t>
            </a:r>
          </a:p>
          <a:p>
            <a:r>
              <a:rPr lang="en-IN" sz="2000" dirty="0">
                <a:latin typeface="Times New Roman" pitchFamily="18" charset="0"/>
                <a:cs typeface="Times New Roman" pitchFamily="18" charset="0"/>
              </a:rPr>
              <a:t>	public static void main(String </a:t>
            </a:r>
            <a:r>
              <a:rPr lang="en-IN" sz="2000" dirty="0" err="1">
                <a:latin typeface="Times New Roman" pitchFamily="18" charset="0"/>
                <a:cs typeface="Times New Roman" pitchFamily="18" charset="0"/>
              </a:rPr>
              <a:t>args</a:t>
            </a:r>
            <a:r>
              <a:rPr lang="en-IN" sz="2000" dirty="0">
                <a:latin typeface="Times New Roman" pitchFamily="18" charset="0"/>
                <a:cs typeface="Times New Roman" pitchFamily="18" charset="0"/>
              </a:rPr>
              <a:t>[])</a:t>
            </a:r>
          </a:p>
          <a:p>
            <a:r>
              <a:rPr lang="en-IN" sz="2000" dirty="0">
                <a:latin typeface="Times New Roman" pitchFamily="18" charset="0"/>
                <a:cs typeface="Times New Roman" pitchFamily="18" charset="0"/>
              </a:rPr>
              <a:t>	{  </a:t>
            </a:r>
          </a:p>
          <a:p>
            <a:r>
              <a:rPr lang="en-IN" sz="2000" dirty="0">
                <a:latin typeface="Times New Roman" pitchFamily="18" charset="0"/>
                <a:cs typeface="Times New Roman" pitchFamily="18" charset="0"/>
              </a:rPr>
              <a:t>  		OC </a:t>
            </a:r>
            <a:r>
              <a:rPr lang="en-IN" sz="2000" dirty="0" err="1">
                <a:latin typeface="Times New Roman" pitchFamily="18" charset="0"/>
                <a:cs typeface="Times New Roman" pitchFamily="18" charset="0"/>
              </a:rPr>
              <a:t>obj</a:t>
            </a:r>
            <a:r>
              <a:rPr lang="en-IN" sz="2000" dirty="0">
                <a:latin typeface="Times New Roman" pitchFamily="18" charset="0"/>
                <a:cs typeface="Times New Roman" pitchFamily="18" charset="0"/>
              </a:rPr>
              <a:t>=new OC();  </a:t>
            </a:r>
          </a:p>
          <a:p>
            <a:r>
              <a:rPr lang="en-IN" sz="2000" dirty="0">
                <a:latin typeface="Times New Roman" pitchFamily="18" charset="0"/>
                <a:cs typeface="Times New Roman" pitchFamily="18" charset="0"/>
              </a:rPr>
              <a:t>		obj.sum(20,20);//now ambiguity  </a:t>
            </a:r>
          </a:p>
          <a:p>
            <a:r>
              <a:rPr lang="en-IN" sz="2000" dirty="0">
                <a:latin typeface="Times New Roman" pitchFamily="18" charset="0"/>
                <a:cs typeface="Times New Roman" pitchFamily="18" charset="0"/>
              </a:rPr>
              <a:t> 	 }  </a:t>
            </a:r>
          </a:p>
          <a:p>
            <a:r>
              <a:rPr lang="en-IN" sz="2000" dirty="0">
                <a:latin typeface="Times New Roman" pitchFamily="18" charset="0"/>
                <a:cs typeface="Times New Roman" pitchFamily="18" charset="0"/>
              </a:rPr>
              <a:t>}  </a:t>
            </a:r>
          </a:p>
        </p:txBody>
      </p:sp>
    </p:spTree>
    <p:extLst>
      <p:ext uri="{BB962C8B-B14F-4D97-AF65-F5344CB8AC3E}">
        <p14:creationId xmlns:p14="http://schemas.microsoft.com/office/powerpoint/2010/main" val="110849481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Session 21-22</a:t>
            </a:r>
          </a:p>
        </p:txBody>
      </p:sp>
      <p:sp>
        <p:nvSpPr>
          <p:cNvPr id="3" name="Text Placeholder 2"/>
          <p:cNvSpPr>
            <a:spLocks noGrp="1"/>
          </p:cNvSpPr>
          <p:nvPr>
            <p:ph type="body" idx="1"/>
          </p:nvPr>
        </p:nvSpPr>
        <p:spPr/>
        <p:txBody>
          <a:bodyPr/>
          <a:lstStyle/>
          <a:p>
            <a:endParaRPr lang="en-IN"/>
          </a:p>
        </p:txBody>
      </p:sp>
    </p:spTree>
    <p:extLst>
      <p:ext uri="{BB962C8B-B14F-4D97-AF65-F5344CB8AC3E}">
        <p14:creationId xmlns:p14="http://schemas.microsoft.com/office/powerpoint/2010/main" val="374857083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a:t>Controlling access to class members</a:t>
            </a:r>
          </a:p>
        </p:txBody>
      </p:sp>
      <p:sp>
        <p:nvSpPr>
          <p:cNvPr id="3" name="Subtitle 2"/>
          <p:cNvSpPr>
            <a:spLocks noGrp="1"/>
          </p:cNvSpPr>
          <p:nvPr>
            <p:ph type="subTitle" idx="1"/>
          </p:nvPr>
        </p:nvSpPr>
        <p:spPr/>
        <p:txBody>
          <a:bodyPr/>
          <a:lstStyle/>
          <a:p>
            <a:endParaRPr lang="en-IN"/>
          </a:p>
        </p:txBody>
      </p:sp>
    </p:spTree>
    <p:extLst>
      <p:ext uri="{BB962C8B-B14F-4D97-AF65-F5344CB8AC3E}">
        <p14:creationId xmlns:p14="http://schemas.microsoft.com/office/powerpoint/2010/main" val="268725611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Controlling access to class members</a:t>
            </a:r>
          </a:p>
        </p:txBody>
      </p:sp>
      <p:sp>
        <p:nvSpPr>
          <p:cNvPr id="3" name="Content Placeholder 2"/>
          <p:cNvSpPr>
            <a:spLocks noGrp="1"/>
          </p:cNvSpPr>
          <p:nvPr>
            <p:ph idx="1"/>
          </p:nvPr>
        </p:nvSpPr>
        <p:spPr/>
        <p:txBody>
          <a:bodyPr/>
          <a:lstStyle/>
          <a:p>
            <a:r>
              <a:rPr lang="en-IN" dirty="0"/>
              <a:t>An access modifier restricts the access of a class, constructor, data member and method in another class.</a:t>
            </a:r>
          </a:p>
          <a:p>
            <a:r>
              <a:rPr lang="en-IN" dirty="0"/>
              <a:t>Java Access Modifiers are </a:t>
            </a:r>
          </a:p>
          <a:p>
            <a:pPr marL="0" indent="0">
              <a:buNone/>
            </a:pPr>
            <a:r>
              <a:rPr lang="en-IN" dirty="0"/>
              <a:t>     1. public</a:t>
            </a:r>
          </a:p>
          <a:p>
            <a:pPr marL="0" indent="0">
              <a:buNone/>
            </a:pPr>
            <a:r>
              <a:rPr lang="en-IN" dirty="0"/>
              <a:t>     2. protected</a:t>
            </a:r>
          </a:p>
          <a:p>
            <a:pPr marL="0" indent="0">
              <a:buNone/>
            </a:pPr>
            <a:r>
              <a:rPr lang="en-IN" dirty="0"/>
              <a:t>     3. private</a:t>
            </a:r>
          </a:p>
          <a:p>
            <a:pPr marL="0" indent="0">
              <a:buNone/>
            </a:pPr>
            <a:r>
              <a:rPr lang="en-IN" dirty="0"/>
              <a:t>     4. default</a:t>
            </a:r>
          </a:p>
          <a:p>
            <a:pPr marL="0" indent="0">
              <a:buNone/>
            </a:pPr>
            <a:endParaRPr lang="en-IN" dirty="0"/>
          </a:p>
        </p:txBody>
      </p:sp>
    </p:spTree>
    <p:extLst>
      <p:ext uri="{BB962C8B-B14F-4D97-AF65-F5344CB8AC3E}">
        <p14:creationId xmlns:p14="http://schemas.microsoft.com/office/powerpoint/2010/main" val="389994672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algn="just"/>
            <a:r>
              <a:rPr lang="en-IN" dirty="0"/>
              <a:t>We are allowed to use only “public” or “default” access modifiers with java classes.</a:t>
            </a:r>
          </a:p>
          <a:p>
            <a:pPr algn="just"/>
            <a:r>
              <a:rPr lang="en-IN" dirty="0"/>
              <a:t>If a class is “public” then we can access it from anywhere, </a:t>
            </a:r>
            <a:r>
              <a:rPr lang="en-IN" dirty="0" err="1"/>
              <a:t>i.e</a:t>
            </a:r>
            <a:r>
              <a:rPr lang="en-IN" dirty="0"/>
              <a:t> from any other class located in any other packages etc.</a:t>
            </a:r>
          </a:p>
          <a:p>
            <a:pPr algn="just"/>
            <a:r>
              <a:rPr lang="en-IN" dirty="0"/>
              <a:t>We can have only one “public” class in a source file and file name should be same as the public class name.</a:t>
            </a:r>
          </a:p>
          <a:p>
            <a:pPr algn="just"/>
            <a:r>
              <a:rPr lang="en-IN" dirty="0"/>
              <a:t>If the class has “default access” then it can be accessed only from other classes in the same package.</a:t>
            </a:r>
          </a:p>
        </p:txBody>
      </p:sp>
    </p:spTree>
    <p:extLst>
      <p:ext uri="{BB962C8B-B14F-4D97-AF65-F5344CB8AC3E}">
        <p14:creationId xmlns:p14="http://schemas.microsoft.com/office/powerpoint/2010/main" val="4147225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Java access modifier with class members</a:t>
            </a:r>
          </a:p>
        </p:txBody>
      </p:sp>
      <p:sp>
        <p:nvSpPr>
          <p:cNvPr id="3" name="Content Placeholder 2"/>
          <p:cNvSpPr>
            <a:spLocks noGrp="1"/>
          </p:cNvSpPr>
          <p:nvPr>
            <p:ph idx="1"/>
          </p:nvPr>
        </p:nvSpPr>
        <p:spPr>
          <a:xfrm>
            <a:off x="838200" y="1499473"/>
            <a:ext cx="10506075" cy="4351338"/>
          </a:xfrm>
        </p:spPr>
        <p:txBody>
          <a:bodyPr>
            <a:normAutofit fontScale="77500" lnSpcReduction="20000"/>
          </a:bodyPr>
          <a:lstStyle/>
          <a:p>
            <a:r>
              <a:rPr lang="en-IN" b="1" dirty="0"/>
              <a:t>public</a:t>
            </a:r>
            <a:r>
              <a:rPr lang="en-IN" dirty="0"/>
              <a:t>  access modifier</a:t>
            </a:r>
          </a:p>
          <a:p>
            <a:pPr marL="0" indent="0">
              <a:buNone/>
            </a:pPr>
            <a:r>
              <a:rPr lang="en-IN" dirty="0"/>
              <a:t>The members, methods and classes that are declared public can be accessed from anywhere. This modifier doesn’t put any restriction on the access.</a:t>
            </a:r>
          </a:p>
          <a:p>
            <a:pPr marL="0" indent="0">
              <a:buNone/>
            </a:pPr>
            <a:r>
              <a:rPr lang="en-IN" dirty="0"/>
              <a:t> public class Clock{</a:t>
            </a:r>
          </a:p>
          <a:p>
            <a:pPr marL="0" indent="0">
              <a:buNone/>
            </a:pPr>
            <a:r>
              <a:rPr lang="en-IN" dirty="0"/>
              <a:t>public long time=0;</a:t>
            </a:r>
          </a:p>
          <a:p>
            <a:pPr marL="0" indent="0">
              <a:buNone/>
            </a:pPr>
            <a:r>
              <a:rPr lang="en-IN" dirty="0"/>
              <a:t>}</a:t>
            </a:r>
          </a:p>
          <a:p>
            <a:pPr marL="0" indent="0">
              <a:buNone/>
            </a:pPr>
            <a:r>
              <a:rPr lang="en-IN" dirty="0"/>
              <a:t>public class </a:t>
            </a:r>
            <a:r>
              <a:rPr lang="en-IN" dirty="0" err="1"/>
              <a:t>ClockReader</a:t>
            </a:r>
            <a:r>
              <a:rPr lang="en-IN" dirty="0"/>
              <a:t>{</a:t>
            </a:r>
          </a:p>
          <a:p>
            <a:pPr marL="0" indent="0">
              <a:buNone/>
            </a:pPr>
            <a:r>
              <a:rPr lang="en-IN" dirty="0"/>
              <a:t>Clock clock= new Clock();</a:t>
            </a:r>
          </a:p>
          <a:p>
            <a:pPr marL="0" indent="0">
              <a:buNone/>
            </a:pPr>
            <a:r>
              <a:rPr lang="en-IN" dirty="0"/>
              <a:t>public long </a:t>
            </a:r>
            <a:r>
              <a:rPr lang="en-IN" dirty="0" err="1"/>
              <a:t>readClock</a:t>
            </a:r>
            <a:r>
              <a:rPr lang="en-IN" dirty="0"/>
              <a:t>()</a:t>
            </a:r>
          </a:p>
          <a:p>
            <a:pPr marL="0" indent="0">
              <a:buNone/>
            </a:pPr>
            <a:r>
              <a:rPr lang="en-IN" dirty="0"/>
              <a:t>{</a:t>
            </a:r>
          </a:p>
          <a:p>
            <a:pPr marL="0" indent="0">
              <a:buNone/>
            </a:pPr>
            <a:r>
              <a:rPr lang="en-IN" dirty="0"/>
              <a:t> return </a:t>
            </a:r>
            <a:r>
              <a:rPr lang="en-IN" dirty="0" err="1"/>
              <a:t>clock.time</a:t>
            </a:r>
            <a:r>
              <a:rPr lang="en-IN" dirty="0"/>
              <a:t>;</a:t>
            </a:r>
          </a:p>
          <a:p>
            <a:pPr marL="0" indent="0">
              <a:buNone/>
            </a:pPr>
            <a:r>
              <a:rPr lang="en-IN" dirty="0"/>
              <a:t>}</a:t>
            </a:r>
          </a:p>
        </p:txBody>
      </p:sp>
      <p:sp>
        <p:nvSpPr>
          <p:cNvPr id="6" name="Rectangle 5"/>
          <p:cNvSpPr/>
          <p:nvPr/>
        </p:nvSpPr>
        <p:spPr>
          <a:xfrm>
            <a:off x="6515100" y="2800350"/>
            <a:ext cx="4371975" cy="2057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p:cNvSpPr txBox="1"/>
          <p:nvPr/>
        </p:nvSpPr>
        <p:spPr>
          <a:xfrm>
            <a:off x="6543675" y="2825036"/>
            <a:ext cx="4314825" cy="1754326"/>
          </a:xfrm>
          <a:prstGeom prst="rect">
            <a:avLst/>
          </a:prstGeom>
          <a:noFill/>
        </p:spPr>
        <p:txBody>
          <a:bodyPr wrap="square" rtlCol="0">
            <a:spAutoFit/>
          </a:bodyPr>
          <a:lstStyle/>
          <a:p>
            <a:r>
              <a:rPr lang="en-IN" dirty="0"/>
              <a:t>The variable </a:t>
            </a:r>
            <a:r>
              <a:rPr lang="en-IN" b="1" dirty="0"/>
              <a:t>time</a:t>
            </a:r>
            <a:r>
              <a:rPr lang="en-IN" dirty="0"/>
              <a:t> in the class Clock is marked with </a:t>
            </a:r>
            <a:r>
              <a:rPr lang="en-IN" b="1" dirty="0"/>
              <a:t>public</a:t>
            </a:r>
            <a:r>
              <a:rPr lang="en-IN" dirty="0"/>
              <a:t> Java access modifier. Therefore the </a:t>
            </a:r>
            <a:r>
              <a:rPr lang="en-IN" dirty="0" err="1"/>
              <a:t>ClockReader</a:t>
            </a:r>
            <a:r>
              <a:rPr lang="en-IN" dirty="0"/>
              <a:t> class can access the variable </a:t>
            </a:r>
            <a:r>
              <a:rPr lang="en-IN" b="1" dirty="0"/>
              <a:t>time</a:t>
            </a:r>
            <a:r>
              <a:rPr lang="en-IN" dirty="0"/>
              <a:t> in the Clock class no matter what package the </a:t>
            </a:r>
            <a:r>
              <a:rPr lang="en-IN" dirty="0" err="1"/>
              <a:t>ClockReader</a:t>
            </a:r>
            <a:r>
              <a:rPr lang="en-IN" dirty="0"/>
              <a:t> is located.</a:t>
            </a:r>
          </a:p>
        </p:txBody>
      </p:sp>
    </p:spTree>
    <p:extLst>
      <p:ext uri="{BB962C8B-B14F-4D97-AF65-F5344CB8AC3E}">
        <p14:creationId xmlns:p14="http://schemas.microsoft.com/office/powerpoint/2010/main" val="367179664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28625" y="695326"/>
            <a:ext cx="5568950" cy="823912"/>
          </a:xfrm>
        </p:spPr>
        <p:txBody>
          <a:bodyPr/>
          <a:lstStyle/>
          <a:p>
            <a:r>
              <a:rPr lang="en-IN" u="sng" dirty="0"/>
              <a:t>Program name- Addition.java</a:t>
            </a:r>
          </a:p>
        </p:txBody>
      </p:sp>
      <p:sp>
        <p:nvSpPr>
          <p:cNvPr id="4" name="Content Placeholder 3"/>
          <p:cNvSpPr>
            <a:spLocks noGrp="1"/>
          </p:cNvSpPr>
          <p:nvPr>
            <p:ph sz="half" idx="2"/>
          </p:nvPr>
        </p:nvSpPr>
        <p:spPr>
          <a:xfrm>
            <a:off x="428625" y="1656209"/>
            <a:ext cx="5743575" cy="3684588"/>
          </a:xfrm>
        </p:spPr>
        <p:txBody>
          <a:bodyPr/>
          <a:lstStyle/>
          <a:p>
            <a:pPr marL="0" indent="0">
              <a:buNone/>
            </a:pPr>
            <a:r>
              <a:rPr lang="en-IN" dirty="0"/>
              <a:t>package </a:t>
            </a:r>
            <a:r>
              <a:rPr lang="en-IN" dirty="0" err="1"/>
              <a:t>abcpackage</a:t>
            </a:r>
            <a:r>
              <a:rPr lang="en-IN" dirty="0"/>
              <a:t>;</a:t>
            </a:r>
          </a:p>
          <a:p>
            <a:pPr marL="0" indent="0">
              <a:buNone/>
            </a:pPr>
            <a:r>
              <a:rPr lang="en-IN" dirty="0"/>
              <a:t>public class Addition{</a:t>
            </a:r>
          </a:p>
          <a:p>
            <a:pPr marL="0" indent="0">
              <a:buNone/>
            </a:pPr>
            <a:r>
              <a:rPr lang="en-IN" dirty="0"/>
              <a:t>public </a:t>
            </a:r>
            <a:r>
              <a:rPr lang="en-IN" dirty="0" err="1"/>
              <a:t>int</a:t>
            </a:r>
            <a:r>
              <a:rPr lang="en-IN" dirty="0"/>
              <a:t> </a:t>
            </a:r>
            <a:r>
              <a:rPr lang="en-IN" dirty="0" err="1"/>
              <a:t>addTwoNumber</a:t>
            </a:r>
            <a:r>
              <a:rPr lang="en-IN" dirty="0"/>
              <a:t>(</a:t>
            </a:r>
            <a:r>
              <a:rPr lang="en-IN" dirty="0" err="1"/>
              <a:t>int</a:t>
            </a:r>
            <a:r>
              <a:rPr lang="en-IN" dirty="0"/>
              <a:t> a, </a:t>
            </a:r>
            <a:r>
              <a:rPr lang="en-IN" dirty="0" err="1"/>
              <a:t>int</a:t>
            </a:r>
            <a:r>
              <a:rPr lang="en-IN" dirty="0"/>
              <a:t> b)  {</a:t>
            </a:r>
          </a:p>
          <a:p>
            <a:pPr marL="0" indent="0">
              <a:buNone/>
            </a:pPr>
            <a:r>
              <a:rPr lang="en-IN" dirty="0"/>
              <a:t>return  (</a:t>
            </a:r>
            <a:r>
              <a:rPr lang="en-IN" dirty="0" err="1"/>
              <a:t>a+b</a:t>
            </a:r>
            <a:r>
              <a:rPr lang="en-IN" dirty="0"/>
              <a:t>); </a:t>
            </a:r>
          </a:p>
          <a:p>
            <a:pPr marL="0" indent="0">
              <a:buNone/>
            </a:pPr>
            <a:r>
              <a:rPr lang="en-IN" dirty="0"/>
              <a:t>}</a:t>
            </a:r>
          </a:p>
          <a:p>
            <a:pPr marL="0" indent="0">
              <a:buNone/>
            </a:pPr>
            <a:r>
              <a:rPr lang="en-IN" dirty="0"/>
              <a:t>}</a:t>
            </a:r>
          </a:p>
        </p:txBody>
      </p:sp>
      <p:sp>
        <p:nvSpPr>
          <p:cNvPr id="5" name="Text Placeholder 4"/>
          <p:cNvSpPr>
            <a:spLocks noGrp="1"/>
          </p:cNvSpPr>
          <p:nvPr>
            <p:ph type="body" sz="quarter" idx="3"/>
          </p:nvPr>
        </p:nvSpPr>
        <p:spPr>
          <a:xfrm>
            <a:off x="6172200" y="561406"/>
            <a:ext cx="5183188" cy="823912"/>
          </a:xfrm>
        </p:spPr>
        <p:txBody>
          <a:bodyPr/>
          <a:lstStyle/>
          <a:p>
            <a:r>
              <a:rPr lang="en-IN" u="sng" dirty="0"/>
              <a:t>Program name- Test.java</a:t>
            </a:r>
          </a:p>
        </p:txBody>
      </p:sp>
      <p:sp>
        <p:nvSpPr>
          <p:cNvPr id="8" name="Rectangle 2"/>
          <p:cNvSpPr>
            <a:spLocks noGrp="1" noChangeArrowheads="1"/>
          </p:cNvSpPr>
          <p:nvPr>
            <p:ph sz="quarter" idx="4"/>
          </p:nvPr>
        </p:nvSpPr>
        <p:spPr bwMode="auto">
          <a:xfrm>
            <a:off x="6172200" y="1519238"/>
            <a:ext cx="5090319" cy="3539430"/>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chemeClr val="tx1"/>
                </a:solidFill>
                <a:latin typeface="+mj-lt"/>
              </a:rPr>
              <a:t>p</a:t>
            </a:r>
            <a:r>
              <a:rPr kumimoji="0" lang="en-US" altLang="en-US" b="0" i="0" u="none" strike="noStrike" cap="none" normalizeH="0" baseline="0" dirty="0">
                <a:ln>
                  <a:noFill/>
                </a:ln>
                <a:solidFill>
                  <a:schemeClr val="tx1"/>
                </a:solidFill>
                <a:effectLst/>
                <a:latin typeface="+mj-lt"/>
              </a:rPr>
              <a:t>ackage </a:t>
            </a:r>
            <a:r>
              <a:rPr lang="en-US" altLang="en-US" dirty="0">
                <a:solidFill>
                  <a:schemeClr val="tx1"/>
                </a:solidFill>
                <a:latin typeface="+mj-lt"/>
              </a:rPr>
              <a:t>xyz</a:t>
            </a:r>
            <a:r>
              <a:rPr kumimoji="0" lang="en-US" altLang="en-US" b="0" i="0" u="none" strike="noStrike" cap="none" normalizeH="0" baseline="0" dirty="0">
                <a:ln>
                  <a:noFill/>
                </a:ln>
                <a:solidFill>
                  <a:schemeClr val="tx1"/>
                </a:solidFill>
                <a:effectLst/>
                <a:latin typeface="+mj-lt"/>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chemeClr val="tx1"/>
                </a:solidFill>
                <a:latin typeface="+mj-lt"/>
              </a:rPr>
              <a:t>import  </a:t>
            </a:r>
            <a:r>
              <a:rPr lang="en-US" altLang="en-US" dirty="0" err="1">
                <a:solidFill>
                  <a:schemeClr val="tx1"/>
                </a:solidFill>
                <a:latin typeface="+mj-lt"/>
              </a:rPr>
              <a:t>abcdpackage.Addition</a:t>
            </a:r>
            <a:r>
              <a:rPr lang="en-US" altLang="en-US" dirty="0">
                <a:solidFill>
                  <a:schemeClr val="tx1"/>
                </a:solidFill>
                <a:latin typeface="+mj-lt"/>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chemeClr val="tx1"/>
                </a:solidFill>
                <a:latin typeface="+mj-lt"/>
              </a:rPr>
              <a:t>c</a:t>
            </a:r>
            <a:r>
              <a:rPr kumimoji="0" lang="en-US" altLang="en-US" b="0" i="0" u="none" strike="noStrike" cap="none" normalizeH="0" baseline="0" dirty="0">
                <a:ln>
                  <a:noFill/>
                </a:ln>
                <a:solidFill>
                  <a:schemeClr val="tx1"/>
                </a:solidFill>
                <a:effectLst/>
                <a:latin typeface="+mj-lt"/>
              </a:rPr>
              <a:t>lass</a:t>
            </a:r>
            <a:r>
              <a:rPr kumimoji="0" lang="en-US" altLang="en-US" b="0" i="0" u="none" strike="noStrike" cap="none" normalizeH="0" dirty="0">
                <a:ln>
                  <a:noFill/>
                </a:ln>
                <a:solidFill>
                  <a:schemeClr val="tx1"/>
                </a:solidFill>
                <a:effectLst/>
                <a:latin typeface="+mj-lt"/>
              </a:rPr>
              <a:t> Test{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chemeClr val="tx1"/>
                </a:solidFill>
                <a:latin typeface="+mj-lt"/>
              </a:rPr>
              <a:t>p</a:t>
            </a:r>
            <a:r>
              <a:rPr lang="en-US" altLang="en-US" baseline="0" dirty="0">
                <a:solidFill>
                  <a:schemeClr val="tx1"/>
                </a:solidFill>
                <a:latin typeface="+mj-lt"/>
              </a:rPr>
              <a:t>ublic static void main(String </a:t>
            </a:r>
            <a:r>
              <a:rPr lang="en-US" altLang="en-US" baseline="0" dirty="0" err="1">
                <a:solidFill>
                  <a:schemeClr val="tx1"/>
                </a:solidFill>
                <a:latin typeface="+mj-lt"/>
              </a:rPr>
              <a:t>args</a:t>
            </a:r>
            <a:r>
              <a:rPr lang="en-US" altLang="en-US" baseline="0" dirty="0">
                <a:solidFill>
                  <a:schemeClr val="tx1"/>
                </a:solidFill>
                <a:latin typeface="+mj-lt"/>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baseline="0" dirty="0">
                <a:solidFill>
                  <a:schemeClr val="tx1"/>
                </a:solidFill>
                <a:latin typeface="+mj-lt"/>
              </a:rPr>
              <a:t>  Addition </a:t>
            </a:r>
            <a:r>
              <a:rPr lang="en-US" altLang="en-US" baseline="0" dirty="0" err="1">
                <a:solidFill>
                  <a:schemeClr val="tx1"/>
                </a:solidFill>
                <a:latin typeface="+mj-lt"/>
              </a:rPr>
              <a:t>obj</a:t>
            </a:r>
            <a:r>
              <a:rPr lang="en-US" altLang="en-US" baseline="0" dirty="0">
                <a:solidFill>
                  <a:schemeClr val="tx1"/>
                </a:solidFill>
                <a:latin typeface="+mj-lt"/>
              </a:rPr>
              <a:t>= new Addition();</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err="1">
                <a:solidFill>
                  <a:schemeClr val="tx1"/>
                </a:solidFill>
                <a:latin typeface="+mj-lt"/>
              </a:rPr>
              <a:t>Int</a:t>
            </a:r>
            <a:r>
              <a:rPr lang="en-US" altLang="en-US" dirty="0">
                <a:solidFill>
                  <a:schemeClr val="tx1"/>
                </a:solidFill>
                <a:latin typeface="+mj-lt"/>
              </a:rPr>
              <a:t> k= </a:t>
            </a:r>
            <a:r>
              <a:rPr lang="en-US" altLang="en-US" dirty="0" err="1">
                <a:solidFill>
                  <a:schemeClr val="tx1"/>
                </a:solidFill>
                <a:latin typeface="+mj-lt"/>
              </a:rPr>
              <a:t>obj.addTwoNumber</a:t>
            </a:r>
            <a:r>
              <a:rPr lang="en-US" altLang="en-US" dirty="0">
                <a:solidFill>
                  <a:schemeClr val="tx1"/>
                </a:solidFill>
                <a:latin typeface="+mj-lt"/>
              </a:rPr>
              <a:t>(100,1);</a:t>
            </a:r>
            <a:endParaRPr lang="en-US" altLang="en-US" baseline="0" dirty="0">
              <a:solidFill>
                <a:schemeClr val="tx1"/>
              </a:solidFill>
              <a:latin typeface="+mj-lt"/>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err="1">
                <a:solidFill>
                  <a:schemeClr val="tx1"/>
                </a:solidFill>
                <a:latin typeface="+mj-lt"/>
              </a:rPr>
              <a:t>System.out.println</a:t>
            </a:r>
            <a:r>
              <a:rPr lang="en-US" altLang="en-US" dirty="0">
                <a:solidFill>
                  <a:schemeClr val="tx1"/>
                </a:solidFill>
                <a:latin typeface="+mj-lt"/>
              </a:rPr>
              <a:t>(k);</a:t>
            </a:r>
            <a:endParaRPr lang="en-US" altLang="en-US" baseline="0" dirty="0">
              <a:solidFill>
                <a:schemeClr val="tx1"/>
              </a:solidFill>
              <a:latin typeface="+mj-lt"/>
            </a:endParaRPr>
          </a:p>
        </p:txBody>
      </p:sp>
      <p:sp>
        <p:nvSpPr>
          <p:cNvPr id="9" name="Rectangle 3"/>
          <p:cNvSpPr>
            <a:spLocks noGrp="1" noChangeArrowheads="1"/>
          </p:cNvSpPr>
          <p:nvPr>
            <p:ph type="title"/>
          </p:nvPr>
        </p:nvSpPr>
        <p:spPr bwMode="auto">
          <a:xfrm>
            <a:off x="0" y="5200770"/>
            <a:ext cx="11355387" cy="923330"/>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The method </a:t>
            </a:r>
            <a:r>
              <a:rPr kumimoji="0" lang="en-US" altLang="en-US" sz="1800" b="0" i="0" u="none" strike="noStrike" cap="none" normalizeH="0" baseline="0" dirty="0" err="1">
                <a:ln>
                  <a:noFill/>
                </a:ln>
                <a:solidFill>
                  <a:schemeClr val="tx1"/>
                </a:solidFill>
                <a:effectLst/>
                <a:latin typeface="Arial" panose="020B0604020202020204" pitchFamily="34" charset="0"/>
              </a:rPr>
              <a:t>addTwoNumber</a:t>
            </a:r>
            <a:r>
              <a:rPr kumimoji="0" lang="en-US" altLang="en-US" sz="1800" b="0" i="0" u="none" strike="noStrike" cap="none" normalizeH="0" baseline="0" dirty="0">
                <a:ln>
                  <a:noFill/>
                </a:ln>
                <a:solidFill>
                  <a:schemeClr val="tx1"/>
                </a:solidFill>
                <a:effectLst/>
                <a:latin typeface="Arial" panose="020B0604020202020204" pitchFamily="34" charset="0"/>
              </a:rPr>
              <a:t>(</a:t>
            </a:r>
            <a:r>
              <a:rPr kumimoji="0" lang="en-US" altLang="en-US" sz="1800" b="0" i="0" u="none" strike="noStrike" cap="none" normalizeH="0" baseline="0" dirty="0" err="1">
                <a:ln>
                  <a:noFill/>
                </a:ln>
                <a:solidFill>
                  <a:schemeClr val="tx1"/>
                </a:solidFill>
                <a:effectLst/>
                <a:latin typeface="Arial" panose="020B0604020202020204" pitchFamily="34" charset="0"/>
              </a:rPr>
              <a:t>int</a:t>
            </a:r>
            <a:r>
              <a:rPr kumimoji="0" lang="en-US" altLang="en-US" sz="1800" b="0" i="0" u="none" strike="noStrike" cap="none" normalizeH="0" dirty="0">
                <a:ln>
                  <a:noFill/>
                </a:ln>
                <a:solidFill>
                  <a:schemeClr val="tx1"/>
                </a:solidFill>
                <a:effectLst/>
                <a:latin typeface="Arial" panose="020B0604020202020204" pitchFamily="34" charset="0"/>
              </a:rPr>
              <a:t> a, </a:t>
            </a:r>
            <a:r>
              <a:rPr kumimoji="0" lang="en-US" altLang="en-US" sz="1800" b="0" i="0" u="none" strike="noStrike" cap="none" normalizeH="0" dirty="0" err="1">
                <a:ln>
                  <a:noFill/>
                </a:ln>
                <a:solidFill>
                  <a:schemeClr val="tx1"/>
                </a:solidFill>
                <a:effectLst/>
                <a:latin typeface="Arial" panose="020B0604020202020204" pitchFamily="34" charset="0"/>
              </a:rPr>
              <a:t>int</a:t>
            </a:r>
            <a:r>
              <a:rPr kumimoji="0" lang="en-US" altLang="en-US" sz="1800" b="0" i="0" u="none" strike="noStrike" cap="none" normalizeH="0" dirty="0">
                <a:ln>
                  <a:noFill/>
                </a:ln>
                <a:solidFill>
                  <a:schemeClr val="tx1"/>
                </a:solidFill>
                <a:effectLst/>
                <a:latin typeface="Arial" panose="020B0604020202020204" pitchFamily="34" charset="0"/>
              </a:rPr>
              <a:t> b</a:t>
            </a:r>
            <a:r>
              <a:rPr kumimoji="0" lang="en-US" altLang="en-US" sz="1800" b="0" i="0" u="none" strike="noStrike" cap="none" normalizeH="0" baseline="0" dirty="0">
                <a:ln>
                  <a:noFill/>
                </a:ln>
                <a:solidFill>
                  <a:schemeClr val="tx1"/>
                </a:solidFill>
                <a:effectLst/>
                <a:latin typeface="Arial" panose="020B0604020202020204" pitchFamily="34" charset="0"/>
              </a:rPr>
              <a:t>) </a:t>
            </a:r>
            <a:r>
              <a:rPr lang="en-US" altLang="en-US" sz="1800" dirty="0">
                <a:latin typeface="Arial" panose="020B0604020202020204" pitchFamily="34" charset="0"/>
              </a:rPr>
              <a:t>has public access modifier and the class Test is able to access the method without even extending the Addition class. </a:t>
            </a:r>
            <a:r>
              <a:rPr lang="en-US" altLang="en-US" sz="1800" b="1" dirty="0">
                <a:latin typeface="Arial" panose="020B0604020202020204" pitchFamily="34" charset="0"/>
              </a:rPr>
              <a:t>This is because public modifier has the visibility everywhere.</a:t>
            </a:r>
            <a:r>
              <a:rPr kumimoji="0" lang="en-US" altLang="en-US" sz="1800" b="1" i="0" u="none" strike="noStrike" cap="none" normalizeH="0" baseline="0" dirty="0">
                <a:ln>
                  <a:noFill/>
                </a:ln>
                <a:solidFill>
                  <a:schemeClr val="tx1"/>
                </a:solidFill>
                <a:effectLst/>
                <a:latin typeface="Arial" panose="020B0604020202020204" pitchFamily="34" charset="0"/>
              </a:rPr>
              <a:t> </a:t>
            </a:r>
          </a:p>
        </p:txBody>
      </p:sp>
      <p:sp>
        <p:nvSpPr>
          <p:cNvPr id="10" name="Rectangle 9"/>
          <p:cNvSpPr/>
          <p:nvPr/>
        </p:nvSpPr>
        <p:spPr>
          <a:xfrm>
            <a:off x="257175" y="857250"/>
            <a:ext cx="5629275" cy="434352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66857680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52512" y="1368425"/>
            <a:ext cx="10515600" cy="5375276"/>
          </a:xfrm>
        </p:spPr>
        <p:txBody>
          <a:bodyPr/>
          <a:lstStyle/>
          <a:p>
            <a:r>
              <a:rPr lang="en-IN" b="1" dirty="0"/>
              <a:t>protected  </a:t>
            </a:r>
            <a:r>
              <a:rPr lang="en-IN" dirty="0"/>
              <a:t>access modifier</a:t>
            </a:r>
          </a:p>
          <a:p>
            <a:pPr algn="just">
              <a:buFont typeface="Wingdings" panose="05000000000000000000" pitchFamily="2" charset="2"/>
              <a:buChar char="Ø"/>
            </a:pPr>
            <a:r>
              <a:rPr lang="en-IN" dirty="0"/>
              <a:t>Protected data member and method are only accessible by </a:t>
            </a:r>
            <a:r>
              <a:rPr lang="en-IN" b="1" dirty="0"/>
              <a:t>the classes of the same package </a:t>
            </a:r>
            <a:r>
              <a:rPr lang="en-IN" dirty="0"/>
              <a:t>and the </a:t>
            </a:r>
            <a:r>
              <a:rPr lang="en-IN" b="1" dirty="0"/>
              <a:t>subclasses present in any package</a:t>
            </a:r>
            <a:r>
              <a:rPr lang="en-IN" dirty="0"/>
              <a:t>. </a:t>
            </a:r>
          </a:p>
          <a:p>
            <a:pPr algn="just">
              <a:buFont typeface="Wingdings" panose="05000000000000000000" pitchFamily="2" charset="2"/>
              <a:buChar char="Ø"/>
            </a:pPr>
            <a:r>
              <a:rPr lang="en-IN" dirty="0"/>
              <a:t>You can also say that the protected access modifier is similar to default access modifier with </a:t>
            </a:r>
            <a:r>
              <a:rPr lang="en-IN" b="1" dirty="0"/>
              <a:t>one exception that it has visibility in sub classes</a:t>
            </a:r>
            <a:r>
              <a:rPr lang="en-IN" dirty="0"/>
              <a:t>.</a:t>
            </a:r>
            <a:br>
              <a:rPr lang="en-IN" dirty="0"/>
            </a:br>
            <a:r>
              <a:rPr lang="en-IN" dirty="0"/>
              <a:t>Classes cannot be declared protected. This access modifier is generally used in a parent child relationship</a:t>
            </a:r>
            <a:endParaRPr lang="en-IN" b="1" dirty="0"/>
          </a:p>
        </p:txBody>
      </p:sp>
    </p:spTree>
    <p:extLst>
      <p:ext uri="{BB962C8B-B14F-4D97-AF65-F5344CB8AC3E}">
        <p14:creationId xmlns:p14="http://schemas.microsoft.com/office/powerpoint/2010/main" val="9005255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52525" y="1011236"/>
            <a:ext cx="10515600" cy="5675314"/>
          </a:xfrm>
        </p:spPr>
        <p:txBody>
          <a:bodyPr>
            <a:normAutofit fontScale="77500" lnSpcReduction="20000"/>
          </a:bodyPr>
          <a:lstStyle/>
          <a:p>
            <a:r>
              <a:rPr lang="en-US" dirty="0">
                <a:latin typeface="Times New Roman" pitchFamily="18" charset="0"/>
                <a:cs typeface="Times New Roman" pitchFamily="18" charset="0"/>
              </a:rPr>
              <a:t>Class defines a new data type.</a:t>
            </a:r>
          </a:p>
          <a:p>
            <a:pPr marL="0" indent="0">
              <a:buNone/>
            </a:pPr>
            <a:endParaRPr lang="en-US" dirty="0">
              <a:latin typeface="Times New Roman" pitchFamily="18" charset="0"/>
              <a:cs typeface="Times New Roman" pitchFamily="18" charset="0"/>
            </a:endParaRPr>
          </a:p>
          <a:p>
            <a:pPr marL="0" indent="0">
              <a:buNone/>
            </a:pPr>
            <a:r>
              <a:rPr lang="en-US" dirty="0">
                <a:latin typeface="Times New Roman" pitchFamily="18" charset="0"/>
                <a:cs typeface="Times New Roman" pitchFamily="18" charset="0"/>
              </a:rPr>
              <a:t>class </a:t>
            </a:r>
            <a:r>
              <a:rPr lang="en-US" dirty="0" err="1">
                <a:latin typeface="Times New Roman" pitchFamily="18" charset="0"/>
                <a:cs typeface="Times New Roman" pitchFamily="18" charset="0"/>
              </a:rPr>
              <a:t>classname</a:t>
            </a:r>
            <a:endParaRPr lang="en-US" dirty="0">
              <a:latin typeface="Times New Roman" pitchFamily="18" charset="0"/>
              <a:cs typeface="Times New Roman" pitchFamily="18" charset="0"/>
            </a:endParaRPr>
          </a:p>
          <a:p>
            <a:pPr marL="0" indent="0">
              <a:buNone/>
            </a:pPr>
            <a:r>
              <a:rPr lang="en-US" dirty="0">
                <a:latin typeface="Times New Roman" pitchFamily="18" charset="0"/>
                <a:cs typeface="Times New Roman" pitchFamily="18" charset="0"/>
              </a:rPr>
              <a:t>	{	type instance-variable1;</a:t>
            </a:r>
          </a:p>
          <a:p>
            <a:pPr marL="0" indent="0">
              <a:buNone/>
            </a:pPr>
            <a:r>
              <a:rPr lang="en-US" dirty="0">
                <a:latin typeface="Times New Roman" pitchFamily="18" charset="0"/>
                <a:cs typeface="Times New Roman" pitchFamily="18" charset="0"/>
              </a:rPr>
              <a:t>		type instance-variable2;</a:t>
            </a:r>
          </a:p>
          <a:p>
            <a:pPr marL="0" indent="0">
              <a:buNone/>
            </a:pPr>
            <a:r>
              <a:rPr lang="en-US" dirty="0">
                <a:latin typeface="Times New Roman" pitchFamily="18" charset="0"/>
                <a:cs typeface="Times New Roman" pitchFamily="18" charset="0"/>
              </a:rPr>
              <a:t>		……….</a:t>
            </a:r>
          </a:p>
          <a:p>
            <a:pPr marL="0" indent="0">
              <a:buNone/>
            </a:pPr>
            <a:r>
              <a:rPr lang="en-US" dirty="0">
                <a:latin typeface="Times New Roman" pitchFamily="18" charset="0"/>
                <a:cs typeface="Times New Roman" pitchFamily="18" charset="0"/>
              </a:rPr>
              <a:t>		……….</a:t>
            </a:r>
          </a:p>
          <a:p>
            <a:pPr marL="0" indent="0">
              <a:buNone/>
            </a:pPr>
            <a:r>
              <a:rPr lang="en-US" dirty="0">
                <a:latin typeface="Times New Roman" pitchFamily="18" charset="0"/>
                <a:cs typeface="Times New Roman" pitchFamily="18" charset="0"/>
              </a:rPr>
              <a:t>		type methodname1(parameter list)</a:t>
            </a:r>
          </a:p>
          <a:p>
            <a:pPr marL="0" indent="0">
              <a:buNone/>
            </a:pPr>
            <a:r>
              <a:rPr lang="en-US" dirty="0">
                <a:latin typeface="Times New Roman" pitchFamily="18" charset="0"/>
                <a:cs typeface="Times New Roman" pitchFamily="18" charset="0"/>
              </a:rPr>
              <a:t>		{</a:t>
            </a:r>
          </a:p>
          <a:p>
            <a:pPr marL="0" indent="0">
              <a:buNone/>
            </a:pPr>
            <a:r>
              <a:rPr lang="en-US" dirty="0">
                <a:latin typeface="Times New Roman" pitchFamily="18" charset="0"/>
                <a:cs typeface="Times New Roman" pitchFamily="18" charset="0"/>
              </a:rPr>
              <a:t>			……// body of method			 </a:t>
            </a:r>
          </a:p>
          <a:p>
            <a:pPr marL="0" indent="0">
              <a:buNone/>
            </a:pPr>
            <a:r>
              <a:rPr lang="en-US" dirty="0">
                <a:latin typeface="Times New Roman" pitchFamily="18" charset="0"/>
                <a:cs typeface="Times New Roman" pitchFamily="18" charset="0"/>
              </a:rPr>
              <a:t>		}</a:t>
            </a:r>
          </a:p>
          <a:p>
            <a:pPr marL="0" indent="0">
              <a:buNone/>
            </a:pPr>
            <a:r>
              <a:rPr lang="en-US" dirty="0">
                <a:latin typeface="Times New Roman" pitchFamily="18" charset="0"/>
                <a:cs typeface="Times New Roman" pitchFamily="18" charset="0"/>
              </a:rPr>
              <a:t>		type </a:t>
            </a:r>
            <a:r>
              <a:rPr lang="en-US" dirty="0" err="1">
                <a:latin typeface="Times New Roman" pitchFamily="18" charset="0"/>
                <a:cs typeface="Times New Roman" pitchFamily="18" charset="0"/>
              </a:rPr>
              <a:t>methodnameN</a:t>
            </a:r>
            <a:r>
              <a:rPr lang="en-US" dirty="0">
                <a:latin typeface="Times New Roman" pitchFamily="18" charset="0"/>
                <a:cs typeface="Times New Roman" pitchFamily="18" charset="0"/>
              </a:rPr>
              <a:t>(parameter list)</a:t>
            </a:r>
          </a:p>
          <a:p>
            <a:pPr marL="0" indent="0">
              <a:buNone/>
            </a:pPr>
            <a:r>
              <a:rPr lang="en-US" dirty="0">
                <a:latin typeface="Times New Roman" pitchFamily="18" charset="0"/>
                <a:cs typeface="Times New Roman" pitchFamily="18" charset="0"/>
              </a:rPr>
              <a:t>		{</a:t>
            </a:r>
          </a:p>
          <a:p>
            <a:pPr marL="0" indent="0">
              <a:buNone/>
            </a:pPr>
            <a:r>
              <a:rPr lang="en-US" dirty="0">
                <a:latin typeface="Times New Roman" pitchFamily="18" charset="0"/>
                <a:cs typeface="Times New Roman" pitchFamily="18" charset="0"/>
              </a:rPr>
              <a:t>			……// body of method			 </a:t>
            </a:r>
          </a:p>
          <a:p>
            <a:pPr marL="0" indent="0">
              <a:buNone/>
            </a:pPr>
            <a:r>
              <a:rPr lang="en-US" dirty="0">
                <a:latin typeface="Times New Roman" pitchFamily="18" charset="0"/>
                <a:cs typeface="Times New Roman" pitchFamily="18" charset="0"/>
              </a:rPr>
              <a:t>	}	}	</a:t>
            </a:r>
          </a:p>
          <a:p>
            <a:endParaRPr lang="en-US" dirty="0">
              <a:latin typeface="Times New Roman" pitchFamily="18" charset="0"/>
              <a:cs typeface="Times New Roman" pitchFamily="18" charset="0"/>
            </a:endParaRPr>
          </a:p>
          <a:p>
            <a:pPr marL="0" indent="0">
              <a:buNone/>
            </a:pPr>
            <a:endParaRPr lang="en-IN" dirty="0"/>
          </a:p>
        </p:txBody>
      </p:sp>
      <p:sp>
        <p:nvSpPr>
          <p:cNvPr id="4" name="TextBox 3"/>
          <p:cNvSpPr txBox="1"/>
          <p:nvPr/>
        </p:nvSpPr>
        <p:spPr>
          <a:xfrm>
            <a:off x="842963" y="185738"/>
            <a:ext cx="8343900" cy="769441"/>
          </a:xfrm>
          <a:prstGeom prst="rect">
            <a:avLst/>
          </a:prstGeom>
          <a:noFill/>
        </p:spPr>
        <p:txBody>
          <a:bodyPr wrap="square" rtlCol="0">
            <a:spAutoFit/>
          </a:bodyPr>
          <a:lstStyle/>
          <a:p>
            <a:pPr algn="ctr"/>
            <a:r>
              <a:rPr lang="en-IN" sz="4400" dirty="0"/>
              <a:t>Class</a:t>
            </a:r>
          </a:p>
        </p:txBody>
      </p:sp>
    </p:spTree>
    <p:extLst>
      <p:ext uri="{BB962C8B-B14F-4D97-AF65-F5344CB8AC3E}">
        <p14:creationId xmlns:p14="http://schemas.microsoft.com/office/powerpoint/2010/main" val="36259431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71474" y="1214438"/>
            <a:ext cx="5676665" cy="322049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ectangle 1"/>
          <p:cNvSpPr>
            <a:spLocks noChangeArrowheads="1"/>
          </p:cNvSpPr>
          <p:nvPr/>
        </p:nvSpPr>
        <p:spPr bwMode="auto">
          <a:xfrm>
            <a:off x="433621" y="1961674"/>
            <a:ext cx="5676664" cy="1477328"/>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8B"/>
                </a:solidFill>
                <a:effectLst/>
                <a:latin typeface="Consolas" panose="020B0609020204030204" pitchFamily="49" charset="0"/>
              </a:rPr>
              <a:t>package</a:t>
            </a: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err="1">
                <a:ln>
                  <a:noFill/>
                </a:ln>
                <a:solidFill>
                  <a:srgbClr val="000000"/>
                </a:solidFill>
                <a:effectLst/>
                <a:latin typeface="Consolas" panose="020B0609020204030204" pitchFamily="49" charset="0"/>
              </a:rPr>
              <a:t>abcpackage</a:t>
            </a:r>
            <a:r>
              <a:rPr kumimoji="0" lang="en-US" altLang="en-US" b="0" i="0" u="none" strike="noStrike" cap="none" normalizeH="0" baseline="0" dirty="0">
                <a:ln>
                  <a:noFill/>
                </a:ln>
                <a:solidFill>
                  <a:srgbClr val="000000"/>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a:ln>
                  <a:noFill/>
                </a:ln>
                <a:solidFill>
                  <a:srgbClr val="00008B"/>
                </a:solidFill>
                <a:effectLst/>
                <a:latin typeface="Consolas" panose="020B0609020204030204" pitchFamily="49" charset="0"/>
              </a:rPr>
              <a:t>public</a:t>
            </a: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a:ln>
                  <a:noFill/>
                </a:ln>
                <a:solidFill>
                  <a:srgbClr val="00008B"/>
                </a:solidFill>
                <a:effectLst/>
                <a:latin typeface="Consolas" panose="020B0609020204030204" pitchFamily="49" charset="0"/>
              </a:rPr>
              <a:t>class</a:t>
            </a: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a:ln>
                  <a:noFill/>
                </a:ln>
                <a:solidFill>
                  <a:srgbClr val="2B91AF"/>
                </a:solidFill>
                <a:effectLst/>
                <a:latin typeface="Consolas" panose="020B0609020204030204" pitchFamily="49" charset="0"/>
              </a:rPr>
              <a:t>Addition</a:t>
            </a:r>
            <a:r>
              <a:rPr kumimoji="0" lang="en-US" altLang="en-US" b="0" i="0" u="none" strike="noStrike" cap="none" normalizeH="0" baseline="0" dirty="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a:ln>
                  <a:noFill/>
                </a:ln>
                <a:solidFill>
                  <a:srgbClr val="00008B"/>
                </a:solidFill>
                <a:effectLst/>
                <a:latin typeface="Consolas" panose="020B0609020204030204" pitchFamily="49" charset="0"/>
              </a:rPr>
              <a:t>protected</a:t>
            </a: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err="1">
                <a:ln>
                  <a:noFill/>
                </a:ln>
                <a:solidFill>
                  <a:srgbClr val="00008B"/>
                </a:solidFill>
                <a:effectLst/>
                <a:latin typeface="Consolas" panose="020B0609020204030204" pitchFamily="49" charset="0"/>
              </a:rPr>
              <a:t>int</a:t>
            </a:r>
            <a:r>
              <a:rPr lang="en-US" altLang="en-US" dirty="0">
                <a:solidFill>
                  <a:srgbClr val="000000"/>
                </a:solidFill>
                <a:latin typeface="Consolas" panose="020B0609020204030204" pitchFamily="49" charset="0"/>
              </a:rPr>
              <a:t> </a:t>
            </a:r>
            <a:r>
              <a:rPr kumimoji="0" lang="en-US" altLang="en-US" b="0" i="0" u="none" strike="noStrike" cap="none" normalizeH="0" baseline="0" dirty="0" err="1">
                <a:ln>
                  <a:noFill/>
                </a:ln>
                <a:solidFill>
                  <a:srgbClr val="000000"/>
                </a:solidFill>
                <a:effectLst/>
                <a:latin typeface="Consolas" panose="020B0609020204030204" pitchFamily="49" charset="0"/>
              </a:rPr>
              <a:t>addTwoNumbers</a:t>
            </a:r>
            <a:r>
              <a:rPr kumimoji="0" lang="en-US" altLang="en-US" b="0" i="0" u="none" strike="noStrike" cap="none" normalizeH="0" baseline="0" dirty="0">
                <a:ln>
                  <a:noFill/>
                </a:ln>
                <a:solidFill>
                  <a:srgbClr val="000000"/>
                </a:solidFill>
                <a:effectLst/>
                <a:latin typeface="Consolas" panose="020B0609020204030204" pitchFamily="49" charset="0"/>
              </a:rPr>
              <a:t>(</a:t>
            </a:r>
            <a:r>
              <a:rPr kumimoji="0" lang="en-US" altLang="en-US" b="0" i="0" u="none" strike="noStrike" cap="none" normalizeH="0" baseline="0" dirty="0" err="1">
                <a:ln>
                  <a:noFill/>
                </a:ln>
                <a:solidFill>
                  <a:srgbClr val="00008B"/>
                </a:solidFill>
                <a:effectLst/>
                <a:latin typeface="Consolas" panose="020B0609020204030204" pitchFamily="49" charset="0"/>
              </a:rPr>
              <a:t>int</a:t>
            </a:r>
            <a:r>
              <a:rPr kumimoji="0" lang="en-US" altLang="en-US" b="0" i="0" u="none" strike="noStrike" cap="none" normalizeH="0" baseline="0" dirty="0">
                <a:ln>
                  <a:noFill/>
                </a:ln>
                <a:solidFill>
                  <a:srgbClr val="000000"/>
                </a:solidFill>
                <a:effectLst/>
                <a:latin typeface="Consolas" panose="020B0609020204030204" pitchFamily="49" charset="0"/>
              </a:rPr>
              <a:t> a, </a:t>
            </a:r>
            <a:r>
              <a:rPr kumimoji="0" lang="en-US" altLang="en-US" b="0" i="0" u="none" strike="noStrike" cap="none" normalizeH="0" baseline="0" dirty="0" err="1">
                <a:ln>
                  <a:noFill/>
                </a:ln>
                <a:solidFill>
                  <a:srgbClr val="00008B"/>
                </a:solidFill>
                <a:effectLst/>
                <a:latin typeface="Consolas" panose="020B0609020204030204" pitchFamily="49" charset="0"/>
              </a:rPr>
              <a:t>int</a:t>
            </a:r>
            <a:r>
              <a:rPr kumimoji="0" lang="en-US" altLang="en-US" b="0" i="0" u="none" strike="noStrike" cap="none" normalizeH="0" baseline="0" dirty="0">
                <a:ln>
                  <a:noFill/>
                </a:ln>
                <a:solidFill>
                  <a:srgbClr val="000000"/>
                </a:solidFill>
                <a:effectLst/>
                <a:latin typeface="Consolas" panose="020B0609020204030204" pitchFamily="49" charset="0"/>
              </a:rPr>
              <a:t> b){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8B"/>
                </a:solidFill>
                <a:effectLst/>
                <a:latin typeface="Consolas" panose="020B0609020204030204" pitchFamily="49" charset="0"/>
              </a:rPr>
              <a:t>return</a:t>
            </a: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err="1">
                <a:ln>
                  <a:noFill/>
                </a:ln>
                <a:solidFill>
                  <a:srgbClr val="000000"/>
                </a:solidFill>
                <a:effectLst/>
                <a:latin typeface="Consolas" panose="020B0609020204030204" pitchFamily="49" charset="0"/>
              </a:rPr>
              <a:t>a+b</a:t>
            </a:r>
            <a:r>
              <a:rPr kumimoji="0" lang="en-US" altLang="en-US" b="0" i="0" u="none" strike="noStrike" cap="none" normalizeH="0" baseline="0" dirty="0">
                <a:ln>
                  <a:noFill/>
                </a:ln>
                <a:solidFill>
                  <a:srgbClr val="000000"/>
                </a:solidFill>
                <a:effectLst/>
                <a:latin typeface="Consolas" panose="020B0609020204030204" pitchFamily="49" charset="0"/>
              </a:rPr>
              <a:t>;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Consolas" panose="020B0609020204030204" pitchFamily="49" charset="0"/>
              </a:rPr>
              <a:t>}</a:t>
            </a:r>
            <a:r>
              <a:rPr kumimoji="0" lang="en-US" altLang="en-US" b="0" i="0" u="none" strike="noStrike" cap="none" normalizeH="0" baseline="0" dirty="0">
                <a:ln>
                  <a:noFill/>
                </a:ln>
                <a:solidFill>
                  <a:schemeClr val="tx1"/>
                </a:solidFill>
                <a:effectLst/>
              </a:rPr>
              <a:t> </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
        <p:nvSpPr>
          <p:cNvPr id="7" name="Rectangle 6"/>
          <p:cNvSpPr/>
          <p:nvPr/>
        </p:nvSpPr>
        <p:spPr>
          <a:xfrm>
            <a:off x="6110286" y="1214438"/>
            <a:ext cx="6081713" cy="322049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p:cNvSpPr txBox="1"/>
          <p:nvPr/>
        </p:nvSpPr>
        <p:spPr>
          <a:xfrm>
            <a:off x="742951" y="542925"/>
            <a:ext cx="3986212" cy="369332"/>
          </a:xfrm>
          <a:prstGeom prst="rect">
            <a:avLst/>
          </a:prstGeom>
          <a:noFill/>
        </p:spPr>
        <p:txBody>
          <a:bodyPr wrap="square" rtlCol="0">
            <a:spAutoFit/>
          </a:bodyPr>
          <a:lstStyle/>
          <a:p>
            <a:r>
              <a:rPr lang="en-IN" dirty="0"/>
              <a:t>Addition.java</a:t>
            </a:r>
          </a:p>
        </p:txBody>
      </p:sp>
      <p:sp>
        <p:nvSpPr>
          <p:cNvPr id="9" name="Rectangle 2"/>
          <p:cNvSpPr>
            <a:spLocks noChangeArrowheads="1"/>
          </p:cNvSpPr>
          <p:nvPr/>
        </p:nvSpPr>
        <p:spPr bwMode="auto">
          <a:xfrm>
            <a:off x="6110287" y="2126605"/>
            <a:ext cx="6143859" cy="2308324"/>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8B"/>
                </a:solidFill>
                <a:effectLst/>
                <a:latin typeface="Consolas" panose="020B0609020204030204" pitchFamily="49" charset="0"/>
              </a:rPr>
              <a:t>package</a:t>
            </a: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err="1">
                <a:ln>
                  <a:noFill/>
                </a:ln>
                <a:solidFill>
                  <a:srgbClr val="000000"/>
                </a:solidFill>
                <a:effectLst/>
                <a:latin typeface="Consolas" panose="020B0609020204030204" pitchFamily="49" charset="0"/>
              </a:rPr>
              <a:t>xyzpackage</a:t>
            </a:r>
            <a:r>
              <a:rPr kumimoji="0" lang="en-US" altLang="en-US" b="0" i="0" u="none" strike="noStrike" cap="none" normalizeH="0" baseline="0" dirty="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8B"/>
                </a:solidFill>
                <a:effectLst/>
                <a:latin typeface="Consolas" panose="020B0609020204030204" pitchFamily="49" charset="0"/>
              </a:rPr>
              <a:t>import</a:t>
            </a: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err="1">
                <a:ln>
                  <a:noFill/>
                </a:ln>
                <a:solidFill>
                  <a:srgbClr val="000000"/>
                </a:solidFill>
                <a:effectLst/>
                <a:latin typeface="Consolas" panose="020B0609020204030204" pitchFamily="49" charset="0"/>
              </a:rPr>
              <a:t>abcpackage</a:t>
            </a:r>
            <a:r>
              <a:rPr kumimoji="0" lang="en-US" altLang="en-US" b="0" i="0" u="none" strike="noStrike" cap="none" normalizeH="0" baseline="0" dirty="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8B"/>
                </a:solidFill>
                <a:effectLst/>
                <a:latin typeface="Consolas" panose="020B0609020204030204" pitchFamily="49" charset="0"/>
              </a:rPr>
              <a:t>class</a:t>
            </a: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a:ln>
                  <a:noFill/>
                </a:ln>
                <a:solidFill>
                  <a:srgbClr val="2B91AF"/>
                </a:solidFill>
                <a:effectLst/>
                <a:latin typeface="Consolas" panose="020B0609020204030204" pitchFamily="49" charset="0"/>
              </a:rPr>
              <a:t>Test</a:t>
            </a: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a:ln>
                  <a:noFill/>
                </a:ln>
                <a:solidFill>
                  <a:srgbClr val="00008B"/>
                </a:solidFill>
                <a:effectLst/>
                <a:latin typeface="Consolas" panose="020B0609020204030204" pitchFamily="49" charset="0"/>
              </a:rPr>
              <a:t>extends</a:t>
            </a: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a:ln>
                  <a:noFill/>
                </a:ln>
                <a:solidFill>
                  <a:srgbClr val="2B91AF"/>
                </a:solidFill>
                <a:effectLst/>
                <a:latin typeface="Consolas" panose="020B0609020204030204" pitchFamily="49" charset="0"/>
              </a:rPr>
              <a:t>Addition</a:t>
            </a:r>
            <a:r>
              <a:rPr kumimoji="0" lang="en-US" altLang="en-US" b="0" i="0" u="none" strike="noStrike" cap="none" normalizeH="0" baseline="0" dirty="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8B"/>
                </a:solidFill>
                <a:effectLst/>
                <a:latin typeface="Consolas" panose="020B0609020204030204" pitchFamily="49" charset="0"/>
              </a:rPr>
              <a:t>public</a:t>
            </a: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a:ln>
                  <a:noFill/>
                </a:ln>
                <a:solidFill>
                  <a:srgbClr val="00008B"/>
                </a:solidFill>
                <a:effectLst/>
                <a:latin typeface="Consolas" panose="020B0609020204030204" pitchFamily="49" charset="0"/>
              </a:rPr>
              <a:t>static</a:t>
            </a: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a:ln>
                  <a:noFill/>
                </a:ln>
                <a:solidFill>
                  <a:srgbClr val="00008B"/>
                </a:solidFill>
                <a:effectLst/>
                <a:latin typeface="Consolas" panose="020B0609020204030204" pitchFamily="49" charset="0"/>
              </a:rPr>
              <a:t>void</a:t>
            </a:r>
            <a:r>
              <a:rPr kumimoji="0" lang="en-US" altLang="en-US" b="0" i="0" u="none" strike="noStrike" cap="none" normalizeH="0" baseline="0" dirty="0">
                <a:ln>
                  <a:noFill/>
                </a:ln>
                <a:solidFill>
                  <a:srgbClr val="000000"/>
                </a:solidFill>
                <a:effectLst/>
                <a:latin typeface="Consolas" panose="020B0609020204030204" pitchFamily="49" charset="0"/>
              </a:rPr>
              <a:t> main(</a:t>
            </a:r>
            <a:r>
              <a:rPr kumimoji="0" lang="en-US" altLang="en-US" b="0" i="0" u="none" strike="noStrike" cap="none" normalizeH="0" baseline="0" dirty="0">
                <a:ln>
                  <a:noFill/>
                </a:ln>
                <a:solidFill>
                  <a:srgbClr val="2B91AF"/>
                </a:solidFill>
                <a:effectLst/>
                <a:latin typeface="Consolas" panose="020B0609020204030204" pitchFamily="49" charset="0"/>
              </a:rPr>
              <a:t>String</a:t>
            </a: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err="1">
                <a:ln>
                  <a:noFill/>
                </a:ln>
                <a:solidFill>
                  <a:srgbClr val="000000"/>
                </a:solidFill>
                <a:effectLst/>
                <a:latin typeface="Consolas" panose="020B0609020204030204" pitchFamily="49" charset="0"/>
              </a:rPr>
              <a:t>args</a:t>
            </a:r>
            <a:r>
              <a:rPr kumimoji="0" lang="en-US" altLang="en-US" b="0" i="0" u="none" strike="noStrike" cap="none" normalizeH="0" baseline="0" dirty="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B91AF"/>
                </a:solidFill>
                <a:effectLst/>
                <a:latin typeface="Consolas" panose="020B0609020204030204" pitchFamily="49" charset="0"/>
              </a:rPr>
              <a:t>Test</a:t>
            </a: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err="1">
                <a:ln>
                  <a:noFill/>
                </a:ln>
                <a:solidFill>
                  <a:srgbClr val="000000"/>
                </a:solidFill>
                <a:effectLst/>
                <a:latin typeface="Consolas" panose="020B0609020204030204" pitchFamily="49" charset="0"/>
              </a:rPr>
              <a:t>obj</a:t>
            </a:r>
            <a:r>
              <a:rPr kumimoji="0" lang="en-US" altLang="en-US" b="0" i="0" u="none" strike="noStrike" cap="none" normalizeH="0" baseline="0" dirty="0">
                <a:ln>
                  <a:noFill/>
                </a:ln>
                <a:solidFill>
                  <a:srgbClr val="000000"/>
                </a:solidFill>
                <a:effectLst/>
                <a:latin typeface="Consolas" panose="020B0609020204030204" pitchFamily="49" charset="0"/>
              </a:rPr>
              <a:t> = </a:t>
            </a:r>
            <a:r>
              <a:rPr kumimoji="0" lang="en-US" altLang="en-US" b="0" i="0" u="none" strike="noStrike" cap="none" normalizeH="0" baseline="0" dirty="0">
                <a:ln>
                  <a:noFill/>
                </a:ln>
                <a:solidFill>
                  <a:srgbClr val="00008B"/>
                </a:solidFill>
                <a:effectLst/>
                <a:latin typeface="Consolas" panose="020B0609020204030204" pitchFamily="49" charset="0"/>
              </a:rPr>
              <a:t>new</a:t>
            </a: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a:ln>
                  <a:noFill/>
                </a:ln>
                <a:solidFill>
                  <a:srgbClr val="2B91AF"/>
                </a:solidFill>
                <a:effectLst/>
                <a:latin typeface="Consolas" panose="020B0609020204030204" pitchFamily="49" charset="0"/>
              </a:rPr>
              <a:t>Test</a:t>
            </a:r>
            <a:r>
              <a:rPr kumimoji="0" lang="en-US" altLang="en-US" b="0" i="0" u="none" strike="noStrike" cap="none" normalizeH="0" baseline="0" dirty="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2B91AF"/>
                </a:solidFill>
                <a:effectLst/>
                <a:latin typeface="Consolas" panose="020B0609020204030204" pitchFamily="49" charset="0"/>
              </a:rPr>
              <a:t>System</a:t>
            </a:r>
            <a:r>
              <a:rPr kumimoji="0" lang="en-US" altLang="en-US" b="0" i="0" u="none" strike="noStrike" cap="none" normalizeH="0" baseline="0" dirty="0" err="1">
                <a:ln>
                  <a:noFill/>
                </a:ln>
                <a:solidFill>
                  <a:srgbClr val="000000"/>
                </a:solidFill>
                <a:effectLst/>
                <a:latin typeface="Consolas" panose="020B0609020204030204" pitchFamily="49" charset="0"/>
              </a:rPr>
              <a:t>.</a:t>
            </a:r>
            <a:r>
              <a:rPr kumimoji="0" lang="en-US" altLang="en-US" b="0" i="0" u="none" strike="noStrike" cap="none" normalizeH="0" baseline="0" dirty="0" err="1">
                <a:ln>
                  <a:noFill/>
                </a:ln>
                <a:solidFill>
                  <a:srgbClr val="00008B"/>
                </a:solidFill>
                <a:effectLst/>
                <a:latin typeface="Consolas" panose="020B0609020204030204" pitchFamily="49" charset="0"/>
              </a:rPr>
              <a:t>out</a:t>
            </a:r>
            <a:r>
              <a:rPr kumimoji="0" lang="en-US" altLang="en-US" b="0" i="0" u="none" strike="noStrike" cap="none" normalizeH="0" baseline="0" dirty="0" err="1">
                <a:ln>
                  <a:noFill/>
                </a:ln>
                <a:solidFill>
                  <a:srgbClr val="000000"/>
                </a:solidFill>
                <a:effectLst/>
                <a:latin typeface="Consolas" panose="020B0609020204030204" pitchFamily="49" charset="0"/>
              </a:rPr>
              <a:t>.println</a:t>
            </a:r>
            <a:r>
              <a:rPr kumimoji="0" lang="en-US" altLang="en-US" b="0" i="0" u="none" strike="noStrike" cap="none" normalizeH="0" baseline="0" dirty="0">
                <a:ln>
                  <a:noFill/>
                </a:ln>
                <a:solidFill>
                  <a:srgbClr val="000000"/>
                </a:solidFill>
                <a:effectLst/>
                <a:latin typeface="Consolas" panose="020B0609020204030204" pitchFamily="49" charset="0"/>
              </a:rPr>
              <a:t>(</a:t>
            </a:r>
            <a:r>
              <a:rPr kumimoji="0" lang="en-US" altLang="en-US" b="0" i="0" u="none" strike="noStrike" cap="none" normalizeH="0" baseline="0" dirty="0" err="1">
                <a:ln>
                  <a:noFill/>
                </a:ln>
                <a:solidFill>
                  <a:srgbClr val="000000"/>
                </a:solidFill>
                <a:effectLst/>
                <a:latin typeface="Consolas" panose="020B0609020204030204" pitchFamily="49" charset="0"/>
              </a:rPr>
              <a:t>obj.addTwoNumbers</a:t>
            </a:r>
            <a:r>
              <a:rPr kumimoji="0" lang="en-US" altLang="en-US" b="0" i="0" u="none" strike="noStrike" cap="none" normalizeH="0" baseline="0" dirty="0">
                <a:ln>
                  <a:noFill/>
                </a:ln>
                <a:solidFill>
                  <a:srgbClr val="000000"/>
                </a:solidFill>
                <a:effectLst/>
                <a:latin typeface="Consolas" panose="020B0609020204030204" pitchFamily="49" charset="0"/>
              </a:rPr>
              <a:t>(</a:t>
            </a:r>
            <a:r>
              <a:rPr kumimoji="0" lang="en-US" altLang="en-US" b="0" i="0" u="none" strike="noStrike" cap="none" normalizeH="0" baseline="0" dirty="0">
                <a:ln>
                  <a:noFill/>
                </a:ln>
                <a:solidFill>
                  <a:srgbClr val="800000"/>
                </a:solidFill>
                <a:effectLst/>
                <a:latin typeface="Consolas" panose="020B0609020204030204" pitchFamily="49" charset="0"/>
              </a:rPr>
              <a:t>11</a:t>
            </a: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a:ln>
                  <a:noFill/>
                </a:ln>
                <a:solidFill>
                  <a:srgbClr val="800000"/>
                </a:solidFill>
                <a:effectLst/>
                <a:latin typeface="Consolas" panose="020B0609020204030204" pitchFamily="49" charset="0"/>
              </a:rPr>
              <a:t>22</a:t>
            </a:r>
            <a:r>
              <a:rPr kumimoji="0" lang="en-US" altLang="en-US" b="0" i="0" u="none" strike="noStrike" cap="none" normalizeH="0" baseline="0" dirty="0">
                <a:ln>
                  <a:noFill/>
                </a:ln>
                <a:solidFill>
                  <a:srgbClr val="000000"/>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Consolas" panose="020B0609020204030204" pitchFamily="49" charset="0"/>
              </a:rPr>
              <a:t>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Consolas" panose="020B0609020204030204" pitchFamily="49" charset="0"/>
              </a:rPr>
              <a:t>}</a:t>
            </a:r>
            <a:r>
              <a:rPr kumimoji="0" lang="en-US" altLang="en-US" b="0" i="0" u="none" strike="noStrike" cap="none" normalizeH="0" baseline="0" dirty="0">
                <a:ln>
                  <a:noFill/>
                </a:ln>
                <a:solidFill>
                  <a:schemeClr val="tx1"/>
                </a:solidFill>
                <a:effectLst/>
              </a:rPr>
              <a:t> </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
        <p:nvSpPr>
          <p:cNvPr id="10" name="TextBox 9"/>
          <p:cNvSpPr txBox="1"/>
          <p:nvPr/>
        </p:nvSpPr>
        <p:spPr>
          <a:xfrm>
            <a:off x="7424739" y="573689"/>
            <a:ext cx="3986212" cy="369332"/>
          </a:xfrm>
          <a:prstGeom prst="rect">
            <a:avLst/>
          </a:prstGeom>
          <a:noFill/>
        </p:spPr>
        <p:txBody>
          <a:bodyPr wrap="square" rtlCol="0">
            <a:spAutoFit/>
          </a:bodyPr>
          <a:lstStyle/>
          <a:p>
            <a:r>
              <a:rPr lang="en-IN" dirty="0"/>
              <a:t>Test.java</a:t>
            </a:r>
          </a:p>
        </p:txBody>
      </p:sp>
      <p:sp>
        <p:nvSpPr>
          <p:cNvPr id="13" name="Rectangle 4"/>
          <p:cNvSpPr>
            <a:spLocks noChangeArrowheads="1"/>
          </p:cNvSpPr>
          <p:nvPr/>
        </p:nvSpPr>
        <p:spPr bwMode="auto">
          <a:xfrm>
            <a:off x="164893" y="4438949"/>
            <a:ext cx="12027107" cy="2246769"/>
          </a:xfrm>
          <a:prstGeom prst="rect">
            <a:avLst/>
          </a:prstGeom>
          <a:noFill/>
          <a:ln>
            <a:noFill/>
          </a:ln>
          <a:effec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22426"/>
                </a:solidFill>
                <a:effectLst/>
                <a:latin typeface="PT Sans"/>
              </a:rPr>
              <a:t>In this example the class Test which is present in </a:t>
            </a:r>
            <a:r>
              <a:rPr kumimoji="0" lang="en-US" altLang="en-US" sz="2000" b="1" i="0" u="none" strike="noStrike" cap="none" normalizeH="0" baseline="0" dirty="0">
                <a:ln>
                  <a:noFill/>
                </a:ln>
                <a:solidFill>
                  <a:srgbClr val="222426"/>
                </a:solidFill>
                <a:effectLst/>
                <a:latin typeface="PT Sans"/>
              </a:rPr>
              <a:t>another package </a:t>
            </a:r>
            <a:r>
              <a:rPr kumimoji="0" lang="en-US" altLang="en-US" sz="2000" b="0" i="0" u="none" strike="noStrike" cap="none" normalizeH="0" baseline="0" dirty="0">
                <a:ln>
                  <a:noFill/>
                </a:ln>
                <a:solidFill>
                  <a:srgbClr val="222426"/>
                </a:solidFill>
                <a:effectLst/>
                <a:latin typeface="PT Sans"/>
              </a:rPr>
              <a:t>is able to call the </a:t>
            </a:r>
            <a:r>
              <a:rPr kumimoji="0" lang="en-US" altLang="en-US" sz="2000" b="0" i="0" u="none" strike="noStrike" cap="none" normalizeH="0" baseline="0" dirty="0" err="1">
                <a:ln>
                  <a:noFill/>
                </a:ln>
                <a:solidFill>
                  <a:srgbClr val="222426"/>
                </a:solidFill>
                <a:effectLst/>
                <a:latin typeface="PT Sans"/>
              </a:rPr>
              <a:t>addTwoNumbers</a:t>
            </a:r>
            <a:r>
              <a:rPr kumimoji="0" lang="en-US" altLang="en-US" sz="2000" b="0" i="0" u="none" strike="noStrike" cap="none" normalizeH="0" baseline="0" dirty="0">
                <a:ln>
                  <a:noFill/>
                </a:ln>
                <a:solidFill>
                  <a:srgbClr val="222426"/>
                </a:solidFill>
                <a:effectLst/>
                <a:latin typeface="PT Sans"/>
              </a:rPr>
              <a:t>() method, which is declared protected. This is because the Test class </a:t>
            </a:r>
            <a:r>
              <a:rPr kumimoji="0" lang="en-US" altLang="en-US" sz="2000" b="1" i="0" u="none" strike="noStrike" cap="none" normalizeH="0" baseline="0" dirty="0">
                <a:ln>
                  <a:noFill/>
                </a:ln>
                <a:solidFill>
                  <a:srgbClr val="222426"/>
                </a:solidFill>
                <a:effectLst/>
                <a:latin typeface="PT Sans"/>
              </a:rPr>
              <a:t>extends </a:t>
            </a:r>
            <a:r>
              <a:rPr kumimoji="0" lang="en-US" altLang="en-US" sz="2000" b="0" i="0" u="none" strike="noStrike" cap="none" normalizeH="0" baseline="0" dirty="0">
                <a:ln>
                  <a:noFill/>
                </a:ln>
                <a:solidFill>
                  <a:srgbClr val="222426"/>
                </a:solidFill>
                <a:effectLst/>
                <a:latin typeface="PT Sans"/>
              </a:rPr>
              <a:t>class Addition and the </a:t>
            </a:r>
            <a:r>
              <a:rPr kumimoji="0" lang="en-US" altLang="en-US" sz="2000" b="1" i="0" u="none" strike="noStrike" cap="none" normalizeH="0" baseline="0" dirty="0">
                <a:ln>
                  <a:noFill/>
                </a:ln>
                <a:solidFill>
                  <a:srgbClr val="222426"/>
                </a:solidFill>
                <a:effectLst/>
                <a:latin typeface="PT Sans"/>
              </a:rPr>
              <a:t>protected modifier allows the access of protected members in subclasses (in any packages)</a:t>
            </a:r>
            <a:r>
              <a:rPr kumimoji="0" lang="en-US" altLang="en-US" sz="2000" b="1" i="0" u="none" strike="noStrike" cap="none" normalizeH="0" baseline="0" dirty="0">
                <a:ln>
                  <a:noFill/>
                </a:ln>
                <a:solidFill>
                  <a:schemeClr val="tx1"/>
                </a:solidFill>
                <a:effectLst/>
              </a:rPr>
              <a:t> .</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lang="en-US" altLang="en-US" sz="2000" dirty="0"/>
              <a:t>Output: 33</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165804227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81099" y="1668463"/>
            <a:ext cx="10515600" cy="4351338"/>
          </a:xfrm>
        </p:spPr>
        <p:txBody>
          <a:bodyPr/>
          <a:lstStyle/>
          <a:p>
            <a:r>
              <a:rPr lang="en-IN" dirty="0"/>
              <a:t>private access modifier</a:t>
            </a:r>
          </a:p>
          <a:p>
            <a:pPr marL="0" indent="0" algn="just">
              <a:buNone/>
            </a:pPr>
            <a:r>
              <a:rPr lang="en-IN" dirty="0"/>
              <a:t>The scope of private modifier is limited to the class only.</a:t>
            </a:r>
          </a:p>
          <a:p>
            <a:pPr marL="514350" indent="-514350" algn="just">
              <a:buFont typeface="+mj-lt"/>
              <a:buAutoNum type="arabicPeriod"/>
            </a:pPr>
            <a:r>
              <a:rPr lang="en-IN" dirty="0"/>
              <a:t>Private Data members and methods are only accessible within the class</a:t>
            </a:r>
          </a:p>
          <a:p>
            <a:pPr marL="514350" indent="-514350" algn="just">
              <a:buFont typeface="+mj-lt"/>
              <a:buAutoNum type="arabicPeriod"/>
            </a:pPr>
            <a:r>
              <a:rPr lang="en-IN" dirty="0"/>
              <a:t>Class and </a:t>
            </a:r>
            <a:r>
              <a:rPr lang="en-IN" b="1" dirty="0">
                <a:hlinkClick r:id="rId2"/>
              </a:rPr>
              <a:t>Interface</a:t>
            </a:r>
            <a:r>
              <a:rPr lang="en-IN" dirty="0"/>
              <a:t> cannot be declared as private</a:t>
            </a:r>
          </a:p>
          <a:p>
            <a:pPr marL="514350" indent="-514350" algn="just">
              <a:buFont typeface="+mj-lt"/>
              <a:buAutoNum type="arabicPeriod"/>
            </a:pPr>
            <a:r>
              <a:rPr lang="en-IN" dirty="0"/>
              <a:t>If a class has </a:t>
            </a:r>
            <a:r>
              <a:rPr lang="en-IN" b="1" dirty="0">
                <a:hlinkClick r:id="rId3"/>
              </a:rPr>
              <a:t>private constructor</a:t>
            </a:r>
            <a:r>
              <a:rPr lang="en-IN" dirty="0"/>
              <a:t> then you cannot create the object of that class from outside of the class.</a:t>
            </a:r>
          </a:p>
          <a:p>
            <a:pPr marL="0" indent="0">
              <a:buNone/>
            </a:pPr>
            <a:endParaRPr lang="en-IN" dirty="0"/>
          </a:p>
        </p:txBody>
      </p:sp>
    </p:spTree>
    <p:extLst>
      <p:ext uri="{BB962C8B-B14F-4D97-AF65-F5344CB8AC3E}">
        <p14:creationId xmlns:p14="http://schemas.microsoft.com/office/powerpoint/2010/main" val="282048485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Grp="1" noChangeArrowheads="1"/>
          </p:cNvSpPr>
          <p:nvPr>
            <p:ph idx="1"/>
          </p:nvPr>
        </p:nvSpPr>
        <p:spPr bwMode="auto">
          <a:xfrm>
            <a:off x="538162" y="580780"/>
            <a:ext cx="6981398" cy="4154984"/>
          </a:xfrm>
          <a:prstGeom prst="rect">
            <a:avLst/>
          </a:prstGeom>
          <a:no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8B"/>
                </a:solidFill>
                <a:effectLst/>
                <a:latin typeface="Consolas" panose="020B0609020204030204" pitchFamily="49" charset="0"/>
              </a:rPr>
              <a:t>class</a:t>
            </a:r>
            <a:r>
              <a:rPr kumimoji="0" lang="en-US" altLang="en-US" sz="2400" b="0" i="0" u="none" strike="noStrike" cap="none" normalizeH="0" baseline="0" dirty="0">
                <a:ln>
                  <a:noFill/>
                </a:ln>
                <a:solidFill>
                  <a:srgbClr val="000000"/>
                </a:solidFill>
                <a:effectLst/>
                <a:latin typeface="Consolas" panose="020B0609020204030204" pitchFamily="49" charset="0"/>
              </a:rPr>
              <a:t> ABC{</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Consolas" panose="020B0609020204030204" pitchFamily="49" charset="0"/>
              </a:rPr>
              <a:t> </a:t>
            </a:r>
            <a:r>
              <a:rPr kumimoji="0" lang="en-US" altLang="en-US" sz="2400" b="0" i="0" u="none" strike="noStrike" cap="none" normalizeH="0" baseline="0" dirty="0">
                <a:ln>
                  <a:noFill/>
                </a:ln>
                <a:solidFill>
                  <a:srgbClr val="00008B"/>
                </a:solidFill>
                <a:effectLst/>
                <a:latin typeface="Consolas" panose="020B0609020204030204" pitchFamily="49" charset="0"/>
              </a:rPr>
              <a:t>private</a:t>
            </a:r>
            <a:r>
              <a:rPr kumimoji="0" lang="en-US" altLang="en-US" sz="2400" b="0" i="0" u="none" strike="noStrike" cap="none" normalizeH="0" baseline="0" dirty="0">
                <a:ln>
                  <a:noFill/>
                </a:ln>
                <a:solidFill>
                  <a:srgbClr val="000000"/>
                </a:solidFill>
                <a:effectLst/>
                <a:latin typeface="Consolas" panose="020B0609020204030204" pitchFamily="49" charset="0"/>
              </a:rPr>
              <a:t> </a:t>
            </a:r>
            <a:r>
              <a:rPr kumimoji="0" lang="en-US" altLang="en-US" sz="2400" b="0" i="0" u="none" strike="noStrike" cap="none" normalizeH="0" baseline="0" dirty="0">
                <a:ln>
                  <a:noFill/>
                </a:ln>
                <a:solidFill>
                  <a:srgbClr val="00008B"/>
                </a:solidFill>
                <a:effectLst/>
                <a:latin typeface="Consolas" panose="020B0609020204030204" pitchFamily="49" charset="0"/>
              </a:rPr>
              <a:t>double</a:t>
            </a:r>
            <a:r>
              <a:rPr kumimoji="0" lang="en-US" altLang="en-US" sz="2400" b="0" i="0" u="none" strike="noStrike" cap="none" normalizeH="0" baseline="0" dirty="0">
                <a:ln>
                  <a:noFill/>
                </a:ln>
                <a:solidFill>
                  <a:srgbClr val="000000"/>
                </a:solidFill>
                <a:effectLst/>
                <a:latin typeface="Consolas" panose="020B0609020204030204" pitchFamily="49" charset="0"/>
              </a:rPr>
              <a:t> </a:t>
            </a:r>
            <a:r>
              <a:rPr kumimoji="0" lang="en-US" altLang="en-US" sz="2400" b="0" i="0" u="none" strike="noStrike" cap="none" normalizeH="0" baseline="0" dirty="0" err="1">
                <a:ln>
                  <a:noFill/>
                </a:ln>
                <a:solidFill>
                  <a:srgbClr val="000000"/>
                </a:solidFill>
                <a:effectLst/>
                <a:latin typeface="Consolas" panose="020B0609020204030204" pitchFamily="49" charset="0"/>
              </a:rPr>
              <a:t>num</a:t>
            </a:r>
            <a:r>
              <a:rPr kumimoji="0" lang="en-US" altLang="en-US" sz="2400" b="0" i="0" u="none" strike="noStrike" cap="none" normalizeH="0" baseline="0" dirty="0">
                <a:ln>
                  <a:noFill/>
                </a:ln>
                <a:solidFill>
                  <a:srgbClr val="000000"/>
                </a:solidFill>
                <a:effectLst/>
                <a:latin typeface="Consolas" panose="020B0609020204030204" pitchFamily="49" charset="0"/>
              </a:rPr>
              <a:t> = </a:t>
            </a:r>
            <a:r>
              <a:rPr kumimoji="0" lang="en-US" altLang="en-US" sz="2400" b="0" i="0" u="none" strike="noStrike" cap="none" normalizeH="0" baseline="0" dirty="0">
                <a:ln>
                  <a:noFill/>
                </a:ln>
                <a:solidFill>
                  <a:srgbClr val="800000"/>
                </a:solidFill>
                <a:effectLst/>
                <a:latin typeface="Consolas" panose="020B0609020204030204" pitchFamily="49" charset="0"/>
              </a:rPr>
              <a:t>100</a:t>
            </a:r>
            <a:r>
              <a:rPr kumimoji="0" lang="en-US" altLang="en-US" sz="2400" b="0" i="0" u="none" strike="noStrike" cap="none" normalizeH="0" baseline="0" dirty="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8B"/>
                </a:solidFill>
                <a:effectLst/>
                <a:latin typeface="Consolas" panose="020B0609020204030204" pitchFamily="49" charset="0"/>
              </a:rPr>
              <a:t>private</a:t>
            </a:r>
            <a:r>
              <a:rPr kumimoji="0" lang="en-US" altLang="en-US" sz="2400" b="0" i="0" u="none" strike="noStrike" cap="none" normalizeH="0" baseline="0" dirty="0">
                <a:ln>
                  <a:noFill/>
                </a:ln>
                <a:solidFill>
                  <a:srgbClr val="000000"/>
                </a:solidFill>
                <a:effectLst/>
                <a:latin typeface="Consolas" panose="020B0609020204030204" pitchFamily="49" charset="0"/>
              </a:rPr>
              <a:t> </a:t>
            </a:r>
            <a:r>
              <a:rPr kumimoji="0" lang="en-US" altLang="en-US" sz="2400" b="0" i="0" u="none" strike="noStrike" cap="none" normalizeH="0" baseline="0" dirty="0" err="1">
                <a:ln>
                  <a:noFill/>
                </a:ln>
                <a:solidFill>
                  <a:srgbClr val="00008B"/>
                </a:solidFill>
                <a:effectLst/>
                <a:latin typeface="Consolas" panose="020B0609020204030204" pitchFamily="49" charset="0"/>
              </a:rPr>
              <a:t>int</a:t>
            </a:r>
            <a:r>
              <a:rPr kumimoji="0" lang="en-US" altLang="en-US" sz="2400" b="0" i="0" u="none" strike="noStrike" cap="none" normalizeH="0" baseline="0" dirty="0">
                <a:ln>
                  <a:noFill/>
                </a:ln>
                <a:solidFill>
                  <a:srgbClr val="000000"/>
                </a:solidFill>
                <a:effectLst/>
                <a:latin typeface="Consolas" panose="020B0609020204030204" pitchFamily="49" charset="0"/>
              </a:rPr>
              <a:t> square(</a:t>
            </a:r>
            <a:r>
              <a:rPr kumimoji="0" lang="en-US" altLang="en-US" sz="2400" b="0" i="0" u="none" strike="noStrike" cap="none" normalizeH="0" baseline="0" dirty="0" err="1">
                <a:ln>
                  <a:noFill/>
                </a:ln>
                <a:solidFill>
                  <a:srgbClr val="00008B"/>
                </a:solidFill>
                <a:effectLst/>
                <a:latin typeface="Consolas" panose="020B0609020204030204" pitchFamily="49" charset="0"/>
              </a:rPr>
              <a:t>int</a:t>
            </a:r>
            <a:r>
              <a:rPr kumimoji="0" lang="en-US" altLang="en-US" sz="2400" b="0" i="0" u="none" strike="noStrike" cap="none" normalizeH="0" baseline="0" dirty="0">
                <a:ln>
                  <a:noFill/>
                </a:ln>
                <a:solidFill>
                  <a:srgbClr val="000000"/>
                </a:solidFill>
                <a:effectLst/>
                <a:latin typeface="Consolas" panose="020B0609020204030204" pitchFamily="49" charset="0"/>
              </a:rPr>
              <a:t> a){ </a:t>
            </a:r>
            <a:r>
              <a:rPr kumimoji="0" lang="en-US" altLang="en-US" sz="2400" b="0" i="0" u="none" strike="noStrike" cap="none" normalizeH="0" baseline="0" dirty="0">
                <a:ln>
                  <a:noFill/>
                </a:ln>
                <a:solidFill>
                  <a:srgbClr val="00008B"/>
                </a:solidFill>
                <a:effectLst/>
                <a:latin typeface="Consolas" panose="020B0609020204030204" pitchFamily="49" charset="0"/>
              </a:rPr>
              <a:t>return</a:t>
            </a:r>
            <a:r>
              <a:rPr kumimoji="0" lang="en-US" altLang="en-US" sz="2400" b="0" i="0" u="none" strike="noStrike" cap="none" normalizeH="0" baseline="0" dirty="0">
                <a:ln>
                  <a:noFill/>
                </a:ln>
                <a:solidFill>
                  <a:srgbClr val="000000"/>
                </a:solidFill>
                <a:effectLst/>
                <a:latin typeface="Consolas" panose="020B0609020204030204" pitchFamily="49" charset="0"/>
              </a:rPr>
              <a:t> a*a;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Consolas" panose="020B0609020204030204" pitchFamily="49" charset="0"/>
              </a:rPr>
              <a:t>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8B"/>
                </a:solidFill>
                <a:effectLst/>
                <a:latin typeface="Consolas" panose="020B0609020204030204" pitchFamily="49" charset="0"/>
              </a:rPr>
              <a:t>public</a:t>
            </a:r>
            <a:r>
              <a:rPr kumimoji="0" lang="en-US" altLang="en-US" sz="2400" b="0" i="0" u="none" strike="noStrike" cap="none" normalizeH="0" baseline="0" dirty="0">
                <a:ln>
                  <a:noFill/>
                </a:ln>
                <a:solidFill>
                  <a:srgbClr val="000000"/>
                </a:solidFill>
                <a:effectLst/>
                <a:latin typeface="Consolas" panose="020B0609020204030204" pitchFamily="49" charset="0"/>
              </a:rPr>
              <a:t> </a:t>
            </a:r>
            <a:r>
              <a:rPr kumimoji="0" lang="en-US" altLang="en-US" sz="2400" b="0" i="0" u="none" strike="noStrike" cap="none" normalizeH="0" baseline="0" dirty="0">
                <a:ln>
                  <a:noFill/>
                </a:ln>
                <a:solidFill>
                  <a:srgbClr val="00008B"/>
                </a:solidFill>
                <a:effectLst/>
                <a:latin typeface="Consolas" panose="020B0609020204030204" pitchFamily="49" charset="0"/>
              </a:rPr>
              <a:t>class</a:t>
            </a:r>
            <a:r>
              <a:rPr kumimoji="0" lang="en-US" altLang="en-US" sz="2400" b="0" i="0" u="none" strike="noStrike" cap="none" normalizeH="0" baseline="0" dirty="0">
                <a:ln>
                  <a:noFill/>
                </a:ln>
                <a:solidFill>
                  <a:srgbClr val="000000"/>
                </a:solidFill>
                <a:effectLst/>
                <a:latin typeface="Consolas" panose="020B0609020204030204" pitchFamily="49" charset="0"/>
              </a:rPr>
              <a:t> </a:t>
            </a:r>
            <a:r>
              <a:rPr kumimoji="0" lang="en-US" altLang="en-US" sz="2400" b="0" i="0" u="none" strike="noStrike" cap="none" normalizeH="0" baseline="0" dirty="0">
                <a:ln>
                  <a:noFill/>
                </a:ln>
                <a:solidFill>
                  <a:srgbClr val="2B91AF"/>
                </a:solidFill>
                <a:effectLst/>
                <a:latin typeface="Consolas" panose="020B0609020204030204" pitchFamily="49" charset="0"/>
              </a:rPr>
              <a:t>Example</a:t>
            </a:r>
            <a:r>
              <a:rPr kumimoji="0" lang="en-US" altLang="en-US" sz="2400" b="0" i="0" u="none" strike="noStrike" cap="none" normalizeH="0" baseline="0" dirty="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8B"/>
                </a:solidFill>
                <a:effectLst/>
                <a:latin typeface="Consolas" panose="020B0609020204030204" pitchFamily="49" charset="0"/>
              </a:rPr>
              <a:t>public</a:t>
            </a:r>
            <a:r>
              <a:rPr kumimoji="0" lang="en-US" altLang="en-US" sz="2400" b="0" i="0" u="none" strike="noStrike" cap="none" normalizeH="0" baseline="0" dirty="0">
                <a:ln>
                  <a:noFill/>
                </a:ln>
                <a:solidFill>
                  <a:srgbClr val="000000"/>
                </a:solidFill>
                <a:effectLst/>
                <a:latin typeface="Consolas" panose="020B0609020204030204" pitchFamily="49" charset="0"/>
              </a:rPr>
              <a:t> </a:t>
            </a:r>
            <a:r>
              <a:rPr kumimoji="0" lang="en-US" altLang="en-US" sz="2400" b="0" i="0" u="none" strike="noStrike" cap="none" normalizeH="0" baseline="0" dirty="0">
                <a:ln>
                  <a:noFill/>
                </a:ln>
                <a:solidFill>
                  <a:srgbClr val="00008B"/>
                </a:solidFill>
                <a:effectLst/>
                <a:latin typeface="Consolas" panose="020B0609020204030204" pitchFamily="49" charset="0"/>
              </a:rPr>
              <a:t>static</a:t>
            </a:r>
            <a:r>
              <a:rPr kumimoji="0" lang="en-US" altLang="en-US" sz="2400" b="0" i="0" u="none" strike="noStrike" cap="none" normalizeH="0" baseline="0" dirty="0">
                <a:ln>
                  <a:noFill/>
                </a:ln>
                <a:solidFill>
                  <a:srgbClr val="000000"/>
                </a:solidFill>
                <a:effectLst/>
                <a:latin typeface="Consolas" panose="020B0609020204030204" pitchFamily="49" charset="0"/>
              </a:rPr>
              <a:t> </a:t>
            </a:r>
            <a:r>
              <a:rPr kumimoji="0" lang="en-US" altLang="en-US" sz="2400" b="0" i="0" u="none" strike="noStrike" cap="none" normalizeH="0" baseline="0" dirty="0">
                <a:ln>
                  <a:noFill/>
                </a:ln>
                <a:solidFill>
                  <a:srgbClr val="00008B"/>
                </a:solidFill>
                <a:effectLst/>
                <a:latin typeface="Consolas" panose="020B0609020204030204" pitchFamily="49" charset="0"/>
              </a:rPr>
              <a:t>void</a:t>
            </a:r>
            <a:r>
              <a:rPr kumimoji="0" lang="en-US" altLang="en-US" sz="2400" b="0" i="0" u="none" strike="noStrike" cap="none" normalizeH="0" baseline="0" dirty="0">
                <a:ln>
                  <a:noFill/>
                </a:ln>
                <a:solidFill>
                  <a:srgbClr val="000000"/>
                </a:solidFill>
                <a:effectLst/>
                <a:latin typeface="Consolas" panose="020B0609020204030204" pitchFamily="49" charset="0"/>
              </a:rPr>
              <a:t> main(</a:t>
            </a:r>
            <a:r>
              <a:rPr kumimoji="0" lang="en-US" altLang="en-US" sz="2400" b="0" i="0" u="none" strike="noStrike" cap="none" normalizeH="0" baseline="0" dirty="0">
                <a:ln>
                  <a:noFill/>
                </a:ln>
                <a:solidFill>
                  <a:srgbClr val="2B91AF"/>
                </a:solidFill>
                <a:effectLst/>
                <a:latin typeface="Consolas" panose="020B0609020204030204" pitchFamily="49" charset="0"/>
              </a:rPr>
              <a:t>String</a:t>
            </a:r>
            <a:r>
              <a:rPr kumimoji="0" lang="en-US" altLang="en-US" sz="2400" b="0" i="0" u="none" strike="noStrike" cap="none" normalizeH="0" baseline="0" dirty="0">
                <a:ln>
                  <a:noFill/>
                </a:ln>
                <a:solidFill>
                  <a:srgbClr val="000000"/>
                </a:solidFill>
                <a:effectLst/>
                <a:latin typeface="Consolas" panose="020B0609020204030204" pitchFamily="49" charset="0"/>
              </a:rPr>
              <a:t> </a:t>
            </a:r>
            <a:r>
              <a:rPr kumimoji="0" lang="en-US" altLang="en-US" sz="2400" b="0" i="0" u="none" strike="noStrike" cap="none" normalizeH="0" baseline="0" dirty="0" err="1">
                <a:ln>
                  <a:noFill/>
                </a:ln>
                <a:solidFill>
                  <a:srgbClr val="000000"/>
                </a:solidFill>
                <a:effectLst/>
                <a:latin typeface="Consolas" panose="020B0609020204030204" pitchFamily="49" charset="0"/>
              </a:rPr>
              <a:t>args</a:t>
            </a:r>
            <a:r>
              <a:rPr kumimoji="0" lang="en-US" altLang="en-US" sz="2400" b="0" i="0" u="none" strike="noStrike" cap="none" normalizeH="0" baseline="0" dirty="0">
                <a:ln>
                  <a:noFill/>
                </a:ln>
                <a:solidFill>
                  <a:srgbClr val="000000"/>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Consolas" panose="020B0609020204030204" pitchFamily="49" charset="0"/>
              </a:rPr>
              <a:t> ABC </a:t>
            </a:r>
            <a:r>
              <a:rPr kumimoji="0" lang="en-US" altLang="en-US" sz="2400" b="0" i="0" u="none" strike="noStrike" cap="none" normalizeH="0" baseline="0" dirty="0" err="1">
                <a:ln>
                  <a:noFill/>
                </a:ln>
                <a:solidFill>
                  <a:srgbClr val="000000"/>
                </a:solidFill>
                <a:effectLst/>
                <a:latin typeface="Consolas" panose="020B0609020204030204" pitchFamily="49" charset="0"/>
              </a:rPr>
              <a:t>obj</a:t>
            </a:r>
            <a:r>
              <a:rPr kumimoji="0" lang="en-US" altLang="en-US" sz="2400" b="0" i="0" u="none" strike="noStrike" cap="none" normalizeH="0" baseline="0" dirty="0">
                <a:ln>
                  <a:noFill/>
                </a:ln>
                <a:solidFill>
                  <a:srgbClr val="000000"/>
                </a:solidFill>
                <a:effectLst/>
                <a:latin typeface="Consolas" panose="020B0609020204030204" pitchFamily="49" charset="0"/>
              </a:rPr>
              <a:t> = </a:t>
            </a:r>
            <a:r>
              <a:rPr kumimoji="0" lang="en-US" altLang="en-US" sz="2400" b="0" i="0" u="none" strike="noStrike" cap="none" normalizeH="0" baseline="0" dirty="0">
                <a:ln>
                  <a:noFill/>
                </a:ln>
                <a:solidFill>
                  <a:srgbClr val="00008B"/>
                </a:solidFill>
                <a:effectLst/>
                <a:latin typeface="Consolas" panose="020B0609020204030204" pitchFamily="49" charset="0"/>
              </a:rPr>
              <a:t>new</a:t>
            </a:r>
            <a:r>
              <a:rPr kumimoji="0" lang="en-US" altLang="en-US" sz="2400" b="0" i="0" u="none" strike="noStrike" cap="none" normalizeH="0" baseline="0" dirty="0">
                <a:ln>
                  <a:noFill/>
                </a:ln>
                <a:solidFill>
                  <a:srgbClr val="000000"/>
                </a:solidFill>
                <a:effectLst/>
                <a:latin typeface="Consolas" panose="020B0609020204030204" pitchFamily="49" charset="0"/>
              </a:rPr>
              <a:t> ABC();</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Consolas" panose="020B0609020204030204" pitchFamily="49" charset="0"/>
              </a:rPr>
              <a:t> </a:t>
            </a:r>
            <a:r>
              <a:rPr kumimoji="0" lang="en-US" altLang="en-US" sz="2400" b="0" i="0" u="none" strike="noStrike" cap="none" normalizeH="0" baseline="0" dirty="0" err="1">
                <a:ln>
                  <a:noFill/>
                </a:ln>
                <a:solidFill>
                  <a:srgbClr val="2B91AF"/>
                </a:solidFill>
                <a:effectLst/>
                <a:latin typeface="Consolas" panose="020B0609020204030204" pitchFamily="49" charset="0"/>
              </a:rPr>
              <a:t>System</a:t>
            </a:r>
            <a:r>
              <a:rPr kumimoji="0" lang="en-US" altLang="en-US" sz="2400" b="0" i="0" u="none" strike="noStrike" cap="none" normalizeH="0" baseline="0" dirty="0" err="1">
                <a:ln>
                  <a:noFill/>
                </a:ln>
                <a:solidFill>
                  <a:srgbClr val="000000"/>
                </a:solidFill>
                <a:effectLst/>
                <a:latin typeface="Consolas" panose="020B0609020204030204" pitchFamily="49" charset="0"/>
              </a:rPr>
              <a:t>.</a:t>
            </a:r>
            <a:r>
              <a:rPr kumimoji="0" lang="en-US" altLang="en-US" sz="2400" b="0" i="0" u="none" strike="noStrike" cap="none" normalizeH="0" baseline="0" dirty="0" err="1">
                <a:ln>
                  <a:noFill/>
                </a:ln>
                <a:solidFill>
                  <a:srgbClr val="00008B"/>
                </a:solidFill>
                <a:effectLst/>
                <a:latin typeface="Consolas" panose="020B0609020204030204" pitchFamily="49" charset="0"/>
              </a:rPr>
              <a:t>out</a:t>
            </a:r>
            <a:r>
              <a:rPr kumimoji="0" lang="en-US" altLang="en-US" sz="2400" b="0" i="0" u="none" strike="noStrike" cap="none" normalizeH="0" baseline="0" dirty="0" err="1">
                <a:ln>
                  <a:noFill/>
                </a:ln>
                <a:solidFill>
                  <a:srgbClr val="000000"/>
                </a:solidFill>
                <a:effectLst/>
                <a:latin typeface="Consolas" panose="020B0609020204030204" pitchFamily="49" charset="0"/>
              </a:rPr>
              <a:t>.println</a:t>
            </a:r>
            <a:r>
              <a:rPr kumimoji="0" lang="en-US" altLang="en-US" sz="2400" b="0" i="0" u="none" strike="noStrike" cap="none" normalizeH="0" baseline="0" dirty="0">
                <a:ln>
                  <a:noFill/>
                </a:ln>
                <a:solidFill>
                  <a:srgbClr val="000000"/>
                </a:solidFill>
                <a:effectLst/>
                <a:latin typeface="Consolas" panose="020B0609020204030204" pitchFamily="49" charset="0"/>
              </a:rPr>
              <a:t>(</a:t>
            </a:r>
            <a:r>
              <a:rPr kumimoji="0" lang="en-US" altLang="en-US" sz="2400" b="0" i="0" u="none" strike="noStrike" cap="none" normalizeH="0" baseline="0" dirty="0" err="1">
                <a:ln>
                  <a:noFill/>
                </a:ln>
                <a:solidFill>
                  <a:srgbClr val="000000"/>
                </a:solidFill>
                <a:effectLst/>
                <a:latin typeface="Consolas" panose="020B0609020204030204" pitchFamily="49" charset="0"/>
              </a:rPr>
              <a:t>obj.num</a:t>
            </a:r>
            <a:r>
              <a:rPr kumimoji="0" lang="en-US" altLang="en-US" sz="2400" b="0" i="0" u="none" strike="noStrike" cap="none" normalizeH="0" baseline="0" dirty="0">
                <a:ln>
                  <a:noFill/>
                </a:ln>
                <a:solidFill>
                  <a:srgbClr val="000000"/>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Consolas" panose="020B0609020204030204" pitchFamily="49" charset="0"/>
              </a:rPr>
              <a:t> </a:t>
            </a:r>
            <a:r>
              <a:rPr kumimoji="0" lang="en-US" altLang="en-US" sz="2400" b="0" i="0" u="none" strike="noStrike" cap="none" normalizeH="0" baseline="0" dirty="0" err="1">
                <a:ln>
                  <a:noFill/>
                </a:ln>
                <a:solidFill>
                  <a:srgbClr val="2B91AF"/>
                </a:solidFill>
                <a:effectLst/>
                <a:latin typeface="Consolas" panose="020B0609020204030204" pitchFamily="49" charset="0"/>
              </a:rPr>
              <a:t>System</a:t>
            </a:r>
            <a:r>
              <a:rPr kumimoji="0" lang="en-US" altLang="en-US" sz="2400" b="0" i="0" u="none" strike="noStrike" cap="none" normalizeH="0" baseline="0" dirty="0" err="1">
                <a:ln>
                  <a:noFill/>
                </a:ln>
                <a:solidFill>
                  <a:srgbClr val="000000"/>
                </a:solidFill>
                <a:effectLst/>
                <a:latin typeface="Consolas" panose="020B0609020204030204" pitchFamily="49" charset="0"/>
              </a:rPr>
              <a:t>.</a:t>
            </a:r>
            <a:r>
              <a:rPr kumimoji="0" lang="en-US" altLang="en-US" sz="2400" b="0" i="0" u="none" strike="noStrike" cap="none" normalizeH="0" baseline="0" dirty="0" err="1">
                <a:ln>
                  <a:noFill/>
                </a:ln>
                <a:solidFill>
                  <a:srgbClr val="00008B"/>
                </a:solidFill>
                <a:effectLst/>
                <a:latin typeface="Consolas" panose="020B0609020204030204" pitchFamily="49" charset="0"/>
              </a:rPr>
              <a:t>out</a:t>
            </a:r>
            <a:r>
              <a:rPr kumimoji="0" lang="en-US" altLang="en-US" sz="2400" b="0" i="0" u="none" strike="noStrike" cap="none" normalizeH="0" baseline="0" dirty="0" err="1">
                <a:ln>
                  <a:noFill/>
                </a:ln>
                <a:solidFill>
                  <a:srgbClr val="000000"/>
                </a:solidFill>
                <a:effectLst/>
                <a:latin typeface="Consolas" panose="020B0609020204030204" pitchFamily="49" charset="0"/>
              </a:rPr>
              <a:t>.println</a:t>
            </a:r>
            <a:r>
              <a:rPr kumimoji="0" lang="en-US" altLang="en-US" sz="2400" b="0" i="0" u="none" strike="noStrike" cap="none" normalizeH="0" baseline="0" dirty="0">
                <a:ln>
                  <a:noFill/>
                </a:ln>
                <a:solidFill>
                  <a:srgbClr val="000000"/>
                </a:solidFill>
                <a:effectLst/>
                <a:latin typeface="Consolas" panose="020B0609020204030204" pitchFamily="49" charset="0"/>
              </a:rPr>
              <a:t>(</a:t>
            </a:r>
            <a:r>
              <a:rPr kumimoji="0" lang="en-US" altLang="en-US" sz="2400" b="0" i="0" u="none" strike="noStrike" cap="none" normalizeH="0" baseline="0" dirty="0" err="1">
                <a:ln>
                  <a:noFill/>
                </a:ln>
                <a:solidFill>
                  <a:srgbClr val="000000"/>
                </a:solidFill>
                <a:effectLst/>
                <a:latin typeface="Consolas" panose="020B0609020204030204" pitchFamily="49" charset="0"/>
              </a:rPr>
              <a:t>obj.square</a:t>
            </a:r>
            <a:r>
              <a:rPr kumimoji="0" lang="en-US" altLang="en-US" sz="2400" b="0" i="0" u="none" strike="noStrike" cap="none" normalizeH="0" baseline="0" dirty="0">
                <a:ln>
                  <a:noFill/>
                </a:ln>
                <a:solidFill>
                  <a:srgbClr val="000000"/>
                </a:solidFill>
                <a:effectLst/>
                <a:latin typeface="Consolas" panose="020B0609020204030204" pitchFamily="49" charset="0"/>
              </a:rPr>
              <a:t>(</a:t>
            </a:r>
            <a:r>
              <a:rPr kumimoji="0" lang="en-US" altLang="en-US" sz="2400" b="0" i="0" u="none" strike="noStrike" cap="none" normalizeH="0" baseline="0" dirty="0">
                <a:ln>
                  <a:noFill/>
                </a:ln>
                <a:solidFill>
                  <a:srgbClr val="800000"/>
                </a:solidFill>
                <a:effectLst/>
                <a:latin typeface="Consolas" panose="020B0609020204030204" pitchFamily="49" charset="0"/>
              </a:rPr>
              <a:t>10</a:t>
            </a:r>
            <a:r>
              <a:rPr kumimoji="0" lang="en-US" altLang="en-US" sz="2400" b="0" i="0" u="none" strike="noStrike" cap="none" normalizeH="0" baseline="0" dirty="0">
                <a:ln>
                  <a:noFill/>
                </a:ln>
                <a:solidFill>
                  <a:srgbClr val="000000"/>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Consolas" panose="020B0609020204030204" pitchFamily="49" charset="0"/>
              </a:rPr>
              <a:t> }</a:t>
            </a:r>
            <a:r>
              <a:rPr kumimoji="0" lang="en-US" altLang="en-US" sz="2400" b="0" i="0" u="none" strike="noStrike" cap="none" normalizeH="0" baseline="0" dirty="0">
                <a:ln>
                  <a:noFill/>
                </a:ln>
                <a:solidFill>
                  <a:schemeClr val="tx1"/>
                </a:solidFill>
                <a:effectLst/>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
        <p:nvSpPr>
          <p:cNvPr id="5" name="Rectangle 4"/>
          <p:cNvSpPr/>
          <p:nvPr/>
        </p:nvSpPr>
        <p:spPr>
          <a:xfrm>
            <a:off x="7858125" y="1385888"/>
            <a:ext cx="3557588" cy="192881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p:cNvSpPr txBox="1"/>
          <p:nvPr/>
        </p:nvSpPr>
        <p:spPr>
          <a:xfrm>
            <a:off x="8015288" y="1600200"/>
            <a:ext cx="3286125" cy="646331"/>
          </a:xfrm>
          <a:prstGeom prst="rect">
            <a:avLst/>
          </a:prstGeom>
          <a:noFill/>
        </p:spPr>
        <p:txBody>
          <a:bodyPr wrap="square" rtlCol="0">
            <a:spAutoFit/>
          </a:bodyPr>
          <a:lstStyle/>
          <a:p>
            <a:r>
              <a:rPr lang="en-IN" dirty="0"/>
              <a:t>Output</a:t>
            </a:r>
          </a:p>
          <a:p>
            <a:r>
              <a:rPr lang="en-IN" dirty="0"/>
              <a:t>Compile Time error</a:t>
            </a:r>
          </a:p>
        </p:txBody>
      </p:sp>
      <p:sp>
        <p:nvSpPr>
          <p:cNvPr id="7" name="TextBox 6"/>
          <p:cNvSpPr txBox="1"/>
          <p:nvPr/>
        </p:nvSpPr>
        <p:spPr>
          <a:xfrm>
            <a:off x="538162" y="5000625"/>
            <a:ext cx="11063288" cy="1384995"/>
          </a:xfrm>
          <a:prstGeom prst="rect">
            <a:avLst/>
          </a:prstGeom>
          <a:noFill/>
        </p:spPr>
        <p:txBody>
          <a:bodyPr wrap="square" rtlCol="0">
            <a:spAutoFit/>
          </a:bodyPr>
          <a:lstStyle/>
          <a:p>
            <a:r>
              <a:rPr lang="en-IN" sz="2800" dirty="0"/>
              <a:t>This example throws compilation error because we are trying to access the private data member and method of class ABC in the class Example. </a:t>
            </a:r>
            <a:r>
              <a:rPr lang="en-IN" sz="2800" b="1" dirty="0"/>
              <a:t>The private data member and method are only accessible within the class</a:t>
            </a:r>
            <a:r>
              <a:rPr lang="en-IN" dirty="0"/>
              <a:t>.</a:t>
            </a:r>
          </a:p>
        </p:txBody>
      </p:sp>
    </p:spTree>
    <p:extLst>
      <p:ext uri="{BB962C8B-B14F-4D97-AF65-F5344CB8AC3E}">
        <p14:creationId xmlns:p14="http://schemas.microsoft.com/office/powerpoint/2010/main" val="16273004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1038" y="582613"/>
            <a:ext cx="10515600" cy="4351338"/>
          </a:xfrm>
        </p:spPr>
        <p:txBody>
          <a:bodyPr/>
          <a:lstStyle/>
          <a:p>
            <a:r>
              <a:rPr lang="en-IN" dirty="0"/>
              <a:t>default access modifier</a:t>
            </a:r>
          </a:p>
          <a:p>
            <a:pPr algn="just">
              <a:buFont typeface="Wingdings" panose="05000000000000000000" pitchFamily="2" charset="2"/>
              <a:buChar char="Ø"/>
            </a:pPr>
            <a:r>
              <a:rPr lang="en-IN" dirty="0"/>
              <a:t>When we do not mention any access modifier, it is called default access modifier. The scope of this modifier is limited to the package only. </a:t>
            </a:r>
          </a:p>
          <a:p>
            <a:pPr algn="just">
              <a:buFont typeface="Wingdings" panose="05000000000000000000" pitchFamily="2" charset="2"/>
              <a:buChar char="Ø"/>
            </a:pPr>
            <a:r>
              <a:rPr lang="en-IN" dirty="0"/>
              <a:t>This means that if we have a class with the default access modifier in a package, </a:t>
            </a:r>
            <a:r>
              <a:rPr lang="en-IN" b="1" dirty="0"/>
              <a:t>only those classes that are in this package can access this class</a:t>
            </a:r>
            <a:r>
              <a:rPr lang="en-IN" dirty="0"/>
              <a:t>. </a:t>
            </a:r>
            <a:r>
              <a:rPr lang="en-IN" b="1" dirty="0"/>
              <a:t>No other class outside </a:t>
            </a:r>
            <a:r>
              <a:rPr lang="en-IN" dirty="0"/>
              <a:t>this package can access this class. Similarly, if we have a default method or data member in a class, it </a:t>
            </a:r>
            <a:r>
              <a:rPr lang="en-IN" b="1" dirty="0"/>
              <a:t>would not be visible </a:t>
            </a:r>
            <a:r>
              <a:rPr lang="en-IN" dirty="0"/>
              <a:t>in the class of another package.</a:t>
            </a:r>
          </a:p>
        </p:txBody>
      </p:sp>
    </p:spTree>
    <p:extLst>
      <p:ext uri="{BB962C8B-B14F-4D97-AF65-F5344CB8AC3E}">
        <p14:creationId xmlns:p14="http://schemas.microsoft.com/office/powerpoint/2010/main" val="364914587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42900" y="1214438"/>
            <a:ext cx="5621544" cy="322049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ectangle 1"/>
          <p:cNvSpPr>
            <a:spLocks noChangeArrowheads="1"/>
          </p:cNvSpPr>
          <p:nvPr/>
        </p:nvSpPr>
        <p:spPr bwMode="auto">
          <a:xfrm>
            <a:off x="342899" y="1173540"/>
            <a:ext cx="5621545" cy="3139321"/>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8B"/>
                </a:solidFill>
                <a:effectLst/>
                <a:latin typeface="Consolas" panose="020B0609020204030204" pitchFamily="49" charset="0"/>
              </a:rPr>
              <a:t>package</a:t>
            </a:r>
            <a:r>
              <a:rPr kumimoji="0" lang="en-US" altLang="en-US" sz="2400" b="0" i="0" u="none" strike="noStrike" cap="none" normalizeH="0" baseline="0" dirty="0">
                <a:ln>
                  <a:noFill/>
                </a:ln>
                <a:solidFill>
                  <a:srgbClr val="000000"/>
                </a:solidFill>
                <a:effectLst/>
                <a:latin typeface="Consolas" panose="020B0609020204030204" pitchFamily="49" charset="0"/>
              </a:rPr>
              <a:t> </a:t>
            </a:r>
            <a:r>
              <a:rPr kumimoji="0" lang="en-US" altLang="en-US" sz="2400" b="0" i="0" u="none" strike="noStrike" cap="none" normalizeH="0" baseline="0" dirty="0" err="1">
                <a:ln>
                  <a:noFill/>
                </a:ln>
                <a:solidFill>
                  <a:srgbClr val="000000"/>
                </a:solidFill>
                <a:effectLst/>
                <a:latin typeface="Consolas" panose="020B0609020204030204" pitchFamily="49" charset="0"/>
              </a:rPr>
              <a:t>abcpackage</a:t>
            </a:r>
            <a:r>
              <a:rPr kumimoji="0" lang="en-US" altLang="en-US" sz="2400" b="0" i="0" u="none" strike="noStrike" cap="none" normalizeH="0" baseline="0" dirty="0">
                <a:ln>
                  <a:noFill/>
                </a:ln>
                <a:solidFill>
                  <a:srgbClr val="000000"/>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Consolas" panose="020B0609020204030204" pitchFamily="49" charset="0"/>
              </a:rPr>
              <a:t> </a:t>
            </a:r>
            <a:r>
              <a:rPr lang="en-US" altLang="en-US" sz="2400" dirty="0">
                <a:solidFill>
                  <a:srgbClr val="00008B"/>
                </a:solidFill>
                <a:latin typeface="Consolas" panose="020B0609020204030204" pitchFamily="49" charset="0"/>
              </a:rPr>
              <a:t>public </a:t>
            </a:r>
            <a:r>
              <a:rPr kumimoji="0" lang="en-US" altLang="en-US" sz="2400" b="0" i="0" u="none" strike="noStrike" cap="none" normalizeH="0" baseline="0" dirty="0">
                <a:ln>
                  <a:noFill/>
                </a:ln>
                <a:solidFill>
                  <a:srgbClr val="00008B"/>
                </a:solidFill>
                <a:effectLst/>
                <a:latin typeface="Consolas" panose="020B0609020204030204" pitchFamily="49" charset="0"/>
              </a:rPr>
              <a:t>class</a:t>
            </a:r>
            <a:r>
              <a:rPr kumimoji="0" lang="en-US" altLang="en-US" sz="2400" b="0" i="0" u="none" strike="noStrike" cap="none" normalizeH="0" baseline="0" dirty="0">
                <a:ln>
                  <a:noFill/>
                </a:ln>
                <a:solidFill>
                  <a:srgbClr val="000000"/>
                </a:solidFill>
                <a:effectLst/>
                <a:latin typeface="Consolas" panose="020B0609020204030204" pitchFamily="49" charset="0"/>
              </a:rPr>
              <a:t> </a:t>
            </a:r>
            <a:r>
              <a:rPr kumimoji="0" lang="en-US" altLang="en-US" sz="2400" b="0" i="0" u="none" strike="noStrike" cap="none" normalizeH="0" baseline="0" dirty="0">
                <a:ln>
                  <a:noFill/>
                </a:ln>
                <a:solidFill>
                  <a:srgbClr val="2B91AF"/>
                </a:solidFill>
                <a:effectLst/>
                <a:latin typeface="Consolas" panose="020B0609020204030204" pitchFamily="49" charset="0"/>
              </a:rPr>
              <a:t>Addition</a:t>
            </a:r>
            <a:r>
              <a:rPr kumimoji="0" lang="en-US" altLang="en-US" sz="2400" b="0" i="0" u="none" strike="noStrike" cap="none" normalizeH="0" baseline="0" dirty="0">
                <a:ln>
                  <a:noFill/>
                </a:ln>
                <a:solidFill>
                  <a:srgbClr val="000000"/>
                </a:solidFill>
                <a:effectLst/>
                <a:latin typeface="Consolas" panose="020B0609020204030204" pitchFamily="49" charset="0"/>
              </a:rPr>
              <a:t> {</a:t>
            </a:r>
          </a:p>
          <a:p>
            <a:pPr eaLnBrk="0" fontAlgn="base" hangingPunct="0">
              <a:spcBef>
                <a:spcPct val="0"/>
              </a:spcBef>
              <a:spcAft>
                <a:spcPct val="0"/>
              </a:spcAft>
            </a:pPr>
            <a:r>
              <a:rPr lang="en-US" altLang="en-US" dirty="0">
                <a:solidFill>
                  <a:srgbClr val="808080"/>
                </a:solidFill>
                <a:latin typeface="Consolas" panose="020B0609020204030204" pitchFamily="49" charset="0"/>
              </a:rPr>
              <a:t>/* Since we didn't mention any access modifier here, it would be considered as default. */</a:t>
            </a:r>
            <a:r>
              <a:rPr lang="en-US" altLang="en-US" dirty="0"/>
              <a:t> </a:t>
            </a:r>
            <a:endParaRPr kumimoji="0" lang="en-US" altLang="en-US"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err="1">
                <a:ln>
                  <a:noFill/>
                </a:ln>
                <a:solidFill>
                  <a:srgbClr val="00008B"/>
                </a:solidFill>
                <a:effectLst/>
                <a:latin typeface="Consolas" panose="020B0609020204030204" pitchFamily="49" charset="0"/>
              </a:rPr>
              <a:t>int</a:t>
            </a:r>
            <a:r>
              <a:rPr kumimoji="0" lang="en-US" altLang="en-US" sz="2400" b="0" i="0" u="none" strike="noStrike" cap="none" normalizeH="0" baseline="0" dirty="0">
                <a:ln>
                  <a:noFill/>
                </a:ln>
                <a:solidFill>
                  <a:srgbClr val="000000"/>
                </a:solidFill>
                <a:effectLst/>
                <a:latin typeface="Consolas" panose="020B0609020204030204" pitchFamily="49" charset="0"/>
              </a:rPr>
              <a:t> </a:t>
            </a:r>
            <a:r>
              <a:rPr kumimoji="0" lang="en-US" altLang="en-US" sz="2400" b="0" i="0" u="none" strike="noStrike" cap="none" normalizeH="0" baseline="0" dirty="0" err="1">
                <a:ln>
                  <a:noFill/>
                </a:ln>
                <a:solidFill>
                  <a:srgbClr val="000000"/>
                </a:solidFill>
                <a:effectLst/>
                <a:latin typeface="Consolas" panose="020B0609020204030204" pitchFamily="49" charset="0"/>
              </a:rPr>
              <a:t>addTwoNumbers</a:t>
            </a:r>
            <a:r>
              <a:rPr kumimoji="0" lang="en-US" altLang="en-US" sz="2400" b="0" i="0" u="none" strike="noStrike" cap="none" normalizeH="0" baseline="0" dirty="0">
                <a:ln>
                  <a:noFill/>
                </a:ln>
                <a:solidFill>
                  <a:srgbClr val="000000"/>
                </a:solidFill>
                <a:effectLst/>
                <a:latin typeface="Consolas" panose="020B0609020204030204" pitchFamily="49" charset="0"/>
              </a:rPr>
              <a:t>(</a:t>
            </a:r>
            <a:r>
              <a:rPr kumimoji="0" lang="en-US" altLang="en-US" sz="2400" b="0" i="0" u="none" strike="noStrike" cap="none" normalizeH="0" baseline="0" dirty="0" err="1">
                <a:ln>
                  <a:noFill/>
                </a:ln>
                <a:solidFill>
                  <a:srgbClr val="00008B"/>
                </a:solidFill>
                <a:effectLst/>
                <a:latin typeface="Consolas" panose="020B0609020204030204" pitchFamily="49" charset="0"/>
              </a:rPr>
              <a:t>int</a:t>
            </a:r>
            <a:r>
              <a:rPr kumimoji="0" lang="en-US" altLang="en-US" sz="2400" b="0" i="0" u="none" strike="noStrike" cap="none" normalizeH="0" baseline="0" dirty="0">
                <a:ln>
                  <a:noFill/>
                </a:ln>
                <a:solidFill>
                  <a:srgbClr val="000000"/>
                </a:solidFill>
                <a:effectLst/>
                <a:latin typeface="Consolas" panose="020B0609020204030204" pitchFamily="49" charset="0"/>
              </a:rPr>
              <a:t> a, </a:t>
            </a:r>
            <a:r>
              <a:rPr kumimoji="0" lang="en-US" altLang="en-US" sz="2400" b="0" i="0" u="none" strike="noStrike" cap="none" normalizeH="0" baseline="0" dirty="0" err="1">
                <a:ln>
                  <a:noFill/>
                </a:ln>
                <a:solidFill>
                  <a:srgbClr val="00008B"/>
                </a:solidFill>
                <a:effectLst/>
                <a:latin typeface="Consolas" panose="020B0609020204030204" pitchFamily="49" charset="0"/>
              </a:rPr>
              <a:t>int</a:t>
            </a:r>
            <a:r>
              <a:rPr kumimoji="0" lang="en-US" altLang="en-US" sz="2400" b="0" i="0" u="none" strike="noStrike" cap="none" normalizeH="0" baseline="0" dirty="0">
                <a:ln>
                  <a:noFill/>
                </a:ln>
                <a:solidFill>
                  <a:srgbClr val="000000"/>
                </a:solidFill>
                <a:effectLst/>
                <a:latin typeface="Consolas" panose="020B0609020204030204" pitchFamily="49" charset="0"/>
              </a:rPr>
              <a:t> b){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8B"/>
                </a:solidFill>
                <a:effectLst/>
                <a:latin typeface="Consolas" panose="020B0609020204030204" pitchFamily="49" charset="0"/>
              </a:rPr>
              <a:t>return</a:t>
            </a:r>
            <a:r>
              <a:rPr kumimoji="0" lang="en-US" altLang="en-US" sz="2400" b="0" i="0" u="none" strike="noStrike" cap="none" normalizeH="0" baseline="0" dirty="0">
                <a:ln>
                  <a:noFill/>
                </a:ln>
                <a:solidFill>
                  <a:srgbClr val="000000"/>
                </a:solidFill>
                <a:effectLst/>
                <a:latin typeface="Consolas" panose="020B0609020204030204" pitchFamily="49" charset="0"/>
              </a:rPr>
              <a:t> </a:t>
            </a:r>
            <a:r>
              <a:rPr kumimoji="0" lang="en-US" altLang="en-US" sz="2400" b="0" i="0" u="none" strike="noStrike" cap="none" normalizeH="0" baseline="0" dirty="0" err="1">
                <a:ln>
                  <a:noFill/>
                </a:ln>
                <a:solidFill>
                  <a:srgbClr val="000000"/>
                </a:solidFill>
                <a:effectLst/>
                <a:latin typeface="Consolas" panose="020B0609020204030204" pitchFamily="49" charset="0"/>
              </a:rPr>
              <a:t>a+b</a:t>
            </a:r>
            <a:r>
              <a:rPr kumimoji="0" lang="en-US" altLang="en-US" sz="2400" b="0" i="0" u="none" strike="noStrike" cap="none" normalizeH="0" baseline="0" dirty="0">
                <a:ln>
                  <a:noFill/>
                </a:ln>
                <a:solidFill>
                  <a:srgbClr val="000000"/>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Consolas" panose="020B0609020204030204" pitchFamily="49" charset="0"/>
              </a:rPr>
              <a:t>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Consolas" panose="020B0609020204030204" pitchFamily="49" charset="0"/>
              </a:rPr>
              <a:t>}</a:t>
            </a:r>
            <a:r>
              <a:rPr kumimoji="0" lang="en-US" altLang="en-US" sz="2400" b="0" i="0" u="none" strike="noStrike" cap="none" normalizeH="0" baseline="0" dirty="0">
                <a:ln>
                  <a:noFill/>
                </a:ln>
                <a:solidFill>
                  <a:schemeClr val="tx1"/>
                </a:solidFill>
                <a:effectLst/>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
        <p:nvSpPr>
          <p:cNvPr id="7" name="Rectangle 6"/>
          <p:cNvSpPr/>
          <p:nvPr/>
        </p:nvSpPr>
        <p:spPr>
          <a:xfrm>
            <a:off x="6110286" y="1214438"/>
            <a:ext cx="6081713" cy="322049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p:cNvSpPr txBox="1"/>
          <p:nvPr/>
        </p:nvSpPr>
        <p:spPr>
          <a:xfrm>
            <a:off x="742951" y="542925"/>
            <a:ext cx="3986212" cy="369332"/>
          </a:xfrm>
          <a:prstGeom prst="rect">
            <a:avLst/>
          </a:prstGeom>
          <a:noFill/>
        </p:spPr>
        <p:txBody>
          <a:bodyPr wrap="square" rtlCol="0">
            <a:spAutoFit/>
          </a:bodyPr>
          <a:lstStyle/>
          <a:p>
            <a:r>
              <a:rPr lang="en-IN" dirty="0"/>
              <a:t>Addition.java</a:t>
            </a:r>
          </a:p>
        </p:txBody>
      </p:sp>
      <p:sp>
        <p:nvSpPr>
          <p:cNvPr id="9" name="Rectangle 2"/>
          <p:cNvSpPr>
            <a:spLocks noChangeArrowheads="1"/>
          </p:cNvSpPr>
          <p:nvPr/>
        </p:nvSpPr>
        <p:spPr bwMode="auto">
          <a:xfrm>
            <a:off x="6048140" y="1418719"/>
            <a:ext cx="6143859" cy="3016210"/>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8B"/>
                </a:solidFill>
                <a:effectLst/>
                <a:latin typeface="Consolas" panose="020B0609020204030204" pitchFamily="49" charset="0"/>
              </a:rPr>
              <a:t>package</a:t>
            </a: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err="1">
                <a:ln>
                  <a:noFill/>
                </a:ln>
                <a:solidFill>
                  <a:srgbClr val="000000"/>
                </a:solidFill>
                <a:effectLst/>
                <a:latin typeface="Consolas" panose="020B0609020204030204" pitchFamily="49" charset="0"/>
              </a:rPr>
              <a:t>xyzpackage</a:t>
            </a:r>
            <a:r>
              <a:rPr kumimoji="0" lang="en-US" altLang="en-US" b="0" i="0" u="none" strike="noStrike" cap="none" normalizeH="0" baseline="0" dirty="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8B"/>
                </a:solidFill>
                <a:effectLst/>
                <a:latin typeface="Consolas" panose="020B0609020204030204" pitchFamily="49" charset="0"/>
              </a:rPr>
              <a:t>import</a:t>
            </a: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err="1">
                <a:ln>
                  <a:noFill/>
                </a:ln>
                <a:solidFill>
                  <a:srgbClr val="000000"/>
                </a:solidFill>
                <a:effectLst/>
                <a:latin typeface="Consolas" panose="020B0609020204030204" pitchFamily="49" charset="0"/>
              </a:rPr>
              <a:t>abcpackage</a:t>
            </a:r>
            <a:r>
              <a:rPr kumimoji="0" lang="en-US" altLang="en-US" b="0" i="0" u="none" strike="noStrike" cap="none" normalizeH="0" baseline="0" dirty="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00008B"/>
                </a:solidFill>
                <a:latin typeface="Consolas" panose="020B0609020204030204" pitchFamily="49" charset="0"/>
              </a:rPr>
              <a:t>p</a:t>
            </a:r>
            <a:r>
              <a:rPr kumimoji="0" lang="en-US" altLang="en-US" b="0" i="0" u="none" strike="noStrike" cap="none" normalizeH="0" baseline="0" dirty="0">
                <a:ln>
                  <a:noFill/>
                </a:ln>
                <a:solidFill>
                  <a:srgbClr val="00008B"/>
                </a:solidFill>
                <a:effectLst/>
                <a:latin typeface="Consolas" panose="020B0609020204030204" pitchFamily="49" charset="0"/>
              </a:rPr>
              <a:t>ublic class</a:t>
            </a: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a:ln>
                  <a:noFill/>
                </a:ln>
                <a:solidFill>
                  <a:srgbClr val="2B91AF"/>
                </a:solidFill>
                <a:effectLst/>
                <a:latin typeface="Consolas" panose="020B0609020204030204" pitchFamily="49" charset="0"/>
              </a:rPr>
              <a:t>Test</a:t>
            </a:r>
            <a:r>
              <a:rPr kumimoji="0" lang="en-US" altLang="en-US" b="0" i="0" u="none" strike="noStrike" cap="none" normalizeH="0" baseline="0" dirty="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8B"/>
                </a:solidFill>
                <a:effectLst/>
                <a:latin typeface="Consolas" panose="020B0609020204030204" pitchFamily="49" charset="0"/>
              </a:rPr>
              <a:t>public</a:t>
            </a: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a:ln>
                  <a:noFill/>
                </a:ln>
                <a:solidFill>
                  <a:srgbClr val="00008B"/>
                </a:solidFill>
                <a:effectLst/>
                <a:latin typeface="Consolas" panose="020B0609020204030204" pitchFamily="49" charset="0"/>
              </a:rPr>
              <a:t>static</a:t>
            </a: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a:ln>
                  <a:noFill/>
                </a:ln>
                <a:solidFill>
                  <a:srgbClr val="00008B"/>
                </a:solidFill>
                <a:effectLst/>
                <a:latin typeface="Consolas" panose="020B0609020204030204" pitchFamily="49" charset="0"/>
              </a:rPr>
              <a:t>void</a:t>
            </a:r>
            <a:r>
              <a:rPr kumimoji="0" lang="en-US" altLang="en-US" b="0" i="0" u="none" strike="noStrike" cap="none" normalizeH="0" baseline="0" dirty="0">
                <a:ln>
                  <a:noFill/>
                </a:ln>
                <a:solidFill>
                  <a:srgbClr val="000000"/>
                </a:solidFill>
                <a:effectLst/>
                <a:latin typeface="Consolas" panose="020B0609020204030204" pitchFamily="49" charset="0"/>
              </a:rPr>
              <a:t> main(</a:t>
            </a:r>
            <a:r>
              <a:rPr kumimoji="0" lang="en-US" altLang="en-US" b="0" i="0" u="none" strike="noStrike" cap="none" normalizeH="0" baseline="0" dirty="0">
                <a:ln>
                  <a:noFill/>
                </a:ln>
                <a:solidFill>
                  <a:srgbClr val="2B91AF"/>
                </a:solidFill>
                <a:effectLst/>
                <a:latin typeface="Consolas" panose="020B0609020204030204" pitchFamily="49" charset="0"/>
              </a:rPr>
              <a:t>String</a:t>
            </a: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err="1">
                <a:ln>
                  <a:noFill/>
                </a:ln>
                <a:solidFill>
                  <a:srgbClr val="000000"/>
                </a:solidFill>
                <a:effectLst/>
                <a:latin typeface="Consolas" panose="020B0609020204030204" pitchFamily="49" charset="0"/>
              </a:rPr>
              <a:t>args</a:t>
            </a:r>
            <a:r>
              <a:rPr kumimoji="0" lang="en-US" altLang="en-US" b="0" i="0" u="none" strike="noStrike" cap="none" normalizeH="0" baseline="0" dirty="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2B91AF"/>
                </a:solidFill>
                <a:latin typeface="Consolas" panose="020B0609020204030204" pitchFamily="49" charset="0"/>
              </a:rPr>
              <a:t>Addition</a:t>
            </a: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err="1">
                <a:ln>
                  <a:noFill/>
                </a:ln>
                <a:solidFill>
                  <a:srgbClr val="000000"/>
                </a:solidFill>
                <a:effectLst/>
                <a:latin typeface="Consolas" panose="020B0609020204030204" pitchFamily="49" charset="0"/>
              </a:rPr>
              <a:t>obj</a:t>
            </a:r>
            <a:r>
              <a:rPr kumimoji="0" lang="en-US" altLang="en-US" b="0" i="0" u="none" strike="noStrike" cap="none" normalizeH="0" baseline="0" dirty="0">
                <a:ln>
                  <a:noFill/>
                </a:ln>
                <a:solidFill>
                  <a:srgbClr val="000000"/>
                </a:solidFill>
                <a:effectLst/>
                <a:latin typeface="Consolas" panose="020B0609020204030204" pitchFamily="49" charset="0"/>
              </a:rPr>
              <a:t> = </a:t>
            </a:r>
            <a:r>
              <a:rPr kumimoji="0" lang="en-US" altLang="en-US" b="0" i="0" u="none" strike="noStrike" cap="none" normalizeH="0" baseline="0" dirty="0">
                <a:ln>
                  <a:noFill/>
                </a:ln>
                <a:solidFill>
                  <a:srgbClr val="00008B"/>
                </a:solidFill>
                <a:effectLst/>
                <a:latin typeface="Consolas" panose="020B0609020204030204" pitchFamily="49" charset="0"/>
              </a:rPr>
              <a:t>new</a:t>
            </a:r>
            <a:r>
              <a:rPr kumimoji="0" lang="en-US" altLang="en-US" b="0" i="0" u="none" strike="noStrike" cap="none" normalizeH="0" baseline="0" dirty="0">
                <a:ln>
                  <a:noFill/>
                </a:ln>
                <a:solidFill>
                  <a:srgbClr val="000000"/>
                </a:solidFill>
                <a:effectLst/>
                <a:latin typeface="Consolas" panose="020B0609020204030204" pitchFamily="49" charset="0"/>
              </a:rPr>
              <a:t> </a:t>
            </a:r>
            <a:r>
              <a:rPr lang="en-US" altLang="en-US" dirty="0">
                <a:solidFill>
                  <a:srgbClr val="2B91AF"/>
                </a:solidFill>
                <a:latin typeface="Consolas" panose="020B0609020204030204" pitchFamily="49" charset="0"/>
              </a:rPr>
              <a:t>Addition</a:t>
            </a:r>
            <a:r>
              <a:rPr kumimoji="0" lang="en-US" altLang="en-US" b="0" i="0" u="none" strike="noStrike" cap="none" normalizeH="0" baseline="0" dirty="0">
                <a:ln>
                  <a:noFill/>
                </a:ln>
                <a:solidFill>
                  <a:srgbClr val="000000"/>
                </a:solidFill>
                <a:effectLst/>
                <a:latin typeface="Consolas" panose="020B0609020204030204" pitchFamily="49" charset="0"/>
              </a:rPr>
              <a:t>(); </a:t>
            </a:r>
          </a:p>
          <a:p>
            <a:pPr eaLnBrk="0" fontAlgn="base" hangingPunct="0">
              <a:spcBef>
                <a:spcPct val="0"/>
              </a:spcBef>
              <a:spcAft>
                <a:spcPct val="0"/>
              </a:spcAft>
            </a:pPr>
            <a:r>
              <a:rPr lang="en-US" altLang="en-US" dirty="0">
                <a:solidFill>
                  <a:srgbClr val="808080"/>
                </a:solidFill>
                <a:latin typeface="Consolas" panose="020B0609020204030204" pitchFamily="49" charset="0"/>
              </a:rPr>
              <a:t>/* It will throw error because we are trying to access the default method in another package */</a:t>
            </a:r>
            <a:r>
              <a:rPr lang="en-US" altLang="en-US" sz="2800" dirty="0"/>
              <a:t> </a:t>
            </a:r>
            <a:endParaRPr kumimoji="0" lang="en-US" altLang="en-US"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2B91AF"/>
                </a:solidFill>
                <a:effectLst/>
                <a:latin typeface="Consolas" panose="020B0609020204030204" pitchFamily="49" charset="0"/>
              </a:rPr>
              <a:t>System</a:t>
            </a:r>
            <a:r>
              <a:rPr kumimoji="0" lang="en-US" altLang="en-US" b="0" i="0" u="none" strike="noStrike" cap="none" normalizeH="0" baseline="0" dirty="0" err="1">
                <a:ln>
                  <a:noFill/>
                </a:ln>
                <a:solidFill>
                  <a:srgbClr val="000000"/>
                </a:solidFill>
                <a:effectLst/>
                <a:latin typeface="Consolas" panose="020B0609020204030204" pitchFamily="49" charset="0"/>
              </a:rPr>
              <a:t>.</a:t>
            </a:r>
            <a:r>
              <a:rPr kumimoji="0" lang="en-US" altLang="en-US" b="0" i="0" u="none" strike="noStrike" cap="none" normalizeH="0" baseline="0" dirty="0" err="1">
                <a:ln>
                  <a:noFill/>
                </a:ln>
                <a:solidFill>
                  <a:srgbClr val="00008B"/>
                </a:solidFill>
                <a:effectLst/>
                <a:latin typeface="Consolas" panose="020B0609020204030204" pitchFamily="49" charset="0"/>
              </a:rPr>
              <a:t>out</a:t>
            </a:r>
            <a:r>
              <a:rPr kumimoji="0" lang="en-US" altLang="en-US" b="0" i="0" u="none" strike="noStrike" cap="none" normalizeH="0" baseline="0" dirty="0" err="1">
                <a:ln>
                  <a:noFill/>
                </a:ln>
                <a:solidFill>
                  <a:srgbClr val="000000"/>
                </a:solidFill>
                <a:effectLst/>
                <a:latin typeface="Consolas" panose="020B0609020204030204" pitchFamily="49" charset="0"/>
              </a:rPr>
              <a:t>.println</a:t>
            </a:r>
            <a:r>
              <a:rPr kumimoji="0" lang="en-US" altLang="en-US" b="0" i="0" u="none" strike="noStrike" cap="none" normalizeH="0" baseline="0" dirty="0">
                <a:ln>
                  <a:noFill/>
                </a:ln>
                <a:solidFill>
                  <a:srgbClr val="000000"/>
                </a:solidFill>
                <a:effectLst/>
                <a:latin typeface="Consolas" panose="020B0609020204030204" pitchFamily="49" charset="0"/>
              </a:rPr>
              <a:t>(</a:t>
            </a:r>
            <a:r>
              <a:rPr kumimoji="0" lang="en-US" altLang="en-US" b="0" i="0" u="none" strike="noStrike" cap="none" normalizeH="0" baseline="0" dirty="0" err="1">
                <a:ln>
                  <a:noFill/>
                </a:ln>
                <a:solidFill>
                  <a:srgbClr val="000000"/>
                </a:solidFill>
                <a:effectLst/>
                <a:latin typeface="Consolas" panose="020B0609020204030204" pitchFamily="49" charset="0"/>
              </a:rPr>
              <a:t>obj.addTwoNumbers</a:t>
            </a:r>
            <a:r>
              <a:rPr kumimoji="0" lang="en-US" altLang="en-US" b="0" i="0" u="none" strike="noStrike" cap="none" normalizeH="0" baseline="0" dirty="0">
                <a:ln>
                  <a:noFill/>
                </a:ln>
                <a:solidFill>
                  <a:srgbClr val="000000"/>
                </a:solidFill>
                <a:effectLst/>
                <a:latin typeface="Consolas" panose="020B0609020204030204" pitchFamily="49" charset="0"/>
              </a:rPr>
              <a:t>(</a:t>
            </a:r>
            <a:r>
              <a:rPr kumimoji="0" lang="en-US" altLang="en-US" b="0" i="0" u="none" strike="noStrike" cap="none" normalizeH="0" baseline="0" dirty="0">
                <a:ln>
                  <a:noFill/>
                </a:ln>
                <a:solidFill>
                  <a:srgbClr val="800000"/>
                </a:solidFill>
                <a:effectLst/>
                <a:latin typeface="Consolas" panose="020B0609020204030204" pitchFamily="49" charset="0"/>
              </a:rPr>
              <a:t>11</a:t>
            </a: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a:ln>
                  <a:noFill/>
                </a:ln>
                <a:solidFill>
                  <a:srgbClr val="800000"/>
                </a:solidFill>
                <a:effectLst/>
                <a:latin typeface="Consolas" panose="020B0609020204030204" pitchFamily="49" charset="0"/>
              </a:rPr>
              <a:t>22</a:t>
            </a:r>
            <a:r>
              <a:rPr kumimoji="0" lang="en-US" altLang="en-US" b="0" i="0" u="none" strike="noStrike" cap="none" normalizeH="0" baseline="0" dirty="0">
                <a:ln>
                  <a:noFill/>
                </a:ln>
                <a:solidFill>
                  <a:srgbClr val="000000"/>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Consolas" panose="020B0609020204030204" pitchFamily="49" charset="0"/>
              </a:rPr>
              <a:t>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Consolas" panose="020B0609020204030204" pitchFamily="49" charset="0"/>
              </a:rPr>
              <a:t>}</a:t>
            </a:r>
            <a:r>
              <a:rPr kumimoji="0" lang="en-US" altLang="en-US" b="0" i="0" u="none" strike="noStrike" cap="none" normalizeH="0" baseline="0" dirty="0">
                <a:ln>
                  <a:noFill/>
                </a:ln>
                <a:solidFill>
                  <a:schemeClr val="tx1"/>
                </a:solidFill>
                <a:effectLst/>
              </a:rPr>
              <a:t> </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
        <p:nvSpPr>
          <p:cNvPr id="10" name="TextBox 9"/>
          <p:cNvSpPr txBox="1"/>
          <p:nvPr/>
        </p:nvSpPr>
        <p:spPr>
          <a:xfrm>
            <a:off x="7424739" y="573689"/>
            <a:ext cx="3986212" cy="369332"/>
          </a:xfrm>
          <a:prstGeom prst="rect">
            <a:avLst/>
          </a:prstGeom>
          <a:noFill/>
        </p:spPr>
        <p:txBody>
          <a:bodyPr wrap="square" rtlCol="0">
            <a:spAutoFit/>
          </a:bodyPr>
          <a:lstStyle/>
          <a:p>
            <a:r>
              <a:rPr lang="en-IN" dirty="0"/>
              <a:t>Test.java</a:t>
            </a:r>
          </a:p>
        </p:txBody>
      </p:sp>
      <p:sp>
        <p:nvSpPr>
          <p:cNvPr id="13" name="Rectangle 4"/>
          <p:cNvSpPr>
            <a:spLocks noChangeArrowheads="1"/>
          </p:cNvSpPr>
          <p:nvPr/>
        </p:nvSpPr>
        <p:spPr bwMode="auto">
          <a:xfrm>
            <a:off x="164893" y="4746726"/>
            <a:ext cx="12027107" cy="1631216"/>
          </a:xfrm>
          <a:prstGeom prst="rect">
            <a:avLst/>
          </a:prstGeom>
          <a:noFill/>
          <a:ln>
            <a:noFill/>
          </a:ln>
          <a:effec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lgn="just"/>
            <a:r>
              <a:rPr lang="en-IN" sz="2000" dirty="0"/>
              <a:t>In this example we have two classes, Test class is trying to access the </a:t>
            </a:r>
            <a:r>
              <a:rPr lang="en-IN" sz="2000" b="1" dirty="0"/>
              <a:t>default method </a:t>
            </a:r>
            <a:r>
              <a:rPr lang="en-IN" sz="2000" dirty="0"/>
              <a:t>of Addition class, since class Test belongs to a different package, this program would throw compilation error</a:t>
            </a:r>
            <a:r>
              <a:rPr lang="en-IN" sz="2000" b="1" dirty="0"/>
              <a:t>, because the scope of default modifier is limited to the same package in which it is declared.</a:t>
            </a:r>
            <a:endParaRPr kumimoji="0" lang="en-US" altLang="en-US" sz="2000" b="1"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endParaRPr lang="en-US" altLang="en-US" sz="2000" dirty="0"/>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129868544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0" y="1"/>
            <a:ext cx="9144000" cy="6863417"/>
          </a:xfrm>
          <a:prstGeom prst="rect">
            <a:avLst/>
          </a:prstGeom>
          <a:noFill/>
        </p:spPr>
        <p:txBody>
          <a:bodyPr wrap="square" rtlCol="0">
            <a:spAutoFit/>
          </a:bodyPr>
          <a:lstStyle/>
          <a:p>
            <a:r>
              <a:rPr lang="en-US" sz="2000" b="1" dirty="0">
                <a:latin typeface="Times New Roman" pitchFamily="18" charset="0"/>
                <a:cs typeface="Times New Roman" pitchFamily="18" charset="0"/>
              </a:rPr>
              <a:t> </a:t>
            </a:r>
            <a:r>
              <a:rPr lang="en-US" sz="2000" b="1" u="sng" dirty="0">
                <a:latin typeface="Times New Roman" pitchFamily="18" charset="0"/>
                <a:cs typeface="Times New Roman" pitchFamily="18" charset="0"/>
              </a:rPr>
              <a:t>Call-By-Value:</a:t>
            </a:r>
          </a:p>
          <a:p>
            <a:r>
              <a:rPr lang="en-US" sz="2000" dirty="0">
                <a:latin typeface="Times New Roman" pitchFamily="18" charset="0"/>
                <a:cs typeface="Times New Roman" pitchFamily="18" charset="0"/>
              </a:rPr>
              <a:t>	* Call-By-Value copies the value of an argument into the formal parameter</a:t>
            </a:r>
          </a:p>
          <a:p>
            <a:r>
              <a:rPr lang="en-US" sz="2000" dirty="0">
                <a:latin typeface="Times New Roman" pitchFamily="18" charset="0"/>
                <a:cs typeface="Times New Roman" pitchFamily="18" charset="0"/>
              </a:rPr>
              <a:t>	   of the subroutine(function or method or subroutine all are same).</a:t>
            </a: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	* Changes made to the parameter of the subroutine have no effect on the </a:t>
            </a:r>
          </a:p>
          <a:p>
            <a:r>
              <a:rPr lang="en-US" sz="2000" dirty="0">
                <a:latin typeface="Times New Roman" pitchFamily="18" charset="0"/>
                <a:cs typeface="Times New Roman" pitchFamily="18" charset="0"/>
              </a:rPr>
              <a:t>	   argument.</a:t>
            </a: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	* In Java, when you pass a primitive type to a method, it is passed by value.</a:t>
            </a:r>
          </a:p>
          <a:p>
            <a:r>
              <a:rPr lang="en-US" sz="2000" dirty="0">
                <a:latin typeface="Times New Roman" pitchFamily="18" charset="0"/>
                <a:cs typeface="Times New Roman" pitchFamily="18" charset="0"/>
              </a:rPr>
              <a:t>	</a:t>
            </a:r>
          </a:p>
          <a:p>
            <a:r>
              <a:rPr lang="en-US" sz="2000" dirty="0">
                <a:latin typeface="Times New Roman" pitchFamily="18" charset="0"/>
                <a:cs typeface="Times New Roman" pitchFamily="18" charset="0"/>
              </a:rPr>
              <a:t>	class Operation</a:t>
            </a:r>
          </a:p>
          <a:p>
            <a:r>
              <a:rPr lang="en-US" sz="2000" dirty="0">
                <a:latin typeface="Times New Roman" pitchFamily="18" charset="0"/>
                <a:cs typeface="Times New Roman" pitchFamily="18" charset="0"/>
              </a:rPr>
              <a:t>	{  </a:t>
            </a:r>
          </a:p>
          <a:p>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int</a:t>
            </a:r>
            <a:r>
              <a:rPr lang="en-US" sz="2000" dirty="0">
                <a:latin typeface="Times New Roman" pitchFamily="18" charset="0"/>
                <a:cs typeface="Times New Roman" pitchFamily="18" charset="0"/>
              </a:rPr>
              <a:t> data=50;  </a:t>
            </a:r>
          </a:p>
          <a:p>
            <a:r>
              <a:rPr lang="en-US" sz="2000" dirty="0">
                <a:latin typeface="Times New Roman" pitchFamily="18" charset="0"/>
                <a:cs typeface="Times New Roman" pitchFamily="18" charset="0"/>
              </a:rPr>
              <a:t>  		 void change(</a:t>
            </a:r>
            <a:r>
              <a:rPr lang="en-US" sz="2000" dirty="0" err="1">
                <a:latin typeface="Times New Roman" pitchFamily="18" charset="0"/>
                <a:cs typeface="Times New Roman" pitchFamily="18" charset="0"/>
              </a:rPr>
              <a:t>int</a:t>
            </a:r>
            <a:r>
              <a:rPr lang="en-US" sz="2000" dirty="0">
                <a:latin typeface="Times New Roman" pitchFamily="18" charset="0"/>
                <a:cs typeface="Times New Roman" pitchFamily="18" charset="0"/>
              </a:rPr>
              <a:t> data)</a:t>
            </a:r>
          </a:p>
          <a:p>
            <a:r>
              <a:rPr lang="en-US" sz="2000" dirty="0">
                <a:latin typeface="Times New Roman" pitchFamily="18" charset="0"/>
                <a:cs typeface="Times New Roman" pitchFamily="18" charset="0"/>
              </a:rPr>
              <a:t>		{  	 data=data+100 ;		}  </a:t>
            </a:r>
          </a:p>
          <a:p>
            <a:r>
              <a:rPr lang="en-US" sz="2000" dirty="0">
                <a:latin typeface="Times New Roman" pitchFamily="18" charset="0"/>
                <a:cs typeface="Times New Roman" pitchFamily="18" charset="0"/>
              </a:rPr>
              <a:t>     </a:t>
            </a:r>
          </a:p>
          <a:p>
            <a:r>
              <a:rPr lang="en-US" sz="2000" dirty="0">
                <a:latin typeface="Times New Roman" pitchFamily="18" charset="0"/>
                <a:cs typeface="Times New Roman" pitchFamily="18" charset="0"/>
              </a:rPr>
              <a:t> 		public static void main(String </a:t>
            </a:r>
            <a:r>
              <a:rPr lang="en-US" sz="2000" dirty="0" err="1">
                <a:latin typeface="Times New Roman" pitchFamily="18" charset="0"/>
                <a:cs typeface="Times New Roman" pitchFamily="18" charset="0"/>
              </a:rPr>
              <a:t>args</a:t>
            </a:r>
            <a:r>
              <a:rPr lang="en-US" sz="2000" dirty="0">
                <a:latin typeface="Times New Roman" pitchFamily="18" charset="0"/>
                <a:cs typeface="Times New Roman" pitchFamily="18" charset="0"/>
              </a:rPr>
              <a:t>[])</a:t>
            </a:r>
          </a:p>
          <a:p>
            <a:r>
              <a:rPr lang="en-US" sz="2000" dirty="0">
                <a:latin typeface="Times New Roman" pitchFamily="18" charset="0"/>
                <a:cs typeface="Times New Roman" pitchFamily="18" charset="0"/>
              </a:rPr>
              <a:t>		{  </a:t>
            </a:r>
          </a:p>
          <a:p>
            <a:r>
              <a:rPr lang="en-US" sz="2000" dirty="0">
                <a:latin typeface="Times New Roman" pitchFamily="18" charset="0"/>
                <a:cs typeface="Times New Roman" pitchFamily="18" charset="0"/>
              </a:rPr>
              <a:t>			   Operation op=new Operation();  </a:t>
            </a:r>
          </a:p>
          <a:p>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System.out.println</a:t>
            </a:r>
            <a:r>
              <a:rPr lang="en-US" sz="2000" dirty="0">
                <a:latin typeface="Times New Roman" pitchFamily="18" charset="0"/>
                <a:cs typeface="Times New Roman" pitchFamily="18" charset="0"/>
              </a:rPr>
              <a:t>("before change "+</a:t>
            </a:r>
            <a:r>
              <a:rPr lang="en-US" sz="2000" dirty="0" err="1">
                <a:latin typeface="Times New Roman" pitchFamily="18" charset="0"/>
                <a:cs typeface="Times New Roman" pitchFamily="18" charset="0"/>
              </a:rPr>
              <a:t>op.data</a:t>
            </a:r>
            <a:r>
              <a:rPr lang="en-US" sz="2000" dirty="0">
                <a:latin typeface="Times New Roman" pitchFamily="18" charset="0"/>
                <a:cs typeface="Times New Roman" pitchFamily="18" charset="0"/>
              </a:rPr>
              <a:t>);  </a:t>
            </a:r>
          </a:p>
          <a:p>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op.change</a:t>
            </a:r>
            <a:r>
              <a:rPr lang="en-US" sz="2000" dirty="0">
                <a:latin typeface="Times New Roman" pitchFamily="18" charset="0"/>
                <a:cs typeface="Times New Roman" pitchFamily="18" charset="0"/>
              </a:rPr>
              <a:t>(500);  </a:t>
            </a:r>
          </a:p>
          <a:p>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System.out.println</a:t>
            </a:r>
            <a:r>
              <a:rPr lang="en-US" sz="2000" dirty="0">
                <a:latin typeface="Times New Roman" pitchFamily="18" charset="0"/>
                <a:cs typeface="Times New Roman" pitchFamily="18" charset="0"/>
              </a:rPr>
              <a:t>("after change "+</a:t>
            </a:r>
            <a:r>
              <a:rPr lang="en-US" sz="2000" dirty="0" err="1">
                <a:latin typeface="Times New Roman" pitchFamily="18" charset="0"/>
                <a:cs typeface="Times New Roman" pitchFamily="18" charset="0"/>
              </a:rPr>
              <a:t>op.data</a:t>
            </a:r>
            <a:r>
              <a:rPr lang="en-US" sz="2000" dirty="0">
                <a:latin typeface="Times New Roman" pitchFamily="18" charset="0"/>
                <a:cs typeface="Times New Roman" pitchFamily="18" charset="0"/>
              </a:rPr>
              <a:t>);   </a:t>
            </a:r>
          </a:p>
          <a:p>
            <a:r>
              <a:rPr lang="en-US" sz="2000" dirty="0">
                <a:latin typeface="Times New Roman" pitchFamily="18" charset="0"/>
                <a:cs typeface="Times New Roman" pitchFamily="18" charset="0"/>
              </a:rPr>
              <a:t> 	}	}  </a:t>
            </a:r>
            <a:r>
              <a:rPr lang="en-US" sz="2000" b="1" dirty="0">
                <a:latin typeface="Times New Roman" pitchFamily="18" charset="0"/>
                <a:cs typeface="Times New Roman" pitchFamily="18" charset="0"/>
              </a:rPr>
              <a:t>	</a:t>
            </a: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16450186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9" end="9"/>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10" end="1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11" end="11"/>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
                                            <p:txEl>
                                              <p:pRg st="12" end="12"/>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
                                            <p:txEl>
                                              <p:pRg st="13" end="13"/>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
                                            <p:txEl>
                                              <p:pRg st="14" end="14"/>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4">
                                            <p:txEl>
                                              <p:pRg st="15" end="15"/>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
                                            <p:txEl>
                                              <p:pRg st="16" end="16"/>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4">
                                            <p:txEl>
                                              <p:pRg st="17" end="17"/>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4">
                                            <p:txEl>
                                              <p:pRg st="18" end="18"/>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19" end="19"/>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4">
                                            <p:txEl>
                                              <p:pRg st="20" end="20"/>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4">
                                            <p:txEl>
                                              <p:pRg st="21" end="2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0" y="0"/>
            <a:ext cx="9144000" cy="7171194"/>
          </a:xfrm>
          <a:prstGeom prst="rect">
            <a:avLst/>
          </a:prstGeom>
          <a:noFill/>
        </p:spPr>
        <p:txBody>
          <a:bodyPr wrap="square" rtlCol="0">
            <a:spAutoFit/>
          </a:bodyPr>
          <a:lstStyle/>
          <a:p>
            <a:r>
              <a:rPr lang="en-US" sz="2000" b="1" dirty="0">
                <a:latin typeface="Times New Roman" pitchFamily="18" charset="0"/>
                <a:cs typeface="Times New Roman" pitchFamily="18" charset="0"/>
              </a:rPr>
              <a:t> </a:t>
            </a:r>
            <a:r>
              <a:rPr lang="en-US" sz="2000" b="1" u="sng" dirty="0">
                <a:latin typeface="Times New Roman" pitchFamily="18" charset="0"/>
                <a:cs typeface="Times New Roman" pitchFamily="18" charset="0"/>
              </a:rPr>
              <a:t>Call-By-Reference:</a:t>
            </a:r>
          </a:p>
          <a:p>
            <a:r>
              <a:rPr lang="en-US" sz="2000" dirty="0">
                <a:latin typeface="Times New Roman" pitchFamily="18" charset="0"/>
                <a:cs typeface="Times New Roman" pitchFamily="18" charset="0"/>
              </a:rPr>
              <a:t>	* A reference to an argument is passed to the parameter.</a:t>
            </a: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	* Changes made to the parameter of the subroutine will effect the argument</a:t>
            </a:r>
          </a:p>
          <a:p>
            <a:r>
              <a:rPr lang="en-US" sz="2000" dirty="0">
                <a:latin typeface="Times New Roman" pitchFamily="18" charset="0"/>
                <a:cs typeface="Times New Roman" pitchFamily="18" charset="0"/>
              </a:rPr>
              <a:t>	   specified in the call.</a:t>
            </a: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	* Objects are implicitly passed by use of Call-By-Reference.</a:t>
            </a:r>
          </a:p>
          <a:p>
            <a:r>
              <a:rPr lang="en-US" sz="2000" dirty="0">
                <a:latin typeface="Times New Roman" pitchFamily="18" charset="0"/>
                <a:cs typeface="Times New Roman" pitchFamily="18" charset="0"/>
              </a:rPr>
              <a:t>	 </a:t>
            </a:r>
          </a:p>
          <a:p>
            <a:r>
              <a:rPr lang="en-US" sz="2000" dirty="0">
                <a:latin typeface="Times New Roman" pitchFamily="18" charset="0"/>
                <a:cs typeface="Times New Roman" pitchFamily="18" charset="0"/>
              </a:rPr>
              <a:t>	class Operation</a:t>
            </a:r>
          </a:p>
          <a:p>
            <a:r>
              <a:rPr lang="en-US" sz="2000" dirty="0">
                <a:latin typeface="Times New Roman" pitchFamily="18" charset="0"/>
                <a:cs typeface="Times New Roman" pitchFamily="18" charset="0"/>
              </a:rPr>
              <a:t>	{  </a:t>
            </a:r>
          </a:p>
          <a:p>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int</a:t>
            </a:r>
            <a:r>
              <a:rPr lang="en-US" sz="2000" dirty="0">
                <a:latin typeface="Times New Roman" pitchFamily="18" charset="0"/>
                <a:cs typeface="Times New Roman" pitchFamily="18" charset="0"/>
              </a:rPr>
              <a:t> data=50;  </a:t>
            </a:r>
          </a:p>
          <a:p>
            <a:r>
              <a:rPr lang="en-US" sz="2000" dirty="0">
                <a:latin typeface="Times New Roman" pitchFamily="18" charset="0"/>
                <a:cs typeface="Times New Roman" pitchFamily="18" charset="0"/>
              </a:rPr>
              <a:t>  		 void change(Operation op1)</a:t>
            </a:r>
          </a:p>
          <a:p>
            <a:r>
              <a:rPr lang="en-US" sz="2000" dirty="0">
                <a:latin typeface="Times New Roman" pitchFamily="18" charset="0"/>
                <a:cs typeface="Times New Roman" pitchFamily="18" charset="0"/>
              </a:rPr>
              <a:t>		{  </a:t>
            </a:r>
          </a:p>
          <a:p>
            <a:r>
              <a:rPr lang="en-US" sz="2000" dirty="0">
                <a:latin typeface="Times New Roman" pitchFamily="18" charset="0"/>
                <a:cs typeface="Times New Roman" pitchFamily="18" charset="0"/>
              </a:rPr>
              <a:t>			  op1.data=op1.data+100;</a:t>
            </a:r>
          </a:p>
          <a:p>
            <a:r>
              <a:rPr lang="en-US" sz="2000" dirty="0">
                <a:latin typeface="Times New Roman" pitchFamily="18" charset="0"/>
                <a:cs typeface="Times New Roman" pitchFamily="18" charset="0"/>
              </a:rPr>
              <a:t> 		}  </a:t>
            </a:r>
          </a:p>
          <a:p>
            <a:r>
              <a:rPr lang="en-US" sz="2000" dirty="0">
                <a:latin typeface="Times New Roman" pitchFamily="18" charset="0"/>
                <a:cs typeface="Times New Roman" pitchFamily="18" charset="0"/>
              </a:rPr>
              <a:t>    		public static void main(String </a:t>
            </a:r>
            <a:r>
              <a:rPr lang="en-US" sz="2000" dirty="0" err="1">
                <a:latin typeface="Times New Roman" pitchFamily="18" charset="0"/>
                <a:cs typeface="Times New Roman" pitchFamily="18" charset="0"/>
              </a:rPr>
              <a:t>args</a:t>
            </a:r>
            <a:r>
              <a:rPr lang="en-US" sz="2000" dirty="0">
                <a:latin typeface="Times New Roman" pitchFamily="18" charset="0"/>
                <a:cs typeface="Times New Roman" pitchFamily="18" charset="0"/>
              </a:rPr>
              <a:t>[])</a:t>
            </a:r>
          </a:p>
          <a:p>
            <a:r>
              <a:rPr lang="en-US" sz="2000" dirty="0">
                <a:latin typeface="Times New Roman" pitchFamily="18" charset="0"/>
                <a:cs typeface="Times New Roman" pitchFamily="18" charset="0"/>
              </a:rPr>
              <a:t>		{  </a:t>
            </a:r>
          </a:p>
          <a:p>
            <a:r>
              <a:rPr lang="en-US" sz="2000" dirty="0">
                <a:latin typeface="Times New Roman" pitchFamily="18" charset="0"/>
                <a:cs typeface="Times New Roman" pitchFamily="18" charset="0"/>
              </a:rPr>
              <a:t>			 Operation op=new Operation(); </a:t>
            </a:r>
          </a:p>
          <a:p>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System.out.println</a:t>
            </a:r>
            <a:r>
              <a:rPr lang="en-US" sz="2000" dirty="0">
                <a:latin typeface="Times New Roman" pitchFamily="18" charset="0"/>
                <a:cs typeface="Times New Roman" pitchFamily="18" charset="0"/>
              </a:rPr>
              <a:t>("before change "+</a:t>
            </a:r>
            <a:r>
              <a:rPr lang="en-US" sz="2000" dirty="0" err="1">
                <a:latin typeface="Times New Roman" pitchFamily="18" charset="0"/>
                <a:cs typeface="Times New Roman" pitchFamily="18" charset="0"/>
              </a:rPr>
              <a:t>op.data</a:t>
            </a:r>
            <a:r>
              <a:rPr lang="en-US" sz="2000" dirty="0">
                <a:latin typeface="Times New Roman" pitchFamily="18" charset="0"/>
                <a:cs typeface="Times New Roman" pitchFamily="18" charset="0"/>
              </a:rPr>
              <a:t>);  </a:t>
            </a:r>
          </a:p>
          <a:p>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op.change</a:t>
            </a:r>
            <a:r>
              <a:rPr lang="en-US" sz="2000" dirty="0">
                <a:latin typeface="Times New Roman" pitchFamily="18" charset="0"/>
                <a:cs typeface="Times New Roman" pitchFamily="18" charset="0"/>
              </a:rPr>
              <a:t>(op);//passing object  </a:t>
            </a:r>
          </a:p>
          <a:p>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System.out.println</a:t>
            </a:r>
            <a:r>
              <a:rPr lang="en-US" sz="2000" dirty="0">
                <a:latin typeface="Times New Roman" pitchFamily="18" charset="0"/>
                <a:cs typeface="Times New Roman" pitchFamily="18" charset="0"/>
              </a:rPr>
              <a:t>("after change "+</a:t>
            </a:r>
            <a:r>
              <a:rPr lang="en-US" sz="2000" dirty="0" err="1">
                <a:latin typeface="Times New Roman" pitchFamily="18" charset="0"/>
                <a:cs typeface="Times New Roman" pitchFamily="18" charset="0"/>
              </a:rPr>
              <a:t>op.data</a:t>
            </a:r>
            <a:r>
              <a:rPr lang="en-US" sz="2000" dirty="0">
                <a:latin typeface="Times New Roman" pitchFamily="18" charset="0"/>
                <a:cs typeface="Times New Roman" pitchFamily="18" charset="0"/>
              </a:rPr>
              <a:t>);    </a:t>
            </a:r>
          </a:p>
          <a:p>
            <a:r>
              <a:rPr lang="en-US" sz="2000" dirty="0">
                <a:latin typeface="Times New Roman" pitchFamily="18" charset="0"/>
                <a:cs typeface="Times New Roman" pitchFamily="18" charset="0"/>
              </a:rPr>
              <a:t> 	}	}  </a:t>
            </a:r>
          </a:p>
          <a:p>
            <a:r>
              <a:rPr lang="en-US" sz="2000" dirty="0">
                <a:latin typeface="Times New Roman" pitchFamily="18" charset="0"/>
                <a:cs typeface="Times New Roman" pitchFamily="18" charset="0"/>
              </a:rPr>
              <a:t>	</a:t>
            </a: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39183898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4">
                                            <p:txEl>
                                              <p:pRg st="13" end="13"/>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
                                            <p:txEl>
                                              <p:pRg st="14" end="14"/>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4">
                                            <p:txEl>
                                              <p:pRg st="15" end="15"/>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4">
                                            <p:txEl>
                                              <p:pRg st="16" end="16"/>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4">
                                            <p:txEl>
                                              <p:pRg st="17" end="17"/>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4">
                                            <p:txEl>
                                              <p:pRg st="18" end="18"/>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4">
                                            <p:txEl>
                                              <p:pRg st="19" end="19"/>
                                            </p:txEl>
                                          </p:spTgt>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4">
                                            <p:txEl>
                                              <p:pRg st="20" end="20"/>
                                            </p:txEl>
                                          </p:spTgt>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4">
                                            <p:txEl>
                                              <p:pRg st="21" end="2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749300"/>
          </a:xfrm>
          <a:solidFill>
            <a:schemeClr val="bg1"/>
          </a:solidFill>
        </p:spPr>
        <p:txBody>
          <a:bodyPr>
            <a:normAutofit/>
          </a:bodyPr>
          <a:lstStyle/>
          <a:p>
            <a:r>
              <a:rPr lang="en-IN" sz="2000" b="1" u="sng" dirty="0">
                <a:latin typeface="Times New Roman" panose="02020603050405020304" pitchFamily="18" charset="0"/>
                <a:cs typeface="Times New Roman" panose="02020603050405020304" pitchFamily="18" charset="0"/>
              </a:rPr>
              <a:t>Returning an Object</a:t>
            </a:r>
          </a:p>
        </p:txBody>
      </p:sp>
      <p:sp>
        <p:nvSpPr>
          <p:cNvPr id="3" name="Content Placeholder 2"/>
          <p:cNvSpPr>
            <a:spLocks noGrp="1"/>
          </p:cNvSpPr>
          <p:nvPr>
            <p:ph idx="1"/>
          </p:nvPr>
        </p:nvSpPr>
        <p:spPr>
          <a:xfrm>
            <a:off x="838200" y="1114425"/>
            <a:ext cx="8562975" cy="35335337"/>
          </a:xfrm>
          <a:solidFill>
            <a:schemeClr val="bg1"/>
          </a:solidFill>
        </p:spPr>
        <p:txBody>
          <a:bodyPr>
            <a:normAutofit/>
          </a:bodyPr>
          <a:lstStyle/>
          <a:p>
            <a:pPr algn="just">
              <a:lnSpc>
                <a:spcPct val="150000"/>
              </a:lnSpc>
            </a:pPr>
            <a:r>
              <a:rPr lang="en-IN" sz="2000" dirty="0">
                <a:latin typeface="Times New Roman" panose="02020603050405020304" pitchFamily="18" charset="0"/>
                <a:cs typeface="Times New Roman" panose="02020603050405020304" pitchFamily="18" charset="0"/>
              </a:rPr>
              <a:t>In Java, method can return any type of data, including objects</a:t>
            </a:r>
          </a:p>
          <a:p>
            <a:pPr marL="0" indent="0" algn="just">
              <a:lnSpc>
                <a:spcPct val="150000"/>
              </a:lnSpc>
              <a:buNone/>
            </a:pPr>
            <a:endParaRPr lang="en-IN" sz="2000" dirty="0">
              <a:latin typeface="Times New Roman" panose="02020603050405020304" pitchFamily="18" charset="0"/>
              <a:cs typeface="Times New Roman" panose="02020603050405020304" pitchFamily="18" charset="0"/>
            </a:endParaRPr>
          </a:p>
        </p:txBody>
      </p:sp>
      <p:sp>
        <p:nvSpPr>
          <p:cNvPr id="4" name="Rectangle 2"/>
          <p:cNvSpPr>
            <a:spLocks noChangeArrowheads="1"/>
          </p:cNvSpPr>
          <p:nvPr/>
        </p:nvSpPr>
        <p:spPr bwMode="auto">
          <a:xfrm>
            <a:off x="1157288" y="1560925"/>
            <a:ext cx="6858000" cy="5250626"/>
          </a:xfrm>
          <a:prstGeom prst="rect">
            <a:avLst/>
          </a:prstGeom>
          <a:solidFill>
            <a:schemeClr val="bg1"/>
          </a:solidFill>
          <a:ln>
            <a:noFill/>
          </a:ln>
          <a:effectLst/>
        </p:spPr>
        <p:txBody>
          <a:bodyPr vert="horz" wrap="square" lIns="0" tIns="268203" rIns="0" bIns="268203"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effectLst/>
                <a:latin typeface="Times New Roman" panose="02020603050405020304" pitchFamily="18" charset="0"/>
                <a:cs typeface="Times New Roman" panose="02020603050405020304" pitchFamily="18" charset="0"/>
              </a:rPr>
              <a:t>class Data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err="1">
                <a:ln>
                  <a:noFill/>
                </a:ln>
                <a:effectLst/>
                <a:latin typeface="Times New Roman" panose="02020603050405020304" pitchFamily="18" charset="0"/>
                <a:cs typeface="Times New Roman" panose="02020603050405020304" pitchFamily="18" charset="0"/>
              </a:rPr>
              <a:t>int</a:t>
            </a:r>
            <a:r>
              <a:rPr kumimoji="0" lang="en-US" altLang="en-US" b="1" i="0" u="none" strike="noStrike" cap="none" normalizeH="0" baseline="0" dirty="0">
                <a:ln>
                  <a:noFill/>
                </a:ln>
                <a:effectLst/>
                <a:latin typeface="Times New Roman" panose="02020603050405020304" pitchFamily="18" charset="0"/>
                <a:cs typeface="Times New Roman" panose="02020603050405020304" pitchFamily="18" charset="0"/>
              </a:rPr>
              <a:t> data1;</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effectLst/>
                <a:latin typeface="Times New Roman" panose="02020603050405020304" pitchFamily="18" charset="0"/>
                <a:cs typeface="Times New Roman" panose="02020603050405020304" pitchFamily="18" charset="0"/>
              </a:rPr>
              <a:t> </a:t>
            </a:r>
            <a:r>
              <a:rPr kumimoji="0" lang="en-US" altLang="en-US" b="1" i="0" u="none" strike="noStrike" cap="none" normalizeH="0" baseline="0" dirty="0" err="1">
                <a:ln>
                  <a:noFill/>
                </a:ln>
                <a:effectLst/>
                <a:latin typeface="Times New Roman" panose="02020603050405020304" pitchFamily="18" charset="0"/>
                <a:cs typeface="Times New Roman" panose="02020603050405020304" pitchFamily="18" charset="0"/>
              </a:rPr>
              <a:t>int</a:t>
            </a:r>
            <a:r>
              <a:rPr kumimoji="0" lang="en-US" altLang="en-US" b="1" i="0" u="none" strike="noStrike" cap="none" normalizeH="0" baseline="0" dirty="0">
                <a:ln>
                  <a:noFill/>
                </a:ln>
                <a:effectLst/>
                <a:latin typeface="Times New Roman" panose="02020603050405020304" pitchFamily="18" charset="0"/>
                <a:cs typeface="Times New Roman" panose="02020603050405020304" pitchFamily="18" charset="0"/>
              </a:rPr>
              <a:t> data2;</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effectLst/>
                <a:latin typeface="Times New Roman" panose="02020603050405020304" pitchFamily="18" charset="0"/>
                <a:cs typeface="Times New Roman" panose="02020603050405020304" pitchFamily="18" charset="0"/>
              </a:rPr>
              <a:t> class </a:t>
            </a:r>
            <a:r>
              <a:rPr kumimoji="0" lang="en-US" altLang="en-US" b="1" i="0" u="none" strike="noStrike" cap="none" normalizeH="0" baseline="0" dirty="0" err="1">
                <a:ln>
                  <a:noFill/>
                </a:ln>
                <a:effectLst/>
                <a:latin typeface="Times New Roman" panose="02020603050405020304" pitchFamily="18" charset="0"/>
                <a:cs typeface="Times New Roman" panose="02020603050405020304" pitchFamily="18" charset="0"/>
              </a:rPr>
              <a:t>CreateData</a:t>
            </a:r>
            <a:r>
              <a:rPr kumimoji="0" lang="en-US" altLang="en-US" b="1" i="0" u="none" strike="noStrike" cap="none" normalizeH="0" baseline="0" dirty="0">
                <a:ln>
                  <a:noFill/>
                </a:ln>
                <a:effectLst/>
                <a:latin typeface="Times New Roman" panose="02020603050405020304" pitchFamily="18" charset="0"/>
                <a:cs typeface="Times New Roman" panose="02020603050405020304" pitchFamily="18" charset="0"/>
              </a:rPr>
              <a:t>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effectLst/>
                <a:latin typeface="Times New Roman" panose="02020603050405020304" pitchFamily="18" charset="0"/>
                <a:cs typeface="Times New Roman" panose="02020603050405020304" pitchFamily="18" charset="0"/>
              </a:rPr>
              <a:t>Data </a:t>
            </a:r>
            <a:r>
              <a:rPr kumimoji="0" lang="en-US" altLang="en-US" b="1" i="0" u="none" strike="noStrike" cap="none" normalizeH="0" baseline="0" dirty="0" err="1">
                <a:ln>
                  <a:noFill/>
                </a:ln>
                <a:effectLst/>
                <a:latin typeface="Times New Roman" panose="02020603050405020304" pitchFamily="18" charset="0"/>
                <a:cs typeface="Times New Roman" panose="02020603050405020304" pitchFamily="18" charset="0"/>
              </a:rPr>
              <a:t>createData</a:t>
            </a:r>
            <a:r>
              <a:rPr kumimoji="0" lang="en-US" altLang="en-US" b="1" i="0" u="none" strike="noStrike" cap="none" normalizeH="0" baseline="0" dirty="0">
                <a:ln>
                  <a:noFill/>
                </a:ln>
                <a:effectLst/>
                <a:latin typeface="Times New Roman" panose="02020603050405020304" pitchFamily="18" charset="0"/>
                <a:cs typeface="Times New Roman" panose="02020603050405020304" pitchFamily="18" charset="0"/>
              </a:rPr>
              <a:t>() { return new Data();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effectLst/>
                <a:latin typeface="Times New Roman" panose="02020603050405020304" pitchFamily="18" charset="0"/>
                <a:cs typeface="Times New Roman" panose="02020603050405020304" pitchFamily="18" charset="0"/>
              </a:rPr>
              <a:t>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effectLst/>
                <a:latin typeface="Times New Roman" panose="02020603050405020304" pitchFamily="18" charset="0"/>
                <a:cs typeface="Times New Roman" panose="02020603050405020304" pitchFamily="18" charset="0"/>
              </a:rPr>
              <a:t>public class </a:t>
            </a:r>
            <a:r>
              <a:rPr kumimoji="0" lang="en-US" altLang="en-US" b="1" i="0" u="none" strike="noStrike" cap="none" normalizeH="0" baseline="0" dirty="0" err="1">
                <a:ln>
                  <a:noFill/>
                </a:ln>
                <a:effectLst/>
                <a:latin typeface="Times New Roman" panose="02020603050405020304" pitchFamily="18" charset="0"/>
                <a:cs typeface="Times New Roman" panose="02020603050405020304" pitchFamily="18" charset="0"/>
              </a:rPr>
              <a:t>Javaapp</a:t>
            </a:r>
            <a:r>
              <a:rPr kumimoji="0" lang="en-US" altLang="en-US" b="1" i="0" u="none" strike="noStrike" cap="none" normalizeH="0" baseline="0" dirty="0">
                <a:ln>
                  <a:noFill/>
                </a:ln>
                <a:effectLst/>
                <a:latin typeface="Times New Roman" panose="02020603050405020304" pitchFamily="18" charset="0"/>
                <a:cs typeface="Times New Roman" panose="02020603050405020304" pitchFamily="18" charset="0"/>
              </a:rPr>
              <a:t>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effectLst/>
                <a:latin typeface="Times New Roman" panose="02020603050405020304" pitchFamily="18" charset="0"/>
                <a:cs typeface="Times New Roman" panose="02020603050405020304" pitchFamily="18" charset="0"/>
              </a:rPr>
              <a:t>public static void main(String[] </a:t>
            </a:r>
            <a:r>
              <a:rPr kumimoji="0" lang="en-US" altLang="en-US" b="1" i="0" u="none" strike="noStrike" cap="none" normalizeH="0" baseline="0" dirty="0" err="1">
                <a:ln>
                  <a:noFill/>
                </a:ln>
                <a:effectLst/>
                <a:latin typeface="Times New Roman" panose="02020603050405020304" pitchFamily="18" charset="0"/>
                <a:cs typeface="Times New Roman" panose="02020603050405020304" pitchFamily="18" charset="0"/>
              </a:rPr>
              <a:t>args</a:t>
            </a:r>
            <a:r>
              <a:rPr kumimoji="0" lang="en-US" altLang="en-US" b="1" i="0" u="none" strike="noStrike" cap="none" normalizeH="0" baseline="0" dirty="0">
                <a:ln>
                  <a:noFill/>
                </a:ln>
                <a:effectLst/>
                <a:latin typeface="Times New Roman" panose="02020603050405020304" pitchFamily="18" charset="0"/>
                <a:cs typeface="Times New Roman" panose="02020603050405020304" pitchFamily="18" charset="0"/>
              </a:rPr>
              <a:t>)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err="1">
                <a:ln>
                  <a:noFill/>
                </a:ln>
                <a:effectLst/>
                <a:latin typeface="Times New Roman" panose="02020603050405020304" pitchFamily="18" charset="0"/>
                <a:cs typeface="Times New Roman" panose="02020603050405020304" pitchFamily="18" charset="0"/>
              </a:rPr>
              <a:t>CreateData</a:t>
            </a:r>
            <a:r>
              <a:rPr kumimoji="0" lang="en-US" altLang="en-US" b="1" i="0" u="none" strike="noStrike" cap="none" normalizeH="0" baseline="0" dirty="0">
                <a:ln>
                  <a:noFill/>
                </a:ln>
                <a:effectLst/>
                <a:latin typeface="Times New Roman" panose="02020603050405020304" pitchFamily="18" charset="0"/>
                <a:cs typeface="Times New Roman" panose="02020603050405020304" pitchFamily="18" charset="0"/>
              </a:rPr>
              <a:t> cd = new </a:t>
            </a:r>
            <a:r>
              <a:rPr kumimoji="0" lang="en-US" altLang="en-US" b="1" i="0" u="none" strike="noStrike" cap="none" normalizeH="0" baseline="0" dirty="0" err="1">
                <a:ln>
                  <a:noFill/>
                </a:ln>
                <a:effectLst/>
                <a:latin typeface="Times New Roman" panose="02020603050405020304" pitchFamily="18" charset="0"/>
                <a:cs typeface="Times New Roman" panose="02020603050405020304" pitchFamily="18" charset="0"/>
              </a:rPr>
              <a:t>CreateData</a:t>
            </a:r>
            <a:r>
              <a:rPr kumimoji="0" lang="en-US" altLang="en-US" b="1" i="0" u="none" strike="noStrike" cap="none" normalizeH="0" baseline="0" dirty="0">
                <a:ln>
                  <a:noFill/>
                </a:ln>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effectLst/>
                <a:latin typeface="Times New Roman" panose="02020603050405020304" pitchFamily="18" charset="0"/>
                <a:cs typeface="Times New Roman" panose="02020603050405020304" pitchFamily="18" charset="0"/>
              </a:rPr>
              <a:t> Data d1 = </a:t>
            </a:r>
            <a:r>
              <a:rPr kumimoji="0" lang="en-US" altLang="en-US" b="1" i="0" u="none" strike="noStrike" cap="none" normalizeH="0" baseline="0" dirty="0" err="1">
                <a:ln>
                  <a:noFill/>
                </a:ln>
                <a:effectLst/>
                <a:latin typeface="Times New Roman" panose="02020603050405020304" pitchFamily="18" charset="0"/>
                <a:cs typeface="Times New Roman" panose="02020603050405020304" pitchFamily="18" charset="0"/>
              </a:rPr>
              <a:t>cd.createData</a:t>
            </a:r>
            <a:r>
              <a:rPr kumimoji="0" lang="en-US" altLang="en-US" b="1" i="0" u="none" strike="noStrike" cap="none" normalizeH="0" baseline="0" dirty="0">
                <a:ln>
                  <a:noFill/>
                </a:ln>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effectLst/>
                <a:latin typeface="Times New Roman" panose="02020603050405020304" pitchFamily="18" charset="0"/>
                <a:cs typeface="Times New Roman" panose="02020603050405020304" pitchFamily="18" charset="0"/>
              </a:rPr>
              <a:t> d1.data1 = 10;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effectLst/>
                <a:latin typeface="Times New Roman" panose="02020603050405020304" pitchFamily="18" charset="0"/>
                <a:cs typeface="Times New Roman" panose="02020603050405020304" pitchFamily="18" charset="0"/>
              </a:rPr>
              <a:t>d1.data2 = 20;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err="1">
                <a:ln>
                  <a:noFill/>
                </a:ln>
                <a:effectLst/>
                <a:latin typeface="Times New Roman" panose="02020603050405020304" pitchFamily="18" charset="0"/>
                <a:cs typeface="Times New Roman" panose="02020603050405020304" pitchFamily="18" charset="0"/>
              </a:rPr>
              <a:t>System.out.println</a:t>
            </a:r>
            <a:r>
              <a:rPr kumimoji="0" lang="en-US" altLang="en-US" b="1" i="0" u="none" strike="noStrike" cap="none" normalizeH="0" baseline="0" dirty="0">
                <a:ln>
                  <a:noFill/>
                </a:ln>
                <a:effectLst/>
                <a:latin typeface="Times New Roman" panose="02020603050405020304" pitchFamily="18" charset="0"/>
                <a:cs typeface="Times New Roman" panose="02020603050405020304" pitchFamily="18" charset="0"/>
              </a:rPr>
              <a:t>("d1.data1 : "+d1.data1);</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effectLst/>
                <a:latin typeface="Times New Roman" panose="02020603050405020304" pitchFamily="18" charset="0"/>
                <a:cs typeface="Times New Roman" panose="02020603050405020304" pitchFamily="18" charset="0"/>
              </a:rPr>
              <a:t> </a:t>
            </a:r>
            <a:r>
              <a:rPr kumimoji="0" lang="en-US" altLang="en-US" b="1" i="0" u="none" strike="noStrike" cap="none" normalizeH="0" baseline="0" dirty="0" err="1">
                <a:ln>
                  <a:noFill/>
                </a:ln>
                <a:effectLst/>
                <a:latin typeface="Times New Roman" panose="02020603050405020304" pitchFamily="18" charset="0"/>
                <a:cs typeface="Times New Roman" panose="02020603050405020304" pitchFamily="18" charset="0"/>
              </a:rPr>
              <a:t>System.out.println</a:t>
            </a:r>
            <a:r>
              <a:rPr kumimoji="0" lang="en-US" altLang="en-US" b="1" i="0" u="none" strike="noStrike" cap="none" normalizeH="0" baseline="0" dirty="0">
                <a:ln>
                  <a:noFill/>
                </a:ln>
                <a:effectLst/>
                <a:latin typeface="Times New Roman" panose="02020603050405020304" pitchFamily="18" charset="0"/>
                <a:cs typeface="Times New Roman" panose="02020603050405020304" pitchFamily="18" charset="0"/>
              </a:rPr>
              <a:t>("d1.data2 : "+d1.data2);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a:ln>
                  <a:noFill/>
                </a:ln>
                <a:effectLst/>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41531687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
                                            <p:txEl>
                                              <p:pRg st="7" end="7"/>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
                                            <p:txEl>
                                              <p:pRg st="8" end="8"/>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
                                            <p:txEl>
                                              <p:pRg st="12" end="12"/>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4">
                                            <p:txEl>
                                              <p:pRg st="13" end="13"/>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4">
                                            <p:txEl>
                                              <p:pRg st="14" end="14"/>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4">
                                            <p:txEl>
                                              <p:pRg st="15" end="15"/>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4">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Session 23-24</a:t>
            </a:r>
          </a:p>
        </p:txBody>
      </p:sp>
      <p:sp>
        <p:nvSpPr>
          <p:cNvPr id="3" name="Text Placeholder 2"/>
          <p:cNvSpPr>
            <a:spLocks noGrp="1"/>
          </p:cNvSpPr>
          <p:nvPr>
            <p:ph type="body" idx="1"/>
          </p:nvPr>
        </p:nvSpPr>
        <p:spPr/>
        <p:txBody>
          <a:bodyPr/>
          <a:lstStyle/>
          <a:p>
            <a:endParaRPr lang="en-IN"/>
          </a:p>
        </p:txBody>
      </p:sp>
    </p:spTree>
    <p:extLst>
      <p:ext uri="{BB962C8B-B14F-4D97-AF65-F5344CB8AC3E}">
        <p14:creationId xmlns:p14="http://schemas.microsoft.com/office/powerpoint/2010/main" val="117219140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93676"/>
            <a:ext cx="10515600" cy="520700"/>
          </a:xfrm>
        </p:spPr>
        <p:txBody>
          <a:bodyPr>
            <a:normAutofit/>
          </a:bodyPr>
          <a:lstStyle/>
          <a:p>
            <a:r>
              <a:rPr lang="en-IN" sz="2000" b="1" u="sng" dirty="0">
                <a:latin typeface="Times New Roman" panose="02020603050405020304" pitchFamily="18" charset="0"/>
                <a:cs typeface="Times New Roman" panose="02020603050405020304" pitchFamily="18" charset="0"/>
              </a:rPr>
              <a:t>Recursion</a:t>
            </a:r>
          </a:p>
        </p:txBody>
      </p:sp>
      <p:sp>
        <p:nvSpPr>
          <p:cNvPr id="3" name="Content Placeholder 2"/>
          <p:cNvSpPr>
            <a:spLocks noGrp="1"/>
          </p:cNvSpPr>
          <p:nvPr>
            <p:ph idx="1"/>
          </p:nvPr>
        </p:nvSpPr>
        <p:spPr>
          <a:xfrm>
            <a:off x="681037" y="714376"/>
            <a:ext cx="11234738" cy="4929187"/>
          </a:xfrm>
        </p:spPr>
        <p:txBody>
          <a:bodyPr>
            <a:noAutofit/>
          </a:bodyPr>
          <a:lstStyle/>
          <a:p>
            <a:pPr marL="0" indent="0" algn="just">
              <a:lnSpc>
                <a:spcPct val="150000"/>
              </a:lnSpc>
              <a:buNone/>
            </a:pPr>
            <a:r>
              <a:rPr lang="en-IN" sz="2000" dirty="0">
                <a:latin typeface="Times New Roman" panose="02020603050405020304" pitchFamily="18" charset="0"/>
                <a:cs typeface="Times New Roman" panose="02020603050405020304" pitchFamily="18" charset="0"/>
              </a:rPr>
              <a:t>The process in which the function or method calling itself directly or indirectly is called recursion and the corresponding function (method) is called recursive function (recursive method).</a:t>
            </a:r>
          </a:p>
          <a:p>
            <a:pPr marL="0" indent="0" algn="just">
              <a:lnSpc>
                <a:spcPct val="120000"/>
              </a:lnSpc>
              <a:buNone/>
            </a:pPr>
            <a:r>
              <a:rPr lang="en-IN" sz="2000" dirty="0">
                <a:latin typeface="Times New Roman" panose="02020603050405020304" pitchFamily="18" charset="0"/>
                <a:cs typeface="Times New Roman" panose="02020603050405020304" pitchFamily="18" charset="0"/>
              </a:rPr>
              <a:t> class </a:t>
            </a:r>
            <a:r>
              <a:rPr lang="en-IN" sz="2000" dirty="0" err="1">
                <a:latin typeface="Times New Roman" panose="02020603050405020304" pitchFamily="18" charset="0"/>
                <a:cs typeface="Times New Roman" panose="02020603050405020304" pitchFamily="18" charset="0"/>
              </a:rPr>
              <a:t>RecursionExample</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int</a:t>
            </a:r>
            <a:r>
              <a:rPr lang="en-IN" sz="2000" dirty="0">
                <a:latin typeface="Times New Roman" panose="02020603050405020304" pitchFamily="18" charset="0"/>
                <a:cs typeface="Times New Roman" panose="02020603050405020304" pitchFamily="18" charset="0"/>
              </a:rPr>
              <a:t> count=0;</a:t>
            </a:r>
          </a:p>
          <a:p>
            <a:pPr marL="0" indent="0" algn="just">
              <a:lnSpc>
                <a:spcPct val="120000"/>
              </a:lnSpc>
              <a:buNone/>
            </a:pPr>
            <a:r>
              <a:rPr lang="en-IN" sz="2000" dirty="0">
                <a:latin typeface="Times New Roman" panose="02020603050405020304" pitchFamily="18" charset="0"/>
                <a:cs typeface="Times New Roman" panose="02020603050405020304" pitchFamily="18" charset="0"/>
              </a:rPr>
              <a:t>    void p(){</a:t>
            </a:r>
          </a:p>
          <a:p>
            <a:pPr marL="0" indent="0" algn="just">
              <a:lnSpc>
                <a:spcPct val="120000"/>
              </a:lnSpc>
              <a:buNone/>
            </a:pPr>
            <a:r>
              <a:rPr lang="en-IN" sz="2000" dirty="0">
                <a:latin typeface="Times New Roman" panose="02020603050405020304" pitchFamily="18" charset="0"/>
                <a:cs typeface="Times New Roman" panose="02020603050405020304" pitchFamily="18" charset="0"/>
              </a:rPr>
              <a:t>          count++;</a:t>
            </a:r>
          </a:p>
          <a:p>
            <a:pPr marL="0" indent="0" algn="just">
              <a:lnSpc>
                <a:spcPct val="120000"/>
              </a:lnSpc>
              <a:buNone/>
            </a:pPr>
            <a:r>
              <a:rPr lang="en-IN" sz="2000" dirty="0">
                <a:latin typeface="Times New Roman" panose="02020603050405020304" pitchFamily="18" charset="0"/>
                <a:cs typeface="Times New Roman" panose="02020603050405020304" pitchFamily="18" charset="0"/>
              </a:rPr>
              <a:t>           if(count&lt;=5) {</a:t>
            </a:r>
          </a:p>
          <a:p>
            <a:pPr marL="0" indent="0" algn="just">
              <a:lnSpc>
                <a:spcPct val="120000"/>
              </a:lnSpc>
              <a:buNone/>
            </a:pP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System.out.println</a:t>
            </a:r>
            <a:r>
              <a:rPr lang="en-IN" sz="2000" dirty="0">
                <a:latin typeface="Times New Roman" panose="02020603050405020304" pitchFamily="18" charset="0"/>
                <a:cs typeface="Times New Roman" panose="02020603050405020304" pitchFamily="18" charset="0"/>
              </a:rPr>
              <a:t>(“hello”);</a:t>
            </a:r>
          </a:p>
          <a:p>
            <a:pPr marL="0" indent="0" algn="just">
              <a:lnSpc>
                <a:spcPct val="120000"/>
              </a:lnSpc>
              <a:buNone/>
            </a:pPr>
            <a:r>
              <a:rPr lang="en-IN" sz="2000" dirty="0">
                <a:latin typeface="Times New Roman" panose="02020603050405020304" pitchFamily="18" charset="0"/>
                <a:cs typeface="Times New Roman" panose="02020603050405020304" pitchFamily="18" charset="0"/>
              </a:rPr>
              <a:t>           p();                }</a:t>
            </a:r>
          </a:p>
          <a:p>
            <a:pPr marL="0" indent="0" algn="just">
              <a:lnSpc>
                <a:spcPct val="120000"/>
              </a:lnSpc>
              <a:buNone/>
            </a:pPr>
            <a:r>
              <a:rPr lang="en-IN" sz="2000" dirty="0">
                <a:latin typeface="Times New Roman" panose="02020603050405020304" pitchFamily="18" charset="0"/>
                <a:cs typeface="Times New Roman" panose="02020603050405020304" pitchFamily="18" charset="0"/>
              </a:rPr>
              <a:t>             }</a:t>
            </a:r>
          </a:p>
          <a:p>
            <a:pPr marL="0" indent="0" algn="just">
              <a:lnSpc>
                <a:spcPct val="120000"/>
              </a:lnSpc>
              <a:buNone/>
            </a:pPr>
            <a:r>
              <a:rPr lang="en-IN" sz="2000" dirty="0">
                <a:latin typeface="Times New Roman" panose="02020603050405020304" pitchFamily="18" charset="0"/>
                <a:cs typeface="Times New Roman" panose="02020603050405020304" pitchFamily="18" charset="0"/>
              </a:rPr>
              <a:t> public static void main (String []</a:t>
            </a:r>
            <a:r>
              <a:rPr lang="en-IN" sz="2000" dirty="0" err="1">
                <a:latin typeface="Times New Roman" panose="02020603050405020304" pitchFamily="18" charset="0"/>
                <a:cs typeface="Times New Roman" panose="02020603050405020304" pitchFamily="18" charset="0"/>
              </a:rPr>
              <a:t>args</a:t>
            </a:r>
            <a:r>
              <a:rPr lang="en-IN" sz="2000" dirty="0">
                <a:latin typeface="Times New Roman" panose="02020603050405020304" pitchFamily="18" charset="0"/>
                <a:cs typeface="Times New Roman" panose="02020603050405020304" pitchFamily="18" charset="0"/>
              </a:rPr>
              <a:t>){     </a:t>
            </a:r>
          </a:p>
          <a:p>
            <a:pPr marL="0" indent="0" algn="just">
              <a:lnSpc>
                <a:spcPct val="120000"/>
              </a:lnSpc>
              <a:buNone/>
            </a:pPr>
            <a:r>
              <a:rPr lang="en-IN" sz="2000" dirty="0" err="1">
                <a:latin typeface="Times New Roman" panose="02020603050405020304" pitchFamily="18" charset="0"/>
                <a:cs typeface="Times New Roman" panose="02020603050405020304" pitchFamily="18" charset="0"/>
              </a:rPr>
              <a:t>RecursionExample</a:t>
            </a:r>
            <a:r>
              <a:rPr lang="en-IN" sz="2000" dirty="0">
                <a:latin typeface="Times New Roman" panose="02020603050405020304" pitchFamily="18" charset="0"/>
                <a:cs typeface="Times New Roman" panose="02020603050405020304" pitchFamily="18" charset="0"/>
              </a:rPr>
              <a:t> re= new </a:t>
            </a:r>
            <a:r>
              <a:rPr lang="en-IN" sz="2000" dirty="0" err="1">
                <a:latin typeface="Times New Roman" panose="02020603050405020304" pitchFamily="18" charset="0"/>
                <a:cs typeface="Times New Roman" panose="02020603050405020304" pitchFamily="18" charset="0"/>
              </a:rPr>
              <a:t>RecursionExample</a:t>
            </a:r>
            <a:r>
              <a:rPr lang="en-IN" sz="2000" dirty="0">
                <a:latin typeface="Times New Roman" panose="02020603050405020304" pitchFamily="18" charset="0"/>
                <a:cs typeface="Times New Roman" panose="02020603050405020304" pitchFamily="18" charset="0"/>
              </a:rPr>
              <a:t>();</a:t>
            </a:r>
          </a:p>
          <a:p>
            <a:pPr marL="0" indent="0" algn="just">
              <a:lnSpc>
                <a:spcPct val="120000"/>
              </a:lnSpc>
              <a:buNone/>
            </a:pP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re.p</a:t>
            </a:r>
            <a:r>
              <a:rPr lang="en-IN" sz="20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905708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Example </a:t>
            </a:r>
          </a:p>
        </p:txBody>
      </p:sp>
      <p:sp>
        <p:nvSpPr>
          <p:cNvPr id="3" name="Content Placeholder 2"/>
          <p:cNvSpPr>
            <a:spLocks noGrp="1"/>
          </p:cNvSpPr>
          <p:nvPr>
            <p:ph idx="1"/>
          </p:nvPr>
        </p:nvSpPr>
        <p:spPr>
          <a:xfrm>
            <a:off x="838200" y="1582736"/>
            <a:ext cx="10515600" cy="5118101"/>
          </a:xfrm>
        </p:spPr>
        <p:txBody>
          <a:bodyPr>
            <a:normAutofit fontScale="77500" lnSpcReduction="20000"/>
          </a:bodyPr>
          <a:lstStyle/>
          <a:p>
            <a:pPr marL="0" indent="0">
              <a:buNone/>
            </a:pPr>
            <a:r>
              <a:rPr lang="en-IN" dirty="0"/>
              <a:t> class Dog{</a:t>
            </a:r>
          </a:p>
          <a:p>
            <a:pPr marL="0" indent="0">
              <a:buNone/>
            </a:pPr>
            <a:r>
              <a:rPr lang="en-IN" dirty="0"/>
              <a:t>                     String name;</a:t>
            </a:r>
          </a:p>
          <a:p>
            <a:pPr marL="0" indent="0">
              <a:buNone/>
            </a:pPr>
            <a:r>
              <a:rPr lang="en-IN" dirty="0"/>
              <a:t>	       String </a:t>
            </a:r>
            <a:r>
              <a:rPr lang="en-IN" dirty="0" err="1"/>
              <a:t>color</a:t>
            </a:r>
            <a:r>
              <a:rPr lang="en-IN" dirty="0"/>
              <a:t>;</a:t>
            </a:r>
          </a:p>
          <a:p>
            <a:pPr marL="0" indent="0">
              <a:buNone/>
            </a:pPr>
            <a:r>
              <a:rPr lang="en-IN" dirty="0"/>
              <a:t>	       String breed;</a:t>
            </a:r>
          </a:p>
          <a:p>
            <a:pPr marL="0" indent="0">
              <a:buNone/>
            </a:pPr>
            <a:r>
              <a:rPr lang="en-IN" dirty="0"/>
              <a:t> 	       </a:t>
            </a:r>
            <a:r>
              <a:rPr lang="en-IN" dirty="0" err="1"/>
              <a:t>int</a:t>
            </a:r>
            <a:r>
              <a:rPr lang="en-IN" dirty="0"/>
              <a:t> age;</a:t>
            </a:r>
          </a:p>
          <a:p>
            <a:pPr marL="0" indent="0">
              <a:buNone/>
            </a:pPr>
            <a:r>
              <a:rPr lang="en-IN" dirty="0"/>
              <a:t>	 void barking()</a:t>
            </a:r>
          </a:p>
          <a:p>
            <a:pPr marL="0" indent="0">
              <a:buNone/>
            </a:pPr>
            <a:r>
              <a:rPr lang="en-IN" dirty="0"/>
              <a:t>	{</a:t>
            </a:r>
          </a:p>
          <a:p>
            <a:pPr marL="0" indent="0">
              <a:buNone/>
            </a:pPr>
            <a:r>
              <a:rPr lang="en-IN" dirty="0"/>
              <a:t>	---------------</a:t>
            </a:r>
          </a:p>
          <a:p>
            <a:pPr marL="0" indent="0">
              <a:buNone/>
            </a:pPr>
            <a:r>
              <a:rPr lang="en-IN" dirty="0"/>
              <a:t>	}</a:t>
            </a:r>
          </a:p>
          <a:p>
            <a:pPr marL="0" indent="0">
              <a:buNone/>
            </a:pPr>
            <a:r>
              <a:rPr lang="en-IN" dirty="0"/>
              <a:t>	 void </a:t>
            </a:r>
            <a:r>
              <a:rPr lang="en-IN" dirty="0" err="1"/>
              <a:t>wagging_tail</a:t>
            </a:r>
            <a:r>
              <a:rPr lang="en-IN" dirty="0"/>
              <a:t>()</a:t>
            </a:r>
          </a:p>
          <a:p>
            <a:pPr marL="0" indent="0">
              <a:buNone/>
            </a:pPr>
            <a:r>
              <a:rPr lang="en-IN" dirty="0"/>
              <a:t>	{</a:t>
            </a:r>
          </a:p>
          <a:p>
            <a:pPr marL="0" indent="0">
              <a:buNone/>
            </a:pPr>
            <a:r>
              <a:rPr lang="en-IN" dirty="0"/>
              <a:t>	-------------------------</a:t>
            </a:r>
          </a:p>
          <a:p>
            <a:pPr marL="0" indent="0">
              <a:buNone/>
            </a:pPr>
            <a:r>
              <a:rPr lang="en-IN" dirty="0"/>
              <a:t>	}</a:t>
            </a:r>
          </a:p>
          <a:p>
            <a:pPr marL="0" indent="0">
              <a:buNone/>
            </a:pPr>
            <a:r>
              <a:rPr lang="en-IN" dirty="0"/>
              <a:t>}</a:t>
            </a: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988983" y="1967005"/>
            <a:ext cx="2043954" cy="1882587"/>
          </a:xfrm>
          <a:prstGeom prst="rect">
            <a:avLst/>
          </a:prstGeom>
        </p:spPr>
      </p:pic>
      <p:sp>
        <p:nvSpPr>
          <p:cNvPr id="7" name="TextBox 6"/>
          <p:cNvSpPr txBox="1"/>
          <p:nvPr/>
        </p:nvSpPr>
        <p:spPr>
          <a:xfrm>
            <a:off x="8272463" y="1967005"/>
            <a:ext cx="1214437" cy="1477328"/>
          </a:xfrm>
          <a:prstGeom prst="rect">
            <a:avLst/>
          </a:prstGeom>
          <a:noFill/>
        </p:spPr>
        <p:txBody>
          <a:bodyPr wrap="square" rtlCol="0">
            <a:spAutoFit/>
          </a:bodyPr>
          <a:lstStyle/>
          <a:p>
            <a:r>
              <a:rPr lang="en-IN" dirty="0"/>
              <a:t>Attributes</a:t>
            </a:r>
          </a:p>
          <a:p>
            <a:r>
              <a:rPr lang="en-IN" dirty="0"/>
              <a:t>Name</a:t>
            </a:r>
          </a:p>
          <a:p>
            <a:r>
              <a:rPr lang="en-IN" dirty="0" err="1"/>
              <a:t>Color</a:t>
            </a:r>
            <a:endParaRPr lang="en-IN" dirty="0"/>
          </a:p>
          <a:p>
            <a:r>
              <a:rPr lang="en-IN" dirty="0"/>
              <a:t>Breed</a:t>
            </a:r>
          </a:p>
          <a:p>
            <a:r>
              <a:rPr lang="en-IN" dirty="0"/>
              <a:t>age</a:t>
            </a:r>
          </a:p>
        </p:txBody>
      </p:sp>
      <p:sp>
        <p:nvSpPr>
          <p:cNvPr id="8" name="TextBox 7"/>
          <p:cNvSpPr txBox="1"/>
          <p:nvPr/>
        </p:nvSpPr>
        <p:spPr>
          <a:xfrm>
            <a:off x="9651908" y="1967005"/>
            <a:ext cx="1449480" cy="923330"/>
          </a:xfrm>
          <a:prstGeom prst="rect">
            <a:avLst/>
          </a:prstGeom>
          <a:noFill/>
        </p:spPr>
        <p:txBody>
          <a:bodyPr wrap="square" rtlCol="0">
            <a:spAutoFit/>
          </a:bodyPr>
          <a:lstStyle/>
          <a:p>
            <a:r>
              <a:rPr lang="en-IN" dirty="0"/>
              <a:t>Methods</a:t>
            </a:r>
          </a:p>
          <a:p>
            <a:r>
              <a:rPr lang="en-IN" dirty="0"/>
              <a:t>barking</a:t>
            </a:r>
          </a:p>
          <a:p>
            <a:r>
              <a:rPr lang="en-IN" dirty="0"/>
              <a:t>Wagging tail</a:t>
            </a:r>
          </a:p>
        </p:txBody>
      </p:sp>
    </p:spTree>
    <p:extLst>
      <p:ext uri="{BB962C8B-B14F-4D97-AF65-F5344CB8AC3E}">
        <p14:creationId xmlns:p14="http://schemas.microsoft.com/office/powerpoint/2010/main" val="388478710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0" y="1"/>
            <a:ext cx="9144000" cy="6863417"/>
          </a:xfrm>
          <a:prstGeom prst="rect">
            <a:avLst/>
          </a:prstGeom>
          <a:noFill/>
        </p:spPr>
        <p:txBody>
          <a:bodyPr wrap="square" rtlCol="0">
            <a:spAutoFit/>
          </a:bodyPr>
          <a:lstStyle/>
          <a:p>
            <a:r>
              <a:rPr lang="en-US" sz="2000" b="1" u="sng" dirty="0">
                <a:latin typeface="Times New Roman" pitchFamily="18" charset="0"/>
                <a:cs typeface="Times New Roman" pitchFamily="18" charset="0"/>
              </a:rPr>
              <a:t>Static Keyword:</a:t>
            </a:r>
          </a:p>
          <a:p>
            <a:r>
              <a:rPr lang="en-US" sz="2000" dirty="0">
                <a:latin typeface="Times New Roman" pitchFamily="18" charset="0"/>
                <a:cs typeface="Times New Roman" pitchFamily="18" charset="0"/>
              </a:rPr>
              <a:t>	* The static keyword is used mainly for memory management.</a:t>
            </a: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	* The static keyword belongs to the class than instance of the class</a:t>
            </a: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	* The static can be:</a:t>
            </a:r>
          </a:p>
          <a:p>
            <a:r>
              <a:rPr lang="en-US" sz="2000" dirty="0">
                <a:latin typeface="Times New Roman" pitchFamily="18" charset="0"/>
                <a:cs typeface="Times New Roman" pitchFamily="18" charset="0"/>
              </a:rPr>
              <a:t>		</a:t>
            </a:r>
          </a:p>
          <a:p>
            <a:r>
              <a:rPr lang="en-US" sz="2000" dirty="0">
                <a:latin typeface="Times New Roman" pitchFamily="18" charset="0"/>
                <a:cs typeface="Times New Roman" pitchFamily="18" charset="0"/>
              </a:rPr>
              <a:t>		-- Variable (Class variables)</a:t>
            </a:r>
          </a:p>
          <a:p>
            <a:r>
              <a:rPr lang="en-US" sz="2000" dirty="0">
                <a:latin typeface="Times New Roman" pitchFamily="18" charset="0"/>
                <a:cs typeface="Times New Roman" pitchFamily="18" charset="0"/>
              </a:rPr>
              <a:t>		-- Method (Class method)</a:t>
            </a:r>
          </a:p>
          <a:p>
            <a:r>
              <a:rPr lang="en-US" sz="2000" dirty="0">
                <a:latin typeface="Times New Roman" pitchFamily="18" charset="0"/>
                <a:cs typeface="Times New Roman" pitchFamily="18" charset="0"/>
              </a:rPr>
              <a:t>		-- Block	 </a:t>
            </a:r>
          </a:p>
          <a:p>
            <a:r>
              <a:rPr lang="en-US" sz="2000" dirty="0">
                <a:latin typeface="Times New Roman" pitchFamily="18" charset="0"/>
                <a:cs typeface="Times New Roman" pitchFamily="18" charset="0"/>
              </a:rPr>
              <a:t>	 </a:t>
            </a:r>
          </a:p>
          <a:p>
            <a:endParaRPr lang="en-US" sz="2000" dirty="0">
              <a:latin typeface="Times New Roman" pitchFamily="18" charset="0"/>
              <a:cs typeface="Times New Roman" pitchFamily="18" charset="0"/>
            </a:endParaRPr>
          </a:p>
          <a:p>
            <a:r>
              <a:rPr lang="en-US" sz="2000" b="1" u="sng" dirty="0">
                <a:latin typeface="Times New Roman" pitchFamily="18" charset="0"/>
                <a:cs typeface="Times New Roman" pitchFamily="18" charset="0"/>
              </a:rPr>
              <a:t>Static Variable:</a:t>
            </a: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	* If you declare any variable as static, it is known as static variable.</a:t>
            </a: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	* The static variable can be used to refer the common property of all objects</a:t>
            </a:r>
          </a:p>
          <a:p>
            <a:r>
              <a:rPr lang="en-US" sz="2000" dirty="0">
                <a:latin typeface="Times New Roman" pitchFamily="18" charset="0"/>
                <a:cs typeface="Times New Roman" pitchFamily="18" charset="0"/>
              </a:rPr>
              <a:t>	   (e.g.) company name of employees, college name of students, etc…</a:t>
            </a: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	* The static variable gets memory only once in class area at the time of class</a:t>
            </a:r>
          </a:p>
          <a:p>
            <a:r>
              <a:rPr lang="en-US" sz="2000" dirty="0">
                <a:latin typeface="Times New Roman" pitchFamily="18" charset="0"/>
                <a:cs typeface="Times New Roman" pitchFamily="18" charset="0"/>
              </a:rPr>
              <a:t>	   loading.	</a:t>
            </a:r>
          </a:p>
          <a:p>
            <a:r>
              <a:rPr lang="en-US" sz="2000" dirty="0">
                <a:latin typeface="Times New Roman" pitchFamily="18" charset="0"/>
                <a:cs typeface="Times New Roman" pitchFamily="18" charset="0"/>
              </a:rPr>
              <a:t>		</a:t>
            </a: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405967020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0" y="0"/>
            <a:ext cx="9144000" cy="5940088"/>
          </a:xfrm>
          <a:prstGeom prst="rect">
            <a:avLst/>
          </a:prstGeom>
          <a:noFill/>
        </p:spPr>
        <p:txBody>
          <a:bodyPr wrap="square" rtlCol="0">
            <a:spAutoFit/>
          </a:bodyPr>
          <a:lstStyle/>
          <a:p>
            <a:r>
              <a:rPr lang="en-US" sz="2000" b="1" u="sng" dirty="0">
                <a:latin typeface="Times New Roman" pitchFamily="18" charset="0"/>
                <a:cs typeface="Times New Roman" pitchFamily="18" charset="0"/>
              </a:rPr>
              <a:t>Advantages of static variable:</a:t>
            </a:r>
          </a:p>
          <a:p>
            <a:endParaRPr lang="en-US" sz="2000" b="1" u="sng" dirty="0">
              <a:latin typeface="Times New Roman" pitchFamily="18" charset="0"/>
              <a:cs typeface="Times New Roman" pitchFamily="18" charset="0"/>
            </a:endParaRPr>
          </a:p>
          <a:p>
            <a:r>
              <a:rPr lang="en-US" sz="2000" dirty="0">
                <a:latin typeface="Times New Roman" pitchFamily="18" charset="0"/>
                <a:cs typeface="Times New Roman" pitchFamily="18" charset="0"/>
              </a:rPr>
              <a:t>	* The static variable makes your program memory efficient. (</a:t>
            </a:r>
            <a:r>
              <a:rPr lang="en-US" sz="2000" dirty="0" err="1">
                <a:latin typeface="Times New Roman" pitchFamily="18" charset="0"/>
                <a:cs typeface="Times New Roman" pitchFamily="18" charset="0"/>
              </a:rPr>
              <a:t>i.e</a:t>
            </a:r>
            <a:r>
              <a:rPr lang="en-US" sz="2000" dirty="0">
                <a:latin typeface="Times New Roman" pitchFamily="18" charset="0"/>
                <a:cs typeface="Times New Roman" pitchFamily="18" charset="0"/>
              </a:rPr>
              <a:t> it saves</a:t>
            </a:r>
          </a:p>
          <a:p>
            <a:r>
              <a:rPr lang="en-US" sz="2000" dirty="0">
                <a:latin typeface="Times New Roman" pitchFamily="18" charset="0"/>
                <a:cs typeface="Times New Roman" pitchFamily="18" charset="0"/>
              </a:rPr>
              <a:t>	   memory)</a:t>
            </a: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	</a:t>
            </a:r>
            <a:r>
              <a:rPr lang="en-US" sz="2000" b="1" dirty="0">
                <a:latin typeface="Times New Roman" pitchFamily="18" charset="0"/>
                <a:cs typeface="Times New Roman" pitchFamily="18" charset="0"/>
              </a:rPr>
              <a:t>(</a:t>
            </a:r>
            <a:r>
              <a:rPr lang="en-US" sz="2000" b="1" dirty="0" err="1">
                <a:latin typeface="Times New Roman" pitchFamily="18" charset="0"/>
                <a:cs typeface="Times New Roman" pitchFamily="18" charset="0"/>
              </a:rPr>
              <a:t>e.g</a:t>
            </a:r>
            <a:r>
              <a:rPr lang="en-US" sz="2000" b="1" dirty="0">
                <a:latin typeface="Times New Roman" pitchFamily="18" charset="0"/>
                <a:cs typeface="Times New Roman" pitchFamily="18" charset="0"/>
              </a:rPr>
              <a:t>) Without static variable</a:t>
            </a: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		class student</a:t>
            </a:r>
          </a:p>
          <a:p>
            <a:r>
              <a:rPr lang="en-US" sz="2000" dirty="0">
                <a:latin typeface="Times New Roman" pitchFamily="18" charset="0"/>
                <a:cs typeface="Times New Roman" pitchFamily="18" charset="0"/>
              </a:rPr>
              <a:t>		{</a:t>
            </a:r>
          </a:p>
          <a:p>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int</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rollno</a:t>
            </a:r>
            <a:r>
              <a:rPr lang="en-US" sz="2000" dirty="0">
                <a:latin typeface="Times New Roman" pitchFamily="18" charset="0"/>
                <a:cs typeface="Times New Roman" pitchFamily="18" charset="0"/>
              </a:rPr>
              <a:t>;</a:t>
            </a:r>
          </a:p>
          <a:p>
            <a:r>
              <a:rPr lang="en-US" sz="2000" dirty="0">
                <a:latin typeface="Times New Roman" pitchFamily="18" charset="0"/>
                <a:cs typeface="Times New Roman" pitchFamily="18" charset="0"/>
              </a:rPr>
              <a:t>			String name;</a:t>
            </a:r>
          </a:p>
          <a:p>
            <a:r>
              <a:rPr lang="en-US" sz="2000" dirty="0">
                <a:latin typeface="Times New Roman" pitchFamily="18" charset="0"/>
                <a:cs typeface="Times New Roman" pitchFamily="18" charset="0"/>
              </a:rPr>
              <a:t>			String college=“JAIN”;</a:t>
            </a:r>
          </a:p>
          <a:p>
            <a:r>
              <a:rPr lang="en-US" sz="2000" dirty="0">
                <a:latin typeface="Times New Roman" pitchFamily="18" charset="0"/>
                <a:cs typeface="Times New Roman" pitchFamily="18" charset="0"/>
              </a:rPr>
              <a:t>		}</a:t>
            </a: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	// Here all instance data members will get memory each time when object is </a:t>
            </a:r>
          </a:p>
          <a:p>
            <a:r>
              <a:rPr lang="en-US" sz="2000" dirty="0">
                <a:latin typeface="Times New Roman" pitchFamily="18" charset="0"/>
                <a:cs typeface="Times New Roman" pitchFamily="18" charset="0"/>
              </a:rPr>
              <a:t>	   created.</a:t>
            </a:r>
          </a:p>
          <a:p>
            <a:r>
              <a:rPr lang="en-US" sz="2000" dirty="0">
                <a:latin typeface="Times New Roman" pitchFamily="18" charset="0"/>
                <a:cs typeface="Times New Roman" pitchFamily="18" charset="0"/>
              </a:rPr>
              <a:t>	// Here, college refers to the common property of all objects.</a:t>
            </a:r>
          </a:p>
          <a:p>
            <a:r>
              <a:rPr lang="en-US" sz="2000" dirty="0">
                <a:latin typeface="Times New Roman" pitchFamily="18" charset="0"/>
                <a:cs typeface="Times New Roman" pitchFamily="18" charset="0"/>
              </a:rPr>
              <a:t>	// If we make static, this field will get memory only once.</a:t>
            </a:r>
          </a:p>
          <a:p>
            <a:r>
              <a:rPr lang="en-US" sz="2000" dirty="0">
                <a:latin typeface="Times New Roman" pitchFamily="18" charset="0"/>
                <a:cs typeface="Times New Roman" pitchFamily="18" charset="0"/>
              </a:rPr>
              <a:t>		</a:t>
            </a: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31442039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0" y="1"/>
            <a:ext cx="9144000" cy="6863417"/>
          </a:xfrm>
          <a:prstGeom prst="rect">
            <a:avLst/>
          </a:prstGeom>
          <a:noFill/>
        </p:spPr>
        <p:txBody>
          <a:bodyPr wrap="square" rtlCol="0">
            <a:spAutoFit/>
          </a:bodyPr>
          <a:lstStyle/>
          <a:p>
            <a:r>
              <a:rPr lang="en-US" sz="2000" dirty="0">
                <a:latin typeface="Times New Roman" pitchFamily="18" charset="0"/>
                <a:cs typeface="Times New Roman" pitchFamily="18" charset="0"/>
              </a:rPr>
              <a:t>class Student	</a:t>
            </a:r>
            <a:r>
              <a:rPr lang="en-US" sz="2000" b="1" dirty="0">
                <a:latin typeface="Times New Roman" pitchFamily="18" charset="0"/>
                <a:cs typeface="Times New Roman" pitchFamily="18" charset="0"/>
              </a:rPr>
              <a:t>// Example on static member  or variable</a:t>
            </a:r>
          </a:p>
          <a:p>
            <a:r>
              <a:rPr lang="en-US" sz="2000" dirty="0">
                <a:latin typeface="Times New Roman" pitchFamily="18" charset="0"/>
                <a:cs typeface="Times New Roman" pitchFamily="18" charset="0"/>
              </a:rPr>
              <a:t>{  </a:t>
            </a:r>
          </a:p>
          <a:p>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int</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rollno</a:t>
            </a:r>
            <a:r>
              <a:rPr lang="en-US" sz="2000" dirty="0">
                <a:latin typeface="Times New Roman" pitchFamily="18" charset="0"/>
                <a:cs typeface="Times New Roman" pitchFamily="18" charset="0"/>
              </a:rPr>
              <a:t>;  </a:t>
            </a:r>
          </a:p>
          <a:p>
            <a:r>
              <a:rPr lang="en-US" sz="2000" dirty="0">
                <a:latin typeface="Times New Roman" pitchFamily="18" charset="0"/>
                <a:cs typeface="Times New Roman" pitchFamily="18" charset="0"/>
              </a:rPr>
              <a:t>	 String name;  </a:t>
            </a:r>
          </a:p>
          <a:p>
            <a:r>
              <a:rPr lang="en-US" sz="2000" dirty="0">
                <a:latin typeface="Times New Roman" pitchFamily="18" charset="0"/>
                <a:cs typeface="Times New Roman" pitchFamily="18" charset="0"/>
              </a:rPr>
              <a:t>	 static String college =“JAIN";  </a:t>
            </a:r>
          </a:p>
          <a:p>
            <a:r>
              <a:rPr lang="en-US" sz="2000" dirty="0">
                <a:latin typeface="Times New Roman" pitchFamily="18" charset="0"/>
                <a:cs typeface="Times New Roman" pitchFamily="18" charset="0"/>
              </a:rPr>
              <a:t>     </a:t>
            </a:r>
          </a:p>
          <a:p>
            <a:r>
              <a:rPr lang="en-US" sz="2000" dirty="0">
                <a:latin typeface="Times New Roman" pitchFamily="18" charset="0"/>
                <a:cs typeface="Times New Roman" pitchFamily="18" charset="0"/>
              </a:rPr>
              <a:t>	 Student(</a:t>
            </a:r>
            <a:r>
              <a:rPr lang="en-US" sz="2000" dirty="0" err="1">
                <a:latin typeface="Times New Roman" pitchFamily="18" charset="0"/>
                <a:cs typeface="Times New Roman" pitchFamily="18" charset="0"/>
              </a:rPr>
              <a:t>int</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r,String</a:t>
            </a:r>
            <a:r>
              <a:rPr lang="en-US" sz="2000" dirty="0">
                <a:latin typeface="Times New Roman" pitchFamily="18" charset="0"/>
                <a:cs typeface="Times New Roman" pitchFamily="18" charset="0"/>
              </a:rPr>
              <a:t> n)</a:t>
            </a:r>
          </a:p>
          <a:p>
            <a:r>
              <a:rPr lang="en-US" sz="2000" dirty="0">
                <a:latin typeface="Times New Roman" pitchFamily="18" charset="0"/>
                <a:cs typeface="Times New Roman" pitchFamily="18" charset="0"/>
              </a:rPr>
              <a:t>	{  </a:t>
            </a:r>
          </a:p>
          <a:p>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rollno</a:t>
            </a:r>
            <a:r>
              <a:rPr lang="en-US" sz="2000" dirty="0">
                <a:latin typeface="Times New Roman" pitchFamily="18" charset="0"/>
                <a:cs typeface="Times New Roman" pitchFamily="18" charset="0"/>
              </a:rPr>
              <a:t> = r;  </a:t>
            </a:r>
          </a:p>
          <a:p>
            <a:r>
              <a:rPr lang="en-US" sz="2000" dirty="0">
                <a:latin typeface="Times New Roman" pitchFamily="18" charset="0"/>
                <a:cs typeface="Times New Roman" pitchFamily="18" charset="0"/>
              </a:rPr>
              <a:t>		 name = n;  </a:t>
            </a:r>
          </a:p>
          <a:p>
            <a:r>
              <a:rPr lang="en-US" sz="2000" dirty="0">
                <a:latin typeface="Times New Roman" pitchFamily="18" charset="0"/>
                <a:cs typeface="Times New Roman" pitchFamily="18" charset="0"/>
              </a:rPr>
              <a:t>	 }  </a:t>
            </a:r>
          </a:p>
          <a:p>
            <a:r>
              <a:rPr lang="en-US" sz="2000" dirty="0">
                <a:latin typeface="Times New Roman" pitchFamily="18" charset="0"/>
                <a:cs typeface="Times New Roman" pitchFamily="18" charset="0"/>
              </a:rPr>
              <a:t>	 void display ()</a:t>
            </a:r>
          </a:p>
          <a:p>
            <a:r>
              <a:rPr lang="en-US" sz="2000" dirty="0">
                <a:latin typeface="Times New Roman" pitchFamily="18" charset="0"/>
                <a:cs typeface="Times New Roman" pitchFamily="18" charset="0"/>
              </a:rPr>
              <a:t>	{		</a:t>
            </a:r>
            <a:r>
              <a:rPr lang="en-US" sz="2000" dirty="0" err="1">
                <a:latin typeface="Times New Roman" pitchFamily="18" charset="0"/>
                <a:cs typeface="Times New Roman" pitchFamily="18" charset="0"/>
              </a:rPr>
              <a:t>System.out.println</a:t>
            </a:r>
            <a:r>
              <a:rPr lang="en-US" sz="2000" dirty="0">
                <a:latin typeface="Times New Roman" pitchFamily="18" charset="0"/>
                <a:cs typeface="Times New Roman" pitchFamily="18" charset="0"/>
              </a:rPr>
              <a:t>(</a:t>
            </a:r>
            <a:r>
              <a:rPr lang="en-US" sz="2000" dirty="0" err="1">
                <a:latin typeface="Times New Roman" pitchFamily="18" charset="0"/>
                <a:cs typeface="Times New Roman" pitchFamily="18" charset="0"/>
              </a:rPr>
              <a:t>rollno</a:t>
            </a:r>
            <a:r>
              <a:rPr lang="en-US" sz="2000" dirty="0">
                <a:latin typeface="Times New Roman" pitchFamily="18" charset="0"/>
                <a:cs typeface="Times New Roman" pitchFamily="18" charset="0"/>
              </a:rPr>
              <a:t>+" "+name+" "+college);	}  </a:t>
            </a:r>
          </a:p>
          <a:p>
            <a:r>
              <a:rPr lang="en-US" sz="2000" dirty="0">
                <a:latin typeface="Times New Roman" pitchFamily="18" charset="0"/>
                <a:cs typeface="Times New Roman" pitchFamily="18" charset="0"/>
              </a:rPr>
              <a:t>  </a:t>
            </a:r>
          </a:p>
          <a:p>
            <a:r>
              <a:rPr lang="en-US" sz="2000" dirty="0">
                <a:latin typeface="Times New Roman" pitchFamily="18" charset="0"/>
                <a:cs typeface="Times New Roman" pitchFamily="18" charset="0"/>
              </a:rPr>
              <a:t> 	public static void main(String </a:t>
            </a:r>
            <a:r>
              <a:rPr lang="en-US" sz="2000" dirty="0" err="1">
                <a:latin typeface="Times New Roman" pitchFamily="18" charset="0"/>
                <a:cs typeface="Times New Roman" pitchFamily="18" charset="0"/>
              </a:rPr>
              <a:t>args</a:t>
            </a:r>
            <a:r>
              <a:rPr lang="en-US" sz="2000" dirty="0">
                <a:latin typeface="Times New Roman" pitchFamily="18" charset="0"/>
                <a:cs typeface="Times New Roman" pitchFamily="18" charset="0"/>
              </a:rPr>
              <a:t>[])</a:t>
            </a:r>
          </a:p>
          <a:p>
            <a:r>
              <a:rPr lang="en-US" sz="2000" dirty="0">
                <a:latin typeface="Times New Roman" pitchFamily="18" charset="0"/>
                <a:cs typeface="Times New Roman" pitchFamily="18" charset="0"/>
              </a:rPr>
              <a:t>	{  </a:t>
            </a:r>
          </a:p>
          <a:p>
            <a:r>
              <a:rPr lang="en-US" sz="2000" dirty="0">
                <a:latin typeface="Times New Roman" pitchFamily="18" charset="0"/>
                <a:cs typeface="Times New Roman" pitchFamily="18" charset="0"/>
              </a:rPr>
              <a:t>	 	Student s1 = new Student (111,“xxx");  </a:t>
            </a:r>
          </a:p>
          <a:p>
            <a:r>
              <a:rPr lang="en-US" sz="2000" dirty="0">
                <a:latin typeface="Times New Roman" pitchFamily="18" charset="0"/>
                <a:cs typeface="Times New Roman" pitchFamily="18" charset="0"/>
              </a:rPr>
              <a:t>		Student s2 = new Student (222,“yyy");  </a:t>
            </a:r>
          </a:p>
          <a:p>
            <a:r>
              <a:rPr lang="en-US" sz="2000" dirty="0">
                <a:latin typeface="Times New Roman" pitchFamily="18" charset="0"/>
                <a:cs typeface="Times New Roman" pitchFamily="18" charset="0"/>
              </a:rPr>
              <a:t>   		s1.display();  </a:t>
            </a:r>
          </a:p>
          <a:p>
            <a:r>
              <a:rPr lang="en-US" sz="2000" dirty="0">
                <a:latin typeface="Times New Roman" pitchFamily="18" charset="0"/>
                <a:cs typeface="Times New Roman" pitchFamily="18" charset="0"/>
              </a:rPr>
              <a:t>		s2.display();  </a:t>
            </a:r>
          </a:p>
          <a:p>
            <a:r>
              <a:rPr lang="en-US" sz="2000" dirty="0">
                <a:latin typeface="Times New Roman" pitchFamily="18" charset="0"/>
                <a:cs typeface="Times New Roman" pitchFamily="18" charset="0"/>
              </a:rPr>
              <a:t> 	}  </a:t>
            </a:r>
          </a:p>
          <a:p>
            <a:r>
              <a:rPr lang="en-US" sz="2000" dirty="0">
                <a:latin typeface="Times New Roman" pitchFamily="18" charset="0"/>
                <a:cs typeface="Times New Roman" pitchFamily="18" charset="0"/>
              </a:rPr>
              <a:t>} 		</a:t>
            </a: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221508222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0" y="0"/>
            <a:ext cx="9144000" cy="6555641"/>
          </a:xfrm>
          <a:prstGeom prst="rect">
            <a:avLst/>
          </a:prstGeom>
          <a:noFill/>
        </p:spPr>
        <p:txBody>
          <a:bodyPr wrap="square" rtlCol="0">
            <a:spAutoFit/>
          </a:bodyPr>
          <a:lstStyle/>
          <a:p>
            <a:r>
              <a:rPr lang="en-US" sz="2000" b="1" u="sng" dirty="0">
                <a:latin typeface="Times New Roman" pitchFamily="18" charset="0"/>
                <a:cs typeface="Times New Roman" pitchFamily="18" charset="0"/>
              </a:rPr>
              <a:t>Static method:</a:t>
            </a:r>
          </a:p>
          <a:p>
            <a:endParaRPr lang="en-US" sz="2000" b="1" u="sng" dirty="0">
              <a:latin typeface="Times New Roman" pitchFamily="18" charset="0"/>
              <a:cs typeface="Times New Roman" pitchFamily="18" charset="0"/>
            </a:endParaRPr>
          </a:p>
          <a:p>
            <a:r>
              <a:rPr lang="en-US" sz="2000" dirty="0">
                <a:latin typeface="Times New Roman" pitchFamily="18" charset="0"/>
                <a:cs typeface="Times New Roman" pitchFamily="18" charset="0"/>
              </a:rPr>
              <a:t>	* A static method belongs to the class rather than object of a class</a:t>
            </a:r>
          </a:p>
          <a:p>
            <a:endParaRPr lang="en-US" sz="2000" dirty="0">
              <a:latin typeface="Times New Roman" pitchFamily="18" charset="0"/>
              <a:cs typeface="Times New Roman" pitchFamily="18" charset="0"/>
            </a:endParaRPr>
          </a:p>
          <a:p>
            <a:pPr lvl="1"/>
            <a:r>
              <a:rPr lang="en-US" sz="2000" dirty="0">
                <a:latin typeface="Times New Roman" pitchFamily="18" charset="0"/>
                <a:cs typeface="Times New Roman" pitchFamily="18" charset="0"/>
              </a:rPr>
              <a:t>	* A static method can be invoked(called or executed) without the need for creating an instance of </a:t>
            </a:r>
          </a:p>
          <a:p>
            <a:pPr lvl="1"/>
            <a:r>
              <a:rPr lang="en-US" sz="2000" dirty="0">
                <a:latin typeface="Times New Roman" pitchFamily="18" charset="0"/>
                <a:cs typeface="Times New Roman" pitchFamily="18" charset="0"/>
              </a:rPr>
              <a:t>	   a class.</a:t>
            </a: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	* static method can access static data member and can change the value of it.</a:t>
            </a: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	* The static method cannot use non static data member or call non-static </a:t>
            </a:r>
          </a:p>
          <a:p>
            <a:r>
              <a:rPr lang="en-US" sz="2000" dirty="0">
                <a:latin typeface="Times New Roman" pitchFamily="18" charset="0"/>
                <a:cs typeface="Times New Roman" pitchFamily="18" charset="0"/>
              </a:rPr>
              <a:t>	   method directly.</a:t>
            </a: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		(e.g.) class A</a:t>
            </a:r>
          </a:p>
          <a:p>
            <a:r>
              <a:rPr lang="en-US" sz="2000" dirty="0">
                <a:latin typeface="Times New Roman" pitchFamily="18" charset="0"/>
                <a:cs typeface="Times New Roman" pitchFamily="18" charset="0"/>
              </a:rPr>
              <a:t>		           {		</a:t>
            </a:r>
            <a:r>
              <a:rPr lang="en-US" sz="2000" dirty="0" err="1">
                <a:latin typeface="Times New Roman" pitchFamily="18" charset="0"/>
                <a:cs typeface="Times New Roman" pitchFamily="18" charset="0"/>
              </a:rPr>
              <a:t>int</a:t>
            </a:r>
            <a:r>
              <a:rPr lang="en-US" sz="2000" dirty="0">
                <a:latin typeface="Times New Roman" pitchFamily="18" charset="0"/>
                <a:cs typeface="Times New Roman" pitchFamily="18" charset="0"/>
              </a:rPr>
              <a:t> a=40; // non-static</a:t>
            </a:r>
          </a:p>
          <a:p>
            <a:r>
              <a:rPr lang="en-US" sz="2000" dirty="0">
                <a:latin typeface="Times New Roman" pitchFamily="18" charset="0"/>
                <a:cs typeface="Times New Roman" pitchFamily="18" charset="0"/>
              </a:rPr>
              <a:t>				public static void main(String </a:t>
            </a:r>
            <a:r>
              <a:rPr lang="en-US" sz="2000" dirty="0" err="1">
                <a:latin typeface="Times New Roman" pitchFamily="18" charset="0"/>
                <a:cs typeface="Times New Roman" pitchFamily="18" charset="0"/>
              </a:rPr>
              <a:t>args</a:t>
            </a:r>
            <a:r>
              <a:rPr lang="en-US" sz="2000" dirty="0">
                <a:latin typeface="Times New Roman" pitchFamily="18" charset="0"/>
                <a:cs typeface="Times New Roman" pitchFamily="18" charset="0"/>
              </a:rPr>
              <a:t>[])</a:t>
            </a:r>
          </a:p>
          <a:p>
            <a:r>
              <a:rPr lang="en-US" sz="2000" dirty="0">
                <a:latin typeface="Times New Roman" pitchFamily="18" charset="0"/>
                <a:cs typeface="Times New Roman" pitchFamily="18" charset="0"/>
              </a:rPr>
              <a:t>				{</a:t>
            </a:r>
          </a:p>
          <a:p>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System.out.println</a:t>
            </a:r>
            <a:r>
              <a:rPr lang="en-US" sz="2000" dirty="0">
                <a:latin typeface="Times New Roman" pitchFamily="18" charset="0"/>
                <a:cs typeface="Times New Roman" pitchFamily="18" charset="0"/>
              </a:rPr>
              <a:t>(a);</a:t>
            </a:r>
          </a:p>
          <a:p>
            <a:r>
              <a:rPr lang="en-US" sz="2000" dirty="0">
                <a:latin typeface="Times New Roman" pitchFamily="18" charset="0"/>
                <a:cs typeface="Times New Roman" pitchFamily="18" charset="0"/>
              </a:rPr>
              <a:t>				}</a:t>
            </a:r>
          </a:p>
          <a:p>
            <a:r>
              <a:rPr lang="en-US" sz="2000" dirty="0">
                <a:latin typeface="Times New Roman" pitchFamily="18" charset="0"/>
                <a:cs typeface="Times New Roman" pitchFamily="18" charset="0"/>
              </a:rPr>
              <a:t>		            }   // </a:t>
            </a:r>
            <a:r>
              <a:rPr lang="en-US" sz="2000" dirty="0" err="1">
                <a:latin typeface="Times New Roman" pitchFamily="18" charset="0"/>
                <a:cs typeface="Times New Roman" pitchFamily="18" charset="0"/>
              </a:rPr>
              <a:t>ouput</a:t>
            </a:r>
            <a:r>
              <a:rPr lang="en-US" sz="2000" dirty="0">
                <a:latin typeface="Times New Roman" pitchFamily="18" charset="0"/>
                <a:cs typeface="Times New Roman" pitchFamily="18" charset="0"/>
              </a:rPr>
              <a:t>: Compile time error</a:t>
            </a:r>
          </a:p>
          <a:p>
            <a:r>
              <a:rPr lang="en-US" sz="2000" dirty="0">
                <a:latin typeface="Times New Roman" pitchFamily="18" charset="0"/>
                <a:cs typeface="Times New Roman" pitchFamily="18" charset="0"/>
              </a:rPr>
              <a:t>	* this and super keywords cannot be used in static context.</a:t>
            </a: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291939366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0" y="0"/>
            <a:ext cx="9144000" cy="5940088"/>
          </a:xfrm>
          <a:prstGeom prst="rect">
            <a:avLst/>
          </a:prstGeom>
          <a:noFill/>
        </p:spPr>
        <p:txBody>
          <a:bodyPr wrap="square" rtlCol="0">
            <a:spAutoFit/>
          </a:bodyPr>
          <a:lstStyle/>
          <a:p>
            <a:r>
              <a:rPr lang="en-US" sz="2000" b="1" u="sng" dirty="0">
                <a:latin typeface="Times New Roman" pitchFamily="18" charset="0"/>
                <a:cs typeface="Times New Roman" pitchFamily="18" charset="0"/>
              </a:rPr>
              <a:t>Static block:</a:t>
            </a:r>
          </a:p>
          <a:p>
            <a:endParaRPr lang="en-US" sz="2000" b="1" u="sng" dirty="0">
              <a:latin typeface="Times New Roman" pitchFamily="18" charset="0"/>
              <a:cs typeface="Times New Roman" pitchFamily="18" charset="0"/>
            </a:endParaRPr>
          </a:p>
          <a:p>
            <a:r>
              <a:rPr lang="en-US" sz="2000" dirty="0">
                <a:latin typeface="Times New Roman" pitchFamily="18" charset="0"/>
                <a:cs typeface="Times New Roman" pitchFamily="18" charset="0"/>
              </a:rPr>
              <a:t>	*It is used to initialize the static data member</a:t>
            </a:r>
          </a:p>
          <a:p>
            <a:r>
              <a:rPr lang="en-US" sz="2000" dirty="0">
                <a:latin typeface="Times New Roman" pitchFamily="18" charset="0"/>
                <a:cs typeface="Times New Roman" pitchFamily="18" charset="0"/>
              </a:rPr>
              <a:t>	</a:t>
            </a:r>
          </a:p>
          <a:p>
            <a:r>
              <a:rPr lang="en-US" sz="2000" dirty="0">
                <a:latin typeface="Times New Roman" pitchFamily="18" charset="0"/>
                <a:cs typeface="Times New Roman" pitchFamily="18" charset="0"/>
              </a:rPr>
              <a:t>	* It is executed before main method at the time of class loading.</a:t>
            </a: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	(e.g.)	class A</a:t>
            </a:r>
          </a:p>
          <a:p>
            <a:r>
              <a:rPr lang="en-US" sz="2000" dirty="0">
                <a:latin typeface="Times New Roman" pitchFamily="18" charset="0"/>
                <a:cs typeface="Times New Roman" pitchFamily="18" charset="0"/>
              </a:rPr>
              <a:t>		{</a:t>
            </a:r>
          </a:p>
          <a:p>
            <a:r>
              <a:rPr lang="en-US" sz="2000" dirty="0">
                <a:latin typeface="Times New Roman" pitchFamily="18" charset="0"/>
                <a:cs typeface="Times New Roman" pitchFamily="18" charset="0"/>
              </a:rPr>
              <a:t>			static</a:t>
            </a:r>
          </a:p>
          <a:p>
            <a:r>
              <a:rPr lang="en-US" sz="2000" dirty="0">
                <a:latin typeface="Times New Roman" pitchFamily="18" charset="0"/>
                <a:cs typeface="Times New Roman" pitchFamily="18" charset="0"/>
              </a:rPr>
              <a:t>			{</a:t>
            </a:r>
          </a:p>
          <a:p>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Sstem.out.println</a:t>
            </a:r>
            <a:r>
              <a:rPr lang="en-US" sz="2000" dirty="0">
                <a:latin typeface="Times New Roman" pitchFamily="18" charset="0"/>
                <a:cs typeface="Times New Roman" pitchFamily="18" charset="0"/>
              </a:rPr>
              <a:t>(“static block is invoked”);</a:t>
            </a:r>
          </a:p>
          <a:p>
            <a:r>
              <a:rPr lang="en-US" sz="2000" dirty="0">
                <a:latin typeface="Times New Roman" pitchFamily="18" charset="0"/>
                <a:cs typeface="Times New Roman" pitchFamily="18" charset="0"/>
              </a:rPr>
              <a:t>			}</a:t>
            </a:r>
          </a:p>
          <a:p>
            <a:r>
              <a:rPr lang="en-US" sz="2000" dirty="0">
                <a:latin typeface="Times New Roman" pitchFamily="18" charset="0"/>
                <a:cs typeface="Times New Roman" pitchFamily="18" charset="0"/>
              </a:rPr>
              <a:t>		</a:t>
            </a:r>
          </a:p>
          <a:p>
            <a:r>
              <a:rPr lang="en-US" sz="2000" dirty="0">
                <a:latin typeface="Times New Roman" pitchFamily="18" charset="0"/>
                <a:cs typeface="Times New Roman" pitchFamily="18" charset="0"/>
              </a:rPr>
              <a:t>			public static void main(String </a:t>
            </a:r>
            <a:r>
              <a:rPr lang="en-US" sz="2000" dirty="0" err="1">
                <a:latin typeface="Times New Roman" pitchFamily="18" charset="0"/>
                <a:cs typeface="Times New Roman" pitchFamily="18" charset="0"/>
              </a:rPr>
              <a:t>args</a:t>
            </a:r>
            <a:r>
              <a:rPr lang="en-US" sz="2000" dirty="0">
                <a:latin typeface="Times New Roman" pitchFamily="18" charset="0"/>
                <a:cs typeface="Times New Roman" pitchFamily="18" charset="0"/>
              </a:rPr>
              <a:t>[])</a:t>
            </a:r>
          </a:p>
          <a:p>
            <a:r>
              <a:rPr lang="en-US" sz="2000" dirty="0">
                <a:latin typeface="Times New Roman" pitchFamily="18" charset="0"/>
                <a:cs typeface="Times New Roman" pitchFamily="18" charset="0"/>
              </a:rPr>
              <a:t>			{</a:t>
            </a:r>
          </a:p>
          <a:p>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System.out.println</a:t>
            </a:r>
            <a:r>
              <a:rPr lang="en-US" sz="2000" dirty="0">
                <a:latin typeface="Times New Roman" pitchFamily="18" charset="0"/>
                <a:cs typeface="Times New Roman" pitchFamily="18" charset="0"/>
              </a:rPr>
              <a:t>(“Hello”);</a:t>
            </a:r>
          </a:p>
          <a:p>
            <a:r>
              <a:rPr lang="en-US" sz="2000" dirty="0">
                <a:latin typeface="Times New Roman" pitchFamily="18" charset="0"/>
                <a:cs typeface="Times New Roman" pitchFamily="18" charset="0"/>
              </a:rPr>
              <a:t>			}</a:t>
            </a:r>
          </a:p>
          <a:p>
            <a:r>
              <a:rPr lang="en-US" sz="2000" dirty="0">
                <a:latin typeface="Times New Roman" pitchFamily="18" charset="0"/>
                <a:cs typeface="Times New Roman" pitchFamily="18" charset="0"/>
              </a:rPr>
              <a:t>		}</a:t>
            </a:r>
          </a:p>
          <a:p>
            <a:r>
              <a:rPr lang="en-US" sz="2000" dirty="0">
                <a:latin typeface="Times New Roman" pitchFamily="18" charset="0"/>
                <a:cs typeface="Times New Roman" pitchFamily="18" charset="0"/>
              </a:rPr>
              <a:t>		</a:t>
            </a: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377627296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1" y="1"/>
            <a:ext cx="9542997" cy="6863417"/>
          </a:xfrm>
          <a:prstGeom prst="rect">
            <a:avLst/>
          </a:prstGeom>
          <a:noFill/>
        </p:spPr>
        <p:txBody>
          <a:bodyPr wrap="none" rtlCol="0">
            <a:spAutoFit/>
          </a:bodyPr>
          <a:lstStyle/>
          <a:p>
            <a:r>
              <a:rPr lang="en-US" sz="2000" b="1" u="sng" dirty="0">
                <a:latin typeface="Times New Roman" pitchFamily="18" charset="0"/>
                <a:cs typeface="Times New Roman" pitchFamily="18" charset="0"/>
              </a:rPr>
              <a:t>final keyword:</a:t>
            </a:r>
          </a:p>
          <a:p>
            <a:r>
              <a:rPr lang="en-US" sz="2000" dirty="0">
                <a:latin typeface="Times New Roman" pitchFamily="18" charset="0"/>
                <a:cs typeface="Times New Roman" pitchFamily="18" charset="0"/>
              </a:rPr>
              <a:t>	* Variable declared as final prevents its contents from being modified.</a:t>
            </a:r>
          </a:p>
          <a:p>
            <a:r>
              <a:rPr lang="en-US" sz="2000" dirty="0">
                <a:latin typeface="Times New Roman" pitchFamily="18" charset="0"/>
                <a:cs typeface="Times New Roman" pitchFamily="18" charset="0"/>
              </a:rPr>
              <a:t>	* Initialize a final variable when it is declared.</a:t>
            </a: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		</a:t>
            </a:r>
            <a:r>
              <a:rPr lang="en-US" sz="2000" b="1" u="sng" dirty="0">
                <a:latin typeface="Times New Roman" pitchFamily="18" charset="0"/>
                <a:cs typeface="Times New Roman" pitchFamily="18" charset="0"/>
              </a:rPr>
              <a:t>Syntax:</a:t>
            </a:r>
            <a:r>
              <a:rPr lang="en-US" sz="2000" b="1" dirty="0">
                <a:latin typeface="Times New Roman" pitchFamily="18" charset="0"/>
                <a:cs typeface="Times New Roman" pitchFamily="18" charset="0"/>
              </a:rPr>
              <a:t>	final </a:t>
            </a:r>
            <a:r>
              <a:rPr lang="en-US" sz="2000" b="1" dirty="0" err="1">
                <a:latin typeface="Times New Roman" pitchFamily="18" charset="0"/>
                <a:cs typeface="Times New Roman" pitchFamily="18" charset="0"/>
              </a:rPr>
              <a:t>datatype</a:t>
            </a:r>
            <a:r>
              <a:rPr lang="en-US" sz="2000" b="1" dirty="0">
                <a:latin typeface="Times New Roman" pitchFamily="18" charset="0"/>
                <a:cs typeface="Times New Roman" pitchFamily="18" charset="0"/>
              </a:rPr>
              <a:t> </a:t>
            </a:r>
            <a:r>
              <a:rPr lang="en-US" sz="2000" b="1" dirty="0" err="1">
                <a:latin typeface="Times New Roman" pitchFamily="18" charset="0"/>
                <a:cs typeface="Times New Roman" pitchFamily="18" charset="0"/>
              </a:rPr>
              <a:t>symbolic_name</a:t>
            </a:r>
            <a:r>
              <a:rPr lang="en-US" sz="2000" b="1" dirty="0">
                <a:latin typeface="Times New Roman" pitchFamily="18" charset="0"/>
                <a:cs typeface="Times New Roman" pitchFamily="18" charset="0"/>
              </a:rPr>
              <a:t> = constant;</a:t>
            </a: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				(e.g.) final </a:t>
            </a:r>
            <a:r>
              <a:rPr lang="en-US" sz="2000" dirty="0" err="1">
                <a:latin typeface="Times New Roman" pitchFamily="18" charset="0"/>
                <a:cs typeface="Times New Roman" pitchFamily="18" charset="0"/>
              </a:rPr>
              <a:t>int</a:t>
            </a:r>
            <a:r>
              <a:rPr lang="en-US" sz="2000" dirty="0">
                <a:latin typeface="Times New Roman" pitchFamily="18" charset="0"/>
                <a:cs typeface="Times New Roman" pitchFamily="18" charset="0"/>
              </a:rPr>
              <a:t>  PI=3.1459;</a:t>
            </a: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	* There are many things which is required repeatedly and if we want to make</a:t>
            </a:r>
          </a:p>
          <a:p>
            <a:r>
              <a:rPr lang="en-US" sz="2000" dirty="0">
                <a:latin typeface="Times New Roman" pitchFamily="18" charset="0"/>
                <a:cs typeface="Times New Roman" pitchFamily="18" charset="0"/>
              </a:rPr>
              <a:t>	   changes then we have to make these changes in whole program where this</a:t>
            </a:r>
          </a:p>
          <a:p>
            <a:r>
              <a:rPr lang="en-US" sz="2000" dirty="0">
                <a:latin typeface="Times New Roman" pitchFamily="18" charset="0"/>
                <a:cs typeface="Times New Roman" pitchFamily="18" charset="0"/>
              </a:rPr>
              <a:t>	   variable is used.</a:t>
            </a:r>
          </a:p>
          <a:p>
            <a:endParaRPr lang="en-US" sz="2000" dirty="0">
              <a:latin typeface="Times New Roman" pitchFamily="18" charset="0"/>
              <a:cs typeface="Times New Roman" pitchFamily="18" charset="0"/>
            </a:endParaRPr>
          </a:p>
          <a:p>
            <a:r>
              <a:rPr lang="en-US" sz="2000" b="1" u="sng" dirty="0">
                <a:latin typeface="Times New Roman" pitchFamily="18" charset="0"/>
                <a:cs typeface="Times New Roman" pitchFamily="18" charset="0"/>
              </a:rPr>
              <a:t>Command-Line arguments</a:t>
            </a:r>
            <a:r>
              <a:rPr lang="en-US" sz="2000" dirty="0">
                <a:latin typeface="Times New Roman" pitchFamily="18" charset="0"/>
                <a:cs typeface="Times New Roman" pitchFamily="18" charset="0"/>
              </a:rPr>
              <a:t>:</a:t>
            </a:r>
          </a:p>
          <a:p>
            <a:r>
              <a:rPr lang="en-US" sz="2000" dirty="0">
                <a:latin typeface="Times New Roman" pitchFamily="18" charset="0"/>
                <a:cs typeface="Times New Roman" pitchFamily="18" charset="0"/>
              </a:rPr>
              <a:t>	* Parameters that are supplied to the application program at the time of invoking</a:t>
            </a:r>
          </a:p>
          <a:p>
            <a:r>
              <a:rPr lang="en-US" sz="2000" dirty="0">
                <a:latin typeface="Times New Roman" pitchFamily="18" charset="0"/>
                <a:cs typeface="Times New Roman" pitchFamily="18" charset="0"/>
              </a:rPr>
              <a:t>	   its execution. </a:t>
            </a: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	* Parameters must be supplied at the time of its execution following the file name.</a:t>
            </a: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	* In the main(), the </a:t>
            </a:r>
            <a:r>
              <a:rPr lang="en-US" sz="2000" dirty="0" err="1">
                <a:latin typeface="Times New Roman" pitchFamily="18" charset="0"/>
                <a:cs typeface="Times New Roman" pitchFamily="18" charset="0"/>
              </a:rPr>
              <a:t>args</a:t>
            </a:r>
            <a:r>
              <a:rPr lang="en-US" sz="2000" dirty="0">
                <a:latin typeface="Times New Roman" pitchFamily="18" charset="0"/>
                <a:cs typeface="Times New Roman" pitchFamily="18" charset="0"/>
              </a:rPr>
              <a:t> are array of string known as string objects.</a:t>
            </a: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	* Any argument provided in the command line at the time of program execution,</a:t>
            </a:r>
          </a:p>
          <a:p>
            <a:r>
              <a:rPr lang="en-US" sz="2000" dirty="0">
                <a:latin typeface="Times New Roman" pitchFamily="18" charset="0"/>
                <a:cs typeface="Times New Roman" pitchFamily="18" charset="0"/>
              </a:rPr>
              <a:t>	   are accepted to the array </a:t>
            </a:r>
            <a:r>
              <a:rPr lang="en-US" sz="2000" dirty="0" err="1">
                <a:latin typeface="Times New Roman" pitchFamily="18" charset="0"/>
                <a:cs typeface="Times New Roman" pitchFamily="18" charset="0"/>
              </a:rPr>
              <a:t>args</a:t>
            </a:r>
            <a:r>
              <a:rPr lang="en-US" sz="2000" dirty="0">
                <a:latin typeface="Times New Roman" pitchFamily="18" charset="0"/>
                <a:cs typeface="Times New Roman" pitchFamily="18" charset="0"/>
              </a:rPr>
              <a:t> as its elements.		</a:t>
            </a: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297468071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1" y="1"/>
            <a:ext cx="8870121" cy="4401205"/>
          </a:xfrm>
          <a:prstGeom prst="rect">
            <a:avLst/>
          </a:prstGeom>
          <a:noFill/>
        </p:spPr>
        <p:txBody>
          <a:bodyPr wrap="none" rtlCol="0">
            <a:spAutoFit/>
          </a:bodyPr>
          <a:lstStyle/>
          <a:p>
            <a:pPr lvl="1"/>
            <a:r>
              <a:rPr lang="en-US" sz="2000" dirty="0">
                <a:latin typeface="Times New Roman" pitchFamily="18" charset="0"/>
                <a:cs typeface="Times New Roman" pitchFamily="18" charset="0"/>
              </a:rPr>
              <a:t>	* Using index the individual elements of an array can be accessed.</a:t>
            </a:r>
          </a:p>
          <a:p>
            <a:pPr lvl="1"/>
            <a:endParaRPr lang="en-US" sz="2000" dirty="0">
              <a:latin typeface="Times New Roman" pitchFamily="18" charset="0"/>
              <a:cs typeface="Times New Roman" pitchFamily="18" charset="0"/>
            </a:endParaRPr>
          </a:p>
          <a:p>
            <a:pPr lvl="1"/>
            <a:r>
              <a:rPr lang="en-US" sz="2000" dirty="0">
                <a:latin typeface="Times New Roman" pitchFamily="18" charset="0"/>
                <a:cs typeface="Times New Roman" pitchFamily="18" charset="0"/>
              </a:rPr>
              <a:t>	* The number of elements in the array </a:t>
            </a:r>
            <a:r>
              <a:rPr lang="en-US" sz="2000" dirty="0" err="1">
                <a:latin typeface="Times New Roman" pitchFamily="18" charset="0"/>
                <a:cs typeface="Times New Roman" pitchFamily="18" charset="0"/>
              </a:rPr>
              <a:t>args</a:t>
            </a:r>
            <a:r>
              <a:rPr lang="en-US" sz="2000" dirty="0">
                <a:latin typeface="Times New Roman" pitchFamily="18" charset="0"/>
                <a:cs typeface="Times New Roman" pitchFamily="18" charset="0"/>
              </a:rPr>
              <a:t> can be retrieved with the length </a:t>
            </a:r>
          </a:p>
          <a:p>
            <a:pPr lvl="1"/>
            <a:r>
              <a:rPr lang="en-US" sz="2000" dirty="0">
                <a:latin typeface="Times New Roman" pitchFamily="18" charset="0"/>
                <a:cs typeface="Times New Roman" pitchFamily="18" charset="0"/>
              </a:rPr>
              <a:t>	   parameter.</a:t>
            </a:r>
          </a:p>
          <a:p>
            <a:pPr lvl="1"/>
            <a:endParaRPr lang="en-US" sz="2000" dirty="0">
              <a:latin typeface="Times New Roman" pitchFamily="18" charset="0"/>
              <a:cs typeface="Times New Roman" pitchFamily="18" charset="0"/>
            </a:endParaRPr>
          </a:p>
          <a:p>
            <a:pPr lvl="1"/>
            <a:r>
              <a:rPr lang="en-US" sz="2000" dirty="0">
                <a:latin typeface="Times New Roman" pitchFamily="18" charset="0"/>
                <a:cs typeface="Times New Roman" pitchFamily="18" charset="0"/>
              </a:rPr>
              <a:t>	(e.g.)	class add</a:t>
            </a:r>
          </a:p>
          <a:p>
            <a:pPr lvl="1"/>
            <a:r>
              <a:rPr lang="en-US" sz="2000" dirty="0">
                <a:latin typeface="Times New Roman" pitchFamily="18" charset="0"/>
                <a:cs typeface="Times New Roman" pitchFamily="18" charset="0"/>
              </a:rPr>
              <a:t>		{</a:t>
            </a:r>
          </a:p>
          <a:p>
            <a:pPr lvl="1"/>
            <a:r>
              <a:rPr lang="en-US" sz="2000" dirty="0">
                <a:latin typeface="Times New Roman" pitchFamily="18" charset="0"/>
                <a:cs typeface="Times New Roman" pitchFamily="18" charset="0"/>
              </a:rPr>
              <a:t>			public static void main(String </a:t>
            </a:r>
            <a:r>
              <a:rPr lang="en-US" sz="2000" dirty="0" err="1">
                <a:latin typeface="Times New Roman" pitchFamily="18" charset="0"/>
                <a:cs typeface="Times New Roman" pitchFamily="18" charset="0"/>
              </a:rPr>
              <a:t>args</a:t>
            </a:r>
            <a:r>
              <a:rPr lang="en-US" sz="2000" dirty="0">
                <a:latin typeface="Times New Roman" pitchFamily="18" charset="0"/>
                <a:cs typeface="Times New Roman" pitchFamily="18" charset="0"/>
              </a:rPr>
              <a:t>[])</a:t>
            </a:r>
          </a:p>
          <a:p>
            <a:pPr lvl="1"/>
            <a:r>
              <a:rPr lang="en-US" sz="2000" dirty="0">
                <a:latin typeface="Times New Roman" pitchFamily="18" charset="0"/>
                <a:cs typeface="Times New Roman" pitchFamily="18" charset="0"/>
              </a:rPr>
              <a:t>			{</a:t>
            </a:r>
          </a:p>
          <a:p>
            <a:pPr lvl="1"/>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int</a:t>
            </a:r>
            <a:r>
              <a:rPr lang="en-US" sz="2000" dirty="0">
                <a:latin typeface="Times New Roman" pitchFamily="18" charset="0"/>
                <a:cs typeface="Times New Roman" pitchFamily="18" charset="0"/>
              </a:rPr>
              <a:t> a=</a:t>
            </a:r>
            <a:r>
              <a:rPr lang="en-US" sz="2000" dirty="0" err="1">
                <a:latin typeface="Times New Roman" pitchFamily="18" charset="0"/>
                <a:cs typeface="Times New Roman" pitchFamily="18" charset="0"/>
              </a:rPr>
              <a:t>Integer.parseInt</a:t>
            </a:r>
            <a:r>
              <a:rPr lang="en-US" sz="2000" dirty="0">
                <a:latin typeface="Times New Roman" pitchFamily="18" charset="0"/>
                <a:cs typeface="Times New Roman" pitchFamily="18" charset="0"/>
              </a:rPr>
              <a:t>(</a:t>
            </a:r>
            <a:r>
              <a:rPr lang="en-US" sz="2000" dirty="0" err="1">
                <a:latin typeface="Times New Roman" pitchFamily="18" charset="0"/>
                <a:cs typeface="Times New Roman" pitchFamily="18" charset="0"/>
              </a:rPr>
              <a:t>args</a:t>
            </a:r>
            <a:r>
              <a:rPr lang="en-US" sz="2000" dirty="0">
                <a:latin typeface="Times New Roman" pitchFamily="18" charset="0"/>
                <a:cs typeface="Times New Roman" pitchFamily="18" charset="0"/>
              </a:rPr>
              <a:t>[0]);</a:t>
            </a:r>
          </a:p>
          <a:p>
            <a:pPr lvl="1"/>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int</a:t>
            </a:r>
            <a:r>
              <a:rPr lang="en-US" sz="2000" dirty="0">
                <a:latin typeface="Times New Roman" pitchFamily="18" charset="0"/>
                <a:cs typeface="Times New Roman" pitchFamily="18" charset="0"/>
              </a:rPr>
              <a:t> b=</a:t>
            </a:r>
            <a:r>
              <a:rPr lang="en-US" sz="2000" dirty="0" err="1">
                <a:latin typeface="Times New Roman" pitchFamily="18" charset="0"/>
                <a:cs typeface="Times New Roman" pitchFamily="18" charset="0"/>
              </a:rPr>
              <a:t>Integer.parseInt</a:t>
            </a:r>
            <a:r>
              <a:rPr lang="en-US" sz="2000" dirty="0">
                <a:latin typeface="Times New Roman" pitchFamily="18" charset="0"/>
                <a:cs typeface="Times New Roman" pitchFamily="18" charset="0"/>
              </a:rPr>
              <a:t>(</a:t>
            </a:r>
            <a:r>
              <a:rPr lang="en-US" sz="2000" dirty="0" err="1">
                <a:latin typeface="Times New Roman" pitchFamily="18" charset="0"/>
                <a:cs typeface="Times New Roman" pitchFamily="18" charset="0"/>
              </a:rPr>
              <a:t>args</a:t>
            </a:r>
            <a:r>
              <a:rPr lang="en-US" sz="2000" dirty="0">
                <a:latin typeface="Times New Roman" pitchFamily="18" charset="0"/>
                <a:cs typeface="Times New Roman" pitchFamily="18" charset="0"/>
              </a:rPr>
              <a:t>[1]);</a:t>
            </a:r>
          </a:p>
          <a:p>
            <a:pPr lvl="1"/>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System.out.println</a:t>
            </a:r>
            <a:r>
              <a:rPr lang="en-US" sz="2000" dirty="0">
                <a:latin typeface="Times New Roman" pitchFamily="18" charset="0"/>
                <a:cs typeface="Times New Roman" pitchFamily="18" charset="0"/>
              </a:rPr>
              <a:t>(</a:t>
            </a:r>
            <a:r>
              <a:rPr lang="en-US" sz="2000" dirty="0" err="1">
                <a:latin typeface="Times New Roman" pitchFamily="18" charset="0"/>
                <a:cs typeface="Times New Roman" pitchFamily="18" charset="0"/>
              </a:rPr>
              <a:t>a+b</a:t>
            </a:r>
            <a:r>
              <a:rPr lang="en-US" sz="2000" dirty="0">
                <a:latin typeface="Times New Roman" pitchFamily="18" charset="0"/>
                <a:cs typeface="Times New Roman" pitchFamily="18" charset="0"/>
              </a:rPr>
              <a:t>);</a:t>
            </a:r>
          </a:p>
          <a:p>
            <a:pPr lvl="1"/>
            <a:r>
              <a:rPr lang="en-US" sz="2000" dirty="0">
                <a:latin typeface="Times New Roman" pitchFamily="18" charset="0"/>
                <a:cs typeface="Times New Roman" pitchFamily="18" charset="0"/>
              </a:rPr>
              <a:t>		}	}</a:t>
            </a:r>
          </a:p>
          <a:p>
            <a:pPr lvl="1"/>
            <a:r>
              <a:rPr lang="en-US" sz="2000" dirty="0">
                <a:latin typeface="Times New Roman" pitchFamily="18" charset="0"/>
                <a:cs typeface="Times New Roman" pitchFamily="18" charset="0"/>
              </a:rPr>
              <a:t>						</a:t>
            </a: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236847151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Session 25-28</a:t>
            </a:r>
          </a:p>
        </p:txBody>
      </p:sp>
      <p:sp>
        <p:nvSpPr>
          <p:cNvPr id="3" name="Text Placeholder 2"/>
          <p:cNvSpPr>
            <a:spLocks noGrp="1"/>
          </p:cNvSpPr>
          <p:nvPr>
            <p:ph type="body" idx="1"/>
          </p:nvPr>
        </p:nvSpPr>
        <p:spPr/>
        <p:txBody>
          <a:bodyPr/>
          <a:lstStyle/>
          <a:p>
            <a:endParaRPr lang="en-IN"/>
          </a:p>
        </p:txBody>
      </p:sp>
    </p:spTree>
    <p:extLst>
      <p:ext uri="{BB962C8B-B14F-4D97-AF65-F5344CB8AC3E}">
        <p14:creationId xmlns:p14="http://schemas.microsoft.com/office/powerpoint/2010/main" val="62662837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1" y="1"/>
            <a:ext cx="9264267" cy="6555641"/>
          </a:xfrm>
          <a:prstGeom prst="rect">
            <a:avLst/>
          </a:prstGeom>
          <a:noFill/>
        </p:spPr>
        <p:txBody>
          <a:bodyPr wrap="none" rtlCol="0">
            <a:spAutoFit/>
          </a:bodyPr>
          <a:lstStyle/>
          <a:p>
            <a:pPr lvl="1"/>
            <a:r>
              <a:rPr lang="en-US" sz="2000" b="1" u="sng" dirty="0">
                <a:latin typeface="Times New Roman" pitchFamily="18" charset="0"/>
                <a:cs typeface="Times New Roman" pitchFamily="18" charset="0"/>
              </a:rPr>
              <a:t>Nested and Inner Classes:</a:t>
            </a:r>
          </a:p>
          <a:p>
            <a:pPr lvl="1"/>
            <a:endParaRPr lang="en-US" sz="2000" dirty="0">
              <a:latin typeface="Times New Roman" pitchFamily="18" charset="0"/>
              <a:cs typeface="Times New Roman" pitchFamily="18" charset="0"/>
            </a:endParaRPr>
          </a:p>
          <a:p>
            <a:pPr lvl="1"/>
            <a:r>
              <a:rPr lang="en-US" sz="2000" dirty="0">
                <a:latin typeface="Times New Roman" pitchFamily="18" charset="0"/>
                <a:cs typeface="Times New Roman" pitchFamily="18" charset="0"/>
              </a:rPr>
              <a:t>	* Defining a class within another class is known as nested classes.</a:t>
            </a:r>
          </a:p>
          <a:p>
            <a:pPr lvl="1"/>
            <a:endParaRPr lang="en-US" sz="2000" dirty="0">
              <a:latin typeface="Times New Roman" pitchFamily="18" charset="0"/>
              <a:cs typeface="Times New Roman" pitchFamily="18" charset="0"/>
            </a:endParaRPr>
          </a:p>
          <a:p>
            <a:pPr lvl="1"/>
            <a:r>
              <a:rPr lang="en-US" sz="2000" dirty="0">
                <a:latin typeface="Times New Roman" pitchFamily="18" charset="0"/>
                <a:cs typeface="Times New Roman" pitchFamily="18" charset="0"/>
              </a:rPr>
              <a:t>	* The scope of nested class is bounded by the scope of its enclosing class. </a:t>
            </a:r>
          </a:p>
          <a:p>
            <a:pPr lvl="1"/>
            <a:endParaRPr lang="en-US" sz="2000" dirty="0">
              <a:latin typeface="Times New Roman" pitchFamily="18" charset="0"/>
              <a:cs typeface="Times New Roman" pitchFamily="18" charset="0"/>
            </a:endParaRPr>
          </a:p>
          <a:p>
            <a:pPr lvl="1"/>
            <a:r>
              <a:rPr lang="en-US" sz="2000" dirty="0">
                <a:latin typeface="Times New Roman" pitchFamily="18" charset="0"/>
                <a:cs typeface="Times New Roman" pitchFamily="18" charset="0"/>
              </a:rPr>
              <a:t>	* The nested class has access to the members, including private members of the</a:t>
            </a:r>
          </a:p>
          <a:p>
            <a:pPr lvl="1"/>
            <a:r>
              <a:rPr lang="en-US" sz="2000" dirty="0">
                <a:latin typeface="Times New Roman" pitchFamily="18" charset="0"/>
                <a:cs typeface="Times New Roman" pitchFamily="18" charset="0"/>
              </a:rPr>
              <a:t>	   class in which it is nested. However, the enclosing class does not have access</a:t>
            </a:r>
          </a:p>
          <a:p>
            <a:pPr lvl="1"/>
            <a:r>
              <a:rPr lang="en-US" sz="2000" dirty="0">
                <a:latin typeface="Times New Roman" pitchFamily="18" charset="0"/>
                <a:cs typeface="Times New Roman" pitchFamily="18" charset="0"/>
              </a:rPr>
              <a:t>	   to the members of the nested class. </a:t>
            </a:r>
          </a:p>
          <a:p>
            <a:pPr lvl="1"/>
            <a:endParaRPr lang="en-US" sz="2000" dirty="0">
              <a:latin typeface="Times New Roman" pitchFamily="18" charset="0"/>
              <a:cs typeface="Times New Roman" pitchFamily="18" charset="0"/>
            </a:endParaRPr>
          </a:p>
          <a:p>
            <a:pPr lvl="1"/>
            <a:r>
              <a:rPr lang="en-US" sz="2000" dirty="0">
                <a:latin typeface="Times New Roman" pitchFamily="18" charset="0"/>
                <a:cs typeface="Times New Roman" pitchFamily="18" charset="0"/>
              </a:rPr>
              <a:t>		class outer</a:t>
            </a:r>
          </a:p>
          <a:p>
            <a:pPr lvl="1"/>
            <a:r>
              <a:rPr lang="en-US" sz="2000" dirty="0">
                <a:latin typeface="Times New Roman" pitchFamily="18" charset="0"/>
                <a:cs typeface="Times New Roman" pitchFamily="18" charset="0"/>
              </a:rPr>
              <a:t>		{</a:t>
            </a:r>
          </a:p>
          <a:p>
            <a:pPr lvl="1"/>
            <a:r>
              <a:rPr lang="en-US" sz="2000" dirty="0">
                <a:latin typeface="Times New Roman" pitchFamily="18" charset="0"/>
                <a:cs typeface="Times New Roman" pitchFamily="18" charset="0"/>
              </a:rPr>
              <a:t>			class inner()</a:t>
            </a:r>
          </a:p>
          <a:p>
            <a:pPr lvl="1"/>
            <a:r>
              <a:rPr lang="en-US" sz="2000" dirty="0">
                <a:latin typeface="Times New Roman" pitchFamily="18" charset="0"/>
                <a:cs typeface="Times New Roman" pitchFamily="18" charset="0"/>
              </a:rPr>
              <a:t>			{}</a:t>
            </a:r>
          </a:p>
          <a:p>
            <a:pPr lvl="1"/>
            <a:r>
              <a:rPr lang="en-US" sz="2000" dirty="0">
                <a:latin typeface="Times New Roman" pitchFamily="18" charset="0"/>
                <a:cs typeface="Times New Roman" pitchFamily="18" charset="0"/>
              </a:rPr>
              <a:t>		}</a:t>
            </a:r>
          </a:p>
          <a:p>
            <a:pPr lvl="1"/>
            <a:r>
              <a:rPr lang="en-US" sz="2000" dirty="0">
                <a:latin typeface="Times New Roman" pitchFamily="18" charset="0"/>
                <a:cs typeface="Times New Roman" pitchFamily="18" charset="0"/>
              </a:rPr>
              <a:t>	</a:t>
            </a:r>
          </a:p>
          <a:p>
            <a:pPr lvl="1"/>
            <a:r>
              <a:rPr lang="en-US" sz="2000" dirty="0">
                <a:latin typeface="Times New Roman" pitchFamily="18" charset="0"/>
                <a:cs typeface="Times New Roman" pitchFamily="18" charset="0"/>
              </a:rPr>
              <a:t>		// On compilation, we can see two class files.</a:t>
            </a:r>
          </a:p>
          <a:p>
            <a:pPr lvl="1"/>
            <a:endParaRPr lang="en-US" sz="2000" dirty="0">
              <a:latin typeface="Times New Roman" pitchFamily="18" charset="0"/>
              <a:cs typeface="Times New Roman" pitchFamily="18" charset="0"/>
            </a:endParaRPr>
          </a:p>
          <a:p>
            <a:pPr lvl="1"/>
            <a:r>
              <a:rPr lang="en-US" sz="2000" dirty="0">
                <a:latin typeface="Times New Roman" pitchFamily="18" charset="0"/>
                <a:cs typeface="Times New Roman" pitchFamily="18" charset="0"/>
              </a:rPr>
              <a:t>	* The class file gets generated even for the inner class. But the inner class file </a:t>
            </a:r>
          </a:p>
          <a:p>
            <a:pPr lvl="1"/>
            <a:r>
              <a:rPr lang="en-US" sz="2000" dirty="0">
                <a:latin typeface="Times New Roman" pitchFamily="18" charset="0"/>
                <a:cs typeface="Times New Roman" pitchFamily="18" charset="0"/>
              </a:rPr>
              <a:t>	   isn’t accessible to you</a:t>
            </a:r>
          </a:p>
          <a:p>
            <a:pPr lvl="1"/>
            <a:r>
              <a:rPr lang="en-US" sz="2000" dirty="0">
                <a:latin typeface="Times New Roman" pitchFamily="18" charset="0"/>
                <a:cs typeface="Times New Roman" pitchFamily="18" charset="0"/>
              </a:rPr>
              <a:t>						</a:t>
            </a: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291206861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0" y="0"/>
            <a:ext cx="10253063" cy="7171194"/>
          </a:xfrm>
          <a:prstGeom prst="rect">
            <a:avLst/>
          </a:prstGeom>
          <a:noFill/>
        </p:spPr>
        <p:txBody>
          <a:bodyPr wrap="none" rtlCol="0">
            <a:spAutoFit/>
          </a:bodyPr>
          <a:lstStyle/>
          <a:p>
            <a:pPr lvl="2"/>
            <a:r>
              <a:rPr lang="en-US" sz="2000" dirty="0">
                <a:latin typeface="Times New Roman" pitchFamily="18" charset="0"/>
                <a:cs typeface="Times New Roman" pitchFamily="18" charset="0"/>
              </a:rPr>
              <a:t>(e.g.) 	class outer</a:t>
            </a:r>
          </a:p>
          <a:p>
            <a:pPr lvl="2"/>
            <a:r>
              <a:rPr lang="en-US" sz="2000" dirty="0">
                <a:latin typeface="Times New Roman" pitchFamily="18" charset="0"/>
                <a:cs typeface="Times New Roman" pitchFamily="18" charset="0"/>
              </a:rPr>
              <a:t>	{	private </a:t>
            </a:r>
            <a:r>
              <a:rPr lang="en-US" sz="2000" dirty="0" err="1">
                <a:latin typeface="Times New Roman" pitchFamily="18" charset="0"/>
                <a:cs typeface="Times New Roman" pitchFamily="18" charset="0"/>
              </a:rPr>
              <a:t>int</a:t>
            </a:r>
            <a:r>
              <a:rPr lang="en-US" sz="2000" dirty="0">
                <a:latin typeface="Times New Roman" pitchFamily="18" charset="0"/>
                <a:cs typeface="Times New Roman" pitchFamily="18" charset="0"/>
              </a:rPr>
              <a:t> x=7;</a:t>
            </a:r>
          </a:p>
          <a:p>
            <a:pPr lvl="2"/>
            <a:r>
              <a:rPr lang="en-US" sz="2000" dirty="0">
                <a:latin typeface="Times New Roman" pitchFamily="18" charset="0"/>
                <a:cs typeface="Times New Roman" pitchFamily="18" charset="0"/>
              </a:rPr>
              <a:t>		class inner</a:t>
            </a:r>
          </a:p>
          <a:p>
            <a:pPr lvl="2"/>
            <a:r>
              <a:rPr lang="en-US" sz="2000" dirty="0">
                <a:latin typeface="Times New Roman" pitchFamily="18" charset="0"/>
                <a:cs typeface="Times New Roman" pitchFamily="18" charset="0"/>
              </a:rPr>
              <a:t>		{</a:t>
            </a:r>
          </a:p>
          <a:p>
            <a:pPr lvl="2"/>
            <a:r>
              <a:rPr lang="en-US" sz="2000" dirty="0">
                <a:latin typeface="Times New Roman" pitchFamily="18" charset="0"/>
                <a:cs typeface="Times New Roman" pitchFamily="18" charset="0"/>
              </a:rPr>
              <a:t>			public void </a:t>
            </a:r>
            <a:r>
              <a:rPr lang="en-US" sz="2000" dirty="0" err="1">
                <a:latin typeface="Times New Roman" pitchFamily="18" charset="0"/>
                <a:cs typeface="Times New Roman" pitchFamily="18" charset="0"/>
              </a:rPr>
              <a:t>seeinner</a:t>
            </a:r>
            <a:r>
              <a:rPr lang="en-US" sz="2000" dirty="0">
                <a:latin typeface="Times New Roman" pitchFamily="18" charset="0"/>
                <a:cs typeface="Times New Roman" pitchFamily="18" charset="0"/>
              </a:rPr>
              <a:t>()</a:t>
            </a:r>
          </a:p>
          <a:p>
            <a:pPr lvl="2"/>
            <a:r>
              <a:rPr lang="en-US" sz="2000" dirty="0">
                <a:latin typeface="Times New Roman" pitchFamily="18" charset="0"/>
                <a:cs typeface="Times New Roman" pitchFamily="18" charset="0"/>
              </a:rPr>
              <a:t>			{</a:t>
            </a:r>
          </a:p>
          <a:p>
            <a:pPr lvl="2"/>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System.out.println</a:t>
            </a:r>
            <a:r>
              <a:rPr lang="en-US" sz="2000" dirty="0">
                <a:latin typeface="Times New Roman" pitchFamily="18" charset="0"/>
                <a:cs typeface="Times New Roman" pitchFamily="18" charset="0"/>
              </a:rPr>
              <a:t>(x);</a:t>
            </a:r>
          </a:p>
          <a:p>
            <a:pPr lvl="2"/>
            <a:r>
              <a:rPr lang="en-US" sz="2000" dirty="0">
                <a:latin typeface="Times New Roman" pitchFamily="18" charset="0"/>
                <a:cs typeface="Times New Roman" pitchFamily="18" charset="0"/>
              </a:rPr>
              <a:t>			}</a:t>
            </a:r>
          </a:p>
          <a:p>
            <a:pPr lvl="2"/>
            <a:r>
              <a:rPr lang="en-US" sz="2000" dirty="0">
                <a:latin typeface="Times New Roman" pitchFamily="18" charset="0"/>
                <a:cs typeface="Times New Roman" pitchFamily="18" charset="0"/>
              </a:rPr>
              <a:t>	}	}</a:t>
            </a:r>
          </a:p>
          <a:p>
            <a:pPr lvl="2"/>
            <a:endParaRPr lang="en-US" sz="2000" dirty="0">
              <a:latin typeface="Times New Roman" pitchFamily="18" charset="0"/>
              <a:cs typeface="Times New Roman" pitchFamily="18" charset="0"/>
            </a:endParaRPr>
          </a:p>
          <a:p>
            <a:pPr lvl="2">
              <a:buFont typeface="Arial" charset="0"/>
              <a:buChar char="•"/>
            </a:pPr>
            <a:r>
              <a:rPr lang="en-US" sz="2000" dirty="0">
                <a:latin typeface="Times New Roman" pitchFamily="18" charset="0"/>
                <a:cs typeface="Times New Roman" pitchFamily="18" charset="0"/>
              </a:rPr>
              <a:t>In the above example, the inner class is accessing the private member of the  </a:t>
            </a:r>
          </a:p>
          <a:p>
            <a:pPr lvl="2"/>
            <a:r>
              <a:rPr lang="en-US" sz="2000" dirty="0">
                <a:latin typeface="Times New Roman" pitchFamily="18" charset="0"/>
                <a:cs typeface="Times New Roman" pitchFamily="18" charset="0"/>
              </a:rPr>
              <a:t> Outer class. Because, the inner class is also a member of the outer class.</a:t>
            </a:r>
          </a:p>
          <a:p>
            <a:pPr lvl="2"/>
            <a:endParaRPr lang="en-US" sz="2000" dirty="0">
              <a:latin typeface="Times New Roman" pitchFamily="18" charset="0"/>
              <a:cs typeface="Times New Roman" pitchFamily="18" charset="0"/>
            </a:endParaRPr>
          </a:p>
          <a:p>
            <a:pPr lvl="2"/>
            <a:r>
              <a:rPr lang="en-US" sz="2000" b="1" u="sng" dirty="0">
                <a:latin typeface="Times New Roman" pitchFamily="18" charset="0"/>
                <a:cs typeface="Times New Roman" pitchFamily="18" charset="0"/>
              </a:rPr>
              <a:t>Instantiating an Inner class:</a:t>
            </a:r>
          </a:p>
          <a:p>
            <a:pPr lvl="2"/>
            <a:endParaRPr lang="en-US" sz="2000" b="1" u="sng" dirty="0">
              <a:latin typeface="Times New Roman" pitchFamily="18" charset="0"/>
              <a:cs typeface="Times New Roman" pitchFamily="18" charset="0"/>
            </a:endParaRPr>
          </a:p>
          <a:p>
            <a:pPr lvl="2"/>
            <a:r>
              <a:rPr lang="en-US" sz="2000" dirty="0">
                <a:latin typeface="Times New Roman" pitchFamily="18" charset="0"/>
                <a:cs typeface="Times New Roman" pitchFamily="18" charset="0"/>
              </a:rPr>
              <a:t>	* To instantiate(initialize) an instance(copy) of an inner class, you must have the </a:t>
            </a:r>
          </a:p>
          <a:p>
            <a:pPr lvl="2"/>
            <a:r>
              <a:rPr lang="en-US" sz="2000" dirty="0">
                <a:latin typeface="Times New Roman" pitchFamily="18" charset="0"/>
                <a:cs typeface="Times New Roman" pitchFamily="18" charset="0"/>
              </a:rPr>
              <a:t>	   instance of the outer class to tie to the inner class. </a:t>
            </a:r>
          </a:p>
          <a:p>
            <a:pPr lvl="2"/>
            <a:endParaRPr lang="en-US" sz="2000" dirty="0">
              <a:latin typeface="Times New Roman" pitchFamily="18" charset="0"/>
              <a:cs typeface="Times New Roman" pitchFamily="18" charset="0"/>
            </a:endParaRPr>
          </a:p>
          <a:p>
            <a:pPr lvl="2"/>
            <a:r>
              <a:rPr lang="en-US" sz="2000" dirty="0">
                <a:latin typeface="Times New Roman" pitchFamily="18" charset="0"/>
                <a:cs typeface="Times New Roman" pitchFamily="18" charset="0"/>
              </a:rPr>
              <a:t>	* An inner class instance can never stand alone without a direct </a:t>
            </a:r>
          </a:p>
          <a:p>
            <a:pPr lvl="2"/>
            <a:r>
              <a:rPr lang="en-US" sz="2000" dirty="0">
                <a:latin typeface="Times New Roman" pitchFamily="18" charset="0"/>
                <a:cs typeface="Times New Roman" pitchFamily="18" charset="0"/>
              </a:rPr>
              <a:t>	   relationship with a specific instance of the outer class.</a:t>
            </a:r>
          </a:p>
          <a:p>
            <a:pPr lvl="2"/>
            <a:r>
              <a:rPr lang="en-US" sz="2000" dirty="0">
                <a:latin typeface="Times New Roman" pitchFamily="18" charset="0"/>
                <a:cs typeface="Times New Roman" pitchFamily="18" charset="0"/>
              </a:rPr>
              <a:t>  </a:t>
            </a:r>
          </a:p>
          <a:p>
            <a:pPr lvl="2"/>
            <a:endParaRPr lang="en-US" sz="2000" dirty="0">
              <a:latin typeface="Times New Roman" pitchFamily="18" charset="0"/>
              <a:cs typeface="Times New Roman" pitchFamily="18" charset="0"/>
            </a:endParaRPr>
          </a:p>
          <a:p>
            <a:pPr lvl="1"/>
            <a:r>
              <a:rPr lang="en-US" sz="2000" dirty="0">
                <a:latin typeface="Times New Roman" pitchFamily="18" charset="0"/>
                <a:cs typeface="Times New Roman" pitchFamily="18" charset="0"/>
              </a:rPr>
              <a:t>						</a:t>
            </a: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20689177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23913" y="939800"/>
            <a:ext cx="10515600" cy="4351338"/>
          </a:xfrm>
        </p:spPr>
        <p:txBody>
          <a:bodyPr>
            <a:normAutofit fontScale="92500" lnSpcReduction="10000"/>
          </a:bodyPr>
          <a:lstStyle/>
          <a:p>
            <a:endParaRPr lang="en-US" dirty="0">
              <a:latin typeface="Times New Roman" pitchFamily="18" charset="0"/>
              <a:cs typeface="Times New Roman" pitchFamily="18" charset="0"/>
            </a:endParaRPr>
          </a:p>
          <a:p>
            <a:pPr>
              <a:lnSpc>
                <a:spcPct val="150000"/>
              </a:lnSpc>
            </a:pPr>
            <a:r>
              <a:rPr lang="en-US" dirty="0">
                <a:latin typeface="Times New Roman" pitchFamily="18" charset="0"/>
                <a:cs typeface="Times New Roman" pitchFamily="18" charset="0"/>
              </a:rPr>
              <a:t>The data or variables defined within a class are called instance variables.</a:t>
            </a:r>
            <a:endParaRPr lang="en-IN" dirty="0">
              <a:latin typeface="Times New Roman" pitchFamily="18" charset="0"/>
              <a:cs typeface="Times New Roman" pitchFamily="18" charset="0"/>
            </a:endParaRPr>
          </a:p>
          <a:p>
            <a:pPr>
              <a:lnSpc>
                <a:spcPct val="150000"/>
              </a:lnSpc>
            </a:pPr>
            <a:r>
              <a:rPr lang="en-US" dirty="0">
                <a:latin typeface="Times New Roman" pitchFamily="18" charset="0"/>
                <a:cs typeface="Times New Roman" pitchFamily="18" charset="0"/>
              </a:rPr>
              <a:t>The code is contained within the methods.</a:t>
            </a:r>
          </a:p>
          <a:p>
            <a:pPr>
              <a:lnSpc>
                <a:spcPct val="150000"/>
              </a:lnSpc>
            </a:pPr>
            <a:r>
              <a:rPr lang="en-US" dirty="0">
                <a:latin typeface="Times New Roman" pitchFamily="18" charset="0"/>
                <a:cs typeface="Times New Roman" pitchFamily="18" charset="0"/>
              </a:rPr>
              <a:t>The methods and variables defined within a class are called members of class.</a:t>
            </a:r>
          </a:p>
          <a:p>
            <a:pPr>
              <a:lnSpc>
                <a:spcPct val="150000"/>
              </a:lnSpc>
            </a:pPr>
            <a:r>
              <a:rPr lang="en-US" dirty="0">
                <a:latin typeface="Times New Roman" pitchFamily="18" charset="0"/>
                <a:cs typeface="Times New Roman" pitchFamily="18" charset="0"/>
              </a:rPr>
              <a:t> Each instance of the class contains its own copy of these variables. Thus, the data for one object is separate and unique from the data for another.</a:t>
            </a: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41365013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0" y="0"/>
            <a:ext cx="7979044" cy="6247864"/>
          </a:xfrm>
          <a:prstGeom prst="rect">
            <a:avLst/>
          </a:prstGeom>
          <a:noFill/>
        </p:spPr>
        <p:txBody>
          <a:bodyPr wrap="none" rtlCol="0">
            <a:spAutoFit/>
          </a:bodyPr>
          <a:lstStyle/>
          <a:p>
            <a:pPr lvl="2"/>
            <a:r>
              <a:rPr lang="en-US" sz="2000" b="1" dirty="0">
                <a:latin typeface="Times New Roman" pitchFamily="18" charset="0"/>
                <a:cs typeface="Times New Roman" pitchFamily="18" charset="0"/>
              </a:rPr>
              <a:t>Instantiating an inner class from within code in the outer class:</a:t>
            </a:r>
          </a:p>
          <a:p>
            <a:pPr lvl="2"/>
            <a:endParaRPr lang="en-US" sz="2000" dirty="0">
              <a:latin typeface="Times New Roman" pitchFamily="18" charset="0"/>
              <a:cs typeface="Times New Roman" pitchFamily="18" charset="0"/>
            </a:endParaRPr>
          </a:p>
          <a:p>
            <a:pPr lvl="2"/>
            <a:r>
              <a:rPr lang="en-US" sz="2000" dirty="0">
                <a:latin typeface="Times New Roman" pitchFamily="18" charset="0"/>
                <a:cs typeface="Times New Roman" pitchFamily="18" charset="0"/>
              </a:rPr>
              <a:t>Class outer</a:t>
            </a:r>
          </a:p>
          <a:p>
            <a:pPr lvl="2"/>
            <a:r>
              <a:rPr lang="en-US" sz="2000" dirty="0">
                <a:latin typeface="Times New Roman" pitchFamily="18" charset="0"/>
                <a:cs typeface="Times New Roman" pitchFamily="18" charset="0"/>
              </a:rPr>
              <a:t>{	private </a:t>
            </a:r>
            <a:r>
              <a:rPr lang="en-US" sz="2000" dirty="0" err="1">
                <a:latin typeface="Times New Roman" pitchFamily="18" charset="0"/>
                <a:cs typeface="Times New Roman" pitchFamily="18" charset="0"/>
              </a:rPr>
              <a:t>int</a:t>
            </a:r>
            <a:r>
              <a:rPr lang="en-US" sz="2000" dirty="0">
                <a:latin typeface="Times New Roman" pitchFamily="18" charset="0"/>
                <a:cs typeface="Times New Roman" pitchFamily="18" charset="0"/>
              </a:rPr>
              <a:t> x=7;	</a:t>
            </a:r>
          </a:p>
          <a:p>
            <a:pPr lvl="2"/>
            <a:r>
              <a:rPr lang="en-US" sz="2000" dirty="0">
                <a:latin typeface="Times New Roman" pitchFamily="18" charset="0"/>
                <a:cs typeface="Times New Roman" pitchFamily="18" charset="0"/>
              </a:rPr>
              <a:t>	public void </a:t>
            </a:r>
            <a:r>
              <a:rPr lang="en-US" sz="2000" dirty="0" err="1">
                <a:latin typeface="Times New Roman" pitchFamily="18" charset="0"/>
                <a:cs typeface="Times New Roman" pitchFamily="18" charset="0"/>
              </a:rPr>
              <a:t>makeinner</a:t>
            </a:r>
            <a:r>
              <a:rPr lang="en-US" sz="2000" dirty="0">
                <a:latin typeface="Times New Roman" pitchFamily="18" charset="0"/>
                <a:cs typeface="Times New Roman" pitchFamily="18" charset="0"/>
              </a:rPr>
              <a:t>()</a:t>
            </a:r>
          </a:p>
          <a:p>
            <a:pPr lvl="2"/>
            <a:r>
              <a:rPr lang="en-US" sz="2000" dirty="0">
                <a:latin typeface="Times New Roman" pitchFamily="18" charset="0"/>
                <a:cs typeface="Times New Roman" pitchFamily="18" charset="0"/>
              </a:rPr>
              <a:t>	{</a:t>
            </a:r>
          </a:p>
          <a:p>
            <a:pPr lvl="2"/>
            <a:r>
              <a:rPr lang="en-US" sz="2000" dirty="0">
                <a:latin typeface="Times New Roman" pitchFamily="18" charset="0"/>
                <a:cs typeface="Times New Roman" pitchFamily="18" charset="0"/>
              </a:rPr>
              <a:t>		inner in =new inner();</a:t>
            </a:r>
          </a:p>
          <a:p>
            <a:pPr lvl="2"/>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in.display</a:t>
            </a:r>
            <a:r>
              <a:rPr lang="en-US" sz="2000" dirty="0">
                <a:latin typeface="Times New Roman" pitchFamily="18" charset="0"/>
                <a:cs typeface="Times New Roman" pitchFamily="18" charset="0"/>
              </a:rPr>
              <a:t>();</a:t>
            </a:r>
          </a:p>
          <a:p>
            <a:pPr lvl="2"/>
            <a:r>
              <a:rPr lang="en-US" sz="2000" dirty="0">
                <a:latin typeface="Times New Roman" pitchFamily="18" charset="0"/>
                <a:cs typeface="Times New Roman" pitchFamily="18" charset="0"/>
              </a:rPr>
              <a:t>	}</a:t>
            </a:r>
          </a:p>
          <a:p>
            <a:pPr lvl="2"/>
            <a:endParaRPr lang="en-US" sz="2000" dirty="0">
              <a:latin typeface="Times New Roman" pitchFamily="18" charset="0"/>
              <a:cs typeface="Times New Roman" pitchFamily="18" charset="0"/>
            </a:endParaRPr>
          </a:p>
          <a:p>
            <a:pPr lvl="2"/>
            <a:r>
              <a:rPr lang="en-US" sz="2000" dirty="0">
                <a:latin typeface="Times New Roman" pitchFamily="18" charset="0"/>
                <a:cs typeface="Times New Roman" pitchFamily="18" charset="0"/>
              </a:rPr>
              <a:t>	class inner</a:t>
            </a:r>
          </a:p>
          <a:p>
            <a:pPr lvl="2"/>
            <a:r>
              <a:rPr lang="en-US" sz="2000" dirty="0">
                <a:latin typeface="Times New Roman" pitchFamily="18" charset="0"/>
                <a:cs typeface="Times New Roman" pitchFamily="18" charset="0"/>
              </a:rPr>
              <a:t>	{</a:t>
            </a:r>
          </a:p>
          <a:p>
            <a:pPr lvl="2"/>
            <a:r>
              <a:rPr lang="en-US" sz="2000" dirty="0">
                <a:latin typeface="Times New Roman" pitchFamily="18" charset="0"/>
                <a:cs typeface="Times New Roman" pitchFamily="18" charset="0"/>
              </a:rPr>
              <a:t>		public void display()</a:t>
            </a:r>
          </a:p>
          <a:p>
            <a:pPr lvl="2"/>
            <a:r>
              <a:rPr lang="en-US" sz="2000" dirty="0">
                <a:latin typeface="Times New Roman" pitchFamily="18" charset="0"/>
                <a:cs typeface="Times New Roman" pitchFamily="18" charset="0"/>
              </a:rPr>
              <a:t>		{</a:t>
            </a:r>
          </a:p>
          <a:p>
            <a:pPr lvl="2"/>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System.out.println</a:t>
            </a:r>
            <a:r>
              <a:rPr lang="en-US" sz="2000" dirty="0">
                <a:latin typeface="Times New Roman" pitchFamily="18" charset="0"/>
                <a:cs typeface="Times New Roman" pitchFamily="18" charset="0"/>
              </a:rPr>
              <a:t>(x);</a:t>
            </a:r>
          </a:p>
          <a:p>
            <a:pPr lvl="2"/>
            <a:r>
              <a:rPr lang="en-US" sz="2000" dirty="0">
                <a:latin typeface="Times New Roman" pitchFamily="18" charset="0"/>
                <a:cs typeface="Times New Roman" pitchFamily="18" charset="0"/>
              </a:rPr>
              <a:t>	}	}</a:t>
            </a:r>
          </a:p>
          <a:p>
            <a:pPr lvl="2"/>
            <a:r>
              <a:rPr lang="en-US" sz="2000" dirty="0">
                <a:latin typeface="Times New Roman" pitchFamily="18" charset="0"/>
                <a:cs typeface="Times New Roman" pitchFamily="18" charset="0"/>
              </a:rPr>
              <a:t>}</a:t>
            </a:r>
          </a:p>
          <a:p>
            <a:pPr lvl="2"/>
            <a:r>
              <a:rPr lang="en-US" sz="2000" dirty="0">
                <a:latin typeface="Times New Roman" pitchFamily="18" charset="0"/>
                <a:cs typeface="Times New Roman" pitchFamily="18" charset="0"/>
              </a:rPr>
              <a:t>  </a:t>
            </a:r>
          </a:p>
          <a:p>
            <a:pPr lvl="2"/>
            <a:endParaRPr lang="en-US" sz="2000" dirty="0">
              <a:latin typeface="Times New Roman" pitchFamily="18" charset="0"/>
              <a:cs typeface="Times New Roman" pitchFamily="18" charset="0"/>
            </a:endParaRPr>
          </a:p>
          <a:p>
            <a:pPr lvl="1"/>
            <a:r>
              <a:rPr lang="en-US" sz="2000" dirty="0">
                <a:latin typeface="Times New Roman" pitchFamily="18" charset="0"/>
                <a:cs typeface="Times New Roman" pitchFamily="18" charset="0"/>
              </a:rPr>
              <a:t>						</a:t>
            </a: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97268130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1" y="1"/>
            <a:ext cx="10221324" cy="6555641"/>
          </a:xfrm>
          <a:prstGeom prst="rect">
            <a:avLst/>
          </a:prstGeom>
          <a:noFill/>
        </p:spPr>
        <p:txBody>
          <a:bodyPr wrap="none" rtlCol="0">
            <a:spAutoFit/>
          </a:bodyPr>
          <a:lstStyle/>
          <a:p>
            <a:pPr lvl="2"/>
            <a:r>
              <a:rPr lang="en-US" sz="2000" b="1" dirty="0">
                <a:latin typeface="Times New Roman" pitchFamily="18" charset="0"/>
                <a:cs typeface="Times New Roman" pitchFamily="18" charset="0"/>
              </a:rPr>
              <a:t>Creating an Inner class object from outside the outer class instance code</a:t>
            </a:r>
          </a:p>
          <a:p>
            <a:pPr lvl="2"/>
            <a:endParaRPr lang="en-US" sz="2000" b="1" dirty="0">
              <a:latin typeface="Times New Roman" pitchFamily="18" charset="0"/>
              <a:cs typeface="Times New Roman" pitchFamily="18" charset="0"/>
            </a:endParaRPr>
          </a:p>
          <a:p>
            <a:pPr lvl="2"/>
            <a:r>
              <a:rPr lang="en-US" sz="2000" dirty="0">
                <a:latin typeface="Times New Roman" pitchFamily="18" charset="0"/>
                <a:cs typeface="Times New Roman" pitchFamily="18" charset="0"/>
              </a:rPr>
              <a:t>public static void main(String[]  </a:t>
            </a:r>
            <a:r>
              <a:rPr lang="en-US" sz="2000" dirty="0" err="1">
                <a:latin typeface="Times New Roman" pitchFamily="18" charset="0"/>
                <a:cs typeface="Times New Roman" pitchFamily="18" charset="0"/>
              </a:rPr>
              <a:t>args</a:t>
            </a:r>
            <a:r>
              <a:rPr lang="en-US" sz="2000" dirty="0">
                <a:latin typeface="Times New Roman" pitchFamily="18" charset="0"/>
                <a:cs typeface="Times New Roman" pitchFamily="18" charset="0"/>
              </a:rPr>
              <a:t>)</a:t>
            </a:r>
          </a:p>
          <a:p>
            <a:pPr lvl="2"/>
            <a:r>
              <a:rPr lang="en-US" sz="2000" dirty="0">
                <a:latin typeface="Times New Roman" pitchFamily="18" charset="0"/>
                <a:cs typeface="Times New Roman" pitchFamily="18" charset="0"/>
              </a:rPr>
              <a:t>{</a:t>
            </a:r>
          </a:p>
          <a:p>
            <a:pPr lvl="2"/>
            <a:r>
              <a:rPr lang="en-US" sz="2000" dirty="0">
                <a:latin typeface="Times New Roman" pitchFamily="18" charset="0"/>
                <a:cs typeface="Times New Roman" pitchFamily="18" charset="0"/>
              </a:rPr>
              <a:t>	outer ob=new outer();</a:t>
            </a:r>
          </a:p>
          <a:p>
            <a:pPr lvl="2"/>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outer.inner</a:t>
            </a:r>
            <a:r>
              <a:rPr lang="en-US" sz="2000" dirty="0">
                <a:latin typeface="Times New Roman" pitchFamily="18" charset="0"/>
                <a:cs typeface="Times New Roman" pitchFamily="18" charset="0"/>
              </a:rPr>
              <a:t>  in=</a:t>
            </a:r>
            <a:r>
              <a:rPr lang="en-US" sz="2000" dirty="0" err="1">
                <a:latin typeface="Times New Roman" pitchFamily="18" charset="0"/>
                <a:cs typeface="Times New Roman" pitchFamily="18" charset="0"/>
              </a:rPr>
              <a:t>ob.new</a:t>
            </a:r>
            <a:r>
              <a:rPr lang="en-US" sz="2000" dirty="0">
                <a:latin typeface="Times New Roman" pitchFamily="18" charset="0"/>
                <a:cs typeface="Times New Roman" pitchFamily="18" charset="0"/>
              </a:rPr>
              <a:t> inner();</a:t>
            </a:r>
          </a:p>
          <a:p>
            <a:pPr lvl="2"/>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in.display</a:t>
            </a:r>
            <a:r>
              <a:rPr lang="en-US" sz="2000" dirty="0">
                <a:latin typeface="Times New Roman" pitchFamily="18" charset="0"/>
                <a:cs typeface="Times New Roman" pitchFamily="18" charset="0"/>
              </a:rPr>
              <a:t>();</a:t>
            </a:r>
          </a:p>
          <a:p>
            <a:pPr lvl="2"/>
            <a:r>
              <a:rPr lang="en-US" sz="2000" dirty="0">
                <a:latin typeface="Times New Roman" pitchFamily="18" charset="0"/>
                <a:cs typeface="Times New Roman" pitchFamily="18" charset="0"/>
              </a:rPr>
              <a:t>}</a:t>
            </a:r>
          </a:p>
          <a:p>
            <a:pPr lvl="2"/>
            <a:endParaRPr lang="en-US" sz="2000" dirty="0">
              <a:latin typeface="Times New Roman" pitchFamily="18" charset="0"/>
              <a:cs typeface="Times New Roman" pitchFamily="18" charset="0"/>
            </a:endParaRPr>
          </a:p>
          <a:p>
            <a:pPr lvl="2"/>
            <a:r>
              <a:rPr lang="en-US" sz="2000" dirty="0">
                <a:latin typeface="Times New Roman" pitchFamily="18" charset="0"/>
                <a:cs typeface="Times New Roman" pitchFamily="18" charset="0"/>
              </a:rPr>
              <a:t>	(or)</a:t>
            </a:r>
          </a:p>
          <a:p>
            <a:pPr lvl="2"/>
            <a:endParaRPr lang="en-US" sz="2000" dirty="0">
              <a:latin typeface="Times New Roman" pitchFamily="18" charset="0"/>
              <a:cs typeface="Times New Roman" pitchFamily="18" charset="0"/>
            </a:endParaRPr>
          </a:p>
          <a:p>
            <a:pPr lvl="2"/>
            <a:r>
              <a:rPr lang="en-US" sz="2000" dirty="0">
                <a:latin typeface="Times New Roman" pitchFamily="18" charset="0"/>
                <a:cs typeface="Times New Roman" pitchFamily="18" charset="0"/>
              </a:rPr>
              <a:t>public static void main(String[]  </a:t>
            </a:r>
            <a:r>
              <a:rPr lang="en-US" sz="2000" dirty="0" err="1">
                <a:latin typeface="Times New Roman" pitchFamily="18" charset="0"/>
                <a:cs typeface="Times New Roman" pitchFamily="18" charset="0"/>
              </a:rPr>
              <a:t>args</a:t>
            </a:r>
            <a:r>
              <a:rPr lang="en-US" sz="2000" dirty="0">
                <a:latin typeface="Times New Roman" pitchFamily="18" charset="0"/>
                <a:cs typeface="Times New Roman" pitchFamily="18" charset="0"/>
              </a:rPr>
              <a:t>)</a:t>
            </a:r>
          </a:p>
          <a:p>
            <a:pPr lvl="2"/>
            <a:r>
              <a:rPr lang="en-US" sz="2000" dirty="0">
                <a:latin typeface="Times New Roman" pitchFamily="18" charset="0"/>
                <a:cs typeface="Times New Roman" pitchFamily="18" charset="0"/>
              </a:rPr>
              <a:t>{</a:t>
            </a:r>
          </a:p>
          <a:p>
            <a:pPr lvl="2"/>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outer.inner</a:t>
            </a:r>
            <a:r>
              <a:rPr lang="en-US" sz="2000" dirty="0">
                <a:latin typeface="Times New Roman" pitchFamily="18" charset="0"/>
                <a:cs typeface="Times New Roman" pitchFamily="18" charset="0"/>
              </a:rPr>
              <a:t>  in=new outer().new inner();//see creating physical copy matters not</a:t>
            </a:r>
          </a:p>
          <a:p>
            <a:pPr lvl="2"/>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in.display</a:t>
            </a:r>
            <a:r>
              <a:rPr lang="en-US" sz="2000" dirty="0">
                <a:latin typeface="Times New Roman" pitchFamily="18" charset="0"/>
                <a:cs typeface="Times New Roman" pitchFamily="18" charset="0"/>
              </a:rPr>
              <a:t>();                                             //assigning it to something</a:t>
            </a:r>
          </a:p>
          <a:p>
            <a:pPr lvl="2"/>
            <a:r>
              <a:rPr lang="en-US" sz="2000" dirty="0">
                <a:latin typeface="Times New Roman" pitchFamily="18" charset="0"/>
                <a:cs typeface="Times New Roman" pitchFamily="18" charset="0"/>
              </a:rPr>
              <a:t>}</a:t>
            </a:r>
          </a:p>
          <a:p>
            <a:pPr lvl="2"/>
            <a:endParaRPr lang="en-US" sz="2000" dirty="0">
              <a:latin typeface="Times New Roman" pitchFamily="18" charset="0"/>
              <a:cs typeface="Times New Roman" pitchFamily="18" charset="0"/>
            </a:endParaRPr>
          </a:p>
          <a:p>
            <a:pPr lvl="2"/>
            <a:endParaRPr lang="en-US" sz="2000" dirty="0">
              <a:latin typeface="Times New Roman" pitchFamily="18" charset="0"/>
              <a:cs typeface="Times New Roman" pitchFamily="18" charset="0"/>
            </a:endParaRPr>
          </a:p>
          <a:p>
            <a:pPr lvl="2"/>
            <a:r>
              <a:rPr lang="en-US" sz="2000" dirty="0">
                <a:latin typeface="Times New Roman" pitchFamily="18" charset="0"/>
                <a:cs typeface="Times New Roman" pitchFamily="18" charset="0"/>
              </a:rPr>
              <a:t>  </a:t>
            </a:r>
          </a:p>
          <a:p>
            <a:pPr lvl="2"/>
            <a:endParaRPr lang="en-US" sz="2000" dirty="0">
              <a:latin typeface="Times New Roman" pitchFamily="18" charset="0"/>
              <a:cs typeface="Times New Roman" pitchFamily="18" charset="0"/>
            </a:endParaRPr>
          </a:p>
          <a:p>
            <a:pPr lvl="1"/>
            <a:r>
              <a:rPr lang="en-US" sz="2000" dirty="0">
                <a:latin typeface="Times New Roman" pitchFamily="18" charset="0"/>
                <a:cs typeface="Times New Roman" pitchFamily="18" charset="0"/>
              </a:rPr>
              <a:t>						</a:t>
            </a: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313927320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0" y="1"/>
            <a:ext cx="8100392" cy="6863417"/>
          </a:xfrm>
          <a:prstGeom prst="rect">
            <a:avLst/>
          </a:prstGeom>
          <a:noFill/>
        </p:spPr>
        <p:txBody>
          <a:bodyPr wrap="square" rtlCol="0">
            <a:spAutoFit/>
          </a:bodyPr>
          <a:lstStyle/>
          <a:p>
            <a:pPr lvl="2"/>
            <a:r>
              <a:rPr lang="en-US" sz="2000" b="1" u="sng" dirty="0">
                <a:latin typeface="Times New Roman" pitchFamily="18" charset="0"/>
                <a:cs typeface="Times New Roman" pitchFamily="18" charset="0"/>
              </a:rPr>
              <a:t>Method-Local Inner classes:</a:t>
            </a:r>
          </a:p>
          <a:p>
            <a:pPr lvl="2"/>
            <a:endParaRPr lang="en-US" sz="2000" b="1" dirty="0">
              <a:latin typeface="Times New Roman" pitchFamily="18" charset="0"/>
              <a:cs typeface="Times New Roman" pitchFamily="18" charset="0"/>
            </a:endParaRPr>
          </a:p>
          <a:p>
            <a:pPr lvl="2"/>
            <a:r>
              <a:rPr lang="en-US" sz="2000" dirty="0">
                <a:latin typeface="Times New Roman" pitchFamily="18" charset="0"/>
                <a:cs typeface="Times New Roman" pitchFamily="18" charset="0"/>
              </a:rPr>
              <a:t>Class outer </a:t>
            </a:r>
          </a:p>
          <a:p>
            <a:pPr lvl="2"/>
            <a:r>
              <a:rPr lang="en-US" sz="2000" dirty="0">
                <a:latin typeface="Times New Roman" pitchFamily="18" charset="0"/>
                <a:cs typeface="Times New Roman" pitchFamily="18" charset="0"/>
              </a:rPr>
              <a:t>{</a:t>
            </a:r>
          </a:p>
          <a:p>
            <a:pPr lvl="2"/>
            <a:r>
              <a:rPr lang="en-US" sz="2000" dirty="0">
                <a:latin typeface="Times New Roman" pitchFamily="18" charset="0"/>
                <a:cs typeface="Times New Roman" pitchFamily="18" charset="0"/>
              </a:rPr>
              <a:t>	private string x=“</a:t>
            </a:r>
            <a:r>
              <a:rPr lang="en-US" sz="2000" dirty="0" err="1">
                <a:latin typeface="Times New Roman" pitchFamily="18" charset="0"/>
                <a:cs typeface="Times New Roman" pitchFamily="18" charset="0"/>
              </a:rPr>
              <a:t>abc</a:t>
            </a:r>
            <a:r>
              <a:rPr lang="en-US" sz="2000" dirty="0">
                <a:latin typeface="Times New Roman" pitchFamily="18" charset="0"/>
                <a:cs typeface="Times New Roman" pitchFamily="18" charset="0"/>
              </a:rPr>
              <a:t>”;</a:t>
            </a:r>
          </a:p>
          <a:p>
            <a:pPr lvl="2"/>
            <a:endParaRPr lang="en-US" sz="2000" dirty="0">
              <a:latin typeface="Times New Roman" pitchFamily="18" charset="0"/>
              <a:cs typeface="Times New Roman" pitchFamily="18" charset="0"/>
            </a:endParaRPr>
          </a:p>
          <a:p>
            <a:pPr lvl="2"/>
            <a:r>
              <a:rPr lang="en-US" sz="2000" dirty="0">
                <a:latin typeface="Times New Roman" pitchFamily="18" charset="0"/>
                <a:cs typeface="Times New Roman" pitchFamily="18" charset="0"/>
              </a:rPr>
              <a:t>	void stuff()</a:t>
            </a:r>
          </a:p>
          <a:p>
            <a:pPr lvl="2"/>
            <a:r>
              <a:rPr lang="en-US" sz="2000" dirty="0">
                <a:latin typeface="Times New Roman" pitchFamily="18" charset="0"/>
                <a:cs typeface="Times New Roman" pitchFamily="18" charset="0"/>
              </a:rPr>
              <a:t>	{</a:t>
            </a:r>
          </a:p>
          <a:p>
            <a:pPr lvl="2"/>
            <a:r>
              <a:rPr lang="en-US" sz="2000" dirty="0">
                <a:latin typeface="Times New Roman" pitchFamily="18" charset="0"/>
                <a:cs typeface="Times New Roman" pitchFamily="18" charset="0"/>
              </a:rPr>
              <a:t>		class inner</a:t>
            </a:r>
          </a:p>
          <a:p>
            <a:pPr lvl="2"/>
            <a:r>
              <a:rPr lang="en-US" sz="2000" dirty="0">
                <a:latin typeface="Times New Roman" pitchFamily="18" charset="0"/>
                <a:cs typeface="Times New Roman" pitchFamily="18" charset="0"/>
              </a:rPr>
              <a:t>		{</a:t>
            </a:r>
          </a:p>
          <a:p>
            <a:pPr lvl="2"/>
            <a:r>
              <a:rPr lang="en-US" sz="2000" dirty="0">
                <a:latin typeface="Times New Roman" pitchFamily="18" charset="0"/>
                <a:cs typeface="Times New Roman" pitchFamily="18" charset="0"/>
              </a:rPr>
              <a:t>			public void display()</a:t>
            </a:r>
          </a:p>
          <a:p>
            <a:pPr lvl="2"/>
            <a:r>
              <a:rPr lang="en-US" sz="2000" dirty="0">
                <a:latin typeface="Times New Roman" pitchFamily="18" charset="0"/>
                <a:cs typeface="Times New Roman" pitchFamily="18" charset="0"/>
              </a:rPr>
              <a:t>			{</a:t>
            </a:r>
          </a:p>
          <a:p>
            <a:pPr lvl="2"/>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System.out.println</a:t>
            </a:r>
            <a:r>
              <a:rPr lang="en-US" sz="2000" dirty="0">
                <a:latin typeface="Times New Roman" pitchFamily="18" charset="0"/>
                <a:cs typeface="Times New Roman" pitchFamily="18" charset="0"/>
              </a:rPr>
              <a:t>(x);</a:t>
            </a:r>
          </a:p>
          <a:p>
            <a:pPr lvl="2"/>
            <a:r>
              <a:rPr lang="en-US" sz="2000" dirty="0">
                <a:latin typeface="Times New Roman" pitchFamily="18" charset="0"/>
                <a:cs typeface="Times New Roman" pitchFamily="18" charset="0"/>
              </a:rPr>
              <a:t>			}</a:t>
            </a:r>
          </a:p>
          <a:p>
            <a:pPr lvl="2"/>
            <a:r>
              <a:rPr lang="en-US" sz="2000" dirty="0">
                <a:latin typeface="Times New Roman" pitchFamily="18" charset="0"/>
                <a:cs typeface="Times New Roman" pitchFamily="18" charset="0"/>
              </a:rPr>
              <a:t>		}</a:t>
            </a:r>
          </a:p>
          <a:p>
            <a:pPr lvl="2"/>
            <a:r>
              <a:rPr lang="en-US" sz="2000" dirty="0">
                <a:latin typeface="Times New Roman" pitchFamily="18" charset="0"/>
                <a:cs typeface="Times New Roman" pitchFamily="18" charset="0"/>
              </a:rPr>
              <a:t>	}</a:t>
            </a:r>
          </a:p>
          <a:p>
            <a:pPr lvl="2"/>
            <a:r>
              <a:rPr lang="en-US" sz="2000" dirty="0">
                <a:latin typeface="Times New Roman" pitchFamily="18" charset="0"/>
                <a:cs typeface="Times New Roman" pitchFamily="18" charset="0"/>
              </a:rPr>
              <a:t>}</a:t>
            </a:r>
          </a:p>
          <a:p>
            <a:pPr lvl="2"/>
            <a:endParaRPr lang="en-US" sz="2000" dirty="0">
              <a:latin typeface="Times New Roman" pitchFamily="18" charset="0"/>
              <a:cs typeface="Times New Roman" pitchFamily="18" charset="0"/>
            </a:endParaRPr>
          </a:p>
          <a:p>
            <a:pPr lvl="2"/>
            <a:endParaRPr lang="en-US" sz="2000" dirty="0">
              <a:latin typeface="Times New Roman" pitchFamily="18" charset="0"/>
              <a:cs typeface="Times New Roman" pitchFamily="18" charset="0"/>
            </a:endParaRPr>
          </a:p>
          <a:p>
            <a:pPr lvl="2"/>
            <a:r>
              <a:rPr lang="en-US" sz="2000" dirty="0">
                <a:latin typeface="Times New Roman" pitchFamily="18" charset="0"/>
                <a:cs typeface="Times New Roman" pitchFamily="18" charset="0"/>
              </a:rPr>
              <a:t>  </a:t>
            </a:r>
          </a:p>
          <a:p>
            <a:pPr lvl="2"/>
            <a:endParaRPr lang="en-US" sz="2000" dirty="0">
              <a:latin typeface="Times New Roman" pitchFamily="18" charset="0"/>
              <a:cs typeface="Times New Roman" pitchFamily="18" charset="0"/>
            </a:endParaRPr>
          </a:p>
          <a:p>
            <a:pPr lvl="1"/>
            <a:r>
              <a:rPr lang="en-US" sz="2000" dirty="0">
                <a:latin typeface="Times New Roman" pitchFamily="18" charset="0"/>
                <a:cs typeface="Times New Roman" pitchFamily="18" charset="0"/>
              </a:rPr>
              <a:t>						</a:t>
            </a: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222429669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1" y="1"/>
            <a:ext cx="9141157" cy="7786747"/>
          </a:xfrm>
          <a:prstGeom prst="rect">
            <a:avLst/>
          </a:prstGeom>
          <a:noFill/>
        </p:spPr>
        <p:txBody>
          <a:bodyPr wrap="none" rtlCol="0">
            <a:spAutoFit/>
          </a:bodyPr>
          <a:lstStyle/>
          <a:p>
            <a:pPr lvl="2"/>
            <a:r>
              <a:rPr lang="en-US" sz="2000" b="1" u="sng" dirty="0">
                <a:latin typeface="Times New Roman" pitchFamily="18" charset="0"/>
                <a:cs typeface="Times New Roman" pitchFamily="18" charset="0"/>
              </a:rPr>
              <a:t>Method-Local Inner classes:</a:t>
            </a:r>
          </a:p>
          <a:p>
            <a:pPr lvl="2"/>
            <a:endParaRPr lang="en-US" sz="2000" b="1" dirty="0">
              <a:latin typeface="Times New Roman" pitchFamily="18" charset="0"/>
              <a:cs typeface="Times New Roman" pitchFamily="18" charset="0"/>
            </a:endParaRPr>
          </a:p>
          <a:p>
            <a:pPr lvl="2"/>
            <a:r>
              <a:rPr lang="en-US" sz="2000" dirty="0">
                <a:latin typeface="Times New Roman" pitchFamily="18" charset="0"/>
                <a:cs typeface="Times New Roman" pitchFamily="18" charset="0"/>
              </a:rPr>
              <a:t>Class outer </a:t>
            </a:r>
          </a:p>
          <a:p>
            <a:pPr lvl="2"/>
            <a:r>
              <a:rPr lang="en-US" sz="2000" dirty="0">
                <a:latin typeface="Times New Roman" pitchFamily="18" charset="0"/>
                <a:cs typeface="Times New Roman" pitchFamily="18" charset="0"/>
              </a:rPr>
              <a:t>{	private string x=“</a:t>
            </a:r>
            <a:r>
              <a:rPr lang="en-US" sz="2000" dirty="0" err="1">
                <a:latin typeface="Times New Roman" pitchFamily="18" charset="0"/>
                <a:cs typeface="Times New Roman" pitchFamily="18" charset="0"/>
              </a:rPr>
              <a:t>abc</a:t>
            </a:r>
            <a:r>
              <a:rPr lang="en-US" sz="2000" dirty="0">
                <a:latin typeface="Times New Roman" pitchFamily="18" charset="0"/>
                <a:cs typeface="Times New Roman" pitchFamily="18" charset="0"/>
              </a:rPr>
              <a:t>”;</a:t>
            </a:r>
          </a:p>
          <a:p>
            <a:pPr lvl="2"/>
            <a:r>
              <a:rPr lang="en-US" sz="2000" dirty="0">
                <a:latin typeface="Times New Roman" pitchFamily="18" charset="0"/>
                <a:cs typeface="Times New Roman" pitchFamily="18" charset="0"/>
              </a:rPr>
              <a:t>	void stuff()</a:t>
            </a:r>
          </a:p>
          <a:p>
            <a:pPr lvl="2"/>
            <a:r>
              <a:rPr lang="en-US" sz="2000" dirty="0">
                <a:latin typeface="Times New Roman" pitchFamily="18" charset="0"/>
                <a:cs typeface="Times New Roman" pitchFamily="18" charset="0"/>
              </a:rPr>
              <a:t>	{</a:t>
            </a:r>
          </a:p>
          <a:p>
            <a:pPr lvl="2"/>
            <a:r>
              <a:rPr lang="en-US" sz="2000" dirty="0">
                <a:latin typeface="Times New Roman" pitchFamily="18" charset="0"/>
                <a:cs typeface="Times New Roman" pitchFamily="18" charset="0"/>
              </a:rPr>
              <a:t>		class inner</a:t>
            </a:r>
          </a:p>
          <a:p>
            <a:pPr lvl="2"/>
            <a:r>
              <a:rPr lang="en-US" sz="2000" dirty="0">
                <a:latin typeface="Times New Roman" pitchFamily="18" charset="0"/>
                <a:cs typeface="Times New Roman" pitchFamily="18" charset="0"/>
              </a:rPr>
              <a:t>		{</a:t>
            </a:r>
          </a:p>
          <a:p>
            <a:pPr lvl="2"/>
            <a:r>
              <a:rPr lang="en-US" sz="2000" dirty="0">
                <a:latin typeface="Times New Roman" pitchFamily="18" charset="0"/>
                <a:cs typeface="Times New Roman" pitchFamily="18" charset="0"/>
              </a:rPr>
              <a:t>			public void display()</a:t>
            </a:r>
          </a:p>
          <a:p>
            <a:pPr lvl="2"/>
            <a:r>
              <a:rPr lang="en-US" sz="2000" dirty="0">
                <a:latin typeface="Times New Roman" pitchFamily="18" charset="0"/>
                <a:cs typeface="Times New Roman" pitchFamily="18" charset="0"/>
              </a:rPr>
              <a:t>			{</a:t>
            </a:r>
          </a:p>
          <a:p>
            <a:pPr lvl="2"/>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System.out.println</a:t>
            </a:r>
            <a:r>
              <a:rPr lang="en-US" sz="2000" dirty="0">
                <a:latin typeface="Times New Roman" pitchFamily="18" charset="0"/>
                <a:cs typeface="Times New Roman" pitchFamily="18" charset="0"/>
              </a:rPr>
              <a:t>(x);</a:t>
            </a:r>
          </a:p>
          <a:p>
            <a:pPr lvl="2"/>
            <a:r>
              <a:rPr lang="en-US" sz="2000" dirty="0">
                <a:latin typeface="Times New Roman" pitchFamily="18" charset="0"/>
                <a:cs typeface="Times New Roman" pitchFamily="18" charset="0"/>
              </a:rPr>
              <a:t>			}</a:t>
            </a:r>
          </a:p>
          <a:p>
            <a:pPr lvl="2"/>
            <a:r>
              <a:rPr lang="en-US" sz="2000" dirty="0">
                <a:latin typeface="Times New Roman" pitchFamily="18" charset="0"/>
                <a:cs typeface="Times New Roman" pitchFamily="18" charset="0"/>
              </a:rPr>
              <a:t>		}</a:t>
            </a:r>
          </a:p>
          <a:p>
            <a:pPr lvl="2"/>
            <a:r>
              <a:rPr lang="en-US" sz="2000" dirty="0">
                <a:latin typeface="Times New Roman" pitchFamily="18" charset="0"/>
                <a:cs typeface="Times New Roman" pitchFamily="18" charset="0"/>
              </a:rPr>
              <a:t>		inner in=new inner() //after the class</a:t>
            </a:r>
          </a:p>
          <a:p>
            <a:pPr lvl="2"/>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in.display</a:t>
            </a:r>
            <a:r>
              <a:rPr lang="en-US" sz="2000" dirty="0">
                <a:latin typeface="Times New Roman" pitchFamily="18" charset="0"/>
                <a:cs typeface="Times New Roman" pitchFamily="18" charset="0"/>
              </a:rPr>
              <a:t>();</a:t>
            </a:r>
          </a:p>
          <a:p>
            <a:pPr lvl="2"/>
            <a:r>
              <a:rPr lang="en-US" sz="2000" dirty="0">
                <a:latin typeface="Times New Roman" pitchFamily="18" charset="0"/>
                <a:cs typeface="Times New Roman" pitchFamily="18" charset="0"/>
              </a:rPr>
              <a:t>}	}</a:t>
            </a:r>
          </a:p>
          <a:p>
            <a:pPr lvl="2"/>
            <a:endParaRPr lang="en-US" sz="2000" dirty="0">
              <a:latin typeface="Times New Roman" pitchFamily="18" charset="0"/>
              <a:cs typeface="Times New Roman" pitchFamily="18" charset="0"/>
            </a:endParaRPr>
          </a:p>
          <a:p>
            <a:pPr lvl="2"/>
            <a:r>
              <a:rPr lang="en-US" sz="2000" dirty="0">
                <a:latin typeface="Times New Roman" pitchFamily="18" charset="0"/>
                <a:cs typeface="Times New Roman" pitchFamily="18" charset="0"/>
              </a:rPr>
              <a:t>// A method-local inner class can be instantiated only within the method where</a:t>
            </a:r>
          </a:p>
          <a:p>
            <a:pPr lvl="2"/>
            <a:r>
              <a:rPr lang="en-US" sz="2000" dirty="0">
                <a:latin typeface="Times New Roman" pitchFamily="18" charset="0"/>
                <a:cs typeface="Times New Roman" pitchFamily="18" charset="0"/>
              </a:rPr>
              <a:t>   the inner class is defined.</a:t>
            </a:r>
          </a:p>
          <a:p>
            <a:pPr lvl="2"/>
            <a:endParaRPr lang="en-US" sz="2000" dirty="0">
              <a:latin typeface="Times New Roman" pitchFamily="18" charset="0"/>
              <a:cs typeface="Times New Roman" pitchFamily="18" charset="0"/>
            </a:endParaRPr>
          </a:p>
          <a:p>
            <a:pPr lvl="2"/>
            <a:endParaRPr lang="en-US" sz="2000" dirty="0">
              <a:latin typeface="Times New Roman" pitchFamily="18" charset="0"/>
              <a:cs typeface="Times New Roman" pitchFamily="18" charset="0"/>
            </a:endParaRPr>
          </a:p>
          <a:p>
            <a:pPr lvl="2"/>
            <a:endParaRPr lang="en-US" sz="2000" dirty="0">
              <a:latin typeface="Times New Roman" pitchFamily="18" charset="0"/>
              <a:cs typeface="Times New Roman" pitchFamily="18" charset="0"/>
            </a:endParaRPr>
          </a:p>
          <a:p>
            <a:pPr lvl="2"/>
            <a:r>
              <a:rPr lang="en-US" sz="2000" dirty="0">
                <a:latin typeface="Times New Roman" pitchFamily="18" charset="0"/>
                <a:cs typeface="Times New Roman" pitchFamily="18" charset="0"/>
              </a:rPr>
              <a:t>  </a:t>
            </a:r>
          </a:p>
          <a:p>
            <a:pPr lvl="2"/>
            <a:endParaRPr lang="en-US" sz="2000" dirty="0">
              <a:latin typeface="Times New Roman" pitchFamily="18" charset="0"/>
              <a:cs typeface="Times New Roman" pitchFamily="18" charset="0"/>
            </a:endParaRPr>
          </a:p>
          <a:p>
            <a:pPr lvl="1"/>
            <a:r>
              <a:rPr lang="en-US" sz="2000" dirty="0">
                <a:latin typeface="Times New Roman" pitchFamily="18" charset="0"/>
                <a:cs typeface="Times New Roman" pitchFamily="18" charset="0"/>
              </a:rPr>
              <a:t>						</a:t>
            </a: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273799395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49189" y="26633"/>
            <a:ext cx="12115945" cy="8094524"/>
          </a:xfrm>
          <a:prstGeom prst="rect">
            <a:avLst/>
          </a:prstGeom>
          <a:noFill/>
        </p:spPr>
        <p:txBody>
          <a:bodyPr wrap="none" rtlCol="0">
            <a:spAutoFit/>
          </a:bodyPr>
          <a:lstStyle/>
          <a:p>
            <a:pPr lvl="1"/>
            <a:r>
              <a:rPr lang="en-US" sz="2000" b="1" dirty="0">
                <a:latin typeface="Times New Roman" pitchFamily="18" charset="0"/>
                <a:cs typeface="Times New Roman" pitchFamily="18" charset="0"/>
              </a:rPr>
              <a:t>Static Nested Class:</a:t>
            </a:r>
          </a:p>
          <a:p>
            <a:pPr lvl="1"/>
            <a:r>
              <a:rPr lang="en-US" sz="2000" b="1" dirty="0">
                <a:latin typeface="Times New Roman" pitchFamily="18" charset="0"/>
                <a:cs typeface="Times New Roman" pitchFamily="18" charset="0"/>
              </a:rPr>
              <a:t>	</a:t>
            </a:r>
            <a:r>
              <a:rPr lang="en-US" sz="2000" dirty="0">
                <a:latin typeface="Times New Roman" pitchFamily="18" charset="0"/>
                <a:cs typeface="Times New Roman" pitchFamily="18" charset="0"/>
              </a:rPr>
              <a:t>* A static class created inside a class is called static nested class in Java.</a:t>
            </a:r>
          </a:p>
          <a:p>
            <a:pPr lvl="1"/>
            <a:endParaRPr lang="en-US" sz="2000" dirty="0">
              <a:latin typeface="Times New Roman" pitchFamily="18" charset="0"/>
              <a:cs typeface="Times New Roman" pitchFamily="18" charset="0"/>
            </a:endParaRPr>
          </a:p>
          <a:p>
            <a:pPr lvl="1"/>
            <a:r>
              <a:rPr lang="en-US" sz="2000" dirty="0">
                <a:latin typeface="Times New Roman" pitchFamily="18" charset="0"/>
                <a:cs typeface="Times New Roman" pitchFamily="18" charset="0"/>
              </a:rPr>
              <a:t>	* It cannot access non-static data members and methods.</a:t>
            </a:r>
          </a:p>
          <a:p>
            <a:pPr lvl="1"/>
            <a:endParaRPr lang="en-US" sz="2000" dirty="0">
              <a:latin typeface="Times New Roman" pitchFamily="18" charset="0"/>
              <a:cs typeface="Times New Roman" pitchFamily="18" charset="0"/>
            </a:endParaRPr>
          </a:p>
          <a:p>
            <a:pPr lvl="1"/>
            <a:r>
              <a:rPr lang="en-US" sz="2000" dirty="0">
                <a:latin typeface="Times New Roman" pitchFamily="18" charset="0"/>
                <a:cs typeface="Times New Roman" pitchFamily="18" charset="0"/>
              </a:rPr>
              <a:t>	* It can be accessed by outer class name.</a:t>
            </a:r>
          </a:p>
          <a:p>
            <a:pPr lvl="1"/>
            <a:endParaRPr lang="en-US" sz="2000" dirty="0">
              <a:latin typeface="Times New Roman" pitchFamily="18" charset="0"/>
              <a:cs typeface="Times New Roman" pitchFamily="18" charset="0"/>
            </a:endParaRPr>
          </a:p>
          <a:p>
            <a:pPr lvl="1"/>
            <a:r>
              <a:rPr lang="en-US" sz="2000" dirty="0">
                <a:latin typeface="Times New Roman" pitchFamily="18" charset="0"/>
                <a:cs typeface="Times New Roman" pitchFamily="18" charset="0"/>
              </a:rPr>
              <a:t>	* It can access static data members of outer class including private.</a:t>
            </a:r>
          </a:p>
          <a:p>
            <a:pPr lvl="1"/>
            <a:endParaRPr lang="en-US" sz="2000" dirty="0">
              <a:latin typeface="Times New Roman" pitchFamily="18" charset="0"/>
              <a:cs typeface="Times New Roman" pitchFamily="18" charset="0"/>
            </a:endParaRPr>
          </a:p>
          <a:p>
            <a:r>
              <a:rPr lang="en-IN" sz="2000" b="1" dirty="0">
                <a:latin typeface="Times New Roman" pitchFamily="18" charset="0"/>
                <a:cs typeface="Times New Roman" pitchFamily="18" charset="0"/>
              </a:rPr>
              <a:t>	class</a:t>
            </a:r>
            <a:r>
              <a:rPr lang="en-IN" sz="2000" dirty="0">
                <a:latin typeface="Times New Roman" pitchFamily="18" charset="0"/>
                <a:cs typeface="Times New Roman" pitchFamily="18" charset="0"/>
              </a:rPr>
              <a:t> TestOuter1</a:t>
            </a:r>
          </a:p>
          <a:p>
            <a:r>
              <a:rPr lang="en-IN" sz="2000" dirty="0">
                <a:latin typeface="Times New Roman" pitchFamily="18" charset="0"/>
                <a:cs typeface="Times New Roman" pitchFamily="18" charset="0"/>
              </a:rPr>
              <a:t>	{  </a:t>
            </a:r>
          </a:p>
          <a:p>
            <a:r>
              <a:rPr lang="en-IN" sz="2000" dirty="0">
                <a:latin typeface="Times New Roman" pitchFamily="18" charset="0"/>
                <a:cs typeface="Times New Roman" pitchFamily="18" charset="0"/>
              </a:rPr>
              <a:t>		  </a:t>
            </a:r>
            <a:r>
              <a:rPr lang="en-IN" sz="2000" b="1" dirty="0">
                <a:latin typeface="Times New Roman" pitchFamily="18" charset="0"/>
                <a:cs typeface="Times New Roman" pitchFamily="18" charset="0"/>
              </a:rPr>
              <a:t>static</a:t>
            </a:r>
            <a:r>
              <a:rPr lang="en-IN" sz="2000" dirty="0">
                <a:latin typeface="Times New Roman" pitchFamily="18" charset="0"/>
                <a:cs typeface="Times New Roman" pitchFamily="18" charset="0"/>
              </a:rPr>
              <a:t> </a:t>
            </a:r>
            <a:r>
              <a:rPr lang="en-IN" sz="2000" b="1" dirty="0" err="1">
                <a:latin typeface="Times New Roman" pitchFamily="18" charset="0"/>
                <a:cs typeface="Times New Roman" pitchFamily="18" charset="0"/>
              </a:rPr>
              <a:t>int</a:t>
            </a:r>
            <a:r>
              <a:rPr lang="en-IN" sz="2000" dirty="0">
                <a:latin typeface="Times New Roman" pitchFamily="18" charset="0"/>
                <a:cs typeface="Times New Roman" pitchFamily="18" charset="0"/>
              </a:rPr>
              <a:t> data=30;  </a:t>
            </a:r>
          </a:p>
          <a:p>
            <a:r>
              <a:rPr lang="en-IN" sz="2000" dirty="0">
                <a:latin typeface="Times New Roman" pitchFamily="18" charset="0"/>
                <a:cs typeface="Times New Roman" pitchFamily="18" charset="0"/>
              </a:rPr>
              <a:t>		  </a:t>
            </a:r>
            <a:r>
              <a:rPr lang="en-IN" sz="2000" b="1" dirty="0">
                <a:latin typeface="Times New Roman" pitchFamily="18" charset="0"/>
                <a:cs typeface="Times New Roman" pitchFamily="18" charset="0"/>
              </a:rPr>
              <a:t>static</a:t>
            </a:r>
            <a:r>
              <a:rPr lang="en-IN" sz="2000" dirty="0">
                <a:latin typeface="Times New Roman" pitchFamily="18" charset="0"/>
                <a:cs typeface="Times New Roman" pitchFamily="18" charset="0"/>
              </a:rPr>
              <a:t> </a:t>
            </a:r>
            <a:r>
              <a:rPr lang="en-IN" sz="2000" b="1" dirty="0">
                <a:latin typeface="Times New Roman" pitchFamily="18" charset="0"/>
                <a:cs typeface="Times New Roman" pitchFamily="18" charset="0"/>
              </a:rPr>
              <a:t>class</a:t>
            </a:r>
            <a:r>
              <a:rPr lang="en-IN" sz="2000" dirty="0">
                <a:latin typeface="Times New Roman" pitchFamily="18" charset="0"/>
                <a:cs typeface="Times New Roman" pitchFamily="18" charset="0"/>
              </a:rPr>
              <a:t> Inner</a:t>
            </a:r>
          </a:p>
          <a:p>
            <a:r>
              <a:rPr lang="en-IN" sz="2000" dirty="0">
                <a:latin typeface="Times New Roman" pitchFamily="18" charset="0"/>
                <a:cs typeface="Times New Roman" pitchFamily="18" charset="0"/>
              </a:rPr>
              <a:t>		  {  </a:t>
            </a:r>
          </a:p>
          <a:p>
            <a:r>
              <a:rPr lang="en-IN" sz="2000" dirty="0">
                <a:latin typeface="Times New Roman" pitchFamily="18" charset="0"/>
                <a:cs typeface="Times New Roman" pitchFamily="18" charset="0"/>
              </a:rPr>
              <a:t>			   </a:t>
            </a:r>
            <a:r>
              <a:rPr lang="en-IN" sz="2000" b="1" dirty="0">
                <a:latin typeface="Times New Roman" pitchFamily="18" charset="0"/>
                <a:cs typeface="Times New Roman" pitchFamily="18" charset="0"/>
              </a:rPr>
              <a:t>void</a:t>
            </a:r>
            <a:r>
              <a:rPr lang="en-IN" sz="2000" dirty="0">
                <a:latin typeface="Times New Roman" pitchFamily="18" charset="0"/>
                <a:cs typeface="Times New Roman" pitchFamily="18" charset="0"/>
              </a:rPr>
              <a:t> </a:t>
            </a:r>
            <a:r>
              <a:rPr lang="en-IN" sz="2000" dirty="0" err="1">
                <a:latin typeface="Times New Roman" pitchFamily="18" charset="0"/>
                <a:cs typeface="Times New Roman" pitchFamily="18" charset="0"/>
              </a:rPr>
              <a:t>msg</a:t>
            </a:r>
            <a:r>
              <a:rPr lang="en-IN" sz="2000" dirty="0">
                <a:latin typeface="Times New Roman" pitchFamily="18" charset="0"/>
                <a:cs typeface="Times New Roman" pitchFamily="18" charset="0"/>
              </a:rPr>
              <a:t>(){</a:t>
            </a:r>
            <a:r>
              <a:rPr lang="en-IN" sz="2000" dirty="0" err="1">
                <a:latin typeface="Times New Roman" pitchFamily="18" charset="0"/>
                <a:cs typeface="Times New Roman" pitchFamily="18" charset="0"/>
              </a:rPr>
              <a:t>System.out.println</a:t>
            </a:r>
            <a:r>
              <a:rPr lang="en-IN" sz="2000" dirty="0">
                <a:latin typeface="Times New Roman" pitchFamily="18" charset="0"/>
                <a:cs typeface="Times New Roman" pitchFamily="18" charset="0"/>
              </a:rPr>
              <a:t>("data is "+data);}  </a:t>
            </a:r>
          </a:p>
          <a:p>
            <a:r>
              <a:rPr lang="en-IN" sz="2000" dirty="0">
                <a:latin typeface="Times New Roman" pitchFamily="18" charset="0"/>
                <a:cs typeface="Times New Roman" pitchFamily="18" charset="0"/>
              </a:rPr>
              <a:t>  		  }  </a:t>
            </a:r>
          </a:p>
          <a:p>
            <a:r>
              <a:rPr lang="en-IN" sz="2000" dirty="0">
                <a:latin typeface="Times New Roman" pitchFamily="18" charset="0"/>
                <a:cs typeface="Times New Roman" pitchFamily="18" charset="0"/>
              </a:rPr>
              <a:t> 		</a:t>
            </a:r>
          </a:p>
          <a:p>
            <a:r>
              <a:rPr lang="en-IN" sz="2000" dirty="0">
                <a:latin typeface="Times New Roman" pitchFamily="18" charset="0"/>
                <a:cs typeface="Times New Roman" pitchFamily="18" charset="0"/>
              </a:rPr>
              <a:t>		 </a:t>
            </a:r>
            <a:r>
              <a:rPr lang="en-IN" sz="2000" b="1" dirty="0">
                <a:latin typeface="Times New Roman" pitchFamily="18" charset="0"/>
                <a:cs typeface="Times New Roman" pitchFamily="18" charset="0"/>
              </a:rPr>
              <a:t>public</a:t>
            </a:r>
            <a:r>
              <a:rPr lang="en-IN" sz="2000" dirty="0">
                <a:latin typeface="Times New Roman" pitchFamily="18" charset="0"/>
                <a:cs typeface="Times New Roman" pitchFamily="18" charset="0"/>
              </a:rPr>
              <a:t> </a:t>
            </a:r>
            <a:r>
              <a:rPr lang="en-IN" sz="2000" b="1" dirty="0">
                <a:latin typeface="Times New Roman" pitchFamily="18" charset="0"/>
                <a:cs typeface="Times New Roman" pitchFamily="18" charset="0"/>
              </a:rPr>
              <a:t>static</a:t>
            </a:r>
            <a:r>
              <a:rPr lang="en-IN" sz="2000" dirty="0">
                <a:latin typeface="Times New Roman" pitchFamily="18" charset="0"/>
                <a:cs typeface="Times New Roman" pitchFamily="18" charset="0"/>
              </a:rPr>
              <a:t> </a:t>
            </a:r>
            <a:r>
              <a:rPr lang="en-IN" sz="2000" b="1" dirty="0">
                <a:latin typeface="Times New Roman" pitchFamily="18" charset="0"/>
                <a:cs typeface="Times New Roman" pitchFamily="18" charset="0"/>
              </a:rPr>
              <a:t>void</a:t>
            </a:r>
            <a:r>
              <a:rPr lang="en-IN" sz="2000" dirty="0">
                <a:latin typeface="Times New Roman" pitchFamily="18" charset="0"/>
                <a:cs typeface="Times New Roman" pitchFamily="18" charset="0"/>
              </a:rPr>
              <a:t> main(String </a:t>
            </a:r>
            <a:r>
              <a:rPr lang="en-IN" sz="2000" dirty="0" err="1">
                <a:latin typeface="Times New Roman" pitchFamily="18" charset="0"/>
                <a:cs typeface="Times New Roman" pitchFamily="18" charset="0"/>
              </a:rPr>
              <a:t>args</a:t>
            </a:r>
            <a:r>
              <a:rPr lang="en-IN" sz="2000" dirty="0">
                <a:latin typeface="Times New Roman" pitchFamily="18" charset="0"/>
                <a:cs typeface="Times New Roman" pitchFamily="18" charset="0"/>
              </a:rPr>
              <a:t>[])</a:t>
            </a:r>
          </a:p>
          <a:p>
            <a:r>
              <a:rPr lang="en-IN" sz="2000" dirty="0">
                <a:latin typeface="Times New Roman" pitchFamily="18" charset="0"/>
                <a:cs typeface="Times New Roman" pitchFamily="18" charset="0"/>
              </a:rPr>
              <a:t>		{                                                                                         //creating object of non static nested class</a:t>
            </a:r>
          </a:p>
          <a:p>
            <a:r>
              <a:rPr lang="en-IN" sz="2000" dirty="0">
                <a:latin typeface="Times New Roman" pitchFamily="18" charset="0"/>
                <a:cs typeface="Times New Roman" pitchFamily="18" charset="0"/>
              </a:rPr>
              <a:t>			  TestOuter1.Inner </a:t>
            </a:r>
            <a:r>
              <a:rPr lang="en-IN" sz="2000" dirty="0" err="1">
                <a:latin typeface="Times New Roman" pitchFamily="18" charset="0"/>
                <a:cs typeface="Times New Roman" pitchFamily="18" charset="0"/>
              </a:rPr>
              <a:t>obj</a:t>
            </a:r>
            <a:r>
              <a:rPr lang="en-IN" sz="2000" dirty="0">
                <a:latin typeface="Times New Roman" pitchFamily="18" charset="0"/>
                <a:cs typeface="Times New Roman" pitchFamily="18" charset="0"/>
              </a:rPr>
              <a:t>=</a:t>
            </a:r>
            <a:r>
              <a:rPr lang="en-IN" sz="2000" b="1" dirty="0">
                <a:latin typeface="Times New Roman" pitchFamily="18" charset="0"/>
                <a:cs typeface="Times New Roman" pitchFamily="18" charset="0"/>
              </a:rPr>
              <a:t>new</a:t>
            </a:r>
            <a:r>
              <a:rPr lang="en-IN" sz="2000" dirty="0">
                <a:latin typeface="Times New Roman" pitchFamily="18" charset="0"/>
                <a:cs typeface="Times New Roman" pitchFamily="18" charset="0"/>
              </a:rPr>
              <a:t> TestOuter1.Inner();//</a:t>
            </a:r>
            <a:r>
              <a:rPr lang="en-US" sz="2000" dirty="0" err="1">
                <a:latin typeface="Times New Roman" pitchFamily="18" charset="0"/>
                <a:cs typeface="Times New Roman" pitchFamily="18" charset="0"/>
              </a:rPr>
              <a:t>outer.inner</a:t>
            </a:r>
            <a:r>
              <a:rPr lang="en-US" sz="2000" dirty="0">
                <a:latin typeface="Times New Roman" pitchFamily="18" charset="0"/>
                <a:cs typeface="Times New Roman" pitchFamily="18" charset="0"/>
              </a:rPr>
              <a:t>  in=new outer().new inner()</a:t>
            </a:r>
            <a:r>
              <a:rPr lang="en-IN" sz="2000" dirty="0">
                <a:latin typeface="Times New Roman" pitchFamily="18" charset="0"/>
                <a:cs typeface="Times New Roman" pitchFamily="18" charset="0"/>
              </a:rPr>
              <a:t>  </a:t>
            </a:r>
          </a:p>
          <a:p>
            <a:r>
              <a:rPr lang="en-IN" sz="2000" dirty="0">
                <a:latin typeface="Times New Roman" pitchFamily="18" charset="0"/>
                <a:cs typeface="Times New Roman" pitchFamily="18" charset="0"/>
              </a:rPr>
              <a:t>			  obj.msg();  </a:t>
            </a:r>
          </a:p>
          <a:p>
            <a:r>
              <a:rPr lang="en-IN" sz="2000" dirty="0">
                <a:latin typeface="Times New Roman" pitchFamily="18" charset="0"/>
                <a:cs typeface="Times New Roman" pitchFamily="18" charset="0"/>
              </a:rPr>
              <a:t>  	}	}  </a:t>
            </a:r>
          </a:p>
          <a:p>
            <a:pPr lvl="1"/>
            <a:endParaRPr lang="en-US" sz="2000" dirty="0">
              <a:latin typeface="Times New Roman" pitchFamily="18" charset="0"/>
              <a:cs typeface="Times New Roman" pitchFamily="18" charset="0"/>
            </a:endParaRPr>
          </a:p>
          <a:p>
            <a:pPr lvl="1"/>
            <a:endParaRPr lang="en-US" sz="2000" dirty="0">
              <a:latin typeface="Times New Roman" pitchFamily="18" charset="0"/>
              <a:cs typeface="Times New Roman" pitchFamily="18" charset="0"/>
            </a:endParaRPr>
          </a:p>
          <a:p>
            <a:pPr lvl="1"/>
            <a:endParaRPr lang="en-US" sz="2000" dirty="0">
              <a:latin typeface="Times New Roman" pitchFamily="18" charset="0"/>
              <a:cs typeface="Times New Roman" pitchFamily="18" charset="0"/>
            </a:endParaRPr>
          </a:p>
          <a:p>
            <a:pPr lvl="1"/>
            <a:r>
              <a:rPr lang="en-US" sz="2000" dirty="0">
                <a:latin typeface="Times New Roman" pitchFamily="18" charset="0"/>
                <a:cs typeface="Times New Roman" pitchFamily="18" charset="0"/>
              </a:rPr>
              <a:t>						</a:t>
            </a: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351907160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1" y="0"/>
            <a:ext cx="9038243" cy="5940088"/>
          </a:xfrm>
          <a:prstGeom prst="rect">
            <a:avLst/>
          </a:prstGeom>
          <a:noFill/>
        </p:spPr>
        <p:txBody>
          <a:bodyPr wrap="none" rtlCol="0">
            <a:spAutoFit/>
          </a:bodyPr>
          <a:lstStyle/>
          <a:p>
            <a:pPr lvl="1"/>
            <a:r>
              <a:rPr lang="en-US" sz="2000" dirty="0">
                <a:latin typeface="Times New Roman" pitchFamily="18" charset="0"/>
                <a:cs typeface="Times New Roman" pitchFamily="18" charset="0"/>
              </a:rPr>
              <a:t> </a:t>
            </a:r>
          </a:p>
          <a:p>
            <a:pPr lvl="1"/>
            <a:endParaRPr lang="en-US" sz="2000" dirty="0">
              <a:latin typeface="Times New Roman" pitchFamily="18" charset="0"/>
              <a:cs typeface="Times New Roman" pitchFamily="18" charset="0"/>
            </a:endParaRPr>
          </a:p>
          <a:p>
            <a:pPr lvl="1"/>
            <a:r>
              <a:rPr lang="en-US" sz="2000" dirty="0">
                <a:latin typeface="Times New Roman" pitchFamily="18" charset="0"/>
                <a:cs typeface="Times New Roman" pitchFamily="18" charset="0"/>
              </a:rPr>
              <a:t>(e.g.)  class TestOuter2</a:t>
            </a:r>
          </a:p>
          <a:p>
            <a:pPr lvl="1"/>
            <a:r>
              <a:rPr lang="en-US" sz="2000" dirty="0">
                <a:latin typeface="Times New Roman" pitchFamily="18" charset="0"/>
                <a:cs typeface="Times New Roman" pitchFamily="18" charset="0"/>
              </a:rPr>
              <a:t>	    {  </a:t>
            </a:r>
          </a:p>
          <a:p>
            <a:pPr lvl="1"/>
            <a:r>
              <a:rPr lang="en-US" sz="2000" dirty="0">
                <a:latin typeface="Times New Roman" pitchFamily="18" charset="0"/>
                <a:cs typeface="Times New Roman" pitchFamily="18" charset="0"/>
              </a:rPr>
              <a:t>		  static int data=30;  </a:t>
            </a:r>
          </a:p>
          <a:p>
            <a:pPr lvl="1"/>
            <a:r>
              <a:rPr lang="en-US" sz="2000" dirty="0">
                <a:latin typeface="Times New Roman" pitchFamily="18" charset="0"/>
                <a:cs typeface="Times New Roman" pitchFamily="18" charset="0"/>
              </a:rPr>
              <a:t>		  static class Inner</a:t>
            </a:r>
          </a:p>
          <a:p>
            <a:pPr lvl="1"/>
            <a:r>
              <a:rPr lang="en-US" sz="2000" dirty="0">
                <a:latin typeface="Times New Roman" pitchFamily="18" charset="0"/>
                <a:cs typeface="Times New Roman" pitchFamily="18" charset="0"/>
              </a:rPr>
              <a:t>		  {  </a:t>
            </a:r>
          </a:p>
          <a:p>
            <a:pPr lvl="1"/>
            <a:r>
              <a:rPr lang="en-US" sz="2000" dirty="0">
                <a:latin typeface="Times New Roman" pitchFamily="18" charset="0"/>
                <a:cs typeface="Times New Roman" pitchFamily="18" charset="0"/>
              </a:rPr>
              <a:t>			   static void msg(){</a:t>
            </a:r>
            <a:r>
              <a:rPr lang="en-US" sz="2000" dirty="0" err="1">
                <a:latin typeface="Times New Roman" pitchFamily="18" charset="0"/>
                <a:cs typeface="Times New Roman" pitchFamily="18" charset="0"/>
              </a:rPr>
              <a:t>System.out.println</a:t>
            </a:r>
            <a:r>
              <a:rPr lang="en-US" sz="2000" dirty="0">
                <a:latin typeface="Times New Roman" pitchFamily="18" charset="0"/>
                <a:cs typeface="Times New Roman" pitchFamily="18" charset="0"/>
              </a:rPr>
              <a:t>("data is "+data);}  </a:t>
            </a:r>
          </a:p>
          <a:p>
            <a:pPr lvl="1"/>
            <a:r>
              <a:rPr lang="en-US" sz="2000" dirty="0">
                <a:latin typeface="Times New Roman" pitchFamily="18" charset="0"/>
                <a:cs typeface="Times New Roman" pitchFamily="18" charset="0"/>
              </a:rPr>
              <a:t>		  }  </a:t>
            </a:r>
          </a:p>
          <a:p>
            <a:pPr lvl="1"/>
            <a:r>
              <a:rPr lang="en-US" sz="2000" dirty="0">
                <a:latin typeface="Times New Roman" pitchFamily="18" charset="0"/>
                <a:cs typeface="Times New Roman" pitchFamily="18" charset="0"/>
              </a:rPr>
              <a:t>		  public static void main(String </a:t>
            </a:r>
            <a:r>
              <a:rPr lang="en-US" sz="2000" dirty="0" err="1">
                <a:latin typeface="Times New Roman" pitchFamily="18" charset="0"/>
                <a:cs typeface="Times New Roman" pitchFamily="18" charset="0"/>
              </a:rPr>
              <a:t>args</a:t>
            </a:r>
            <a:r>
              <a:rPr lang="en-US" sz="2000" dirty="0">
                <a:latin typeface="Times New Roman" pitchFamily="18" charset="0"/>
                <a:cs typeface="Times New Roman" pitchFamily="18" charset="0"/>
              </a:rPr>
              <a:t>[])</a:t>
            </a:r>
          </a:p>
          <a:p>
            <a:pPr lvl="1"/>
            <a:r>
              <a:rPr lang="en-US" sz="2000" dirty="0">
                <a:latin typeface="Times New Roman" pitchFamily="18" charset="0"/>
                <a:cs typeface="Times New Roman" pitchFamily="18" charset="0"/>
              </a:rPr>
              <a:t>		  {  </a:t>
            </a:r>
          </a:p>
          <a:p>
            <a:pPr lvl="1"/>
            <a:r>
              <a:rPr lang="en-US" sz="2000" dirty="0">
                <a:latin typeface="Times New Roman" pitchFamily="18" charset="0"/>
                <a:cs typeface="Times New Roman" pitchFamily="18" charset="0"/>
              </a:rPr>
              <a:t>			  TestOuter2.Inner.msg();//no need to create the instance of </a:t>
            </a:r>
          </a:p>
          <a:p>
            <a:pPr lvl="1"/>
            <a:r>
              <a:rPr lang="en-US" sz="2000" dirty="0">
                <a:latin typeface="Times New Roman" pitchFamily="18" charset="0"/>
                <a:cs typeface="Times New Roman" pitchFamily="18" charset="0"/>
              </a:rPr>
              <a:t>					            // static nested class  </a:t>
            </a:r>
          </a:p>
          <a:p>
            <a:pPr lvl="1"/>
            <a:r>
              <a:rPr lang="en-US" sz="2000" dirty="0">
                <a:latin typeface="Times New Roman" pitchFamily="18" charset="0"/>
                <a:cs typeface="Times New Roman" pitchFamily="18" charset="0"/>
              </a:rPr>
              <a:t>  		  }  </a:t>
            </a:r>
          </a:p>
          <a:p>
            <a:pPr lvl="1"/>
            <a:r>
              <a:rPr lang="en-US" sz="2000" dirty="0">
                <a:latin typeface="Times New Roman" pitchFamily="18" charset="0"/>
                <a:cs typeface="Times New Roman" pitchFamily="18" charset="0"/>
              </a:rPr>
              <a:t>             } </a:t>
            </a:r>
            <a:endParaRPr lang="en-IN" sz="2000" dirty="0">
              <a:latin typeface="Times New Roman" pitchFamily="18" charset="0"/>
              <a:cs typeface="Times New Roman" pitchFamily="18" charset="0"/>
            </a:endParaRPr>
          </a:p>
          <a:p>
            <a:pPr lvl="1"/>
            <a:endParaRPr lang="en-US" sz="2000" dirty="0">
              <a:latin typeface="Times New Roman" pitchFamily="18" charset="0"/>
              <a:cs typeface="Times New Roman" pitchFamily="18" charset="0"/>
            </a:endParaRPr>
          </a:p>
          <a:p>
            <a:pPr lvl="1"/>
            <a:endParaRPr lang="en-US" sz="2000" dirty="0">
              <a:latin typeface="Times New Roman" pitchFamily="18" charset="0"/>
              <a:cs typeface="Times New Roman" pitchFamily="18" charset="0"/>
            </a:endParaRPr>
          </a:p>
          <a:p>
            <a:pPr lvl="1"/>
            <a:endParaRPr lang="en-US" sz="2000" dirty="0">
              <a:latin typeface="Times New Roman" pitchFamily="18" charset="0"/>
              <a:cs typeface="Times New Roman" pitchFamily="18" charset="0"/>
            </a:endParaRPr>
          </a:p>
          <a:p>
            <a:pPr lvl="1"/>
            <a:r>
              <a:rPr lang="en-US" sz="2000" dirty="0">
                <a:latin typeface="Times New Roman" pitchFamily="18" charset="0"/>
                <a:cs typeface="Times New Roman" pitchFamily="18" charset="0"/>
              </a:rPr>
              <a:t>						</a:t>
            </a: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7230762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00051" y="414338"/>
            <a:ext cx="11265810" cy="7125027"/>
          </a:xfrm>
          <a:prstGeom prst="rect">
            <a:avLst/>
          </a:prstGeom>
          <a:noFill/>
        </p:spPr>
        <p:txBody>
          <a:bodyPr wrap="square" rtlCol="0">
            <a:spAutoFit/>
          </a:bodyPr>
          <a:lstStyle/>
          <a:p>
            <a:pPr lvl="1">
              <a:lnSpc>
                <a:spcPct val="150000"/>
              </a:lnSpc>
            </a:pPr>
            <a:r>
              <a:rPr lang="en-US" sz="2000" b="1" dirty="0">
                <a:latin typeface="Times New Roman" pitchFamily="18" charset="0"/>
                <a:cs typeface="Times New Roman" pitchFamily="18" charset="0"/>
              </a:rPr>
              <a:t> Anonymous inner class:</a:t>
            </a:r>
          </a:p>
          <a:p>
            <a:pPr lvl="1">
              <a:lnSpc>
                <a:spcPct val="150000"/>
              </a:lnSpc>
            </a:pPr>
            <a:endParaRPr lang="en-US" sz="2000" b="1" dirty="0">
              <a:latin typeface="Times New Roman" pitchFamily="18" charset="0"/>
              <a:cs typeface="Times New Roman" pitchFamily="18" charset="0"/>
            </a:endParaRPr>
          </a:p>
          <a:p>
            <a:pPr marL="800100" lvl="1" indent="-342900">
              <a:lnSpc>
                <a:spcPct val="150000"/>
              </a:lnSpc>
              <a:buFont typeface="Arial" panose="020B0604020202020204" pitchFamily="34" charset="0"/>
              <a:buChar char="•"/>
            </a:pPr>
            <a:r>
              <a:rPr lang="en-US" sz="2000" dirty="0">
                <a:latin typeface="Times New Roman" pitchFamily="18" charset="0"/>
                <a:cs typeface="Times New Roman" pitchFamily="18" charset="0"/>
              </a:rPr>
              <a:t> A class that have no name is known as anonymous inner class.</a:t>
            </a:r>
          </a:p>
          <a:p>
            <a:pPr marL="800100" lvl="1" indent="-342900">
              <a:lnSpc>
                <a:spcPct val="150000"/>
              </a:lnSpc>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An anonymous inner class can be useful when making an instance of an object with certain “extras” such as overloading methods of a class or interface, without having to actually subclass a class.</a:t>
            </a:r>
          </a:p>
          <a:p>
            <a:pPr marL="800100" lvl="1" indent="-342900">
              <a:lnSpc>
                <a:spcPct val="150000"/>
              </a:lnSpc>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Anonymous inner classes are useful in writing implementation classes for listener interfaces in graphics programming.</a:t>
            </a:r>
          </a:p>
          <a:p>
            <a:pPr fontAlgn="base">
              <a:lnSpc>
                <a:spcPct val="150000"/>
              </a:lnSpc>
            </a:pPr>
            <a:r>
              <a:rPr lang="en-IN" sz="2000" dirty="0">
                <a:latin typeface="Times New Roman" panose="02020603050405020304" pitchFamily="18" charset="0"/>
                <a:cs typeface="Times New Roman" panose="02020603050405020304" pitchFamily="18" charset="0"/>
              </a:rPr>
              <a:t>Anonymous inner class are mainly created in two ways:</a:t>
            </a:r>
            <a:br>
              <a:rPr lang="en-IN" sz="2000" dirty="0">
                <a:latin typeface="Times New Roman" panose="02020603050405020304" pitchFamily="18" charset="0"/>
                <a:cs typeface="Times New Roman" panose="02020603050405020304" pitchFamily="18" charset="0"/>
              </a:rPr>
            </a:br>
            <a:r>
              <a:rPr lang="en-IN" sz="2000" dirty="0">
                <a:latin typeface="Times New Roman" panose="02020603050405020304" pitchFamily="18" charset="0"/>
                <a:cs typeface="Times New Roman" panose="02020603050405020304" pitchFamily="18" charset="0"/>
              </a:rPr>
              <a:t> 1.</a:t>
            </a:r>
            <a:r>
              <a:rPr lang="en-IN" dirty="0">
                <a:latin typeface="Times New Roman" panose="02020603050405020304" pitchFamily="18" charset="0"/>
                <a:cs typeface="Times New Roman" panose="02020603050405020304" pitchFamily="18" charset="0"/>
              </a:rPr>
              <a:t> Class (may be abstract or concrete)</a:t>
            </a:r>
          </a:p>
          <a:p>
            <a:pPr fontAlgn="base">
              <a:lnSpc>
                <a:spcPct val="150000"/>
              </a:lnSpc>
            </a:pPr>
            <a:r>
              <a:rPr lang="en-IN" dirty="0">
                <a:latin typeface="Times New Roman" panose="02020603050405020304" pitchFamily="18" charset="0"/>
                <a:cs typeface="Times New Roman" panose="02020603050405020304" pitchFamily="18" charset="0"/>
              </a:rPr>
              <a:t> 2.Interface</a:t>
            </a:r>
          </a:p>
          <a:p>
            <a:pPr marL="800100" lvl="1" indent="-342900">
              <a:buFont typeface="Arial" panose="020B0604020202020204" pitchFamily="34" charset="0"/>
              <a:buChar char="•"/>
            </a:pPr>
            <a:endParaRPr lang="en-US" sz="2000" dirty="0">
              <a:latin typeface="Times New Roman" pitchFamily="18" charset="0"/>
              <a:cs typeface="Times New Roman" pitchFamily="18" charset="0"/>
            </a:endParaRPr>
          </a:p>
          <a:p>
            <a:pPr lvl="1"/>
            <a:endParaRPr lang="en-US" sz="2000" dirty="0">
              <a:latin typeface="Times New Roman" pitchFamily="18" charset="0"/>
              <a:cs typeface="Times New Roman" pitchFamily="18" charset="0"/>
            </a:endParaRPr>
          </a:p>
          <a:p>
            <a:pPr lvl="1"/>
            <a:endParaRPr lang="en-US" sz="2000" dirty="0">
              <a:latin typeface="Times New Roman" pitchFamily="18" charset="0"/>
              <a:cs typeface="Times New Roman" pitchFamily="18" charset="0"/>
            </a:endParaRPr>
          </a:p>
          <a:p>
            <a:pPr lvl="1"/>
            <a:r>
              <a:rPr lang="en-US" sz="2000" dirty="0">
                <a:latin typeface="Times New Roman" pitchFamily="18" charset="0"/>
                <a:cs typeface="Times New Roman" pitchFamily="18" charset="0"/>
              </a:rPr>
              <a:t>	</a:t>
            </a:r>
            <a:endParaRPr lang="en-IN" sz="2000" dirty="0">
              <a:latin typeface="Times New Roman" pitchFamily="18" charset="0"/>
              <a:cs typeface="Times New Roman" pitchFamily="18" charset="0"/>
            </a:endParaRPr>
          </a:p>
          <a:p>
            <a:pPr lvl="1"/>
            <a:endParaRPr lang="en-US" sz="2000" dirty="0">
              <a:latin typeface="Times New Roman" pitchFamily="18" charset="0"/>
              <a:cs typeface="Times New Roman" pitchFamily="18" charset="0"/>
            </a:endParaRPr>
          </a:p>
          <a:p>
            <a:pPr lvl="1"/>
            <a:endParaRPr lang="en-US" sz="2000" dirty="0">
              <a:latin typeface="Times New Roman" pitchFamily="18" charset="0"/>
              <a:cs typeface="Times New Roman" pitchFamily="18" charset="0"/>
            </a:endParaRPr>
          </a:p>
          <a:p>
            <a:pPr lvl="1"/>
            <a:endParaRPr lang="en-US" sz="2000" dirty="0">
              <a:latin typeface="Times New Roman" pitchFamily="18" charset="0"/>
              <a:cs typeface="Times New Roman" pitchFamily="18" charset="0"/>
            </a:endParaRPr>
          </a:p>
          <a:p>
            <a:pPr lvl="1"/>
            <a:r>
              <a:rPr lang="en-US" sz="2000" dirty="0">
                <a:latin typeface="Times New Roman" pitchFamily="18" charset="0"/>
                <a:cs typeface="Times New Roman" pitchFamily="18" charset="0"/>
              </a:rPr>
              <a:t>						</a:t>
            </a: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1239057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Garbage Collection and Finalizers</a:t>
            </a:r>
          </a:p>
        </p:txBody>
      </p:sp>
      <p:sp>
        <p:nvSpPr>
          <p:cNvPr id="3" name="Content Placeholder 2"/>
          <p:cNvSpPr>
            <a:spLocks noGrp="1"/>
          </p:cNvSpPr>
          <p:nvPr>
            <p:ph idx="1"/>
          </p:nvPr>
        </p:nvSpPr>
        <p:spPr/>
        <p:txBody>
          <a:bodyPr>
            <a:normAutofit/>
          </a:bodyPr>
          <a:lstStyle/>
          <a:p>
            <a:pPr algn="just">
              <a:lnSpc>
                <a:spcPct val="150000"/>
              </a:lnSpc>
            </a:pPr>
            <a:r>
              <a:rPr lang="en-IN" sz="2000" dirty="0">
                <a:latin typeface="Times New Roman" panose="02020603050405020304" pitchFamily="18" charset="0"/>
                <a:cs typeface="Times New Roman" panose="02020603050405020304" pitchFamily="18" charset="0"/>
              </a:rPr>
              <a:t>Garbage Collection is process of reclaiming the runtime unused memory automatically. In other words, it is a way to destroy the unused objects.</a:t>
            </a:r>
          </a:p>
          <a:p>
            <a:pPr algn="just">
              <a:lnSpc>
                <a:spcPct val="150000"/>
              </a:lnSpc>
            </a:pPr>
            <a:r>
              <a:rPr lang="en-IN" sz="2000" dirty="0">
                <a:latin typeface="Times New Roman" panose="02020603050405020304" pitchFamily="18" charset="0"/>
                <a:cs typeface="Times New Roman" panose="02020603050405020304" pitchFamily="18" charset="0"/>
              </a:rPr>
              <a:t>In the Java programming language, dynamic allocation of objects is achieved using the </a:t>
            </a:r>
            <a:r>
              <a:rPr lang="en-IN" sz="2000" b="1" dirty="0">
                <a:latin typeface="Times New Roman" panose="02020603050405020304" pitchFamily="18" charset="0"/>
                <a:cs typeface="Times New Roman" panose="02020603050405020304" pitchFamily="18" charset="0"/>
              </a:rPr>
              <a:t>new </a:t>
            </a:r>
            <a:r>
              <a:rPr lang="en-IN" sz="2000" dirty="0">
                <a:latin typeface="Times New Roman" panose="02020603050405020304" pitchFamily="18" charset="0"/>
                <a:cs typeface="Times New Roman" panose="02020603050405020304" pitchFamily="18" charset="0"/>
              </a:rPr>
              <a:t>operator.</a:t>
            </a:r>
          </a:p>
          <a:p>
            <a:pPr algn="just">
              <a:lnSpc>
                <a:spcPct val="150000"/>
              </a:lnSpc>
            </a:pPr>
            <a:r>
              <a:rPr lang="en-IN" sz="2000" dirty="0">
                <a:latin typeface="Times New Roman" panose="02020603050405020304" pitchFamily="18" charset="0"/>
                <a:cs typeface="Times New Roman" panose="02020603050405020304" pitchFamily="18" charset="0"/>
              </a:rPr>
              <a:t> An object once created uses some memory and the memory remains allocated till there are references for the use of the object.</a:t>
            </a:r>
          </a:p>
          <a:p>
            <a:pPr algn="just">
              <a:lnSpc>
                <a:spcPct val="150000"/>
              </a:lnSpc>
            </a:pPr>
            <a:r>
              <a:rPr lang="en-IN" sz="2000" dirty="0">
                <a:latin typeface="Times New Roman" panose="02020603050405020304" pitchFamily="18" charset="0"/>
                <a:cs typeface="Times New Roman" panose="02020603050405020304" pitchFamily="18" charset="0"/>
              </a:rPr>
              <a:t>When there are no references to an object, it is assumed to be no longer needed, and the memory, occupied by the object can be reclaimed.</a:t>
            </a:r>
            <a:endParaRPr lang="en-IN" sz="2000" b="1"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94434167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38175" y="825500"/>
            <a:ext cx="10515600" cy="4351338"/>
          </a:xfrm>
        </p:spPr>
        <p:txBody>
          <a:bodyPr>
            <a:normAutofit/>
          </a:bodyPr>
          <a:lstStyle/>
          <a:p>
            <a:pPr marL="0" indent="0" algn="just">
              <a:lnSpc>
                <a:spcPct val="150000"/>
              </a:lnSpc>
              <a:buNone/>
            </a:pPr>
            <a:r>
              <a:rPr lang="en-IN" sz="2000" dirty="0">
                <a:latin typeface="Times New Roman" panose="02020603050405020304" pitchFamily="18" charset="0"/>
                <a:cs typeface="Times New Roman" panose="02020603050405020304" pitchFamily="18" charset="0"/>
              </a:rPr>
              <a:t>There are different ways to make an Object eligible for garbage collection</a:t>
            </a:r>
          </a:p>
          <a:p>
            <a:pPr lvl="1" algn="just">
              <a:lnSpc>
                <a:spcPct val="150000"/>
              </a:lnSpc>
            </a:pPr>
            <a:r>
              <a:rPr lang="en-IN" sz="2000" dirty="0">
                <a:latin typeface="Times New Roman" panose="02020603050405020304" pitchFamily="18" charset="0"/>
                <a:cs typeface="Times New Roman" panose="02020603050405020304" pitchFamily="18" charset="0"/>
              </a:rPr>
              <a:t>Nullifying the reference variable</a:t>
            </a:r>
          </a:p>
          <a:p>
            <a:pPr lvl="1" algn="just">
              <a:lnSpc>
                <a:spcPct val="150000"/>
              </a:lnSpc>
            </a:pPr>
            <a:r>
              <a:rPr lang="en-IN" sz="2000" dirty="0">
                <a:latin typeface="Times New Roman" panose="02020603050405020304" pitchFamily="18" charset="0"/>
                <a:cs typeface="Times New Roman" panose="02020603050405020304" pitchFamily="18" charset="0"/>
              </a:rPr>
              <a:t>Reassigning the reference variable</a:t>
            </a:r>
          </a:p>
          <a:p>
            <a:pPr lvl="1" algn="just">
              <a:lnSpc>
                <a:spcPct val="150000"/>
              </a:lnSpc>
            </a:pPr>
            <a:r>
              <a:rPr lang="en-IN" sz="2000" dirty="0">
                <a:latin typeface="Times New Roman" panose="02020603050405020304" pitchFamily="18" charset="0"/>
                <a:cs typeface="Times New Roman" panose="02020603050405020304" pitchFamily="18" charset="0"/>
              </a:rPr>
              <a:t>Anonymous Objects</a:t>
            </a:r>
          </a:p>
          <a:p>
            <a:pPr lvl="1" algn="just">
              <a:lnSpc>
                <a:spcPct val="150000"/>
              </a:lnSpc>
            </a:pPr>
            <a:r>
              <a:rPr lang="en-IN" sz="2000" dirty="0">
                <a:latin typeface="Times New Roman" panose="02020603050405020304" pitchFamily="18" charset="0"/>
                <a:cs typeface="Times New Roman" panose="02020603050405020304" pitchFamily="18" charset="0"/>
              </a:rPr>
              <a:t>Object created inside a method </a:t>
            </a:r>
            <a:r>
              <a:rPr lang="en-IN" sz="2000" dirty="0" err="1">
                <a:latin typeface="Times New Roman" panose="02020603050405020304" pitchFamily="18" charset="0"/>
                <a:cs typeface="Times New Roman" panose="02020603050405020304" pitchFamily="18" charset="0"/>
              </a:rPr>
              <a:t>etc</a:t>
            </a:r>
            <a:endParaRPr lang="en-IN" sz="2000" dirty="0">
              <a:latin typeface="Times New Roman" panose="02020603050405020304" pitchFamily="18" charset="0"/>
              <a:cs typeface="Times New Roman" panose="02020603050405020304" pitchFamily="18" charset="0"/>
            </a:endParaRPr>
          </a:p>
          <a:p>
            <a:pPr marL="457200" lvl="1" indent="0" algn="just">
              <a:lnSpc>
                <a:spcPct val="150000"/>
              </a:lnSpc>
              <a:buNone/>
            </a:pPr>
            <a:endParaRPr lang="en-IN" sz="2000" dirty="0">
              <a:latin typeface="Times New Roman" panose="02020603050405020304" pitchFamily="18" charset="0"/>
              <a:cs typeface="Times New Roman" panose="02020603050405020304" pitchFamily="18" charset="0"/>
            </a:endParaRPr>
          </a:p>
        </p:txBody>
      </p:sp>
      <p:sp>
        <p:nvSpPr>
          <p:cNvPr id="4" name="TextBox 3"/>
          <p:cNvSpPr txBox="1"/>
          <p:nvPr/>
        </p:nvSpPr>
        <p:spPr>
          <a:xfrm>
            <a:off x="638175" y="4029075"/>
            <a:ext cx="3005138" cy="707886"/>
          </a:xfrm>
          <a:prstGeom prst="rect">
            <a:avLst/>
          </a:prstGeom>
          <a:noFill/>
        </p:spPr>
        <p:txBody>
          <a:bodyPr wrap="square" rtlCol="0">
            <a:spAutoFit/>
          </a:bodyPr>
          <a:lstStyle/>
          <a:p>
            <a:r>
              <a:rPr lang="en-IN" sz="2000" dirty="0">
                <a:latin typeface="Times New Roman" panose="02020603050405020304" pitchFamily="18" charset="0"/>
                <a:cs typeface="Times New Roman" panose="02020603050405020304" pitchFamily="18" charset="0"/>
              </a:rPr>
              <a:t>Box </a:t>
            </a:r>
            <a:r>
              <a:rPr lang="en-IN" sz="2000" dirty="0" err="1">
                <a:latin typeface="Times New Roman" panose="02020603050405020304" pitchFamily="18" charset="0"/>
                <a:cs typeface="Times New Roman" panose="02020603050405020304" pitchFamily="18" charset="0"/>
              </a:rPr>
              <a:t>mybox</a:t>
            </a:r>
            <a:r>
              <a:rPr lang="en-IN" sz="2000" dirty="0">
                <a:latin typeface="Times New Roman" panose="02020603050405020304" pitchFamily="18" charset="0"/>
                <a:cs typeface="Times New Roman" panose="02020603050405020304" pitchFamily="18" charset="0"/>
              </a:rPr>
              <a:t>= new Box();</a:t>
            </a:r>
          </a:p>
          <a:p>
            <a:r>
              <a:rPr lang="en-IN" sz="2000" dirty="0" err="1">
                <a:latin typeface="Times New Roman" panose="02020603050405020304" pitchFamily="18" charset="0"/>
                <a:cs typeface="Times New Roman" panose="02020603050405020304" pitchFamily="18" charset="0"/>
              </a:rPr>
              <a:t>mybox</a:t>
            </a:r>
            <a:r>
              <a:rPr lang="en-IN" sz="2000" dirty="0">
                <a:latin typeface="Times New Roman" panose="02020603050405020304" pitchFamily="18" charset="0"/>
                <a:cs typeface="Times New Roman" panose="02020603050405020304" pitchFamily="18" charset="0"/>
              </a:rPr>
              <a:t>=null;</a:t>
            </a:r>
          </a:p>
        </p:txBody>
      </p:sp>
      <p:sp>
        <p:nvSpPr>
          <p:cNvPr id="5" name="TextBox 4"/>
          <p:cNvSpPr txBox="1"/>
          <p:nvPr/>
        </p:nvSpPr>
        <p:spPr>
          <a:xfrm>
            <a:off x="4519612" y="4029075"/>
            <a:ext cx="3005138" cy="1015663"/>
          </a:xfrm>
          <a:prstGeom prst="rect">
            <a:avLst/>
          </a:prstGeom>
          <a:noFill/>
        </p:spPr>
        <p:txBody>
          <a:bodyPr wrap="square" rtlCol="0">
            <a:spAutoFit/>
          </a:bodyPr>
          <a:lstStyle/>
          <a:p>
            <a:r>
              <a:rPr lang="en-IN" sz="2000" dirty="0">
                <a:latin typeface="Times New Roman" panose="02020603050405020304" pitchFamily="18" charset="0"/>
                <a:cs typeface="Times New Roman" panose="02020603050405020304" pitchFamily="18" charset="0"/>
              </a:rPr>
              <a:t>Box mybox1= new Box();</a:t>
            </a:r>
          </a:p>
          <a:p>
            <a:r>
              <a:rPr lang="en-IN" sz="2000" dirty="0">
                <a:latin typeface="Times New Roman" panose="02020603050405020304" pitchFamily="18" charset="0"/>
                <a:cs typeface="Times New Roman" panose="02020603050405020304" pitchFamily="18" charset="0"/>
              </a:rPr>
              <a:t>Box mybox2= new Box();</a:t>
            </a:r>
          </a:p>
          <a:p>
            <a:r>
              <a:rPr lang="en-IN" sz="2000" dirty="0">
                <a:latin typeface="Times New Roman" panose="02020603050405020304" pitchFamily="18" charset="0"/>
                <a:cs typeface="Times New Roman" panose="02020603050405020304" pitchFamily="18" charset="0"/>
              </a:rPr>
              <a:t>mybox1= mubox2;</a:t>
            </a:r>
          </a:p>
        </p:txBody>
      </p:sp>
      <p:sp>
        <p:nvSpPr>
          <p:cNvPr id="6" name="TextBox 5"/>
          <p:cNvSpPr txBox="1"/>
          <p:nvPr/>
        </p:nvSpPr>
        <p:spPr>
          <a:xfrm>
            <a:off x="8401049" y="4029075"/>
            <a:ext cx="3005138" cy="400110"/>
          </a:xfrm>
          <a:prstGeom prst="rect">
            <a:avLst/>
          </a:prstGeom>
          <a:noFill/>
        </p:spPr>
        <p:txBody>
          <a:bodyPr wrap="square" rtlCol="0">
            <a:spAutoFit/>
          </a:bodyPr>
          <a:lstStyle/>
          <a:p>
            <a:r>
              <a:rPr lang="en-IN" sz="2000" dirty="0">
                <a:latin typeface="Times New Roman" panose="02020603050405020304" pitchFamily="18" charset="0"/>
                <a:cs typeface="Times New Roman" panose="02020603050405020304" pitchFamily="18" charset="0"/>
              </a:rPr>
              <a:t> new Box();</a:t>
            </a:r>
          </a:p>
        </p:txBody>
      </p:sp>
      <p:sp>
        <p:nvSpPr>
          <p:cNvPr id="7" name="Rectangle 6"/>
          <p:cNvSpPr/>
          <p:nvPr/>
        </p:nvSpPr>
        <p:spPr>
          <a:xfrm>
            <a:off x="638175" y="4029075"/>
            <a:ext cx="2805113" cy="101566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p:cNvSpPr/>
          <p:nvPr/>
        </p:nvSpPr>
        <p:spPr>
          <a:xfrm>
            <a:off x="4493418" y="4029074"/>
            <a:ext cx="2805113" cy="101566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p:cNvSpPr/>
          <p:nvPr/>
        </p:nvSpPr>
        <p:spPr>
          <a:xfrm>
            <a:off x="8148636" y="4029074"/>
            <a:ext cx="2805113" cy="101566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42590319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14338"/>
            <a:ext cx="10515600" cy="5762625"/>
          </a:xfrm>
        </p:spPr>
        <p:txBody>
          <a:bodyPr>
            <a:normAutofit/>
          </a:bodyPr>
          <a:lstStyle/>
          <a:p>
            <a:pPr algn="just" fontAlgn="base">
              <a:lnSpc>
                <a:spcPct val="150000"/>
              </a:lnSpc>
            </a:pPr>
            <a:r>
              <a:rPr lang="en-IN" sz="2000" dirty="0">
                <a:latin typeface="Times New Roman" panose="02020603050405020304" pitchFamily="18" charset="0"/>
                <a:cs typeface="Times New Roman" panose="02020603050405020304" pitchFamily="18" charset="0"/>
              </a:rPr>
              <a:t>Once we made object eligible for garbage collection, it may not destroy immediately by garbage collector. Whenever JVM runs Garbage Collector program, then only object will be destroyed. But when JVM runs Garbage Collector, we can not expect.</a:t>
            </a:r>
          </a:p>
          <a:p>
            <a:pPr algn="just" fontAlgn="base">
              <a:lnSpc>
                <a:spcPct val="150000"/>
              </a:lnSpc>
            </a:pPr>
            <a:r>
              <a:rPr lang="en-IN" sz="2000" dirty="0">
                <a:latin typeface="Times New Roman" panose="02020603050405020304" pitchFamily="18" charset="0"/>
                <a:cs typeface="Times New Roman" panose="02020603050405020304" pitchFamily="18" charset="0"/>
              </a:rPr>
              <a:t>We can also request JVM to run Garbage Collector. There are two ways to do it :</a:t>
            </a:r>
          </a:p>
          <a:p>
            <a:pPr lvl="2" algn="just" fontAlgn="base">
              <a:lnSpc>
                <a:spcPct val="150000"/>
              </a:lnSpc>
            </a:pPr>
            <a:r>
              <a:rPr lang="en-IN" b="1" dirty="0">
                <a:latin typeface="Times New Roman" panose="02020603050405020304" pitchFamily="18" charset="0"/>
                <a:cs typeface="Times New Roman" panose="02020603050405020304" pitchFamily="18" charset="0"/>
              </a:rPr>
              <a:t>Using </a:t>
            </a:r>
            <a:r>
              <a:rPr lang="en-IN" b="1" i="1" dirty="0" err="1">
                <a:latin typeface="Times New Roman" panose="02020603050405020304" pitchFamily="18" charset="0"/>
                <a:cs typeface="Times New Roman" panose="02020603050405020304" pitchFamily="18" charset="0"/>
              </a:rPr>
              <a:t>System.gc</a:t>
            </a:r>
            <a:r>
              <a:rPr lang="en-IN" b="1" i="1" dirty="0">
                <a:latin typeface="Times New Roman" panose="02020603050405020304" pitchFamily="18" charset="0"/>
                <a:cs typeface="Times New Roman" panose="02020603050405020304" pitchFamily="18" charset="0"/>
              </a:rPr>
              <a:t>()</a:t>
            </a:r>
            <a:r>
              <a:rPr lang="en-IN" b="1" dirty="0">
                <a:latin typeface="Times New Roman" panose="02020603050405020304" pitchFamily="18" charset="0"/>
                <a:cs typeface="Times New Roman" panose="02020603050405020304" pitchFamily="18" charset="0"/>
              </a:rPr>
              <a:t> method</a:t>
            </a:r>
            <a:r>
              <a:rPr lang="en-IN" dirty="0">
                <a:latin typeface="Times New Roman" panose="02020603050405020304" pitchFamily="18" charset="0"/>
                <a:cs typeface="Times New Roman" panose="02020603050405020304" pitchFamily="18" charset="0"/>
              </a:rPr>
              <a:t> : System class contain static method </a:t>
            </a:r>
            <a:r>
              <a:rPr lang="en-IN" i="1" dirty="0" err="1">
                <a:latin typeface="Times New Roman" panose="02020603050405020304" pitchFamily="18" charset="0"/>
                <a:cs typeface="Times New Roman" panose="02020603050405020304" pitchFamily="18" charset="0"/>
              </a:rPr>
              <a:t>gc</a:t>
            </a:r>
            <a:r>
              <a:rPr lang="en-IN" i="1" dirty="0">
                <a:latin typeface="Times New Roman" panose="02020603050405020304" pitchFamily="18" charset="0"/>
                <a:cs typeface="Times New Roman" panose="02020603050405020304" pitchFamily="18" charset="0"/>
              </a:rPr>
              <a:t>()</a:t>
            </a:r>
            <a:r>
              <a:rPr lang="en-IN" dirty="0">
                <a:latin typeface="Times New Roman" panose="02020603050405020304" pitchFamily="18" charset="0"/>
                <a:cs typeface="Times New Roman" panose="02020603050405020304" pitchFamily="18" charset="0"/>
              </a:rPr>
              <a:t> for requesting JVM to run Garbage Collector.</a:t>
            </a:r>
          </a:p>
          <a:p>
            <a:pPr lvl="2" algn="just" fontAlgn="base">
              <a:lnSpc>
                <a:spcPct val="150000"/>
              </a:lnSpc>
            </a:pPr>
            <a:r>
              <a:rPr lang="en-IN" b="1" dirty="0">
                <a:latin typeface="Times New Roman" panose="02020603050405020304" pitchFamily="18" charset="0"/>
                <a:cs typeface="Times New Roman" panose="02020603050405020304" pitchFamily="18" charset="0"/>
              </a:rPr>
              <a:t>Using </a:t>
            </a:r>
            <a:r>
              <a:rPr lang="en-IN" b="1" i="1" dirty="0" err="1">
                <a:latin typeface="Times New Roman" panose="02020603050405020304" pitchFamily="18" charset="0"/>
                <a:cs typeface="Times New Roman" panose="02020603050405020304" pitchFamily="18" charset="0"/>
              </a:rPr>
              <a:t>Runtime.getRuntime</a:t>
            </a:r>
            <a:r>
              <a:rPr lang="en-IN" b="1" i="1" dirty="0">
                <a:latin typeface="Times New Roman" panose="02020603050405020304" pitchFamily="18" charset="0"/>
                <a:cs typeface="Times New Roman" panose="02020603050405020304" pitchFamily="18" charset="0"/>
              </a:rPr>
              <a:t>().</a:t>
            </a:r>
            <a:r>
              <a:rPr lang="en-IN" b="1" i="1" dirty="0" err="1">
                <a:latin typeface="Times New Roman" panose="02020603050405020304" pitchFamily="18" charset="0"/>
                <a:cs typeface="Times New Roman" panose="02020603050405020304" pitchFamily="18" charset="0"/>
              </a:rPr>
              <a:t>gc</a:t>
            </a:r>
            <a:r>
              <a:rPr lang="en-IN" b="1" i="1" dirty="0">
                <a:latin typeface="Times New Roman" panose="02020603050405020304" pitchFamily="18" charset="0"/>
                <a:cs typeface="Times New Roman" panose="02020603050405020304" pitchFamily="18" charset="0"/>
              </a:rPr>
              <a:t>()</a:t>
            </a:r>
            <a:r>
              <a:rPr lang="en-IN" b="1" dirty="0">
                <a:latin typeface="Times New Roman" panose="02020603050405020304" pitchFamily="18" charset="0"/>
                <a:cs typeface="Times New Roman" panose="02020603050405020304" pitchFamily="18" charset="0"/>
              </a:rPr>
              <a:t> method</a:t>
            </a:r>
            <a:r>
              <a:rPr lang="en-IN" dirty="0">
                <a:latin typeface="Times New Roman" panose="02020603050405020304" pitchFamily="18" charset="0"/>
                <a:cs typeface="Times New Roman" panose="02020603050405020304" pitchFamily="18" charset="0"/>
              </a:rPr>
              <a:t> : Runtime class allows the application to interface with the JVM in which the application is running. Hence by using its </a:t>
            </a:r>
            <a:r>
              <a:rPr lang="en-IN" dirty="0" err="1">
                <a:latin typeface="Times New Roman" panose="02020603050405020304" pitchFamily="18" charset="0"/>
                <a:cs typeface="Times New Roman" panose="02020603050405020304" pitchFamily="18" charset="0"/>
              </a:rPr>
              <a:t>gc</a:t>
            </a:r>
            <a:r>
              <a:rPr lang="en-IN" dirty="0">
                <a:latin typeface="Times New Roman" panose="02020603050405020304" pitchFamily="18" charset="0"/>
                <a:cs typeface="Times New Roman" panose="02020603050405020304" pitchFamily="18" charset="0"/>
              </a:rPr>
              <a:t>() method, we can request JVM to run Garbage Collector.</a:t>
            </a:r>
          </a:p>
        </p:txBody>
      </p:sp>
    </p:spTree>
    <p:extLst>
      <p:ext uri="{BB962C8B-B14F-4D97-AF65-F5344CB8AC3E}">
        <p14:creationId xmlns:p14="http://schemas.microsoft.com/office/powerpoint/2010/main" val="2414845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42924" y="200025"/>
            <a:ext cx="11758613" cy="6247864"/>
          </a:xfrm>
          <a:prstGeom prst="rect">
            <a:avLst/>
          </a:prstGeom>
          <a:noFill/>
        </p:spPr>
        <p:txBody>
          <a:bodyPr wrap="square" rtlCol="0">
            <a:spAutoFit/>
          </a:bodyPr>
          <a:lstStyle/>
          <a:p>
            <a:r>
              <a:rPr lang="en-IN" sz="2000" b="1" dirty="0">
                <a:latin typeface="Times New Roman" pitchFamily="18" charset="0"/>
                <a:cs typeface="Times New Roman" pitchFamily="18" charset="0"/>
              </a:rPr>
              <a:t>Local variables: </a:t>
            </a:r>
          </a:p>
          <a:p>
            <a:endParaRPr lang="en-IN" sz="2000" dirty="0">
              <a:latin typeface="Times New Roman" pitchFamily="18" charset="0"/>
              <a:cs typeface="Times New Roman" pitchFamily="18" charset="0"/>
            </a:endParaRPr>
          </a:p>
          <a:p>
            <a:r>
              <a:rPr lang="en-IN" sz="2000" dirty="0">
                <a:latin typeface="Times New Roman" pitchFamily="18" charset="0"/>
                <a:cs typeface="Times New Roman" pitchFamily="18" charset="0"/>
              </a:rPr>
              <a:t>	* Variables defined inside methods, constructors or blocks are called local</a:t>
            </a:r>
          </a:p>
          <a:p>
            <a:r>
              <a:rPr lang="en-IN" sz="2000" dirty="0">
                <a:latin typeface="Times New Roman" pitchFamily="18" charset="0"/>
                <a:cs typeface="Times New Roman" pitchFamily="18" charset="0"/>
              </a:rPr>
              <a:t>	   variables. </a:t>
            </a:r>
          </a:p>
          <a:p>
            <a:endParaRPr lang="en-IN" sz="2000" dirty="0">
              <a:latin typeface="Times New Roman" pitchFamily="18" charset="0"/>
              <a:cs typeface="Times New Roman" pitchFamily="18" charset="0"/>
            </a:endParaRPr>
          </a:p>
          <a:p>
            <a:r>
              <a:rPr lang="en-IN" sz="2000" dirty="0">
                <a:latin typeface="Times New Roman" pitchFamily="18" charset="0"/>
                <a:cs typeface="Times New Roman" pitchFamily="18" charset="0"/>
              </a:rPr>
              <a:t>	* The variable will be declared and initialized within the method and the </a:t>
            </a:r>
          </a:p>
          <a:p>
            <a:r>
              <a:rPr lang="en-IN" sz="2000" dirty="0">
                <a:latin typeface="Times New Roman" pitchFamily="18" charset="0"/>
                <a:cs typeface="Times New Roman" pitchFamily="18" charset="0"/>
              </a:rPr>
              <a:t>	    variable will be destroyed when the method has completed.</a:t>
            </a:r>
          </a:p>
          <a:p>
            <a:endParaRPr lang="en-IN" sz="2000" dirty="0">
              <a:latin typeface="Times New Roman" pitchFamily="18" charset="0"/>
              <a:cs typeface="Times New Roman" pitchFamily="18" charset="0"/>
            </a:endParaRPr>
          </a:p>
          <a:p>
            <a:r>
              <a:rPr lang="en-IN" sz="2000" b="1" dirty="0">
                <a:latin typeface="Times New Roman" pitchFamily="18" charset="0"/>
                <a:cs typeface="Times New Roman" pitchFamily="18" charset="0"/>
              </a:rPr>
              <a:t>Instance variables (Member variable):</a:t>
            </a:r>
          </a:p>
          <a:p>
            <a:endParaRPr lang="en-IN" sz="2000" dirty="0">
              <a:latin typeface="Times New Roman" pitchFamily="18" charset="0"/>
              <a:cs typeface="Times New Roman" pitchFamily="18" charset="0"/>
            </a:endParaRPr>
          </a:p>
          <a:p>
            <a:r>
              <a:rPr lang="en-IN" sz="2000" dirty="0">
                <a:latin typeface="Times New Roman" pitchFamily="18" charset="0"/>
                <a:cs typeface="Times New Roman" pitchFamily="18" charset="0"/>
              </a:rPr>
              <a:t>	*  Instance variables are variables within a class but outside any method. </a:t>
            </a:r>
          </a:p>
          <a:p>
            <a:r>
              <a:rPr lang="en-IN" sz="2000" dirty="0">
                <a:latin typeface="Times New Roman" pitchFamily="18" charset="0"/>
                <a:cs typeface="Times New Roman" pitchFamily="18" charset="0"/>
              </a:rPr>
              <a:t>	</a:t>
            </a:r>
          </a:p>
          <a:p>
            <a:r>
              <a:rPr lang="en-IN" sz="2000" dirty="0">
                <a:latin typeface="Times New Roman" pitchFamily="18" charset="0"/>
                <a:cs typeface="Times New Roman" pitchFamily="18" charset="0"/>
              </a:rPr>
              <a:t> 	* These variables are instantiated when the class is loaded. </a:t>
            </a:r>
          </a:p>
          <a:p>
            <a:r>
              <a:rPr lang="en-IN" sz="2000" dirty="0">
                <a:latin typeface="Times New Roman" pitchFamily="18" charset="0"/>
                <a:cs typeface="Times New Roman" pitchFamily="18" charset="0"/>
              </a:rPr>
              <a:t>	   Instance variables can be accessed from inside any method, constructor or</a:t>
            </a:r>
          </a:p>
          <a:p>
            <a:r>
              <a:rPr lang="en-IN" sz="2000" dirty="0">
                <a:latin typeface="Times New Roman" pitchFamily="18" charset="0"/>
                <a:cs typeface="Times New Roman" pitchFamily="18" charset="0"/>
              </a:rPr>
              <a:t>	   blocks of that particular class.</a:t>
            </a:r>
          </a:p>
          <a:p>
            <a:endParaRPr lang="en-IN" sz="2000" dirty="0">
              <a:latin typeface="Times New Roman" pitchFamily="18" charset="0"/>
              <a:cs typeface="Times New Roman" pitchFamily="18" charset="0"/>
            </a:endParaRPr>
          </a:p>
          <a:p>
            <a:r>
              <a:rPr lang="en-IN" sz="2000" b="1" dirty="0">
                <a:latin typeface="Times New Roman" pitchFamily="18" charset="0"/>
                <a:cs typeface="Times New Roman" pitchFamily="18" charset="0"/>
              </a:rPr>
              <a:t>Class variables (Static Variables): </a:t>
            </a:r>
          </a:p>
          <a:p>
            <a:endParaRPr lang="en-IN" sz="2000" dirty="0">
              <a:latin typeface="Times New Roman" pitchFamily="18" charset="0"/>
              <a:cs typeface="Times New Roman" pitchFamily="18" charset="0"/>
            </a:endParaRPr>
          </a:p>
          <a:p>
            <a:r>
              <a:rPr lang="en-IN" sz="2000" dirty="0">
                <a:latin typeface="Times New Roman" pitchFamily="18" charset="0"/>
                <a:cs typeface="Times New Roman" pitchFamily="18" charset="0"/>
              </a:rPr>
              <a:t>	* Class variables are variables declared with in a class, outside any method, </a:t>
            </a:r>
          </a:p>
          <a:p>
            <a:r>
              <a:rPr lang="en-IN" sz="2000" dirty="0">
                <a:latin typeface="Times New Roman" pitchFamily="18" charset="0"/>
                <a:cs typeface="Times New Roman" pitchFamily="18" charset="0"/>
              </a:rPr>
              <a:t>	   with the static keyword.</a:t>
            </a:r>
          </a:p>
        </p:txBody>
      </p:sp>
    </p:spTree>
    <p:extLst>
      <p:ext uri="{BB962C8B-B14F-4D97-AF65-F5344CB8AC3E}">
        <p14:creationId xmlns:p14="http://schemas.microsoft.com/office/powerpoint/2010/main" val="42597730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11" end="1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12" end="12"/>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
                                            <p:txEl>
                                              <p:pRg st="13" end="13"/>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
                                            <p:txEl>
                                              <p:pRg st="14" end="14"/>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
                                            <p:txEl>
                                              <p:pRg st="16" end="16"/>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2">
                                            <p:txEl>
                                              <p:pRg st="18" end="18"/>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2">
                                            <p:txEl>
                                              <p:pRg st="19" end="1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just">
              <a:lnSpc>
                <a:spcPct val="150000"/>
              </a:lnSpc>
            </a:pPr>
            <a:r>
              <a:rPr lang="en-IN" sz="3200" b="1" u="sng" dirty="0">
                <a:latin typeface="Times New Roman" panose="02020603050405020304" pitchFamily="18" charset="0"/>
                <a:cs typeface="Times New Roman" panose="02020603050405020304" pitchFamily="18" charset="0"/>
              </a:rPr>
              <a:t>Finalize()</a:t>
            </a:r>
          </a:p>
        </p:txBody>
      </p:sp>
      <p:sp>
        <p:nvSpPr>
          <p:cNvPr id="3" name="Content Placeholder 2"/>
          <p:cNvSpPr>
            <a:spLocks noGrp="1"/>
          </p:cNvSpPr>
          <p:nvPr>
            <p:ph idx="1"/>
          </p:nvPr>
        </p:nvSpPr>
        <p:spPr/>
        <p:txBody>
          <a:bodyPr>
            <a:normAutofit/>
          </a:bodyPr>
          <a:lstStyle/>
          <a:p>
            <a:pPr algn="just" fontAlgn="base">
              <a:lnSpc>
                <a:spcPct val="150000"/>
              </a:lnSpc>
            </a:pPr>
            <a:r>
              <a:rPr lang="en-IN" sz="2000" dirty="0"/>
              <a:t>Just before destroying an object, Garbage Collector calls </a:t>
            </a:r>
            <a:r>
              <a:rPr lang="en-IN" sz="2000" i="1" dirty="0"/>
              <a:t>finalize()</a:t>
            </a:r>
            <a:r>
              <a:rPr lang="en-IN" sz="2000" dirty="0"/>
              <a:t> method on the object to perform clean-up activities. Once </a:t>
            </a:r>
            <a:r>
              <a:rPr lang="en-IN" sz="2000" i="1" dirty="0"/>
              <a:t>finalize()</a:t>
            </a:r>
            <a:r>
              <a:rPr lang="en-IN" sz="2000" dirty="0"/>
              <a:t> method completes, Garbage Collector destroys that object.</a:t>
            </a:r>
          </a:p>
          <a:p>
            <a:pPr algn="just" fontAlgn="base">
              <a:lnSpc>
                <a:spcPct val="150000"/>
              </a:lnSpc>
            </a:pPr>
            <a:r>
              <a:rPr lang="en-IN" sz="2000" i="1" dirty="0"/>
              <a:t>finalize()</a:t>
            </a:r>
            <a:r>
              <a:rPr lang="en-IN" sz="2000" dirty="0"/>
              <a:t> method is present in Object class with following prototype      </a:t>
            </a:r>
          </a:p>
          <a:p>
            <a:pPr marL="0" indent="0" algn="just" fontAlgn="base">
              <a:lnSpc>
                <a:spcPct val="150000"/>
              </a:lnSpc>
              <a:buNone/>
            </a:pPr>
            <a:r>
              <a:rPr lang="en-IN" sz="2000" dirty="0"/>
              <a:t>	protected void finalize() throws </a:t>
            </a:r>
            <a:r>
              <a:rPr lang="en-IN" sz="2000" dirty="0" err="1"/>
              <a:t>Throwable</a:t>
            </a:r>
            <a:r>
              <a:rPr lang="en-IN" sz="2000" dirty="0"/>
              <a:t> </a:t>
            </a:r>
          </a:p>
          <a:p>
            <a:pPr algn="just" fontAlgn="base">
              <a:lnSpc>
                <a:spcPct val="150000"/>
              </a:lnSpc>
            </a:pPr>
            <a:r>
              <a:rPr lang="en-IN" sz="2000" dirty="0"/>
              <a:t>Based on our requirement, we can override </a:t>
            </a:r>
            <a:r>
              <a:rPr lang="en-IN" sz="2000" i="1" dirty="0"/>
              <a:t>finalize()</a:t>
            </a:r>
            <a:r>
              <a:rPr lang="en-IN" sz="2000" dirty="0"/>
              <a:t> method for perform our clean-up activities like closing connection from database</a:t>
            </a:r>
          </a:p>
        </p:txBody>
      </p:sp>
    </p:spTree>
    <p:extLst>
      <p:ext uri="{BB962C8B-B14F-4D97-AF65-F5344CB8AC3E}">
        <p14:creationId xmlns:p14="http://schemas.microsoft.com/office/powerpoint/2010/main" val="386518054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normAutofit/>
          </a:bodyPr>
          <a:lstStyle/>
          <a:p>
            <a:pPr algn="just">
              <a:lnSpc>
                <a:spcPct val="150000"/>
              </a:lnSpc>
            </a:pPr>
            <a:r>
              <a:rPr lang="en-IN" sz="3200" b="1" u="sng" dirty="0">
                <a:latin typeface="Times New Roman" panose="02020603050405020304" pitchFamily="18" charset="0"/>
                <a:cs typeface="Times New Roman" panose="02020603050405020304" pitchFamily="18" charset="0"/>
              </a:rPr>
              <a:t>this</a:t>
            </a:r>
            <a:r>
              <a:rPr lang="en-IN" sz="3200" u="sng" dirty="0">
                <a:latin typeface="Times New Roman" panose="02020603050405020304" pitchFamily="18" charset="0"/>
                <a:cs typeface="Times New Roman" panose="02020603050405020304" pitchFamily="18" charset="0"/>
              </a:rPr>
              <a:t> Keyword</a:t>
            </a:r>
          </a:p>
        </p:txBody>
      </p:sp>
      <p:sp>
        <p:nvSpPr>
          <p:cNvPr id="3" name="Content Placeholder 2"/>
          <p:cNvSpPr>
            <a:spLocks noGrp="1"/>
          </p:cNvSpPr>
          <p:nvPr>
            <p:ph idx="1"/>
          </p:nvPr>
        </p:nvSpPr>
        <p:spPr>
          <a:xfrm>
            <a:off x="738187" y="1211263"/>
            <a:ext cx="10515600" cy="5289550"/>
          </a:xfrm>
        </p:spPr>
        <p:txBody>
          <a:bodyPr>
            <a:normAutofit/>
          </a:bodyPr>
          <a:lstStyle/>
          <a:p>
            <a:pPr algn="just">
              <a:lnSpc>
                <a:spcPct val="150000"/>
              </a:lnSpc>
            </a:pPr>
            <a:r>
              <a:rPr lang="en-IN" sz="2000" dirty="0">
                <a:latin typeface="Times New Roman" panose="02020603050405020304" pitchFamily="18" charset="0"/>
                <a:cs typeface="Times New Roman" panose="02020603050405020304" pitchFamily="18" charset="0"/>
              </a:rPr>
              <a:t>Keyword “this” is a reference variable that refers to current object</a:t>
            </a:r>
          </a:p>
          <a:p>
            <a:pPr algn="just">
              <a:lnSpc>
                <a:spcPct val="150000"/>
              </a:lnSpc>
            </a:pPr>
            <a:r>
              <a:rPr lang="en-IN" sz="2000" dirty="0">
                <a:latin typeface="Times New Roman" panose="02020603050405020304" pitchFamily="18" charset="0"/>
                <a:cs typeface="Times New Roman" panose="02020603050405020304" pitchFamily="18" charset="0"/>
              </a:rPr>
              <a:t>Following are the ways to use “this” keyword in java</a:t>
            </a:r>
          </a:p>
          <a:p>
            <a:pPr marL="0" indent="0" algn="just">
              <a:lnSpc>
                <a:spcPct val="150000"/>
              </a:lnSpc>
              <a:buNone/>
            </a:pPr>
            <a:r>
              <a:rPr lang="en-IN" sz="2000" dirty="0">
                <a:latin typeface="Times New Roman" panose="02020603050405020304" pitchFamily="18" charset="0"/>
                <a:cs typeface="Times New Roman" panose="02020603050405020304" pitchFamily="18" charset="0"/>
              </a:rPr>
              <a:t>	 1.</a:t>
            </a:r>
            <a:r>
              <a:rPr lang="en-IN" sz="2000" b="1" dirty="0"/>
              <a:t>Using ‘this’ keyword to refer current class instance variables</a:t>
            </a:r>
          </a:p>
          <a:p>
            <a:pPr marL="0" indent="0" algn="just">
              <a:lnSpc>
                <a:spcPct val="150000"/>
              </a:lnSpc>
              <a:buNone/>
            </a:pPr>
            <a:r>
              <a:rPr lang="en-IN" sz="2000" b="1" dirty="0">
                <a:latin typeface="Times New Roman" panose="02020603050405020304" pitchFamily="18" charset="0"/>
                <a:cs typeface="Times New Roman" panose="02020603050405020304" pitchFamily="18" charset="0"/>
              </a:rPr>
              <a:t>	2. </a:t>
            </a:r>
            <a:r>
              <a:rPr lang="en-IN" sz="2000" b="1" dirty="0"/>
              <a:t>Using this() to invoke current class constructor</a:t>
            </a:r>
          </a:p>
          <a:p>
            <a:pPr marL="0" indent="0" algn="just">
              <a:lnSpc>
                <a:spcPct val="150000"/>
              </a:lnSpc>
              <a:buNone/>
            </a:pPr>
            <a:r>
              <a:rPr lang="en-IN" sz="2000" b="1" dirty="0">
                <a:latin typeface="Times New Roman" panose="02020603050405020304" pitchFamily="18" charset="0"/>
                <a:cs typeface="Times New Roman" panose="02020603050405020304" pitchFamily="18" charset="0"/>
              </a:rPr>
              <a:t>	3.</a:t>
            </a:r>
            <a:r>
              <a:rPr lang="en-IN" sz="2000" b="1" dirty="0"/>
              <a:t> Using ‘this’ keyword to return the current class instance</a:t>
            </a:r>
          </a:p>
          <a:p>
            <a:pPr marL="0" indent="0" algn="just">
              <a:lnSpc>
                <a:spcPct val="150000"/>
              </a:lnSpc>
              <a:buNone/>
            </a:pPr>
            <a:r>
              <a:rPr lang="en-IN" sz="2000" b="1" dirty="0">
                <a:latin typeface="Times New Roman" panose="02020603050405020304" pitchFamily="18" charset="0"/>
                <a:cs typeface="Times New Roman" panose="02020603050405020304" pitchFamily="18" charset="0"/>
              </a:rPr>
              <a:t>	4.</a:t>
            </a:r>
            <a:r>
              <a:rPr lang="en-IN" sz="2000" b="1" dirty="0"/>
              <a:t> Using ‘this’ keyword as method parameter</a:t>
            </a:r>
          </a:p>
          <a:p>
            <a:pPr marL="0" indent="0" algn="just">
              <a:lnSpc>
                <a:spcPct val="150000"/>
              </a:lnSpc>
              <a:buNone/>
            </a:pPr>
            <a:r>
              <a:rPr lang="en-IN" sz="2000" b="1" dirty="0">
                <a:latin typeface="Times New Roman" panose="02020603050405020304" pitchFamily="18" charset="0"/>
                <a:cs typeface="Times New Roman" panose="02020603050405020304" pitchFamily="18" charset="0"/>
              </a:rPr>
              <a:t>	5.</a:t>
            </a:r>
            <a:r>
              <a:rPr lang="en-IN" sz="2000" b="1" dirty="0"/>
              <a:t> Using ‘this’ keyword to invoke current class method</a:t>
            </a:r>
          </a:p>
          <a:p>
            <a:pPr marL="0" indent="0" fontAlgn="base">
              <a:buNone/>
            </a:pPr>
            <a:r>
              <a:rPr lang="en-IN" sz="2000" b="1" dirty="0">
                <a:latin typeface="Times New Roman" panose="02020603050405020304" pitchFamily="18" charset="0"/>
                <a:cs typeface="Times New Roman" panose="02020603050405020304" pitchFamily="18" charset="0"/>
              </a:rPr>
              <a:t>	6.</a:t>
            </a:r>
            <a:r>
              <a:rPr lang="en-IN" sz="2000" b="1" dirty="0"/>
              <a:t> Using ‘this’ keyword as an argument in the constructor call</a:t>
            </a:r>
            <a:endParaRPr lang="en-IN" sz="2000" dirty="0"/>
          </a:p>
          <a:p>
            <a:pPr marL="0" indent="0">
              <a:buNone/>
            </a:pPr>
            <a:br>
              <a:rPr lang="en-IN" sz="2000" dirty="0"/>
            </a:b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7139953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0" y="0"/>
            <a:ext cx="9144000" cy="7201972"/>
          </a:xfrm>
          <a:prstGeom prst="rect">
            <a:avLst/>
          </a:prstGeom>
          <a:noFill/>
        </p:spPr>
        <p:txBody>
          <a:bodyPr wrap="square" rtlCol="0">
            <a:spAutoFit/>
          </a:bodyPr>
          <a:lstStyle/>
          <a:p>
            <a:r>
              <a:rPr lang="en-IN" sz="2200" b="1" dirty="0">
                <a:latin typeface="Times New Roman" pitchFamily="18" charset="0"/>
                <a:cs typeface="Times New Roman" pitchFamily="18" charset="0"/>
              </a:rPr>
              <a:t>1) </a:t>
            </a:r>
            <a:r>
              <a:rPr lang="en-IN" sz="2200" b="1" u="sng" dirty="0">
                <a:latin typeface="Times New Roman" pitchFamily="18" charset="0"/>
                <a:cs typeface="Times New Roman" pitchFamily="18" charset="0"/>
              </a:rPr>
              <a:t>this keyword can be used to refer current class instance variable:</a:t>
            </a:r>
          </a:p>
          <a:p>
            <a:r>
              <a:rPr lang="en-IN" sz="2200" dirty="0">
                <a:latin typeface="Times New Roman" pitchFamily="18" charset="0"/>
                <a:cs typeface="Times New Roman" pitchFamily="18" charset="0"/>
              </a:rPr>
              <a:t>	 * If there is ambiguity between the instance variable and parameter,</a:t>
            </a:r>
          </a:p>
          <a:p>
            <a:r>
              <a:rPr lang="en-US" sz="2200" dirty="0">
                <a:latin typeface="Times New Roman" pitchFamily="18" charset="0"/>
                <a:cs typeface="Times New Roman" pitchFamily="18" charset="0"/>
              </a:rPr>
              <a:t>	     this keyword resolves the problem of ambiguity.</a:t>
            </a:r>
          </a:p>
          <a:p>
            <a:r>
              <a:rPr lang="en-US" sz="2200" dirty="0">
                <a:latin typeface="Times New Roman" pitchFamily="18" charset="0"/>
                <a:cs typeface="Times New Roman" pitchFamily="18" charset="0"/>
              </a:rPr>
              <a:t> </a:t>
            </a:r>
          </a:p>
          <a:p>
            <a:r>
              <a:rPr lang="en-US" sz="2200" dirty="0">
                <a:latin typeface="Times New Roman" pitchFamily="18" charset="0"/>
                <a:cs typeface="Times New Roman" pitchFamily="18" charset="0"/>
              </a:rPr>
              <a:t>class Student	// without using ‘this’ keyword</a:t>
            </a:r>
          </a:p>
          <a:p>
            <a:r>
              <a:rPr lang="en-US" sz="2200" dirty="0">
                <a:latin typeface="Times New Roman" pitchFamily="18" charset="0"/>
                <a:cs typeface="Times New Roman" pitchFamily="18" charset="0"/>
              </a:rPr>
              <a:t>{  </a:t>
            </a:r>
          </a:p>
          <a:p>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int</a:t>
            </a:r>
            <a:r>
              <a:rPr lang="en-US" sz="2200" dirty="0">
                <a:latin typeface="Times New Roman" pitchFamily="18" charset="0"/>
                <a:cs typeface="Times New Roman" pitchFamily="18" charset="0"/>
              </a:rPr>
              <a:t> id;      String name;  </a:t>
            </a:r>
          </a:p>
          <a:p>
            <a:r>
              <a:rPr lang="en-US" sz="2200" dirty="0">
                <a:latin typeface="Times New Roman" pitchFamily="18" charset="0"/>
                <a:cs typeface="Times New Roman" pitchFamily="18" charset="0"/>
              </a:rPr>
              <a:t>	 Student(</a:t>
            </a:r>
            <a:r>
              <a:rPr lang="en-US" sz="2200" dirty="0" err="1">
                <a:latin typeface="Times New Roman" pitchFamily="18" charset="0"/>
                <a:cs typeface="Times New Roman" pitchFamily="18" charset="0"/>
              </a:rPr>
              <a:t>int</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id,String</a:t>
            </a:r>
            <a:r>
              <a:rPr lang="en-US" sz="2200" dirty="0">
                <a:latin typeface="Times New Roman" pitchFamily="18" charset="0"/>
                <a:cs typeface="Times New Roman" pitchFamily="18" charset="0"/>
              </a:rPr>
              <a:t> name)</a:t>
            </a:r>
          </a:p>
          <a:p>
            <a:r>
              <a:rPr lang="en-US" sz="2200" dirty="0">
                <a:latin typeface="Times New Roman" pitchFamily="18" charset="0"/>
                <a:cs typeface="Times New Roman" pitchFamily="18" charset="0"/>
              </a:rPr>
              <a:t>   	{  </a:t>
            </a:r>
          </a:p>
          <a:p>
            <a:r>
              <a:rPr lang="en-US" sz="2200" dirty="0">
                <a:latin typeface="Times New Roman" pitchFamily="18" charset="0"/>
                <a:cs typeface="Times New Roman" pitchFamily="18" charset="0"/>
              </a:rPr>
              <a:t>    		id = id;  		name = name;  </a:t>
            </a:r>
          </a:p>
          <a:p>
            <a:r>
              <a:rPr lang="en-US" sz="2200" dirty="0">
                <a:latin typeface="Times New Roman" pitchFamily="18" charset="0"/>
                <a:cs typeface="Times New Roman" pitchFamily="18" charset="0"/>
              </a:rPr>
              <a:t>    	}  </a:t>
            </a:r>
          </a:p>
          <a:p>
            <a:r>
              <a:rPr lang="en-US" sz="2200" dirty="0">
                <a:latin typeface="Times New Roman" pitchFamily="18" charset="0"/>
                <a:cs typeface="Times New Roman" pitchFamily="18" charset="0"/>
              </a:rPr>
              <a:t>	void display()</a:t>
            </a:r>
          </a:p>
          <a:p>
            <a:r>
              <a:rPr lang="en-US" sz="2200" dirty="0">
                <a:latin typeface="Times New Roman" pitchFamily="18" charset="0"/>
                <a:cs typeface="Times New Roman" pitchFamily="18" charset="0"/>
              </a:rPr>
              <a:t>    	{		</a:t>
            </a:r>
            <a:r>
              <a:rPr lang="en-US" sz="2200" dirty="0" err="1">
                <a:latin typeface="Times New Roman" pitchFamily="18" charset="0"/>
                <a:cs typeface="Times New Roman" pitchFamily="18" charset="0"/>
              </a:rPr>
              <a:t>System.out.println</a:t>
            </a:r>
            <a:r>
              <a:rPr lang="en-US" sz="2200" dirty="0">
                <a:latin typeface="Times New Roman" pitchFamily="18" charset="0"/>
                <a:cs typeface="Times New Roman" pitchFamily="18" charset="0"/>
              </a:rPr>
              <a:t>(id+" "+name);     	}  </a:t>
            </a:r>
          </a:p>
          <a:p>
            <a:r>
              <a:rPr lang="en-US" sz="2200" dirty="0">
                <a:latin typeface="Times New Roman" pitchFamily="18" charset="0"/>
                <a:cs typeface="Times New Roman" pitchFamily="18" charset="0"/>
              </a:rPr>
              <a:t>	public static void main(String </a:t>
            </a:r>
            <a:r>
              <a:rPr lang="en-US" sz="2200" dirty="0" err="1">
                <a:latin typeface="Times New Roman" pitchFamily="18" charset="0"/>
                <a:cs typeface="Times New Roman" pitchFamily="18" charset="0"/>
              </a:rPr>
              <a:t>args</a:t>
            </a:r>
            <a:r>
              <a:rPr lang="en-US" sz="2200" dirty="0">
                <a:latin typeface="Times New Roman" pitchFamily="18" charset="0"/>
                <a:cs typeface="Times New Roman" pitchFamily="18" charset="0"/>
              </a:rPr>
              <a:t>[])</a:t>
            </a:r>
          </a:p>
          <a:p>
            <a:r>
              <a:rPr lang="en-US" sz="2200" dirty="0">
                <a:latin typeface="Times New Roman" pitchFamily="18" charset="0"/>
                <a:cs typeface="Times New Roman" pitchFamily="18" charset="0"/>
              </a:rPr>
              <a:t>   	{  </a:t>
            </a:r>
          </a:p>
          <a:p>
            <a:r>
              <a:rPr lang="en-US" sz="2200" dirty="0">
                <a:latin typeface="Times New Roman" pitchFamily="18" charset="0"/>
                <a:cs typeface="Times New Roman" pitchFamily="18" charset="0"/>
              </a:rPr>
              <a:t>  		Student s1 = new Student(1,“K");  </a:t>
            </a:r>
          </a:p>
          <a:p>
            <a:r>
              <a:rPr lang="en-US" sz="2200" dirty="0">
                <a:latin typeface="Times New Roman" pitchFamily="18" charset="0"/>
                <a:cs typeface="Times New Roman" pitchFamily="18" charset="0"/>
              </a:rPr>
              <a:t>		Student s2 = new Student(3,“A");  </a:t>
            </a:r>
          </a:p>
          <a:p>
            <a:r>
              <a:rPr lang="en-US" sz="2200" dirty="0">
                <a:latin typeface="Times New Roman" pitchFamily="18" charset="0"/>
                <a:cs typeface="Times New Roman" pitchFamily="18" charset="0"/>
              </a:rPr>
              <a:t>	 	s1.display();  	  	s2.display();  </a:t>
            </a:r>
          </a:p>
          <a:p>
            <a:r>
              <a:rPr lang="en-US" sz="2200" dirty="0">
                <a:latin typeface="Times New Roman" pitchFamily="18" charset="0"/>
                <a:cs typeface="Times New Roman" pitchFamily="18" charset="0"/>
              </a:rPr>
              <a:t>    	}  </a:t>
            </a:r>
          </a:p>
          <a:p>
            <a:r>
              <a:rPr lang="en-US" sz="2200" dirty="0">
                <a:latin typeface="Times New Roman" pitchFamily="18" charset="0"/>
                <a:cs typeface="Times New Roman" pitchFamily="18" charset="0"/>
              </a:rPr>
              <a:t>}</a:t>
            </a:r>
            <a:endParaRPr lang="en-IN" sz="2200" dirty="0">
              <a:latin typeface="Times New Roman" pitchFamily="18" charset="0"/>
              <a:cs typeface="Times New Roman" pitchFamily="18" charset="0"/>
            </a:endParaRPr>
          </a:p>
          <a:p>
            <a:endParaRPr lang="en-IN" sz="2200" dirty="0">
              <a:latin typeface="Times New Roman" pitchFamily="18" charset="0"/>
              <a:cs typeface="Times New Roman" pitchFamily="18" charset="0"/>
            </a:endParaRPr>
          </a:p>
        </p:txBody>
      </p:sp>
    </p:spTree>
    <p:extLst>
      <p:ext uri="{BB962C8B-B14F-4D97-AF65-F5344CB8AC3E}">
        <p14:creationId xmlns:p14="http://schemas.microsoft.com/office/powerpoint/2010/main" val="137543473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0" y="0"/>
            <a:ext cx="9144000" cy="5509200"/>
          </a:xfrm>
          <a:prstGeom prst="rect">
            <a:avLst/>
          </a:prstGeom>
          <a:noFill/>
        </p:spPr>
        <p:txBody>
          <a:bodyPr wrap="square" rtlCol="0">
            <a:spAutoFit/>
          </a:bodyPr>
          <a:lstStyle/>
          <a:p>
            <a:r>
              <a:rPr lang="en-US" sz="2200" dirty="0">
                <a:latin typeface="Times New Roman" pitchFamily="18" charset="0"/>
                <a:cs typeface="Times New Roman" pitchFamily="18" charset="0"/>
              </a:rPr>
              <a:t> class Student		// using ‘this’ keyword</a:t>
            </a:r>
          </a:p>
          <a:p>
            <a:r>
              <a:rPr lang="en-US" sz="2200" dirty="0">
                <a:latin typeface="Times New Roman" pitchFamily="18" charset="0"/>
                <a:cs typeface="Times New Roman" pitchFamily="18" charset="0"/>
              </a:rPr>
              <a:t>{  </a:t>
            </a:r>
          </a:p>
          <a:p>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int</a:t>
            </a:r>
            <a:r>
              <a:rPr lang="en-US" sz="2200" dirty="0">
                <a:latin typeface="Times New Roman" pitchFamily="18" charset="0"/>
                <a:cs typeface="Times New Roman" pitchFamily="18" charset="0"/>
              </a:rPr>
              <a:t> id;      String name;  </a:t>
            </a:r>
          </a:p>
          <a:p>
            <a:r>
              <a:rPr lang="en-US" sz="2200" dirty="0">
                <a:latin typeface="Times New Roman" pitchFamily="18" charset="0"/>
                <a:cs typeface="Times New Roman" pitchFamily="18" charset="0"/>
              </a:rPr>
              <a:t>	 Student(</a:t>
            </a:r>
            <a:r>
              <a:rPr lang="en-US" sz="2200" dirty="0" err="1">
                <a:latin typeface="Times New Roman" pitchFamily="18" charset="0"/>
                <a:cs typeface="Times New Roman" pitchFamily="18" charset="0"/>
              </a:rPr>
              <a:t>int</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id,String</a:t>
            </a:r>
            <a:r>
              <a:rPr lang="en-US" sz="2200" dirty="0">
                <a:latin typeface="Times New Roman" pitchFamily="18" charset="0"/>
                <a:cs typeface="Times New Roman" pitchFamily="18" charset="0"/>
              </a:rPr>
              <a:t> name)</a:t>
            </a:r>
          </a:p>
          <a:p>
            <a:r>
              <a:rPr lang="en-US" sz="2200" dirty="0">
                <a:latin typeface="Times New Roman" pitchFamily="18" charset="0"/>
                <a:cs typeface="Times New Roman" pitchFamily="18" charset="0"/>
              </a:rPr>
              <a:t>   	{  </a:t>
            </a:r>
          </a:p>
          <a:p>
            <a:r>
              <a:rPr lang="en-US" sz="2200" dirty="0">
                <a:latin typeface="Times New Roman" pitchFamily="18" charset="0"/>
                <a:cs typeface="Times New Roman" pitchFamily="18" charset="0"/>
              </a:rPr>
              <a:t>    		this.id = id;  		this.name = name;  </a:t>
            </a:r>
          </a:p>
          <a:p>
            <a:r>
              <a:rPr lang="en-US" sz="2200" dirty="0">
                <a:latin typeface="Times New Roman" pitchFamily="18" charset="0"/>
                <a:cs typeface="Times New Roman" pitchFamily="18" charset="0"/>
              </a:rPr>
              <a:t>    	}  </a:t>
            </a:r>
          </a:p>
          <a:p>
            <a:r>
              <a:rPr lang="en-US" sz="2200" dirty="0">
                <a:latin typeface="Times New Roman" pitchFamily="18" charset="0"/>
                <a:cs typeface="Times New Roman" pitchFamily="18" charset="0"/>
              </a:rPr>
              <a:t>	void display()</a:t>
            </a:r>
          </a:p>
          <a:p>
            <a:r>
              <a:rPr lang="en-US" sz="2200" dirty="0">
                <a:latin typeface="Times New Roman" pitchFamily="18" charset="0"/>
                <a:cs typeface="Times New Roman" pitchFamily="18" charset="0"/>
              </a:rPr>
              <a:t>    	{		</a:t>
            </a:r>
            <a:r>
              <a:rPr lang="en-US" sz="2200" dirty="0" err="1">
                <a:latin typeface="Times New Roman" pitchFamily="18" charset="0"/>
                <a:cs typeface="Times New Roman" pitchFamily="18" charset="0"/>
              </a:rPr>
              <a:t>System.out.println</a:t>
            </a:r>
            <a:r>
              <a:rPr lang="en-US" sz="2200" dirty="0">
                <a:latin typeface="Times New Roman" pitchFamily="18" charset="0"/>
                <a:cs typeface="Times New Roman" pitchFamily="18" charset="0"/>
              </a:rPr>
              <a:t>(id+" "+name);     	}  </a:t>
            </a:r>
          </a:p>
          <a:p>
            <a:r>
              <a:rPr lang="en-US" sz="2200" dirty="0">
                <a:latin typeface="Times New Roman" pitchFamily="18" charset="0"/>
                <a:cs typeface="Times New Roman" pitchFamily="18" charset="0"/>
              </a:rPr>
              <a:t>	public static void main(String </a:t>
            </a:r>
            <a:r>
              <a:rPr lang="en-US" sz="2200" dirty="0" err="1">
                <a:latin typeface="Times New Roman" pitchFamily="18" charset="0"/>
                <a:cs typeface="Times New Roman" pitchFamily="18" charset="0"/>
              </a:rPr>
              <a:t>args</a:t>
            </a:r>
            <a:r>
              <a:rPr lang="en-US" sz="2200" dirty="0">
                <a:latin typeface="Times New Roman" pitchFamily="18" charset="0"/>
                <a:cs typeface="Times New Roman" pitchFamily="18" charset="0"/>
              </a:rPr>
              <a:t>[])</a:t>
            </a:r>
          </a:p>
          <a:p>
            <a:r>
              <a:rPr lang="en-US" sz="2200" dirty="0">
                <a:latin typeface="Times New Roman" pitchFamily="18" charset="0"/>
                <a:cs typeface="Times New Roman" pitchFamily="18" charset="0"/>
              </a:rPr>
              <a:t>   	{  </a:t>
            </a:r>
          </a:p>
          <a:p>
            <a:r>
              <a:rPr lang="en-US" sz="2200" dirty="0">
                <a:latin typeface="Times New Roman" pitchFamily="18" charset="0"/>
                <a:cs typeface="Times New Roman" pitchFamily="18" charset="0"/>
              </a:rPr>
              <a:t>  		Student s1 = new Student(1,“K");  </a:t>
            </a:r>
          </a:p>
          <a:p>
            <a:r>
              <a:rPr lang="en-US" sz="2200" dirty="0">
                <a:latin typeface="Times New Roman" pitchFamily="18" charset="0"/>
                <a:cs typeface="Times New Roman" pitchFamily="18" charset="0"/>
              </a:rPr>
              <a:t>		Student s2 = new Student(3,“A");  </a:t>
            </a:r>
          </a:p>
          <a:p>
            <a:r>
              <a:rPr lang="en-US" sz="2200" dirty="0">
                <a:latin typeface="Times New Roman" pitchFamily="18" charset="0"/>
                <a:cs typeface="Times New Roman" pitchFamily="18" charset="0"/>
              </a:rPr>
              <a:t>	 	s1.display();  	  	s2.display();  </a:t>
            </a:r>
          </a:p>
          <a:p>
            <a:r>
              <a:rPr lang="en-US" sz="2200" dirty="0">
                <a:latin typeface="Times New Roman" pitchFamily="18" charset="0"/>
                <a:cs typeface="Times New Roman" pitchFamily="18" charset="0"/>
              </a:rPr>
              <a:t>    	}  </a:t>
            </a:r>
          </a:p>
          <a:p>
            <a:r>
              <a:rPr lang="en-US" sz="2200" dirty="0">
                <a:latin typeface="Times New Roman" pitchFamily="18" charset="0"/>
                <a:cs typeface="Times New Roman" pitchFamily="18" charset="0"/>
              </a:rPr>
              <a:t>}</a:t>
            </a:r>
            <a:endParaRPr lang="en-IN" sz="2200" dirty="0">
              <a:latin typeface="Times New Roman" pitchFamily="18" charset="0"/>
              <a:cs typeface="Times New Roman" pitchFamily="18" charset="0"/>
            </a:endParaRPr>
          </a:p>
        </p:txBody>
      </p:sp>
    </p:spTree>
    <p:extLst>
      <p:ext uri="{BB962C8B-B14F-4D97-AF65-F5344CB8AC3E}">
        <p14:creationId xmlns:p14="http://schemas.microsoft.com/office/powerpoint/2010/main" val="7801161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0" y="1"/>
            <a:ext cx="9144000" cy="6863417"/>
          </a:xfrm>
          <a:prstGeom prst="rect">
            <a:avLst/>
          </a:prstGeom>
          <a:noFill/>
        </p:spPr>
        <p:txBody>
          <a:bodyPr wrap="square" rtlCol="0">
            <a:spAutoFit/>
          </a:bodyPr>
          <a:lstStyle/>
          <a:p>
            <a:r>
              <a:rPr lang="en-IN" sz="2200" b="1" dirty="0">
                <a:latin typeface="Times New Roman" pitchFamily="18" charset="0"/>
                <a:cs typeface="Times New Roman" pitchFamily="18" charset="0"/>
              </a:rPr>
              <a:t>2) </a:t>
            </a:r>
            <a:r>
              <a:rPr lang="en-IN" sz="2200" b="1" u="sng" dirty="0">
                <a:latin typeface="Times New Roman" pitchFamily="18" charset="0"/>
                <a:cs typeface="Times New Roman" pitchFamily="18" charset="0"/>
              </a:rPr>
              <a:t>this() can be used to invoke current class constructor</a:t>
            </a:r>
          </a:p>
          <a:p>
            <a:r>
              <a:rPr lang="en-IN" sz="2200" dirty="0">
                <a:latin typeface="Times New Roman" pitchFamily="18" charset="0"/>
                <a:cs typeface="Times New Roman" pitchFamily="18" charset="0"/>
              </a:rPr>
              <a:t>	 * </a:t>
            </a:r>
            <a:r>
              <a:rPr lang="en-US" sz="2200" dirty="0">
                <a:latin typeface="Times New Roman" pitchFamily="18" charset="0"/>
                <a:cs typeface="Times New Roman" pitchFamily="18" charset="0"/>
              </a:rPr>
              <a:t>This approach is better if you have many constructors in the class</a:t>
            </a:r>
          </a:p>
          <a:p>
            <a:r>
              <a:rPr lang="en-US" sz="2200" dirty="0">
                <a:latin typeface="Times New Roman" pitchFamily="18" charset="0"/>
                <a:cs typeface="Times New Roman" pitchFamily="18" charset="0"/>
              </a:rPr>
              <a:t>	     and want to reuse the constructor</a:t>
            </a:r>
          </a:p>
          <a:p>
            <a:r>
              <a:rPr lang="en-US" sz="2200" dirty="0">
                <a:latin typeface="Times New Roman" pitchFamily="18" charset="0"/>
                <a:cs typeface="Times New Roman" pitchFamily="18" charset="0"/>
              </a:rPr>
              <a:t> class Student	 </a:t>
            </a:r>
          </a:p>
          <a:p>
            <a:r>
              <a:rPr lang="en-US" sz="2200" dirty="0">
                <a:latin typeface="Times New Roman" pitchFamily="18" charset="0"/>
                <a:cs typeface="Times New Roman" pitchFamily="18" charset="0"/>
              </a:rPr>
              <a:t>{  </a:t>
            </a:r>
          </a:p>
          <a:p>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int</a:t>
            </a:r>
            <a:r>
              <a:rPr lang="en-US" sz="2200" dirty="0">
                <a:latin typeface="Times New Roman" pitchFamily="18" charset="0"/>
                <a:cs typeface="Times New Roman" pitchFamily="18" charset="0"/>
              </a:rPr>
              <a:t> id;      String name;  </a:t>
            </a:r>
          </a:p>
          <a:p>
            <a:r>
              <a:rPr lang="en-US" sz="2200" dirty="0">
                <a:latin typeface="Times New Roman" pitchFamily="18" charset="0"/>
                <a:cs typeface="Times New Roman" pitchFamily="18" charset="0"/>
              </a:rPr>
              <a:t>	 Student() </a:t>
            </a:r>
          </a:p>
          <a:p>
            <a:r>
              <a:rPr lang="en-US" sz="2200" dirty="0">
                <a:latin typeface="Times New Roman" pitchFamily="18" charset="0"/>
                <a:cs typeface="Times New Roman" pitchFamily="18" charset="0"/>
              </a:rPr>
              <a:t>             { </a:t>
            </a:r>
          </a:p>
          <a:p>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System.out.println</a:t>
            </a:r>
            <a:r>
              <a:rPr lang="en-US" sz="2200" dirty="0">
                <a:latin typeface="Times New Roman" pitchFamily="18" charset="0"/>
                <a:cs typeface="Times New Roman" pitchFamily="18" charset="0"/>
              </a:rPr>
              <a:t>(“Default constructor is invoked”);</a:t>
            </a:r>
          </a:p>
          <a:p>
            <a:r>
              <a:rPr lang="en-US" sz="2200" dirty="0">
                <a:latin typeface="Times New Roman" pitchFamily="18" charset="0"/>
                <a:cs typeface="Times New Roman" pitchFamily="18" charset="0"/>
              </a:rPr>
              <a:t>	}</a:t>
            </a:r>
          </a:p>
          <a:p>
            <a:r>
              <a:rPr lang="en-US" sz="2200" dirty="0">
                <a:latin typeface="Times New Roman" pitchFamily="18" charset="0"/>
                <a:cs typeface="Times New Roman" pitchFamily="18" charset="0"/>
              </a:rPr>
              <a:t>	 </a:t>
            </a:r>
          </a:p>
          <a:p>
            <a:r>
              <a:rPr lang="en-US" sz="2200" dirty="0">
                <a:latin typeface="Times New Roman" pitchFamily="18" charset="0"/>
                <a:cs typeface="Times New Roman" pitchFamily="18" charset="0"/>
              </a:rPr>
              <a:t>	Student(</a:t>
            </a:r>
            <a:r>
              <a:rPr lang="en-US" sz="2200" dirty="0" err="1">
                <a:latin typeface="Times New Roman" pitchFamily="18" charset="0"/>
                <a:cs typeface="Times New Roman" pitchFamily="18" charset="0"/>
              </a:rPr>
              <a:t>int</a:t>
            </a:r>
            <a:r>
              <a:rPr lang="en-US" sz="2200" dirty="0">
                <a:latin typeface="Times New Roman" pitchFamily="18" charset="0"/>
                <a:cs typeface="Times New Roman" pitchFamily="18" charset="0"/>
              </a:rPr>
              <a:t> id, String name)</a:t>
            </a:r>
          </a:p>
          <a:p>
            <a:r>
              <a:rPr lang="en-US" sz="2200" dirty="0">
                <a:latin typeface="Times New Roman" pitchFamily="18" charset="0"/>
                <a:cs typeface="Times New Roman" pitchFamily="18" charset="0"/>
              </a:rPr>
              <a:t>   	{  </a:t>
            </a:r>
          </a:p>
          <a:p>
            <a:r>
              <a:rPr lang="en-US" sz="2200" dirty="0">
                <a:latin typeface="Times New Roman" pitchFamily="18" charset="0"/>
                <a:cs typeface="Times New Roman" pitchFamily="18" charset="0"/>
              </a:rPr>
              <a:t>    		this();  // It is used to invoke current class constructor</a:t>
            </a:r>
          </a:p>
          <a:p>
            <a:r>
              <a:rPr lang="en-US" sz="2200" dirty="0">
                <a:latin typeface="Times New Roman" pitchFamily="18" charset="0"/>
                <a:cs typeface="Times New Roman" pitchFamily="18" charset="0"/>
              </a:rPr>
              <a:t>		this.id = id;  		this.name = name;  </a:t>
            </a:r>
          </a:p>
          <a:p>
            <a:r>
              <a:rPr lang="en-US" sz="2200" dirty="0">
                <a:latin typeface="Times New Roman" pitchFamily="18" charset="0"/>
                <a:cs typeface="Times New Roman" pitchFamily="18" charset="0"/>
              </a:rPr>
              <a:t>    	}  </a:t>
            </a:r>
          </a:p>
          <a:p>
            <a:r>
              <a:rPr lang="en-US" sz="2200" dirty="0">
                <a:latin typeface="Times New Roman" pitchFamily="18" charset="0"/>
                <a:cs typeface="Times New Roman" pitchFamily="18" charset="0"/>
              </a:rPr>
              <a:t>	void display()</a:t>
            </a:r>
          </a:p>
          <a:p>
            <a:r>
              <a:rPr lang="en-US" sz="2200" dirty="0">
                <a:latin typeface="Times New Roman" pitchFamily="18" charset="0"/>
                <a:cs typeface="Times New Roman" pitchFamily="18" charset="0"/>
              </a:rPr>
              <a:t>    	{		</a:t>
            </a:r>
            <a:r>
              <a:rPr lang="en-US" sz="2200" dirty="0" err="1">
                <a:latin typeface="Times New Roman" pitchFamily="18" charset="0"/>
                <a:cs typeface="Times New Roman" pitchFamily="18" charset="0"/>
              </a:rPr>
              <a:t>System.out.println</a:t>
            </a:r>
            <a:r>
              <a:rPr lang="en-US" sz="2200" dirty="0">
                <a:latin typeface="Times New Roman" pitchFamily="18" charset="0"/>
                <a:cs typeface="Times New Roman" pitchFamily="18" charset="0"/>
              </a:rPr>
              <a:t>(id+" "+name);     	}  	 </a:t>
            </a:r>
          </a:p>
          <a:p>
            <a:r>
              <a:rPr lang="en-US" sz="2200" dirty="0">
                <a:latin typeface="Times New Roman" pitchFamily="18" charset="0"/>
                <a:cs typeface="Times New Roman" pitchFamily="18" charset="0"/>
              </a:rPr>
              <a:t>}</a:t>
            </a:r>
            <a:endParaRPr lang="en-IN" sz="2200" dirty="0">
              <a:latin typeface="Times New Roman" pitchFamily="18" charset="0"/>
              <a:cs typeface="Times New Roman" pitchFamily="18" charset="0"/>
            </a:endParaRPr>
          </a:p>
          <a:p>
            <a:endParaRPr lang="en-IN" sz="2200" dirty="0">
              <a:latin typeface="Times New Roman" pitchFamily="18" charset="0"/>
              <a:cs typeface="Times New Roman" pitchFamily="18" charset="0"/>
            </a:endParaRPr>
          </a:p>
        </p:txBody>
      </p:sp>
    </p:spTree>
    <p:extLst>
      <p:ext uri="{BB962C8B-B14F-4D97-AF65-F5344CB8AC3E}">
        <p14:creationId xmlns:p14="http://schemas.microsoft.com/office/powerpoint/2010/main" val="154419977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0" y="1"/>
            <a:ext cx="9144000" cy="6863417"/>
          </a:xfrm>
          <a:prstGeom prst="rect">
            <a:avLst/>
          </a:prstGeom>
          <a:noFill/>
        </p:spPr>
        <p:txBody>
          <a:bodyPr wrap="square" rtlCol="0">
            <a:spAutoFit/>
          </a:bodyPr>
          <a:lstStyle/>
          <a:p>
            <a:r>
              <a:rPr lang="en-IN" sz="2200" dirty="0">
                <a:latin typeface="Times New Roman" pitchFamily="18" charset="0"/>
                <a:cs typeface="Times New Roman" pitchFamily="18" charset="0"/>
              </a:rPr>
              <a:t>class Student		// constructor chaining</a:t>
            </a:r>
          </a:p>
          <a:p>
            <a:r>
              <a:rPr lang="en-IN" sz="2200" dirty="0">
                <a:latin typeface="Times New Roman" pitchFamily="18" charset="0"/>
                <a:cs typeface="Times New Roman" pitchFamily="18" charset="0"/>
              </a:rPr>
              <a:t>{  </a:t>
            </a:r>
          </a:p>
          <a:p>
            <a:r>
              <a:rPr lang="en-IN" sz="2200" dirty="0">
                <a:latin typeface="Times New Roman" pitchFamily="18" charset="0"/>
                <a:cs typeface="Times New Roman" pitchFamily="18" charset="0"/>
              </a:rPr>
              <a:t>	    </a:t>
            </a:r>
            <a:r>
              <a:rPr lang="en-IN" sz="2200" dirty="0" err="1">
                <a:latin typeface="Times New Roman" pitchFamily="18" charset="0"/>
                <a:cs typeface="Times New Roman" pitchFamily="18" charset="0"/>
              </a:rPr>
              <a:t>int</a:t>
            </a:r>
            <a:r>
              <a:rPr lang="en-IN" sz="2200" dirty="0">
                <a:latin typeface="Times New Roman" pitchFamily="18" charset="0"/>
                <a:cs typeface="Times New Roman" pitchFamily="18" charset="0"/>
              </a:rPr>
              <a:t> id;  	    String name;  	    String city;        </a:t>
            </a:r>
          </a:p>
          <a:p>
            <a:r>
              <a:rPr lang="en-IN" sz="2200" dirty="0">
                <a:latin typeface="Times New Roman" pitchFamily="18" charset="0"/>
                <a:cs typeface="Times New Roman" pitchFamily="18" charset="0"/>
              </a:rPr>
              <a:t>   	    Student(</a:t>
            </a:r>
            <a:r>
              <a:rPr lang="en-IN" sz="2200" dirty="0" err="1">
                <a:latin typeface="Times New Roman" pitchFamily="18" charset="0"/>
                <a:cs typeface="Times New Roman" pitchFamily="18" charset="0"/>
              </a:rPr>
              <a:t>int</a:t>
            </a:r>
            <a:r>
              <a:rPr lang="en-IN" sz="2200" dirty="0">
                <a:latin typeface="Times New Roman" pitchFamily="18" charset="0"/>
                <a:cs typeface="Times New Roman" pitchFamily="18" charset="0"/>
              </a:rPr>
              <a:t> id, String name)</a:t>
            </a:r>
          </a:p>
          <a:p>
            <a:r>
              <a:rPr lang="en-IN" sz="2200" dirty="0">
                <a:latin typeface="Times New Roman" pitchFamily="18" charset="0"/>
                <a:cs typeface="Times New Roman" pitchFamily="18" charset="0"/>
              </a:rPr>
              <a:t>	    {  </a:t>
            </a:r>
          </a:p>
          <a:p>
            <a:r>
              <a:rPr lang="en-IN" sz="2200" dirty="0">
                <a:latin typeface="Times New Roman" pitchFamily="18" charset="0"/>
                <a:cs typeface="Times New Roman" pitchFamily="18" charset="0"/>
              </a:rPr>
              <a:t>		    this.id = id;      this.name = name;  </a:t>
            </a:r>
          </a:p>
          <a:p>
            <a:r>
              <a:rPr lang="en-IN" sz="2200" dirty="0">
                <a:latin typeface="Times New Roman" pitchFamily="18" charset="0"/>
                <a:cs typeface="Times New Roman" pitchFamily="18" charset="0"/>
              </a:rPr>
              <a:t>   	    }      	    </a:t>
            </a:r>
          </a:p>
          <a:p>
            <a:r>
              <a:rPr lang="en-IN" sz="2200" dirty="0">
                <a:latin typeface="Times New Roman" pitchFamily="18" charset="0"/>
                <a:cs typeface="Times New Roman" pitchFamily="18" charset="0"/>
              </a:rPr>
              <a:t>	   Student(</a:t>
            </a:r>
            <a:r>
              <a:rPr lang="en-IN" sz="2200" dirty="0" err="1">
                <a:latin typeface="Times New Roman" pitchFamily="18" charset="0"/>
                <a:cs typeface="Times New Roman" pitchFamily="18" charset="0"/>
              </a:rPr>
              <a:t>int</a:t>
            </a:r>
            <a:r>
              <a:rPr lang="en-IN" sz="2200" dirty="0">
                <a:latin typeface="Times New Roman" pitchFamily="18" charset="0"/>
                <a:cs typeface="Times New Roman" pitchFamily="18" charset="0"/>
              </a:rPr>
              <a:t> id, String name, String city)</a:t>
            </a:r>
          </a:p>
          <a:p>
            <a:r>
              <a:rPr lang="en-IN" sz="2200" dirty="0">
                <a:latin typeface="Times New Roman" pitchFamily="18" charset="0"/>
                <a:cs typeface="Times New Roman" pitchFamily="18" charset="0"/>
              </a:rPr>
              <a:t>	   {  </a:t>
            </a:r>
          </a:p>
          <a:p>
            <a:r>
              <a:rPr lang="en-IN" sz="2200" dirty="0">
                <a:latin typeface="Times New Roman" pitchFamily="18" charset="0"/>
                <a:cs typeface="Times New Roman" pitchFamily="18" charset="0"/>
              </a:rPr>
              <a:t>    		this(</a:t>
            </a:r>
            <a:r>
              <a:rPr lang="en-IN" sz="2200" dirty="0" err="1">
                <a:latin typeface="Times New Roman" pitchFamily="18" charset="0"/>
                <a:cs typeface="Times New Roman" pitchFamily="18" charset="0"/>
              </a:rPr>
              <a:t>id,name</a:t>
            </a:r>
            <a:r>
              <a:rPr lang="en-IN" sz="2200" dirty="0">
                <a:latin typeface="Times New Roman" pitchFamily="18" charset="0"/>
                <a:cs typeface="Times New Roman" pitchFamily="18" charset="0"/>
              </a:rPr>
              <a:t>);		//now no need to initialize id and name  </a:t>
            </a:r>
          </a:p>
          <a:p>
            <a:r>
              <a:rPr lang="en-IN" sz="2200" dirty="0">
                <a:latin typeface="Times New Roman" pitchFamily="18" charset="0"/>
                <a:cs typeface="Times New Roman" pitchFamily="18" charset="0"/>
              </a:rPr>
              <a:t>   		</a:t>
            </a:r>
            <a:r>
              <a:rPr lang="en-IN" sz="2200" dirty="0" err="1">
                <a:latin typeface="Times New Roman" pitchFamily="18" charset="0"/>
                <a:cs typeface="Times New Roman" pitchFamily="18" charset="0"/>
              </a:rPr>
              <a:t>this.city</a:t>
            </a:r>
            <a:r>
              <a:rPr lang="en-IN" sz="2200" dirty="0">
                <a:latin typeface="Times New Roman" pitchFamily="18" charset="0"/>
                <a:cs typeface="Times New Roman" pitchFamily="18" charset="0"/>
              </a:rPr>
              <a:t>=city;  </a:t>
            </a:r>
          </a:p>
          <a:p>
            <a:r>
              <a:rPr lang="en-IN" sz="2200" dirty="0">
                <a:latin typeface="Times New Roman" pitchFamily="18" charset="0"/>
                <a:cs typeface="Times New Roman" pitchFamily="18" charset="0"/>
              </a:rPr>
              <a:t>  	   }  </a:t>
            </a:r>
          </a:p>
          <a:p>
            <a:r>
              <a:rPr lang="en-IN" sz="2200" dirty="0">
                <a:latin typeface="Times New Roman" pitchFamily="18" charset="0"/>
                <a:cs typeface="Times New Roman" pitchFamily="18" charset="0"/>
              </a:rPr>
              <a:t>   	 </a:t>
            </a:r>
          </a:p>
          <a:p>
            <a:r>
              <a:rPr lang="en-IN" sz="2200" dirty="0">
                <a:latin typeface="Times New Roman" pitchFamily="18" charset="0"/>
                <a:cs typeface="Times New Roman" pitchFamily="18" charset="0"/>
              </a:rPr>
              <a:t>	  void display(){</a:t>
            </a:r>
            <a:r>
              <a:rPr lang="en-IN" sz="2200" dirty="0" err="1">
                <a:latin typeface="Times New Roman" pitchFamily="18" charset="0"/>
                <a:cs typeface="Times New Roman" pitchFamily="18" charset="0"/>
              </a:rPr>
              <a:t>System.out.println</a:t>
            </a:r>
            <a:r>
              <a:rPr lang="en-IN" sz="2200" dirty="0">
                <a:latin typeface="Times New Roman" pitchFamily="18" charset="0"/>
                <a:cs typeface="Times New Roman" pitchFamily="18" charset="0"/>
              </a:rPr>
              <a:t>(id+" "+name+" "+city);}  </a:t>
            </a:r>
          </a:p>
          <a:p>
            <a:r>
              <a:rPr lang="en-IN" sz="2200" dirty="0">
                <a:latin typeface="Times New Roman" pitchFamily="18" charset="0"/>
                <a:cs typeface="Times New Roman" pitchFamily="18" charset="0"/>
              </a:rPr>
              <a:t>         	  public static void main(String </a:t>
            </a:r>
            <a:r>
              <a:rPr lang="en-IN" sz="2200" dirty="0" err="1">
                <a:latin typeface="Times New Roman" pitchFamily="18" charset="0"/>
                <a:cs typeface="Times New Roman" pitchFamily="18" charset="0"/>
              </a:rPr>
              <a:t>args</a:t>
            </a:r>
            <a:r>
              <a:rPr lang="en-IN" sz="2200" dirty="0">
                <a:latin typeface="Times New Roman" pitchFamily="18" charset="0"/>
                <a:cs typeface="Times New Roman" pitchFamily="18" charset="0"/>
              </a:rPr>
              <a:t>[])</a:t>
            </a:r>
          </a:p>
          <a:p>
            <a:r>
              <a:rPr lang="en-IN" sz="2200" dirty="0">
                <a:latin typeface="Times New Roman" pitchFamily="18" charset="0"/>
                <a:cs typeface="Times New Roman" pitchFamily="18" charset="0"/>
              </a:rPr>
              <a:t>	  {  </a:t>
            </a:r>
          </a:p>
          <a:p>
            <a:r>
              <a:rPr lang="en-IN" sz="2200" dirty="0">
                <a:latin typeface="Times New Roman" pitchFamily="18" charset="0"/>
                <a:cs typeface="Times New Roman" pitchFamily="18" charset="0"/>
              </a:rPr>
              <a:t>		    Student e1 = new Student(1,"k");  </a:t>
            </a:r>
          </a:p>
          <a:p>
            <a:r>
              <a:rPr lang="en-IN" sz="2200" dirty="0">
                <a:latin typeface="Times New Roman" pitchFamily="18" charset="0"/>
                <a:cs typeface="Times New Roman" pitchFamily="18" charset="0"/>
              </a:rPr>
              <a:t>		    Student e2 = new Student(2,"A",“bangalore");  </a:t>
            </a:r>
          </a:p>
          <a:p>
            <a:r>
              <a:rPr lang="en-IN" sz="2200" dirty="0">
                <a:latin typeface="Times New Roman" pitchFamily="18" charset="0"/>
                <a:cs typeface="Times New Roman" pitchFamily="18" charset="0"/>
              </a:rPr>
              <a:t>		    e1.display();      e2.display();  </a:t>
            </a:r>
          </a:p>
          <a:p>
            <a:r>
              <a:rPr lang="en-IN" sz="2200" dirty="0">
                <a:latin typeface="Times New Roman" pitchFamily="18" charset="0"/>
                <a:cs typeface="Times New Roman" pitchFamily="18" charset="0"/>
              </a:rPr>
              <a:t>}   	   }  </a:t>
            </a:r>
          </a:p>
        </p:txBody>
      </p:sp>
    </p:spTree>
    <p:extLst>
      <p:ext uri="{BB962C8B-B14F-4D97-AF65-F5344CB8AC3E}">
        <p14:creationId xmlns:p14="http://schemas.microsoft.com/office/powerpoint/2010/main" val="95519756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0" y="1"/>
            <a:ext cx="9144000" cy="6186309"/>
          </a:xfrm>
          <a:prstGeom prst="rect">
            <a:avLst/>
          </a:prstGeom>
          <a:noFill/>
        </p:spPr>
        <p:txBody>
          <a:bodyPr wrap="square" rtlCol="0">
            <a:spAutoFit/>
          </a:bodyPr>
          <a:lstStyle/>
          <a:p>
            <a:r>
              <a:rPr lang="en-IN" sz="2200" b="1" dirty="0">
                <a:latin typeface="Times New Roman" pitchFamily="18" charset="0"/>
                <a:cs typeface="Times New Roman" pitchFamily="18" charset="0"/>
              </a:rPr>
              <a:t>3) </a:t>
            </a:r>
            <a:r>
              <a:rPr lang="en-IN" sz="2200" b="1" u="sng" dirty="0">
                <a:latin typeface="Times New Roman" pitchFamily="18" charset="0"/>
                <a:cs typeface="Times New Roman" pitchFamily="18" charset="0"/>
              </a:rPr>
              <a:t>this() can be used to invoke current class method (implicitly)</a:t>
            </a:r>
          </a:p>
          <a:p>
            <a:r>
              <a:rPr lang="en-IN" sz="2200" dirty="0">
                <a:latin typeface="Times New Roman" pitchFamily="18" charset="0"/>
                <a:cs typeface="Times New Roman" pitchFamily="18" charset="0"/>
              </a:rPr>
              <a:t>	</a:t>
            </a:r>
            <a:r>
              <a:rPr lang="en-US" sz="2200" dirty="0">
                <a:latin typeface="Times New Roman" pitchFamily="18" charset="0"/>
                <a:cs typeface="Times New Roman" pitchFamily="18" charset="0"/>
              </a:rPr>
              <a:t> </a:t>
            </a:r>
          </a:p>
          <a:p>
            <a:r>
              <a:rPr lang="en-US" sz="2200" dirty="0">
                <a:latin typeface="Times New Roman" pitchFamily="18" charset="0"/>
                <a:cs typeface="Times New Roman" pitchFamily="18" charset="0"/>
              </a:rPr>
              <a:t> class  A</a:t>
            </a:r>
          </a:p>
          <a:p>
            <a:r>
              <a:rPr lang="en-US" sz="2200" dirty="0">
                <a:latin typeface="Times New Roman" pitchFamily="18" charset="0"/>
                <a:cs typeface="Times New Roman" pitchFamily="18" charset="0"/>
              </a:rPr>
              <a:t>{</a:t>
            </a:r>
          </a:p>
          <a:p>
            <a:r>
              <a:rPr lang="en-US" sz="2200" dirty="0">
                <a:latin typeface="Times New Roman" pitchFamily="18" charset="0"/>
                <a:cs typeface="Times New Roman" pitchFamily="18" charset="0"/>
              </a:rPr>
              <a:t>	void m()</a:t>
            </a:r>
          </a:p>
          <a:p>
            <a:r>
              <a:rPr lang="en-US" sz="2200" dirty="0">
                <a:latin typeface="Times New Roman" pitchFamily="18" charset="0"/>
                <a:cs typeface="Times New Roman" pitchFamily="18" charset="0"/>
              </a:rPr>
              <a:t>	{}</a:t>
            </a:r>
          </a:p>
          <a:p>
            <a:r>
              <a:rPr lang="en-US" sz="2200" dirty="0">
                <a:latin typeface="Times New Roman" pitchFamily="18" charset="0"/>
                <a:cs typeface="Times New Roman" pitchFamily="18" charset="0"/>
              </a:rPr>
              <a:t>	</a:t>
            </a:r>
          </a:p>
          <a:p>
            <a:r>
              <a:rPr lang="en-US" sz="2200" dirty="0">
                <a:latin typeface="Times New Roman" pitchFamily="18" charset="0"/>
                <a:cs typeface="Times New Roman" pitchFamily="18" charset="0"/>
              </a:rPr>
              <a:t>	void n()</a:t>
            </a:r>
          </a:p>
          <a:p>
            <a:r>
              <a:rPr lang="en-US" sz="2200" dirty="0">
                <a:latin typeface="Times New Roman" pitchFamily="18" charset="0"/>
                <a:cs typeface="Times New Roman" pitchFamily="18" charset="0"/>
              </a:rPr>
              <a:t>	{	</a:t>
            </a:r>
          </a:p>
          <a:p>
            <a:r>
              <a:rPr lang="en-US" sz="2200" dirty="0">
                <a:latin typeface="Times New Roman" pitchFamily="18" charset="0"/>
                <a:cs typeface="Times New Roman" pitchFamily="18" charset="0"/>
              </a:rPr>
              <a:t>		m();	// compiler implicitly adds the keyword ‘this’</a:t>
            </a:r>
          </a:p>
          <a:p>
            <a:r>
              <a:rPr lang="en-US" sz="2200" dirty="0">
                <a:latin typeface="Times New Roman" pitchFamily="18" charset="0"/>
                <a:cs typeface="Times New Roman" pitchFamily="18" charset="0"/>
              </a:rPr>
              <a:t>	}</a:t>
            </a:r>
          </a:p>
          <a:p>
            <a:endParaRPr lang="en-US" sz="2200" dirty="0">
              <a:latin typeface="Times New Roman" pitchFamily="18" charset="0"/>
              <a:cs typeface="Times New Roman" pitchFamily="18" charset="0"/>
            </a:endParaRPr>
          </a:p>
          <a:p>
            <a:r>
              <a:rPr lang="en-US" sz="2200" dirty="0">
                <a:latin typeface="Times New Roman" pitchFamily="18" charset="0"/>
                <a:cs typeface="Times New Roman" pitchFamily="18" charset="0"/>
              </a:rPr>
              <a:t>	public static void main(String[] </a:t>
            </a:r>
            <a:r>
              <a:rPr lang="en-US" sz="2200" dirty="0" err="1">
                <a:latin typeface="Times New Roman" pitchFamily="18" charset="0"/>
                <a:cs typeface="Times New Roman" pitchFamily="18" charset="0"/>
              </a:rPr>
              <a:t>args</a:t>
            </a:r>
            <a:r>
              <a:rPr lang="en-US" sz="2200" dirty="0">
                <a:latin typeface="Times New Roman" pitchFamily="18" charset="0"/>
                <a:cs typeface="Times New Roman" pitchFamily="18" charset="0"/>
              </a:rPr>
              <a:t>)</a:t>
            </a:r>
          </a:p>
          <a:p>
            <a:r>
              <a:rPr lang="en-US" sz="2200" dirty="0">
                <a:latin typeface="Times New Roman" pitchFamily="18" charset="0"/>
                <a:cs typeface="Times New Roman" pitchFamily="18" charset="0"/>
              </a:rPr>
              <a:t>	{</a:t>
            </a:r>
          </a:p>
          <a:p>
            <a:r>
              <a:rPr lang="en-US" sz="2200" dirty="0">
                <a:latin typeface="Times New Roman" pitchFamily="18" charset="0"/>
                <a:cs typeface="Times New Roman" pitchFamily="18" charset="0"/>
              </a:rPr>
              <a:t>		new A().n();</a:t>
            </a:r>
          </a:p>
          <a:p>
            <a:r>
              <a:rPr lang="en-US" sz="2200" dirty="0">
                <a:latin typeface="Times New Roman" pitchFamily="18" charset="0"/>
                <a:cs typeface="Times New Roman" pitchFamily="18" charset="0"/>
              </a:rPr>
              <a:t>	}</a:t>
            </a:r>
          </a:p>
          <a:p>
            <a:r>
              <a:rPr lang="en-US" sz="2200" dirty="0">
                <a:latin typeface="Times New Roman" pitchFamily="18" charset="0"/>
                <a:cs typeface="Times New Roman" pitchFamily="18" charset="0"/>
              </a:rPr>
              <a:t>}</a:t>
            </a:r>
            <a:endParaRPr lang="en-IN" sz="2200" dirty="0">
              <a:latin typeface="Times New Roman" pitchFamily="18" charset="0"/>
              <a:cs typeface="Times New Roman" pitchFamily="18" charset="0"/>
            </a:endParaRPr>
          </a:p>
          <a:p>
            <a:endParaRPr lang="en-IN" sz="2200" dirty="0">
              <a:latin typeface="Times New Roman" pitchFamily="18" charset="0"/>
              <a:cs typeface="Times New Roman" pitchFamily="18" charset="0"/>
            </a:endParaRPr>
          </a:p>
        </p:txBody>
      </p:sp>
    </p:spTree>
    <p:extLst>
      <p:ext uri="{BB962C8B-B14F-4D97-AF65-F5344CB8AC3E}">
        <p14:creationId xmlns:p14="http://schemas.microsoft.com/office/powerpoint/2010/main" val="105323953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0" y="1"/>
            <a:ext cx="9144000" cy="6863417"/>
          </a:xfrm>
          <a:prstGeom prst="rect">
            <a:avLst/>
          </a:prstGeom>
          <a:noFill/>
        </p:spPr>
        <p:txBody>
          <a:bodyPr wrap="square" rtlCol="0">
            <a:spAutoFit/>
          </a:bodyPr>
          <a:lstStyle/>
          <a:p>
            <a:r>
              <a:rPr lang="en-IN" sz="2200" b="1" dirty="0">
                <a:latin typeface="Times New Roman" pitchFamily="18" charset="0"/>
                <a:cs typeface="Times New Roman" pitchFamily="18" charset="0"/>
              </a:rPr>
              <a:t>4) </a:t>
            </a:r>
            <a:r>
              <a:rPr lang="en-IN" sz="2200" b="1" u="sng" dirty="0">
                <a:latin typeface="Times New Roman" pitchFamily="18" charset="0"/>
                <a:cs typeface="Times New Roman" pitchFamily="18" charset="0"/>
              </a:rPr>
              <a:t>this keyword can be passed as an argument in the method</a:t>
            </a:r>
            <a:r>
              <a:rPr lang="en-IN" sz="2200" b="1" dirty="0">
                <a:latin typeface="Times New Roman" pitchFamily="18" charset="0"/>
                <a:cs typeface="Times New Roman" pitchFamily="18" charset="0"/>
              </a:rPr>
              <a:t>.</a:t>
            </a:r>
          </a:p>
          <a:p>
            <a:r>
              <a:rPr lang="en-IN" sz="2200" dirty="0">
                <a:latin typeface="Times New Roman" pitchFamily="18" charset="0"/>
                <a:cs typeface="Times New Roman" pitchFamily="18" charset="0"/>
              </a:rPr>
              <a:t>	</a:t>
            </a:r>
            <a:r>
              <a:rPr lang="en-US" sz="2200" dirty="0">
                <a:latin typeface="Times New Roman" pitchFamily="18" charset="0"/>
                <a:cs typeface="Times New Roman" pitchFamily="18" charset="0"/>
              </a:rPr>
              <a:t> </a:t>
            </a:r>
          </a:p>
          <a:p>
            <a:r>
              <a:rPr lang="en-US" sz="2200" dirty="0">
                <a:latin typeface="Times New Roman" pitchFamily="18" charset="0"/>
                <a:cs typeface="Times New Roman" pitchFamily="18" charset="0"/>
              </a:rPr>
              <a:t> Class s2</a:t>
            </a:r>
          </a:p>
          <a:p>
            <a:r>
              <a:rPr lang="en-US" sz="2200" dirty="0">
                <a:latin typeface="Times New Roman" pitchFamily="18" charset="0"/>
                <a:cs typeface="Times New Roman" pitchFamily="18" charset="0"/>
              </a:rPr>
              <a:t>{</a:t>
            </a:r>
          </a:p>
          <a:p>
            <a:r>
              <a:rPr lang="en-US" sz="2200" dirty="0">
                <a:latin typeface="Times New Roman" pitchFamily="18" charset="0"/>
                <a:cs typeface="Times New Roman" pitchFamily="18" charset="0"/>
              </a:rPr>
              <a:t>	void m(s2 </a:t>
            </a:r>
            <a:r>
              <a:rPr lang="en-US" sz="2200" dirty="0" err="1">
                <a:latin typeface="Times New Roman" pitchFamily="18" charset="0"/>
                <a:cs typeface="Times New Roman" pitchFamily="18" charset="0"/>
              </a:rPr>
              <a:t>obj</a:t>
            </a:r>
            <a:r>
              <a:rPr lang="en-US" sz="2200" dirty="0">
                <a:latin typeface="Times New Roman" pitchFamily="18" charset="0"/>
                <a:cs typeface="Times New Roman" pitchFamily="18" charset="0"/>
              </a:rPr>
              <a:t>)</a:t>
            </a:r>
          </a:p>
          <a:p>
            <a:r>
              <a:rPr lang="en-US" sz="2200" dirty="0">
                <a:latin typeface="Times New Roman" pitchFamily="18" charset="0"/>
                <a:cs typeface="Times New Roman" pitchFamily="18" charset="0"/>
              </a:rPr>
              <a:t>	{</a:t>
            </a:r>
          </a:p>
          <a:p>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System.out.println</a:t>
            </a:r>
            <a:r>
              <a:rPr lang="en-US" sz="2200" dirty="0">
                <a:latin typeface="Times New Roman" pitchFamily="18" charset="0"/>
                <a:cs typeface="Times New Roman" pitchFamily="18" charset="0"/>
              </a:rPr>
              <a:t>(“method is invoked”);</a:t>
            </a:r>
          </a:p>
          <a:p>
            <a:r>
              <a:rPr lang="en-US" sz="2200" dirty="0">
                <a:latin typeface="Times New Roman" pitchFamily="18" charset="0"/>
                <a:cs typeface="Times New Roman" pitchFamily="18" charset="0"/>
              </a:rPr>
              <a:t>	}</a:t>
            </a:r>
          </a:p>
          <a:p>
            <a:endParaRPr lang="en-US" sz="2200" dirty="0">
              <a:latin typeface="Times New Roman" pitchFamily="18" charset="0"/>
              <a:cs typeface="Times New Roman" pitchFamily="18" charset="0"/>
            </a:endParaRPr>
          </a:p>
          <a:p>
            <a:r>
              <a:rPr lang="en-US" sz="2200" dirty="0">
                <a:latin typeface="Times New Roman" pitchFamily="18" charset="0"/>
                <a:cs typeface="Times New Roman" pitchFamily="18" charset="0"/>
              </a:rPr>
              <a:t>	void p()</a:t>
            </a:r>
          </a:p>
          <a:p>
            <a:r>
              <a:rPr lang="en-US" sz="2200" dirty="0">
                <a:latin typeface="Times New Roman" pitchFamily="18" charset="0"/>
                <a:cs typeface="Times New Roman" pitchFamily="18" charset="0"/>
              </a:rPr>
              <a:t>	{</a:t>
            </a:r>
          </a:p>
          <a:p>
            <a:r>
              <a:rPr lang="en-US" sz="2200" dirty="0">
                <a:latin typeface="Times New Roman" pitchFamily="18" charset="0"/>
                <a:cs typeface="Times New Roman" pitchFamily="18" charset="0"/>
              </a:rPr>
              <a:t>		m(this);</a:t>
            </a:r>
          </a:p>
          <a:p>
            <a:r>
              <a:rPr lang="en-US" sz="2200" dirty="0">
                <a:latin typeface="Times New Roman" pitchFamily="18" charset="0"/>
                <a:cs typeface="Times New Roman" pitchFamily="18" charset="0"/>
              </a:rPr>
              <a:t>	}</a:t>
            </a:r>
          </a:p>
          <a:p>
            <a:endParaRPr lang="en-US" sz="2200" dirty="0">
              <a:latin typeface="Times New Roman" pitchFamily="18" charset="0"/>
              <a:cs typeface="Times New Roman" pitchFamily="18" charset="0"/>
            </a:endParaRPr>
          </a:p>
          <a:p>
            <a:r>
              <a:rPr lang="en-US" sz="2200" dirty="0">
                <a:latin typeface="Times New Roman" pitchFamily="18" charset="0"/>
                <a:cs typeface="Times New Roman" pitchFamily="18" charset="0"/>
              </a:rPr>
              <a:t>	public static void main(String[] </a:t>
            </a:r>
            <a:r>
              <a:rPr lang="en-US" sz="2200" dirty="0" err="1">
                <a:latin typeface="Times New Roman" pitchFamily="18" charset="0"/>
                <a:cs typeface="Times New Roman" pitchFamily="18" charset="0"/>
              </a:rPr>
              <a:t>args</a:t>
            </a:r>
            <a:r>
              <a:rPr lang="en-US" sz="2200" dirty="0">
                <a:latin typeface="Times New Roman" pitchFamily="18" charset="0"/>
                <a:cs typeface="Times New Roman" pitchFamily="18" charset="0"/>
              </a:rPr>
              <a:t>)</a:t>
            </a:r>
          </a:p>
          <a:p>
            <a:r>
              <a:rPr lang="en-US" sz="2200" dirty="0">
                <a:latin typeface="Times New Roman" pitchFamily="18" charset="0"/>
                <a:cs typeface="Times New Roman" pitchFamily="18" charset="0"/>
              </a:rPr>
              <a:t>	{</a:t>
            </a:r>
          </a:p>
          <a:p>
            <a:r>
              <a:rPr lang="en-US" sz="2200" dirty="0">
                <a:latin typeface="Times New Roman" pitchFamily="18" charset="0"/>
                <a:cs typeface="Times New Roman" pitchFamily="18" charset="0"/>
              </a:rPr>
              <a:t>		s2 s1=new s2();</a:t>
            </a:r>
          </a:p>
          <a:p>
            <a:r>
              <a:rPr lang="en-US" sz="2200" dirty="0">
                <a:latin typeface="Times New Roman" pitchFamily="18" charset="0"/>
                <a:cs typeface="Times New Roman" pitchFamily="18" charset="0"/>
              </a:rPr>
              <a:t>		s1.p();</a:t>
            </a:r>
          </a:p>
          <a:p>
            <a:r>
              <a:rPr lang="en-US" sz="2200" dirty="0">
                <a:latin typeface="Times New Roman" pitchFamily="18" charset="0"/>
                <a:cs typeface="Times New Roman" pitchFamily="18" charset="0"/>
              </a:rPr>
              <a:t>	}</a:t>
            </a:r>
          </a:p>
          <a:p>
            <a:r>
              <a:rPr lang="en-US" sz="2200" dirty="0">
                <a:latin typeface="Times New Roman" pitchFamily="18" charset="0"/>
                <a:cs typeface="Times New Roman" pitchFamily="18" charset="0"/>
              </a:rPr>
              <a:t>}</a:t>
            </a:r>
            <a:endParaRPr lang="en-IN" sz="2200" dirty="0">
              <a:latin typeface="Times New Roman" pitchFamily="18" charset="0"/>
              <a:cs typeface="Times New Roman" pitchFamily="18" charset="0"/>
            </a:endParaRPr>
          </a:p>
        </p:txBody>
      </p:sp>
    </p:spTree>
    <p:extLst>
      <p:ext uri="{BB962C8B-B14F-4D97-AF65-F5344CB8AC3E}">
        <p14:creationId xmlns:p14="http://schemas.microsoft.com/office/powerpoint/2010/main" val="100448980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0" y="1"/>
            <a:ext cx="9144000" cy="6863417"/>
          </a:xfrm>
          <a:prstGeom prst="rect">
            <a:avLst/>
          </a:prstGeom>
          <a:noFill/>
        </p:spPr>
        <p:txBody>
          <a:bodyPr wrap="square" rtlCol="0">
            <a:spAutoFit/>
          </a:bodyPr>
          <a:lstStyle/>
          <a:p>
            <a:r>
              <a:rPr lang="en-IN" sz="2200" b="1" dirty="0">
                <a:latin typeface="Times New Roman" pitchFamily="18" charset="0"/>
                <a:cs typeface="Times New Roman" pitchFamily="18" charset="0"/>
              </a:rPr>
              <a:t>5) </a:t>
            </a:r>
            <a:r>
              <a:rPr lang="en-IN" sz="2200" b="1" u="sng" dirty="0">
                <a:latin typeface="Times New Roman" pitchFamily="18" charset="0"/>
                <a:cs typeface="Times New Roman" pitchFamily="18" charset="0"/>
              </a:rPr>
              <a:t>this keyword can be passed as an argument in the constructor call.</a:t>
            </a:r>
          </a:p>
          <a:p>
            <a:r>
              <a:rPr lang="en-US" sz="2200" dirty="0">
                <a:latin typeface="Times New Roman" pitchFamily="18" charset="0"/>
                <a:cs typeface="Times New Roman" pitchFamily="18" charset="0"/>
              </a:rPr>
              <a:t>class B</a:t>
            </a:r>
          </a:p>
          <a:p>
            <a:r>
              <a:rPr lang="en-US" sz="2200" dirty="0">
                <a:latin typeface="Times New Roman" pitchFamily="18" charset="0"/>
                <a:cs typeface="Times New Roman" pitchFamily="18" charset="0"/>
              </a:rPr>
              <a:t>{  	  A4 </a:t>
            </a:r>
            <a:r>
              <a:rPr lang="en-US" sz="2200" dirty="0" err="1">
                <a:latin typeface="Times New Roman" pitchFamily="18" charset="0"/>
                <a:cs typeface="Times New Roman" pitchFamily="18" charset="0"/>
              </a:rPr>
              <a:t>obj</a:t>
            </a:r>
            <a:r>
              <a:rPr lang="en-US" sz="2200" dirty="0">
                <a:latin typeface="Times New Roman" pitchFamily="18" charset="0"/>
                <a:cs typeface="Times New Roman" pitchFamily="18" charset="0"/>
              </a:rPr>
              <a:t>;  </a:t>
            </a:r>
          </a:p>
          <a:p>
            <a:r>
              <a:rPr lang="en-US" sz="2200" dirty="0">
                <a:latin typeface="Times New Roman" pitchFamily="18" charset="0"/>
                <a:cs typeface="Times New Roman" pitchFamily="18" charset="0"/>
              </a:rPr>
              <a:t>	  B(A4 </a:t>
            </a:r>
            <a:r>
              <a:rPr lang="en-US" sz="2200" dirty="0" err="1">
                <a:latin typeface="Times New Roman" pitchFamily="18" charset="0"/>
                <a:cs typeface="Times New Roman" pitchFamily="18" charset="0"/>
              </a:rPr>
              <a:t>obj</a:t>
            </a:r>
            <a:r>
              <a:rPr lang="en-US" sz="2200" dirty="0">
                <a:latin typeface="Times New Roman" pitchFamily="18" charset="0"/>
                <a:cs typeface="Times New Roman" pitchFamily="18" charset="0"/>
              </a:rPr>
              <a:t>)</a:t>
            </a:r>
          </a:p>
          <a:p>
            <a:r>
              <a:rPr lang="en-US" sz="2200" dirty="0">
                <a:latin typeface="Times New Roman" pitchFamily="18" charset="0"/>
                <a:cs typeface="Times New Roman" pitchFamily="18" charset="0"/>
              </a:rPr>
              <a:t>	  {      this.obj=</a:t>
            </a:r>
            <a:r>
              <a:rPr lang="en-US" sz="2200" dirty="0" err="1">
                <a:latin typeface="Times New Roman" pitchFamily="18" charset="0"/>
                <a:cs typeface="Times New Roman" pitchFamily="18" charset="0"/>
              </a:rPr>
              <a:t>obj</a:t>
            </a:r>
            <a:r>
              <a:rPr lang="en-US" sz="2200" dirty="0">
                <a:latin typeface="Times New Roman" pitchFamily="18" charset="0"/>
                <a:cs typeface="Times New Roman" pitchFamily="18" charset="0"/>
              </a:rPr>
              <a:t>;    }</a:t>
            </a:r>
          </a:p>
          <a:p>
            <a:r>
              <a:rPr lang="en-US" sz="2200" dirty="0">
                <a:latin typeface="Times New Roman" pitchFamily="18" charset="0"/>
                <a:cs typeface="Times New Roman" pitchFamily="18" charset="0"/>
              </a:rPr>
              <a:t>  </a:t>
            </a:r>
          </a:p>
          <a:p>
            <a:r>
              <a:rPr lang="en-US" sz="2200" dirty="0">
                <a:latin typeface="Times New Roman" pitchFamily="18" charset="0"/>
                <a:cs typeface="Times New Roman" pitchFamily="18" charset="0"/>
              </a:rPr>
              <a:t>	  void display()</a:t>
            </a:r>
          </a:p>
          <a:p>
            <a:r>
              <a:rPr lang="en-US" sz="2200" dirty="0">
                <a:latin typeface="Times New Roman" pitchFamily="18" charset="0"/>
                <a:cs typeface="Times New Roman" pitchFamily="18" charset="0"/>
              </a:rPr>
              <a:t>	  {      </a:t>
            </a:r>
            <a:r>
              <a:rPr lang="en-US" sz="2200" dirty="0" err="1">
                <a:latin typeface="Times New Roman" pitchFamily="18" charset="0"/>
                <a:cs typeface="Times New Roman" pitchFamily="18" charset="0"/>
              </a:rPr>
              <a:t>System.out.println</a:t>
            </a:r>
            <a:r>
              <a:rPr lang="en-US" sz="2200" dirty="0">
                <a:latin typeface="Times New Roman" pitchFamily="18" charset="0"/>
                <a:cs typeface="Times New Roman" pitchFamily="18" charset="0"/>
              </a:rPr>
              <a:t>(</a:t>
            </a:r>
            <a:r>
              <a:rPr lang="en-US" sz="2200" dirty="0" err="1">
                <a:latin typeface="Times New Roman" pitchFamily="18" charset="0"/>
                <a:cs typeface="Times New Roman" pitchFamily="18" charset="0"/>
              </a:rPr>
              <a:t>obj.data</a:t>
            </a:r>
            <a:r>
              <a:rPr lang="en-US" sz="2200" dirty="0">
                <a:latin typeface="Times New Roman" pitchFamily="18" charset="0"/>
                <a:cs typeface="Times New Roman" pitchFamily="18" charset="0"/>
              </a:rPr>
              <a:t>);	 }  </a:t>
            </a:r>
          </a:p>
          <a:p>
            <a:r>
              <a:rPr lang="en-US" sz="2200" dirty="0">
                <a:latin typeface="Times New Roman" pitchFamily="18" charset="0"/>
                <a:cs typeface="Times New Roman" pitchFamily="18" charset="0"/>
              </a:rPr>
              <a:t>}    </a:t>
            </a:r>
          </a:p>
          <a:p>
            <a:r>
              <a:rPr lang="en-US" sz="2200" dirty="0">
                <a:latin typeface="Times New Roman" pitchFamily="18" charset="0"/>
                <a:cs typeface="Times New Roman" pitchFamily="18" charset="0"/>
              </a:rPr>
              <a:t>class A4</a:t>
            </a:r>
          </a:p>
          <a:p>
            <a:r>
              <a:rPr lang="en-US" sz="2200" dirty="0">
                <a:latin typeface="Times New Roman" pitchFamily="18" charset="0"/>
                <a:cs typeface="Times New Roman" pitchFamily="18" charset="0"/>
              </a:rPr>
              <a:t>{  </a:t>
            </a:r>
          </a:p>
          <a:p>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int</a:t>
            </a:r>
            <a:r>
              <a:rPr lang="en-US" sz="2200" dirty="0">
                <a:latin typeface="Times New Roman" pitchFamily="18" charset="0"/>
                <a:cs typeface="Times New Roman" pitchFamily="18" charset="0"/>
              </a:rPr>
              <a:t> data=10;  </a:t>
            </a:r>
          </a:p>
          <a:p>
            <a:r>
              <a:rPr lang="en-US" sz="2200" dirty="0">
                <a:latin typeface="Times New Roman" pitchFamily="18" charset="0"/>
                <a:cs typeface="Times New Roman" pitchFamily="18" charset="0"/>
              </a:rPr>
              <a:t> 	 A4()</a:t>
            </a:r>
          </a:p>
          <a:p>
            <a:r>
              <a:rPr lang="en-US" sz="2200" dirty="0">
                <a:latin typeface="Times New Roman" pitchFamily="18" charset="0"/>
                <a:cs typeface="Times New Roman" pitchFamily="18" charset="0"/>
              </a:rPr>
              <a:t>	 {  </a:t>
            </a:r>
          </a:p>
          <a:p>
            <a:r>
              <a:rPr lang="en-US" sz="2200" dirty="0">
                <a:latin typeface="Times New Roman" pitchFamily="18" charset="0"/>
                <a:cs typeface="Times New Roman" pitchFamily="18" charset="0"/>
              </a:rPr>
              <a:t>		   B </a:t>
            </a:r>
            <a:r>
              <a:rPr lang="en-US" sz="2200" dirty="0" err="1">
                <a:latin typeface="Times New Roman" pitchFamily="18" charset="0"/>
                <a:cs typeface="Times New Roman" pitchFamily="18" charset="0"/>
              </a:rPr>
              <a:t>b</a:t>
            </a:r>
            <a:r>
              <a:rPr lang="en-US" sz="2200" dirty="0">
                <a:latin typeface="Times New Roman" pitchFamily="18" charset="0"/>
                <a:cs typeface="Times New Roman" pitchFamily="18" charset="0"/>
              </a:rPr>
              <a:t>=new B(this);  </a:t>
            </a:r>
          </a:p>
          <a:p>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b.display</a:t>
            </a:r>
            <a:r>
              <a:rPr lang="en-US" sz="2200" dirty="0">
                <a:latin typeface="Times New Roman" pitchFamily="18" charset="0"/>
                <a:cs typeface="Times New Roman" pitchFamily="18" charset="0"/>
              </a:rPr>
              <a:t>();  </a:t>
            </a:r>
          </a:p>
          <a:p>
            <a:r>
              <a:rPr lang="en-US" sz="2200" dirty="0">
                <a:latin typeface="Times New Roman" pitchFamily="18" charset="0"/>
                <a:cs typeface="Times New Roman" pitchFamily="18" charset="0"/>
              </a:rPr>
              <a:t>  	  }  </a:t>
            </a:r>
          </a:p>
          <a:p>
            <a:r>
              <a:rPr lang="en-US" sz="2200" dirty="0">
                <a:latin typeface="Times New Roman" pitchFamily="18" charset="0"/>
                <a:cs typeface="Times New Roman" pitchFamily="18" charset="0"/>
              </a:rPr>
              <a:t> 	  public static void main(String </a:t>
            </a:r>
            <a:r>
              <a:rPr lang="en-US" sz="2200" dirty="0" err="1">
                <a:latin typeface="Times New Roman" pitchFamily="18" charset="0"/>
                <a:cs typeface="Times New Roman" pitchFamily="18" charset="0"/>
              </a:rPr>
              <a:t>args</a:t>
            </a:r>
            <a:r>
              <a:rPr lang="en-US" sz="2200" dirty="0">
                <a:latin typeface="Times New Roman" pitchFamily="18" charset="0"/>
                <a:cs typeface="Times New Roman" pitchFamily="18" charset="0"/>
              </a:rPr>
              <a:t>[])</a:t>
            </a:r>
          </a:p>
          <a:p>
            <a:r>
              <a:rPr lang="en-US" sz="2200" dirty="0">
                <a:latin typeface="Times New Roman" pitchFamily="18" charset="0"/>
                <a:cs typeface="Times New Roman" pitchFamily="18" charset="0"/>
              </a:rPr>
              <a:t>	  {  	   A4 a=new A4(); 	  }  </a:t>
            </a:r>
          </a:p>
          <a:p>
            <a:r>
              <a:rPr lang="en-US" sz="2200" dirty="0">
                <a:latin typeface="Times New Roman" pitchFamily="18" charset="0"/>
                <a:cs typeface="Times New Roman" pitchFamily="18" charset="0"/>
              </a:rPr>
              <a:t>}</a:t>
            </a:r>
            <a:endParaRPr lang="en-IN" sz="2200" dirty="0">
              <a:latin typeface="Times New Roman" pitchFamily="18" charset="0"/>
              <a:cs typeface="Times New Roman" pitchFamily="18" charset="0"/>
            </a:endParaRPr>
          </a:p>
        </p:txBody>
      </p:sp>
    </p:spTree>
    <p:extLst>
      <p:ext uri="{BB962C8B-B14F-4D97-AF65-F5344CB8AC3E}">
        <p14:creationId xmlns:p14="http://schemas.microsoft.com/office/powerpoint/2010/main" val="157885039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0" y="1"/>
            <a:ext cx="9144000" cy="6863417"/>
          </a:xfrm>
          <a:prstGeom prst="rect">
            <a:avLst/>
          </a:prstGeom>
          <a:noFill/>
        </p:spPr>
        <p:txBody>
          <a:bodyPr wrap="square" rtlCol="0">
            <a:spAutoFit/>
          </a:bodyPr>
          <a:lstStyle/>
          <a:p>
            <a:r>
              <a:rPr lang="en-IN" sz="2200" b="1" dirty="0">
                <a:latin typeface="Times New Roman" pitchFamily="18" charset="0"/>
                <a:cs typeface="Times New Roman" pitchFamily="18" charset="0"/>
              </a:rPr>
              <a:t>6) </a:t>
            </a:r>
            <a:r>
              <a:rPr lang="en-IN" sz="2200" b="1" u="sng" dirty="0">
                <a:latin typeface="Times New Roman" pitchFamily="18" charset="0"/>
                <a:cs typeface="Times New Roman" pitchFamily="18" charset="0"/>
              </a:rPr>
              <a:t>this keyword can be used to return current class instance.</a:t>
            </a:r>
          </a:p>
          <a:p>
            <a:r>
              <a:rPr lang="en-US" sz="2200" dirty="0">
                <a:latin typeface="Times New Roman" pitchFamily="18" charset="0"/>
                <a:cs typeface="Times New Roman" pitchFamily="18" charset="0"/>
              </a:rPr>
              <a:t> </a:t>
            </a:r>
          </a:p>
          <a:p>
            <a:r>
              <a:rPr lang="en-US" sz="2200" dirty="0">
                <a:latin typeface="Times New Roman" pitchFamily="18" charset="0"/>
                <a:cs typeface="Times New Roman" pitchFamily="18" charset="0"/>
              </a:rPr>
              <a:t>	* Return type of the method must be the class type (non-primitive)</a:t>
            </a:r>
          </a:p>
          <a:p>
            <a:endParaRPr lang="en-US" sz="2200" dirty="0">
              <a:latin typeface="Times New Roman" pitchFamily="18" charset="0"/>
              <a:cs typeface="Times New Roman" pitchFamily="18" charset="0"/>
            </a:endParaRPr>
          </a:p>
          <a:p>
            <a:r>
              <a:rPr lang="en-US" sz="2200" dirty="0">
                <a:latin typeface="Times New Roman" pitchFamily="18" charset="0"/>
                <a:cs typeface="Times New Roman" pitchFamily="18" charset="0"/>
              </a:rPr>
              <a:t>	class A</a:t>
            </a:r>
          </a:p>
          <a:p>
            <a:r>
              <a:rPr lang="en-US" sz="2200" dirty="0">
                <a:latin typeface="Times New Roman" pitchFamily="18" charset="0"/>
                <a:cs typeface="Times New Roman" pitchFamily="18" charset="0"/>
              </a:rPr>
              <a:t>	{</a:t>
            </a:r>
          </a:p>
          <a:p>
            <a:r>
              <a:rPr lang="en-US" sz="2200" dirty="0">
                <a:latin typeface="Times New Roman" pitchFamily="18" charset="0"/>
                <a:cs typeface="Times New Roman" pitchFamily="18" charset="0"/>
              </a:rPr>
              <a:t>		A </a:t>
            </a:r>
            <a:r>
              <a:rPr lang="en-US" sz="2200" dirty="0" err="1">
                <a:latin typeface="Times New Roman" pitchFamily="18" charset="0"/>
                <a:cs typeface="Times New Roman" pitchFamily="18" charset="0"/>
              </a:rPr>
              <a:t>getA</a:t>
            </a:r>
            <a:r>
              <a:rPr lang="en-US" sz="2200" dirty="0">
                <a:latin typeface="Times New Roman" pitchFamily="18" charset="0"/>
                <a:cs typeface="Times New Roman" pitchFamily="18" charset="0"/>
              </a:rPr>
              <a:t>()</a:t>
            </a:r>
          </a:p>
          <a:p>
            <a:r>
              <a:rPr lang="en-US" sz="2200" dirty="0">
                <a:latin typeface="Times New Roman" pitchFamily="18" charset="0"/>
                <a:cs typeface="Times New Roman" pitchFamily="18" charset="0"/>
              </a:rPr>
              <a:t>		{		return this;		}		</a:t>
            </a:r>
          </a:p>
          <a:p>
            <a:r>
              <a:rPr lang="en-US" sz="2200" dirty="0">
                <a:latin typeface="Times New Roman" pitchFamily="18" charset="0"/>
                <a:cs typeface="Times New Roman" pitchFamily="18" charset="0"/>
              </a:rPr>
              <a:t>		void </a:t>
            </a:r>
            <a:r>
              <a:rPr lang="en-US" sz="2200" dirty="0" err="1">
                <a:latin typeface="Times New Roman" pitchFamily="18" charset="0"/>
                <a:cs typeface="Times New Roman" pitchFamily="18" charset="0"/>
              </a:rPr>
              <a:t>msg</a:t>
            </a:r>
            <a:r>
              <a:rPr lang="en-US" sz="2200" dirty="0">
                <a:latin typeface="Times New Roman" pitchFamily="18" charset="0"/>
                <a:cs typeface="Times New Roman" pitchFamily="18" charset="0"/>
              </a:rPr>
              <a:t>()</a:t>
            </a:r>
          </a:p>
          <a:p>
            <a:r>
              <a:rPr lang="en-US" sz="2200" dirty="0">
                <a:latin typeface="Times New Roman" pitchFamily="18" charset="0"/>
                <a:cs typeface="Times New Roman" pitchFamily="18" charset="0"/>
              </a:rPr>
              <a:t>		{</a:t>
            </a:r>
          </a:p>
          <a:p>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System.out.println</a:t>
            </a:r>
            <a:r>
              <a:rPr lang="en-US" sz="2200" dirty="0">
                <a:latin typeface="Times New Roman" pitchFamily="18" charset="0"/>
                <a:cs typeface="Times New Roman" pitchFamily="18" charset="0"/>
              </a:rPr>
              <a:t>(“JU”);</a:t>
            </a:r>
          </a:p>
          <a:p>
            <a:r>
              <a:rPr lang="en-US" sz="2200" dirty="0">
                <a:latin typeface="Times New Roman" pitchFamily="18" charset="0"/>
                <a:cs typeface="Times New Roman" pitchFamily="18" charset="0"/>
              </a:rPr>
              <a:t>		}</a:t>
            </a:r>
          </a:p>
          <a:p>
            <a:r>
              <a:rPr lang="en-US" sz="2200" dirty="0">
                <a:latin typeface="Times New Roman" pitchFamily="18" charset="0"/>
                <a:cs typeface="Times New Roman" pitchFamily="18" charset="0"/>
              </a:rPr>
              <a:t>	}</a:t>
            </a:r>
          </a:p>
          <a:p>
            <a:r>
              <a:rPr lang="en-US" sz="2200" dirty="0">
                <a:latin typeface="Times New Roman" pitchFamily="18" charset="0"/>
                <a:cs typeface="Times New Roman" pitchFamily="18" charset="0"/>
              </a:rPr>
              <a:t>	class test</a:t>
            </a:r>
          </a:p>
          <a:p>
            <a:r>
              <a:rPr lang="en-US" sz="2200" dirty="0">
                <a:latin typeface="Times New Roman" pitchFamily="18" charset="0"/>
                <a:cs typeface="Times New Roman" pitchFamily="18" charset="0"/>
              </a:rPr>
              <a:t>	{</a:t>
            </a:r>
          </a:p>
          <a:p>
            <a:r>
              <a:rPr lang="en-US" sz="2200" dirty="0">
                <a:latin typeface="Times New Roman" pitchFamily="18" charset="0"/>
                <a:cs typeface="Times New Roman" pitchFamily="18" charset="0"/>
              </a:rPr>
              <a:t>		public static void main(String[] </a:t>
            </a:r>
            <a:r>
              <a:rPr lang="en-US" sz="2200" dirty="0" err="1">
                <a:latin typeface="Times New Roman" pitchFamily="18" charset="0"/>
                <a:cs typeface="Times New Roman" pitchFamily="18" charset="0"/>
              </a:rPr>
              <a:t>args</a:t>
            </a:r>
            <a:r>
              <a:rPr lang="en-US" sz="2200" dirty="0">
                <a:latin typeface="Times New Roman" pitchFamily="18" charset="0"/>
                <a:cs typeface="Times New Roman" pitchFamily="18" charset="0"/>
              </a:rPr>
              <a:t>)</a:t>
            </a:r>
          </a:p>
          <a:p>
            <a:r>
              <a:rPr lang="en-US" sz="2200" dirty="0">
                <a:latin typeface="Times New Roman" pitchFamily="18" charset="0"/>
                <a:cs typeface="Times New Roman" pitchFamily="18" charset="0"/>
              </a:rPr>
              <a:t>		{</a:t>
            </a:r>
          </a:p>
          <a:p>
            <a:r>
              <a:rPr lang="en-US" sz="2200" dirty="0">
                <a:latin typeface="Times New Roman" pitchFamily="18" charset="0"/>
                <a:cs typeface="Times New Roman" pitchFamily="18" charset="0"/>
              </a:rPr>
              <a:t>			new A().</a:t>
            </a:r>
            <a:r>
              <a:rPr lang="en-US" sz="2200" dirty="0" err="1">
                <a:latin typeface="Times New Roman" pitchFamily="18" charset="0"/>
                <a:cs typeface="Times New Roman" pitchFamily="18" charset="0"/>
              </a:rPr>
              <a:t>getA</a:t>
            </a:r>
            <a:r>
              <a:rPr lang="en-US" sz="2200" dirty="0">
                <a:latin typeface="Times New Roman" pitchFamily="18" charset="0"/>
                <a:cs typeface="Times New Roman" pitchFamily="18" charset="0"/>
              </a:rPr>
              <a:t>().</a:t>
            </a:r>
            <a:r>
              <a:rPr lang="en-US" sz="2200" dirty="0" err="1">
                <a:latin typeface="Times New Roman" pitchFamily="18" charset="0"/>
                <a:cs typeface="Times New Roman" pitchFamily="18" charset="0"/>
              </a:rPr>
              <a:t>msg</a:t>
            </a:r>
            <a:r>
              <a:rPr lang="en-US" sz="2200" dirty="0">
                <a:latin typeface="Times New Roman" pitchFamily="18" charset="0"/>
                <a:cs typeface="Times New Roman" pitchFamily="18" charset="0"/>
              </a:rPr>
              <a:t>();</a:t>
            </a:r>
          </a:p>
          <a:p>
            <a:r>
              <a:rPr lang="en-US" sz="2200" dirty="0">
                <a:latin typeface="Times New Roman" pitchFamily="18" charset="0"/>
                <a:cs typeface="Times New Roman" pitchFamily="18" charset="0"/>
              </a:rPr>
              <a:t>		}</a:t>
            </a:r>
          </a:p>
          <a:p>
            <a:r>
              <a:rPr lang="en-US" sz="2200" dirty="0">
                <a:latin typeface="Times New Roman" pitchFamily="18" charset="0"/>
                <a:cs typeface="Times New Roman" pitchFamily="18" charset="0"/>
              </a:rPr>
              <a:t>	}</a:t>
            </a:r>
            <a:endParaRPr lang="en-IN" sz="2200" dirty="0">
              <a:latin typeface="Times New Roman" pitchFamily="18" charset="0"/>
              <a:cs typeface="Times New Roman" pitchFamily="18" charset="0"/>
            </a:endParaRPr>
          </a:p>
        </p:txBody>
      </p:sp>
    </p:spTree>
    <p:extLst>
      <p:ext uri="{BB962C8B-B14F-4D97-AF65-F5344CB8AC3E}">
        <p14:creationId xmlns:p14="http://schemas.microsoft.com/office/powerpoint/2010/main" val="17100151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0" y="0"/>
            <a:ext cx="8949886" cy="5940088"/>
          </a:xfrm>
          <a:prstGeom prst="rect">
            <a:avLst/>
          </a:prstGeom>
          <a:noFill/>
        </p:spPr>
        <p:txBody>
          <a:bodyPr wrap="none" rtlCol="0">
            <a:spAutoFit/>
          </a:bodyPr>
          <a:lstStyle/>
          <a:p>
            <a:r>
              <a:rPr lang="en-US" sz="2000" b="1" u="sng" dirty="0">
                <a:latin typeface="Times New Roman" pitchFamily="18" charset="0"/>
                <a:cs typeface="Times New Roman" pitchFamily="18" charset="0"/>
              </a:rPr>
              <a:t>Adding variables:</a:t>
            </a:r>
          </a:p>
          <a:p>
            <a:endParaRPr lang="en-US" sz="2000" b="1" u="sng" dirty="0">
              <a:latin typeface="Times New Roman" pitchFamily="18" charset="0"/>
              <a:cs typeface="Times New Roman" pitchFamily="18" charset="0"/>
            </a:endParaRPr>
          </a:p>
          <a:p>
            <a:r>
              <a:rPr lang="en-US" sz="2000" dirty="0">
                <a:latin typeface="Times New Roman" pitchFamily="18" charset="0"/>
                <a:cs typeface="Times New Roman" pitchFamily="18" charset="0"/>
              </a:rPr>
              <a:t>	* Data is encapsulated in a class by placing data fields inside the body of the</a:t>
            </a:r>
          </a:p>
          <a:p>
            <a:r>
              <a:rPr lang="en-US" sz="2000" dirty="0">
                <a:latin typeface="Times New Roman" pitchFamily="18" charset="0"/>
                <a:cs typeface="Times New Roman" pitchFamily="18" charset="0"/>
              </a:rPr>
              <a:t>	   class definition. </a:t>
            </a: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	* These variables are called as instance variables because they are created </a:t>
            </a:r>
          </a:p>
          <a:p>
            <a:r>
              <a:rPr lang="en-US" sz="2000" dirty="0">
                <a:latin typeface="Times New Roman" pitchFamily="18" charset="0"/>
                <a:cs typeface="Times New Roman" pitchFamily="18" charset="0"/>
              </a:rPr>
              <a:t>	   whenever an object of the class is instantiated.</a:t>
            </a: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		(e.g.) 	class rectangle</a:t>
            </a:r>
          </a:p>
          <a:p>
            <a:r>
              <a:rPr lang="en-US" sz="2000" dirty="0">
                <a:latin typeface="Times New Roman" pitchFamily="18" charset="0"/>
                <a:cs typeface="Times New Roman" pitchFamily="18" charset="0"/>
              </a:rPr>
              <a:t>			{</a:t>
            </a:r>
          </a:p>
          <a:p>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int</a:t>
            </a:r>
            <a:r>
              <a:rPr lang="en-US" sz="2000" dirty="0">
                <a:latin typeface="Times New Roman" pitchFamily="18" charset="0"/>
                <a:cs typeface="Times New Roman" pitchFamily="18" charset="0"/>
              </a:rPr>
              <a:t> length;</a:t>
            </a:r>
          </a:p>
          <a:p>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int</a:t>
            </a:r>
            <a:r>
              <a:rPr lang="en-US" sz="2000" dirty="0">
                <a:latin typeface="Times New Roman" pitchFamily="18" charset="0"/>
                <a:cs typeface="Times New Roman" pitchFamily="18" charset="0"/>
              </a:rPr>
              <a:t> width;</a:t>
            </a:r>
          </a:p>
          <a:p>
            <a:r>
              <a:rPr lang="en-US" sz="2000" dirty="0">
                <a:latin typeface="Times New Roman" pitchFamily="18" charset="0"/>
                <a:cs typeface="Times New Roman" pitchFamily="18" charset="0"/>
              </a:rPr>
              <a:t>			}</a:t>
            </a:r>
          </a:p>
          <a:p>
            <a:r>
              <a:rPr lang="en-US" sz="2000" dirty="0">
                <a:latin typeface="Times New Roman" pitchFamily="18" charset="0"/>
                <a:cs typeface="Times New Roman" pitchFamily="18" charset="0"/>
              </a:rPr>
              <a:t>	</a:t>
            </a:r>
          </a:p>
          <a:p>
            <a:r>
              <a:rPr lang="en-US" sz="2000" dirty="0">
                <a:latin typeface="Times New Roman" pitchFamily="18" charset="0"/>
                <a:cs typeface="Times New Roman" pitchFamily="18" charset="0"/>
              </a:rPr>
              <a:t>	* No storage space has been created in the memory during declaration.</a:t>
            </a: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	* Instance variables are also known as member variables.</a:t>
            </a:r>
          </a:p>
          <a:p>
            <a:endParaRPr lang="en-US" sz="2000" dirty="0">
              <a:latin typeface="Times New Roman" pitchFamily="18" charset="0"/>
              <a:cs typeface="Times New Roman" pitchFamily="18" charset="0"/>
            </a:endParaRPr>
          </a:p>
          <a:p>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2815599874"/>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Session 29-33</a:t>
            </a:r>
          </a:p>
        </p:txBody>
      </p:sp>
      <p:sp>
        <p:nvSpPr>
          <p:cNvPr id="3" name="Text Placeholder 2"/>
          <p:cNvSpPr>
            <a:spLocks noGrp="1"/>
          </p:cNvSpPr>
          <p:nvPr>
            <p:ph type="body" idx="1"/>
          </p:nvPr>
        </p:nvSpPr>
        <p:spPr/>
        <p:txBody>
          <a:bodyPr/>
          <a:lstStyle/>
          <a:p>
            <a:endParaRPr lang="en-IN"/>
          </a:p>
        </p:txBody>
      </p:sp>
    </p:spTree>
    <p:extLst>
      <p:ext uri="{BB962C8B-B14F-4D97-AF65-F5344CB8AC3E}">
        <p14:creationId xmlns:p14="http://schemas.microsoft.com/office/powerpoint/2010/main" val="18623323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9"/>
            <a:ext cx="10515600" cy="1833562"/>
          </a:xfrm>
        </p:spPr>
        <p:txBody>
          <a:bodyPr/>
          <a:lstStyle/>
          <a:p>
            <a:pPr algn="ctr"/>
            <a:r>
              <a:rPr lang="en-IN" dirty="0"/>
              <a:t>Inheritance, Polymorphism and Abstraction</a:t>
            </a:r>
          </a:p>
        </p:txBody>
      </p:sp>
      <p:sp>
        <p:nvSpPr>
          <p:cNvPr id="3" name="Text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1831376817"/>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Recap - Inheritance</a:t>
            </a:r>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r="4688"/>
          <a:stretch/>
        </p:blipFill>
        <p:spPr>
          <a:xfrm>
            <a:off x="256469" y="1690688"/>
            <a:ext cx="7373056" cy="4351338"/>
          </a:xfrm>
          <a:prstGeom prst="rect">
            <a:avLst/>
          </a:prstGeom>
        </p:spPr>
      </p:pic>
      <p:sp>
        <p:nvSpPr>
          <p:cNvPr id="5" name="TextBox 4"/>
          <p:cNvSpPr txBox="1"/>
          <p:nvPr/>
        </p:nvSpPr>
        <p:spPr>
          <a:xfrm>
            <a:off x="8108576" y="1963271"/>
            <a:ext cx="3630706" cy="3600986"/>
          </a:xfrm>
          <a:prstGeom prst="rect">
            <a:avLst/>
          </a:prstGeom>
          <a:noFill/>
        </p:spPr>
        <p:txBody>
          <a:bodyPr wrap="square" rtlCol="0">
            <a:spAutoFit/>
          </a:bodyPr>
          <a:lstStyle/>
          <a:p>
            <a:pPr>
              <a:lnSpc>
                <a:spcPct val="150000"/>
              </a:lnSpc>
            </a:pPr>
            <a:r>
              <a:rPr lang="en-IN" sz="2800" dirty="0">
                <a:latin typeface="Times New Roman" panose="02020603050405020304" pitchFamily="18" charset="0"/>
                <a:cs typeface="Times New Roman" panose="02020603050405020304" pitchFamily="18" charset="0"/>
              </a:rPr>
              <a:t>Inheritance In Java is the process by which one class acquires the properties of another class.</a:t>
            </a:r>
          </a:p>
          <a:p>
            <a:endParaRPr lang="en-IN" dirty="0"/>
          </a:p>
        </p:txBody>
      </p:sp>
    </p:spTree>
    <p:extLst>
      <p:ext uri="{BB962C8B-B14F-4D97-AF65-F5344CB8AC3E}">
        <p14:creationId xmlns:p14="http://schemas.microsoft.com/office/powerpoint/2010/main" val="2174744039"/>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32329" y="860613"/>
            <a:ext cx="10515600" cy="5526740"/>
          </a:xfrm>
        </p:spPr>
        <p:txBody>
          <a:bodyPr>
            <a:normAutofit/>
          </a:bodyPr>
          <a:lstStyle/>
          <a:p>
            <a:pPr algn="just" fontAlgn="base"/>
            <a:r>
              <a:rPr lang="en-IN" b="1" dirty="0">
                <a:latin typeface="Times New Roman" panose="02020603050405020304" pitchFamily="18" charset="0"/>
                <a:cs typeface="Times New Roman" panose="02020603050405020304" pitchFamily="18" charset="0"/>
              </a:rPr>
              <a:t>Super Class: </a:t>
            </a:r>
            <a:r>
              <a:rPr lang="en-IN" dirty="0">
                <a:latin typeface="Times New Roman" panose="02020603050405020304" pitchFamily="18" charset="0"/>
                <a:cs typeface="Times New Roman" panose="02020603050405020304" pitchFamily="18" charset="0"/>
              </a:rPr>
              <a:t>The class whose features are inherited is known as a superclass(or a base class or a parent class).</a:t>
            </a:r>
          </a:p>
          <a:p>
            <a:pPr algn="just" fontAlgn="base"/>
            <a:r>
              <a:rPr lang="en-IN" b="1" dirty="0">
                <a:latin typeface="Times New Roman" panose="02020603050405020304" pitchFamily="18" charset="0"/>
                <a:cs typeface="Times New Roman" panose="02020603050405020304" pitchFamily="18" charset="0"/>
              </a:rPr>
              <a:t>Sub Class:</a:t>
            </a:r>
            <a:r>
              <a:rPr lang="en-IN" dirty="0">
                <a:latin typeface="Times New Roman" panose="02020603050405020304" pitchFamily="18" charset="0"/>
                <a:cs typeface="Times New Roman" panose="02020603050405020304" pitchFamily="18" charset="0"/>
              </a:rPr>
              <a:t> The class that inherits the other class is known as a subclass(or a derived class, extended class, or child class). The subclass can add its own fields and methods in addition to the super-class fields and methods.</a:t>
            </a:r>
          </a:p>
          <a:p>
            <a:pPr algn="just" fontAlgn="base"/>
            <a:r>
              <a:rPr lang="en-IN" b="1" dirty="0">
                <a:latin typeface="Times New Roman" panose="02020603050405020304" pitchFamily="18" charset="0"/>
                <a:cs typeface="Times New Roman" panose="02020603050405020304" pitchFamily="18" charset="0"/>
              </a:rPr>
              <a:t>Reusability: </a:t>
            </a:r>
            <a:r>
              <a:rPr lang="en-IN" dirty="0">
                <a:latin typeface="Times New Roman" panose="02020603050405020304" pitchFamily="18" charset="0"/>
                <a:cs typeface="Times New Roman" panose="02020603050405020304" pitchFamily="18" charset="0"/>
              </a:rPr>
              <a:t>Inheritance supports the concept of “reusability”, i.e. when we want to create a new class and there is already a class that includes some of the code that we want, we can derive our new class from the existing class. By doing this, we are reusing the fields and methods of the existing class.</a:t>
            </a:r>
          </a:p>
          <a:p>
            <a:pPr algn="just" fontAlgn="base"/>
            <a:r>
              <a:rPr lang="en-IN" dirty="0">
                <a:latin typeface="Times New Roman" panose="02020603050405020304" pitchFamily="18" charset="0"/>
                <a:cs typeface="Times New Roman" panose="02020603050405020304" pitchFamily="18" charset="0"/>
              </a:rPr>
              <a:t>The keyword used for inheritance is </a:t>
            </a:r>
            <a:r>
              <a:rPr lang="en-IN" b="1" dirty="0">
                <a:latin typeface="Times New Roman" panose="02020603050405020304" pitchFamily="18" charset="0"/>
                <a:cs typeface="Times New Roman" panose="02020603050405020304" pitchFamily="18" charset="0"/>
              </a:rPr>
              <a:t>extends</a:t>
            </a:r>
            <a:r>
              <a:rPr lang="en-IN"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8141377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Types of Inheritance </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2048396"/>
            <a:ext cx="10515600" cy="4392745"/>
          </a:xfrm>
        </p:spPr>
      </p:pic>
    </p:spTree>
    <p:extLst>
      <p:ext uri="{BB962C8B-B14F-4D97-AF65-F5344CB8AC3E}">
        <p14:creationId xmlns:p14="http://schemas.microsoft.com/office/powerpoint/2010/main" val="3155285457"/>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b="15082"/>
          <a:stretch/>
        </p:blipFill>
        <p:spPr>
          <a:xfrm>
            <a:off x="128589" y="1690688"/>
            <a:ext cx="8272462" cy="3652837"/>
          </a:xfrm>
        </p:spPr>
      </p:pic>
      <p:sp>
        <p:nvSpPr>
          <p:cNvPr id="3" name="Rectangle 2"/>
          <p:cNvSpPr/>
          <p:nvPr/>
        </p:nvSpPr>
        <p:spPr>
          <a:xfrm>
            <a:off x="8950698" y="2089814"/>
            <a:ext cx="1379164" cy="56766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p:cNvSpPr/>
          <p:nvPr/>
        </p:nvSpPr>
        <p:spPr>
          <a:xfrm>
            <a:off x="7855325" y="3311009"/>
            <a:ext cx="1426788" cy="53048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p:cNvSpPr/>
          <p:nvPr/>
        </p:nvSpPr>
        <p:spPr>
          <a:xfrm>
            <a:off x="9974636" y="3311009"/>
            <a:ext cx="1379164" cy="51673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p:cNvSpPr/>
          <p:nvPr/>
        </p:nvSpPr>
        <p:spPr>
          <a:xfrm>
            <a:off x="7902949" y="4495026"/>
            <a:ext cx="1379164" cy="51673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p:cNvSpPr/>
          <p:nvPr/>
        </p:nvSpPr>
        <p:spPr>
          <a:xfrm>
            <a:off x="9974636" y="4495026"/>
            <a:ext cx="1379164" cy="51673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0" name="Straight Arrow Connector 9"/>
          <p:cNvCxnSpPr>
            <a:stCxn id="5" idx="0"/>
            <a:endCxn id="3" idx="2"/>
          </p:cNvCxnSpPr>
          <p:nvPr/>
        </p:nvCxnSpPr>
        <p:spPr>
          <a:xfrm flipV="1">
            <a:off x="8568719" y="2657475"/>
            <a:ext cx="1071561" cy="65353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6" idx="0"/>
            <a:endCxn id="3" idx="2"/>
          </p:cNvCxnSpPr>
          <p:nvPr/>
        </p:nvCxnSpPr>
        <p:spPr>
          <a:xfrm flipH="1" flipV="1">
            <a:off x="9640280" y="2657475"/>
            <a:ext cx="1023938" cy="65353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6" name="Straight Arrow Connector 15"/>
          <p:cNvCxnSpPr>
            <a:stCxn id="7" idx="0"/>
            <a:endCxn id="5" idx="2"/>
          </p:cNvCxnSpPr>
          <p:nvPr/>
        </p:nvCxnSpPr>
        <p:spPr>
          <a:xfrm flipH="1" flipV="1">
            <a:off x="8568719" y="3841492"/>
            <a:ext cx="23812" cy="65353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9" name="Straight Arrow Connector 18"/>
          <p:cNvCxnSpPr>
            <a:stCxn id="8" idx="0"/>
            <a:endCxn id="6" idx="2"/>
          </p:cNvCxnSpPr>
          <p:nvPr/>
        </p:nvCxnSpPr>
        <p:spPr>
          <a:xfrm flipV="1">
            <a:off x="10664218" y="3827740"/>
            <a:ext cx="0" cy="66728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4" name="TextBox 23"/>
          <p:cNvSpPr txBox="1"/>
          <p:nvPr/>
        </p:nvSpPr>
        <p:spPr>
          <a:xfrm>
            <a:off x="9104499" y="2213164"/>
            <a:ext cx="1047750" cy="369332"/>
          </a:xfrm>
          <a:prstGeom prst="rect">
            <a:avLst/>
          </a:prstGeom>
          <a:noFill/>
        </p:spPr>
        <p:txBody>
          <a:bodyPr wrap="square" rtlCol="0">
            <a:spAutoFit/>
          </a:bodyPr>
          <a:lstStyle/>
          <a:p>
            <a:r>
              <a:rPr lang="en-IN" dirty="0"/>
              <a:t>Class A</a:t>
            </a:r>
          </a:p>
        </p:txBody>
      </p:sp>
      <p:sp>
        <p:nvSpPr>
          <p:cNvPr id="25" name="TextBox 24"/>
          <p:cNvSpPr txBox="1"/>
          <p:nvPr/>
        </p:nvSpPr>
        <p:spPr>
          <a:xfrm>
            <a:off x="8023970" y="3384708"/>
            <a:ext cx="1047750" cy="369332"/>
          </a:xfrm>
          <a:prstGeom prst="rect">
            <a:avLst/>
          </a:prstGeom>
          <a:noFill/>
        </p:spPr>
        <p:txBody>
          <a:bodyPr wrap="square" rtlCol="0">
            <a:spAutoFit/>
          </a:bodyPr>
          <a:lstStyle/>
          <a:p>
            <a:r>
              <a:rPr lang="en-IN" dirty="0"/>
              <a:t>Class B</a:t>
            </a:r>
          </a:p>
        </p:txBody>
      </p:sp>
      <p:sp>
        <p:nvSpPr>
          <p:cNvPr id="26" name="TextBox 25"/>
          <p:cNvSpPr txBox="1"/>
          <p:nvPr/>
        </p:nvSpPr>
        <p:spPr>
          <a:xfrm>
            <a:off x="10158970" y="3391584"/>
            <a:ext cx="1047750" cy="369332"/>
          </a:xfrm>
          <a:prstGeom prst="rect">
            <a:avLst/>
          </a:prstGeom>
          <a:noFill/>
        </p:spPr>
        <p:txBody>
          <a:bodyPr wrap="square" rtlCol="0">
            <a:spAutoFit/>
          </a:bodyPr>
          <a:lstStyle/>
          <a:p>
            <a:r>
              <a:rPr lang="en-IN" dirty="0"/>
              <a:t>Class C</a:t>
            </a:r>
          </a:p>
        </p:txBody>
      </p:sp>
      <p:sp>
        <p:nvSpPr>
          <p:cNvPr id="27" name="TextBox 26"/>
          <p:cNvSpPr txBox="1"/>
          <p:nvPr/>
        </p:nvSpPr>
        <p:spPr>
          <a:xfrm>
            <a:off x="8068656" y="4547562"/>
            <a:ext cx="1047750" cy="369332"/>
          </a:xfrm>
          <a:prstGeom prst="rect">
            <a:avLst/>
          </a:prstGeom>
          <a:noFill/>
        </p:spPr>
        <p:txBody>
          <a:bodyPr wrap="square" rtlCol="0">
            <a:spAutoFit/>
          </a:bodyPr>
          <a:lstStyle/>
          <a:p>
            <a:r>
              <a:rPr lang="en-IN" dirty="0"/>
              <a:t>Class D</a:t>
            </a:r>
          </a:p>
        </p:txBody>
      </p:sp>
      <p:sp>
        <p:nvSpPr>
          <p:cNvPr id="28" name="TextBox 27"/>
          <p:cNvSpPr txBox="1"/>
          <p:nvPr/>
        </p:nvSpPr>
        <p:spPr>
          <a:xfrm>
            <a:off x="10158970" y="4568725"/>
            <a:ext cx="1047750" cy="369332"/>
          </a:xfrm>
          <a:prstGeom prst="rect">
            <a:avLst/>
          </a:prstGeom>
          <a:noFill/>
        </p:spPr>
        <p:txBody>
          <a:bodyPr wrap="square" rtlCol="0">
            <a:spAutoFit/>
          </a:bodyPr>
          <a:lstStyle/>
          <a:p>
            <a:r>
              <a:rPr lang="en-IN" dirty="0"/>
              <a:t>Class E</a:t>
            </a:r>
          </a:p>
        </p:txBody>
      </p:sp>
      <p:sp>
        <p:nvSpPr>
          <p:cNvPr id="29" name="TextBox 28"/>
          <p:cNvSpPr txBox="1"/>
          <p:nvPr/>
        </p:nvSpPr>
        <p:spPr>
          <a:xfrm>
            <a:off x="7258752" y="6180906"/>
            <a:ext cx="5044044" cy="369332"/>
          </a:xfrm>
          <a:prstGeom prst="rect">
            <a:avLst/>
          </a:prstGeom>
          <a:noFill/>
        </p:spPr>
        <p:txBody>
          <a:bodyPr wrap="square" rtlCol="0">
            <a:spAutoFit/>
          </a:bodyPr>
          <a:lstStyle/>
          <a:p>
            <a:r>
              <a:rPr lang="en-IN" dirty="0"/>
              <a:t>5) Hybrid   </a:t>
            </a:r>
          </a:p>
        </p:txBody>
      </p:sp>
      <p:sp>
        <p:nvSpPr>
          <p:cNvPr id="32" name="TextBox 31"/>
          <p:cNvSpPr txBox="1"/>
          <p:nvPr/>
        </p:nvSpPr>
        <p:spPr>
          <a:xfrm>
            <a:off x="9703801" y="5355103"/>
            <a:ext cx="1548514" cy="369332"/>
          </a:xfrm>
          <a:prstGeom prst="rect">
            <a:avLst/>
          </a:prstGeom>
          <a:noFill/>
        </p:spPr>
        <p:txBody>
          <a:bodyPr wrap="square" rtlCol="0">
            <a:spAutoFit/>
          </a:bodyPr>
          <a:lstStyle/>
          <a:p>
            <a:r>
              <a:rPr lang="en-IN" dirty="0"/>
              <a:t>b</a:t>
            </a:r>
          </a:p>
        </p:txBody>
      </p:sp>
      <p:sp>
        <p:nvSpPr>
          <p:cNvPr id="34" name="TextBox 33"/>
          <p:cNvSpPr txBox="1"/>
          <p:nvPr/>
        </p:nvSpPr>
        <p:spPr>
          <a:xfrm>
            <a:off x="5710238" y="5495925"/>
            <a:ext cx="1548514" cy="369332"/>
          </a:xfrm>
          <a:prstGeom prst="rect">
            <a:avLst/>
          </a:prstGeom>
          <a:noFill/>
        </p:spPr>
        <p:txBody>
          <a:bodyPr wrap="square" rtlCol="0">
            <a:spAutoFit/>
          </a:bodyPr>
          <a:lstStyle/>
          <a:p>
            <a:r>
              <a:rPr lang="en-IN" dirty="0"/>
              <a:t>a</a:t>
            </a:r>
          </a:p>
        </p:txBody>
      </p:sp>
    </p:spTree>
    <p:extLst>
      <p:ext uri="{BB962C8B-B14F-4D97-AF65-F5344CB8AC3E}">
        <p14:creationId xmlns:p14="http://schemas.microsoft.com/office/powerpoint/2010/main" val="4103472722"/>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algn="just"/>
            <a:r>
              <a:rPr lang="en-IN" dirty="0"/>
              <a:t>To reduce the complexity and simplify the language, multiple inheritance is not supported in java.</a:t>
            </a:r>
          </a:p>
          <a:p>
            <a:pPr algn="just"/>
            <a:r>
              <a:rPr lang="en-IN" dirty="0"/>
              <a:t>Consider a scenario where A, B and C are three classes. The C class inherits A and B classes. If A and B classes have same method and you call it from child class object, there will be ambiguity to call method of A or B class.</a:t>
            </a:r>
          </a:p>
          <a:p>
            <a:pPr algn="just"/>
            <a:r>
              <a:rPr lang="en-IN" dirty="0"/>
              <a:t>Since compile time errors are better than runtime errors, java renders compile time error if you inherit 2 classes. So whether you have same method or different, there will be compile time error now.</a:t>
            </a:r>
          </a:p>
          <a:p>
            <a:pPr marL="0" indent="0">
              <a:buNone/>
            </a:pPr>
            <a:endParaRPr lang="en-IN" dirty="0"/>
          </a:p>
        </p:txBody>
      </p:sp>
    </p:spTree>
    <p:extLst>
      <p:ext uri="{BB962C8B-B14F-4D97-AF65-F5344CB8AC3E}">
        <p14:creationId xmlns:p14="http://schemas.microsoft.com/office/powerpoint/2010/main" val="12335550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1" y="0"/>
            <a:ext cx="9260869" cy="5509200"/>
          </a:xfrm>
          <a:prstGeom prst="rect">
            <a:avLst/>
          </a:prstGeom>
          <a:noFill/>
        </p:spPr>
        <p:txBody>
          <a:bodyPr wrap="none" rtlCol="0">
            <a:spAutoFit/>
          </a:bodyPr>
          <a:lstStyle/>
          <a:p>
            <a:r>
              <a:rPr lang="en-US" sz="2200" b="1" u="sng" dirty="0">
                <a:latin typeface="Times New Roman" pitchFamily="18" charset="0"/>
                <a:cs typeface="Times New Roman" pitchFamily="18" charset="0"/>
              </a:rPr>
              <a:t>Defining a subclass:</a:t>
            </a:r>
          </a:p>
          <a:p>
            <a:endParaRPr lang="en-US" sz="2200" b="1" dirty="0">
              <a:latin typeface="Times New Roman" pitchFamily="18" charset="0"/>
              <a:cs typeface="Times New Roman" pitchFamily="18" charset="0"/>
            </a:endParaRPr>
          </a:p>
          <a:p>
            <a:r>
              <a:rPr lang="en-US" sz="2200" b="1" dirty="0">
                <a:latin typeface="Times New Roman" pitchFamily="18" charset="0"/>
                <a:cs typeface="Times New Roman" pitchFamily="18" charset="0"/>
              </a:rPr>
              <a:t>	class</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subclassname</a:t>
            </a:r>
            <a:r>
              <a:rPr lang="en-US" sz="2200" dirty="0">
                <a:latin typeface="Times New Roman" pitchFamily="18" charset="0"/>
                <a:cs typeface="Times New Roman" pitchFamily="18" charset="0"/>
              </a:rPr>
              <a:t>    </a:t>
            </a:r>
            <a:r>
              <a:rPr lang="en-US" sz="2200" b="1" dirty="0">
                <a:latin typeface="Times New Roman" pitchFamily="18" charset="0"/>
                <a:cs typeface="Times New Roman" pitchFamily="18" charset="0"/>
              </a:rPr>
              <a:t>extends</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superclassname</a:t>
            </a:r>
            <a:endParaRPr lang="en-US" sz="2200" dirty="0">
              <a:latin typeface="Times New Roman" pitchFamily="18" charset="0"/>
              <a:cs typeface="Times New Roman" pitchFamily="18" charset="0"/>
            </a:endParaRPr>
          </a:p>
          <a:p>
            <a:r>
              <a:rPr lang="en-US" sz="2200" dirty="0">
                <a:latin typeface="Times New Roman" pitchFamily="18" charset="0"/>
                <a:cs typeface="Times New Roman" pitchFamily="18" charset="0"/>
              </a:rPr>
              <a:t>	{</a:t>
            </a:r>
          </a:p>
          <a:p>
            <a:r>
              <a:rPr lang="en-US" sz="2200" dirty="0">
                <a:latin typeface="Times New Roman" pitchFamily="18" charset="0"/>
                <a:cs typeface="Times New Roman" pitchFamily="18" charset="0"/>
              </a:rPr>
              <a:t>		variables declaration;</a:t>
            </a:r>
          </a:p>
          <a:p>
            <a:r>
              <a:rPr lang="en-US" sz="2200" dirty="0">
                <a:latin typeface="Times New Roman" pitchFamily="18" charset="0"/>
                <a:cs typeface="Times New Roman" pitchFamily="18" charset="0"/>
              </a:rPr>
              <a:t>		methods declaration;</a:t>
            </a:r>
          </a:p>
          <a:p>
            <a:r>
              <a:rPr lang="en-US" sz="2200" dirty="0">
                <a:latin typeface="Times New Roman" pitchFamily="18" charset="0"/>
                <a:cs typeface="Times New Roman" pitchFamily="18" charset="0"/>
              </a:rPr>
              <a:t>	}</a:t>
            </a:r>
          </a:p>
          <a:p>
            <a:endParaRPr lang="en-US" sz="2200" dirty="0">
              <a:latin typeface="Times New Roman" pitchFamily="18" charset="0"/>
              <a:cs typeface="Times New Roman" pitchFamily="18" charset="0"/>
            </a:endParaRPr>
          </a:p>
          <a:p>
            <a:r>
              <a:rPr lang="en-US" sz="2200" dirty="0">
                <a:latin typeface="Times New Roman" pitchFamily="18" charset="0"/>
                <a:cs typeface="Times New Roman" pitchFamily="18" charset="0"/>
              </a:rPr>
              <a:t>	// Keyword “extends” signifies that the properties of the </a:t>
            </a:r>
            <a:r>
              <a:rPr lang="en-US" sz="2200" dirty="0" err="1">
                <a:latin typeface="Times New Roman" pitchFamily="18" charset="0"/>
                <a:cs typeface="Times New Roman" pitchFamily="18" charset="0"/>
              </a:rPr>
              <a:t>superclassname</a:t>
            </a:r>
            <a:endParaRPr lang="en-US" sz="2200" dirty="0">
              <a:latin typeface="Times New Roman" pitchFamily="18" charset="0"/>
              <a:cs typeface="Times New Roman" pitchFamily="18" charset="0"/>
            </a:endParaRPr>
          </a:p>
          <a:p>
            <a:r>
              <a:rPr lang="en-US" sz="2200" dirty="0">
                <a:latin typeface="Times New Roman" pitchFamily="18" charset="0"/>
                <a:cs typeface="Times New Roman" pitchFamily="18" charset="0"/>
              </a:rPr>
              <a:t>	// are extended to the </a:t>
            </a:r>
            <a:r>
              <a:rPr lang="en-US" sz="2200" dirty="0" err="1">
                <a:latin typeface="Times New Roman" pitchFamily="18" charset="0"/>
                <a:cs typeface="Times New Roman" pitchFamily="18" charset="0"/>
              </a:rPr>
              <a:t>subclassname</a:t>
            </a:r>
            <a:endParaRPr lang="en-US" sz="2200" dirty="0">
              <a:latin typeface="Times New Roman" pitchFamily="18" charset="0"/>
              <a:cs typeface="Times New Roman" pitchFamily="18" charset="0"/>
            </a:endParaRPr>
          </a:p>
          <a:p>
            <a:endParaRPr lang="en-US" sz="2200" dirty="0">
              <a:latin typeface="Times New Roman" pitchFamily="18" charset="0"/>
              <a:cs typeface="Times New Roman" pitchFamily="18" charset="0"/>
            </a:endParaRPr>
          </a:p>
          <a:p>
            <a:r>
              <a:rPr lang="en-US" sz="2200" dirty="0">
                <a:latin typeface="Times New Roman" pitchFamily="18" charset="0"/>
                <a:cs typeface="Times New Roman" pitchFamily="18" charset="0"/>
              </a:rPr>
              <a:t>	* The subclass will contain its own variables and methods as well of the</a:t>
            </a:r>
          </a:p>
          <a:p>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superclass</a:t>
            </a:r>
            <a:r>
              <a:rPr lang="en-US" sz="2200" dirty="0">
                <a:latin typeface="Times New Roman" pitchFamily="18" charset="0"/>
                <a:cs typeface="Times New Roman" pitchFamily="18" charset="0"/>
              </a:rPr>
              <a:t>. This kind of situation occurs when we want to add some</a:t>
            </a:r>
          </a:p>
          <a:p>
            <a:r>
              <a:rPr lang="en-US" sz="2200" dirty="0">
                <a:latin typeface="Times New Roman" pitchFamily="18" charset="0"/>
                <a:cs typeface="Times New Roman" pitchFamily="18" charset="0"/>
              </a:rPr>
              <a:t>	   more properties to an existing class without actually modifying it.</a:t>
            </a:r>
          </a:p>
          <a:p>
            <a:endParaRPr lang="en-US" sz="2200" dirty="0">
              <a:latin typeface="Times New Roman" pitchFamily="18" charset="0"/>
              <a:cs typeface="Times New Roman" pitchFamily="18" charset="0"/>
            </a:endParaRPr>
          </a:p>
          <a:p>
            <a:r>
              <a:rPr lang="en-US" sz="2200" dirty="0">
                <a:latin typeface="Times New Roman" pitchFamily="18" charset="0"/>
                <a:cs typeface="Times New Roman" pitchFamily="18" charset="0"/>
              </a:rPr>
              <a:t>	</a:t>
            </a:r>
            <a:endParaRPr lang="en-IN" sz="2200" dirty="0">
              <a:latin typeface="Times New Roman" pitchFamily="18" charset="0"/>
              <a:cs typeface="Times New Roman" pitchFamily="18" charset="0"/>
            </a:endParaRPr>
          </a:p>
        </p:txBody>
      </p:sp>
    </p:spTree>
    <p:extLst>
      <p:ext uri="{BB962C8B-B14F-4D97-AF65-F5344CB8AC3E}">
        <p14:creationId xmlns:p14="http://schemas.microsoft.com/office/powerpoint/2010/main" val="1645208476"/>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4375" y="171450"/>
            <a:ext cx="10901363" cy="6572250"/>
          </a:xfrm>
          <a:prstGeom prst="rect">
            <a:avLst/>
          </a:prstGeom>
        </p:spPr>
      </p:pic>
    </p:spTree>
    <p:extLst>
      <p:ext uri="{BB962C8B-B14F-4D97-AF65-F5344CB8AC3E}">
        <p14:creationId xmlns:p14="http://schemas.microsoft.com/office/powerpoint/2010/main" val="4251888239"/>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Grp="1" noChangeArrowheads="1"/>
          </p:cNvSpPr>
          <p:nvPr>
            <p:ph idx="1"/>
          </p:nvPr>
        </p:nvSpPr>
        <p:spPr bwMode="auto">
          <a:xfrm>
            <a:off x="1976437" y="185738"/>
            <a:ext cx="10215563" cy="6626102"/>
          </a:xfrm>
          <a:prstGeom prst="rect">
            <a:avLst/>
          </a:prstGeom>
          <a:noFill/>
          <a:ln>
            <a:noFill/>
          </a:ln>
          <a:effectLst/>
        </p:spPr>
        <p:txBody>
          <a:bodyPr vert="horz" wrap="square" lIns="0" tIns="133308" rIns="0" bIns="8887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effectLst/>
                <a:latin typeface="Times New Roman" panose="02020603050405020304" pitchFamily="18" charset="0"/>
                <a:cs typeface="Times New Roman" panose="02020603050405020304" pitchFamily="18" charset="0"/>
              </a:rPr>
              <a:t>class Calculation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effectLst/>
                <a:latin typeface="Times New Roman" panose="02020603050405020304" pitchFamily="18" charset="0"/>
                <a:cs typeface="Times New Roman" panose="02020603050405020304" pitchFamily="18" charset="0"/>
              </a:rPr>
              <a:t>       </a:t>
            </a:r>
            <a:r>
              <a:rPr kumimoji="0" lang="en-US" altLang="en-US" sz="1600" b="0" i="0" u="none" strike="noStrike" cap="none" normalizeH="0" baseline="0" dirty="0" err="1">
                <a:ln>
                  <a:noFill/>
                </a:ln>
                <a:effectLst/>
                <a:latin typeface="Times New Roman" panose="02020603050405020304" pitchFamily="18" charset="0"/>
                <a:cs typeface="Times New Roman" panose="02020603050405020304" pitchFamily="18" charset="0"/>
              </a:rPr>
              <a:t>int</a:t>
            </a:r>
            <a:r>
              <a:rPr kumimoji="0" lang="en-US" altLang="en-US" sz="1600" b="0" i="0" u="none" strike="noStrike" cap="none" normalizeH="0" baseline="0" dirty="0">
                <a:ln>
                  <a:noFill/>
                </a:ln>
                <a:effectLst/>
                <a:latin typeface="Times New Roman" panose="02020603050405020304" pitchFamily="18" charset="0"/>
                <a:cs typeface="Times New Roman" panose="02020603050405020304" pitchFamily="18" charset="0"/>
              </a:rPr>
              <a:t> z;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effectLst/>
                <a:latin typeface="Times New Roman" panose="02020603050405020304" pitchFamily="18" charset="0"/>
                <a:cs typeface="Times New Roman" panose="02020603050405020304" pitchFamily="18" charset="0"/>
              </a:rPr>
              <a:t>       public void addition(</a:t>
            </a:r>
            <a:r>
              <a:rPr kumimoji="0" lang="en-US" altLang="en-US" sz="1600" b="0" i="0" u="none" strike="noStrike" cap="none" normalizeH="0" baseline="0" dirty="0" err="1">
                <a:ln>
                  <a:noFill/>
                </a:ln>
                <a:effectLst/>
                <a:latin typeface="Times New Roman" panose="02020603050405020304" pitchFamily="18" charset="0"/>
                <a:cs typeface="Times New Roman" panose="02020603050405020304" pitchFamily="18" charset="0"/>
              </a:rPr>
              <a:t>int</a:t>
            </a:r>
            <a:r>
              <a:rPr kumimoji="0" lang="en-US" altLang="en-US" sz="1600" b="0" i="0" u="none" strike="noStrike" cap="none" normalizeH="0" baseline="0" dirty="0">
                <a:ln>
                  <a:noFill/>
                </a:ln>
                <a:effectLst/>
                <a:latin typeface="Times New Roman" panose="02020603050405020304" pitchFamily="18" charset="0"/>
                <a:cs typeface="Times New Roman" panose="02020603050405020304" pitchFamily="18" charset="0"/>
              </a:rPr>
              <a:t> x, </a:t>
            </a:r>
            <a:r>
              <a:rPr kumimoji="0" lang="en-US" altLang="en-US" sz="1600" b="0" i="0" u="none" strike="noStrike" cap="none" normalizeH="0" baseline="0" dirty="0" err="1">
                <a:ln>
                  <a:noFill/>
                </a:ln>
                <a:effectLst/>
                <a:latin typeface="Times New Roman" panose="02020603050405020304" pitchFamily="18" charset="0"/>
                <a:cs typeface="Times New Roman" panose="02020603050405020304" pitchFamily="18" charset="0"/>
              </a:rPr>
              <a:t>int</a:t>
            </a:r>
            <a:r>
              <a:rPr kumimoji="0" lang="en-US" altLang="en-US" sz="1600" b="0" i="0" u="none" strike="noStrike" cap="none" normalizeH="0" baseline="0" dirty="0">
                <a:ln>
                  <a:noFill/>
                </a:ln>
                <a:effectLst/>
                <a:latin typeface="Times New Roman" panose="02020603050405020304" pitchFamily="18" charset="0"/>
                <a:cs typeface="Times New Roman" panose="02020603050405020304" pitchFamily="18" charset="0"/>
              </a:rPr>
              <a:t> y){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latin typeface="Times New Roman" panose="02020603050405020304" pitchFamily="18" charset="0"/>
                <a:cs typeface="Times New Roman" panose="02020603050405020304" pitchFamily="18" charset="0"/>
              </a:rPr>
              <a:t>        </a:t>
            </a:r>
            <a:r>
              <a:rPr kumimoji="0" lang="en-US" altLang="en-US" sz="1600" b="0" i="0" u="none" strike="noStrike" cap="none" normalizeH="0" baseline="0" dirty="0">
                <a:ln>
                  <a:noFill/>
                </a:ln>
                <a:effectLst/>
                <a:latin typeface="Times New Roman" panose="02020603050405020304" pitchFamily="18" charset="0"/>
                <a:cs typeface="Times New Roman" panose="02020603050405020304" pitchFamily="18" charset="0"/>
              </a:rPr>
              <a:t>z = x + 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effectLst/>
                <a:latin typeface="Times New Roman" panose="02020603050405020304" pitchFamily="18" charset="0"/>
                <a:cs typeface="Times New Roman" panose="02020603050405020304" pitchFamily="18" charset="0"/>
              </a:rPr>
              <a:t>        </a:t>
            </a:r>
            <a:r>
              <a:rPr kumimoji="0" lang="en-US" altLang="en-US" sz="1600" b="0" i="0" u="none" strike="noStrike" cap="none" normalizeH="0" baseline="0" dirty="0" err="1">
                <a:ln>
                  <a:noFill/>
                </a:ln>
                <a:effectLst/>
                <a:latin typeface="Times New Roman" panose="02020603050405020304" pitchFamily="18" charset="0"/>
                <a:cs typeface="Times New Roman" panose="02020603050405020304" pitchFamily="18" charset="0"/>
              </a:rPr>
              <a:t>System.out.println</a:t>
            </a:r>
            <a:r>
              <a:rPr kumimoji="0" lang="en-US" altLang="en-US" sz="1600" b="0" i="0" u="none" strike="noStrike" cap="none" normalizeH="0" baseline="0" dirty="0">
                <a:ln>
                  <a:noFill/>
                </a:ln>
                <a:effectLst/>
                <a:latin typeface="Times New Roman" panose="02020603050405020304" pitchFamily="18" charset="0"/>
                <a:cs typeface="Times New Roman" panose="02020603050405020304" pitchFamily="18" charset="0"/>
              </a:rPr>
              <a:t>("The sum of the given numbers:"+z);</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effectLst/>
                <a:latin typeface="Times New Roman" panose="02020603050405020304" pitchFamily="18" charset="0"/>
                <a:cs typeface="Times New Roman" panose="02020603050405020304" pitchFamily="18" charset="0"/>
              </a:rPr>
              <a:t>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effectLst/>
                <a:latin typeface="Times New Roman" panose="02020603050405020304" pitchFamily="18" charset="0"/>
                <a:cs typeface="Times New Roman" panose="02020603050405020304" pitchFamily="18" charset="0"/>
              </a:rPr>
              <a:t>     public void Subtraction(</a:t>
            </a:r>
            <a:r>
              <a:rPr kumimoji="0" lang="en-US" altLang="en-US" sz="1600" b="0" i="0" u="none" strike="noStrike" cap="none" normalizeH="0" baseline="0" dirty="0" err="1">
                <a:ln>
                  <a:noFill/>
                </a:ln>
                <a:effectLst/>
                <a:latin typeface="Times New Roman" panose="02020603050405020304" pitchFamily="18" charset="0"/>
                <a:cs typeface="Times New Roman" panose="02020603050405020304" pitchFamily="18" charset="0"/>
              </a:rPr>
              <a:t>int</a:t>
            </a:r>
            <a:r>
              <a:rPr kumimoji="0" lang="en-US" altLang="en-US" sz="1600" b="0" i="0" u="none" strike="noStrike" cap="none" normalizeH="0" baseline="0" dirty="0">
                <a:ln>
                  <a:noFill/>
                </a:ln>
                <a:effectLst/>
                <a:latin typeface="Times New Roman" panose="02020603050405020304" pitchFamily="18" charset="0"/>
                <a:cs typeface="Times New Roman" panose="02020603050405020304" pitchFamily="18" charset="0"/>
              </a:rPr>
              <a:t> x, </a:t>
            </a:r>
            <a:r>
              <a:rPr kumimoji="0" lang="en-US" altLang="en-US" sz="1600" b="0" i="0" u="none" strike="noStrike" cap="none" normalizeH="0" baseline="0" dirty="0" err="1">
                <a:ln>
                  <a:noFill/>
                </a:ln>
                <a:effectLst/>
                <a:latin typeface="Times New Roman" panose="02020603050405020304" pitchFamily="18" charset="0"/>
                <a:cs typeface="Times New Roman" panose="02020603050405020304" pitchFamily="18" charset="0"/>
              </a:rPr>
              <a:t>int</a:t>
            </a:r>
            <a:r>
              <a:rPr kumimoji="0" lang="en-US" altLang="en-US" sz="1600" b="0" i="0" u="none" strike="noStrike" cap="none" normalizeH="0" baseline="0" dirty="0">
                <a:ln>
                  <a:noFill/>
                </a:ln>
                <a:effectLst/>
                <a:latin typeface="Times New Roman" panose="02020603050405020304" pitchFamily="18" charset="0"/>
                <a:cs typeface="Times New Roman" panose="02020603050405020304" pitchFamily="18" charset="0"/>
              </a:rPr>
              <a:t> y)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effectLst/>
                <a:latin typeface="Times New Roman" panose="02020603050405020304" pitchFamily="18" charset="0"/>
                <a:cs typeface="Times New Roman" panose="02020603050405020304" pitchFamily="18" charset="0"/>
              </a:rPr>
              <a:t>         z= x - y;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effectLst/>
                <a:latin typeface="Times New Roman" panose="02020603050405020304" pitchFamily="18" charset="0"/>
                <a:cs typeface="Times New Roman" panose="02020603050405020304" pitchFamily="18" charset="0"/>
              </a:rPr>
              <a:t>         </a:t>
            </a:r>
            <a:r>
              <a:rPr kumimoji="0" lang="en-US" altLang="en-US" sz="1600" b="0" i="0" u="none" strike="noStrike" cap="none" normalizeH="0" baseline="0" dirty="0" err="1">
                <a:ln>
                  <a:noFill/>
                </a:ln>
                <a:effectLst/>
                <a:latin typeface="Times New Roman" panose="02020603050405020304" pitchFamily="18" charset="0"/>
                <a:cs typeface="Times New Roman" panose="02020603050405020304" pitchFamily="18" charset="0"/>
              </a:rPr>
              <a:t>System.out.println</a:t>
            </a:r>
            <a:r>
              <a:rPr kumimoji="0" lang="en-US" altLang="en-US" sz="1600" b="0" i="0" u="none" strike="noStrike" cap="none" normalizeH="0" baseline="0" dirty="0">
                <a:ln>
                  <a:noFill/>
                </a:ln>
                <a:effectLst/>
                <a:latin typeface="Times New Roman" panose="02020603050405020304" pitchFamily="18" charset="0"/>
                <a:cs typeface="Times New Roman" panose="02020603050405020304" pitchFamily="18" charset="0"/>
              </a:rPr>
              <a:t>("The difference between the given numbers:"+z);</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effectLst/>
                <a:latin typeface="Times New Roman" panose="02020603050405020304" pitchFamily="18" charset="0"/>
                <a:cs typeface="Times New Roman" panose="02020603050405020304" pitchFamily="18" charset="0"/>
              </a:rPr>
              <a:t>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effectLst/>
                <a:latin typeface="Times New Roman" panose="02020603050405020304" pitchFamily="18" charset="0"/>
                <a:cs typeface="Times New Roman" panose="02020603050405020304" pitchFamily="18" charset="0"/>
              </a:rPr>
              <a:t>   class </a:t>
            </a:r>
            <a:r>
              <a:rPr kumimoji="0" lang="en-US" altLang="en-US" sz="1600" b="0" i="0" u="none" strike="noStrike" cap="none" normalizeH="0" baseline="0" dirty="0" err="1">
                <a:ln>
                  <a:noFill/>
                </a:ln>
                <a:effectLst/>
                <a:latin typeface="Times New Roman" panose="02020603050405020304" pitchFamily="18" charset="0"/>
                <a:cs typeface="Times New Roman" panose="02020603050405020304" pitchFamily="18" charset="0"/>
              </a:rPr>
              <a:t>My_Calculation</a:t>
            </a:r>
            <a:r>
              <a:rPr kumimoji="0" lang="en-US" altLang="en-US" sz="1600" b="0" i="0" u="none" strike="noStrike" cap="none" normalizeH="0" baseline="0" dirty="0">
                <a:ln>
                  <a:noFill/>
                </a:ln>
                <a:effectLst/>
                <a:latin typeface="Times New Roman" panose="02020603050405020304" pitchFamily="18" charset="0"/>
                <a:cs typeface="Times New Roman" panose="02020603050405020304" pitchFamily="18" charset="0"/>
              </a:rPr>
              <a:t> </a:t>
            </a:r>
            <a:r>
              <a:rPr kumimoji="0" lang="en-US" altLang="en-US" sz="1600" b="1" i="0" u="none" strike="noStrike" cap="none" normalizeH="0" baseline="0" dirty="0">
                <a:ln>
                  <a:noFill/>
                </a:ln>
                <a:effectLst/>
                <a:latin typeface="Times New Roman" panose="02020603050405020304" pitchFamily="18" charset="0"/>
                <a:cs typeface="Times New Roman" panose="02020603050405020304" pitchFamily="18" charset="0"/>
              </a:rPr>
              <a:t>extends</a:t>
            </a:r>
            <a:r>
              <a:rPr kumimoji="0" lang="en-US" altLang="en-US" sz="1600" b="0" i="0" u="none" strike="noStrike" cap="none" normalizeH="0" baseline="0" dirty="0">
                <a:ln>
                  <a:noFill/>
                </a:ln>
                <a:effectLst/>
                <a:latin typeface="Times New Roman" panose="02020603050405020304" pitchFamily="18" charset="0"/>
                <a:cs typeface="Times New Roman" panose="02020603050405020304" pitchFamily="18" charset="0"/>
              </a:rPr>
              <a:t> Calculation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effectLst/>
                <a:latin typeface="Times New Roman" panose="02020603050405020304" pitchFamily="18" charset="0"/>
                <a:cs typeface="Times New Roman" panose="02020603050405020304" pitchFamily="18" charset="0"/>
              </a:rPr>
              <a:t>       public void multiplication(</a:t>
            </a:r>
            <a:r>
              <a:rPr kumimoji="0" lang="en-US" altLang="en-US" sz="1600" b="0" i="0" u="none" strike="noStrike" cap="none" normalizeH="0" baseline="0" dirty="0" err="1">
                <a:ln>
                  <a:noFill/>
                </a:ln>
                <a:effectLst/>
                <a:latin typeface="Times New Roman" panose="02020603050405020304" pitchFamily="18" charset="0"/>
                <a:cs typeface="Times New Roman" panose="02020603050405020304" pitchFamily="18" charset="0"/>
              </a:rPr>
              <a:t>int</a:t>
            </a:r>
            <a:r>
              <a:rPr kumimoji="0" lang="en-US" altLang="en-US" sz="1600" b="0" i="0" u="none" strike="noStrike" cap="none" normalizeH="0" baseline="0" dirty="0">
                <a:ln>
                  <a:noFill/>
                </a:ln>
                <a:effectLst/>
                <a:latin typeface="Times New Roman" panose="02020603050405020304" pitchFamily="18" charset="0"/>
                <a:cs typeface="Times New Roman" panose="02020603050405020304" pitchFamily="18" charset="0"/>
              </a:rPr>
              <a:t> x, </a:t>
            </a:r>
            <a:r>
              <a:rPr kumimoji="0" lang="en-US" altLang="en-US" sz="1600" b="0" i="0" u="none" strike="noStrike" cap="none" normalizeH="0" baseline="0" dirty="0" err="1">
                <a:ln>
                  <a:noFill/>
                </a:ln>
                <a:effectLst/>
                <a:latin typeface="Times New Roman" panose="02020603050405020304" pitchFamily="18" charset="0"/>
                <a:cs typeface="Times New Roman" panose="02020603050405020304" pitchFamily="18" charset="0"/>
              </a:rPr>
              <a:t>int</a:t>
            </a:r>
            <a:r>
              <a:rPr kumimoji="0" lang="en-US" altLang="en-US" sz="1600" b="0" i="0" u="none" strike="noStrike" cap="none" normalizeH="0" baseline="0" dirty="0">
                <a:ln>
                  <a:noFill/>
                </a:ln>
                <a:effectLst/>
                <a:latin typeface="Times New Roman" panose="02020603050405020304" pitchFamily="18" charset="0"/>
                <a:cs typeface="Times New Roman" panose="02020603050405020304" pitchFamily="18" charset="0"/>
              </a:rPr>
              <a:t> y)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effectLst/>
                <a:latin typeface="Times New Roman" panose="02020603050405020304" pitchFamily="18" charset="0"/>
                <a:cs typeface="Times New Roman" panose="02020603050405020304" pitchFamily="18" charset="0"/>
              </a:rPr>
              <a:t>        z = x * 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effectLst/>
                <a:latin typeface="Times New Roman" panose="02020603050405020304" pitchFamily="18" charset="0"/>
                <a:cs typeface="Times New Roman" panose="02020603050405020304" pitchFamily="18" charset="0"/>
              </a:rPr>
              <a:t>        </a:t>
            </a:r>
            <a:r>
              <a:rPr kumimoji="0" lang="en-US" altLang="en-US" sz="1600" b="0" i="0" u="none" strike="noStrike" cap="none" normalizeH="0" baseline="0" dirty="0" err="1">
                <a:ln>
                  <a:noFill/>
                </a:ln>
                <a:effectLst/>
                <a:latin typeface="Times New Roman" panose="02020603050405020304" pitchFamily="18" charset="0"/>
                <a:cs typeface="Times New Roman" panose="02020603050405020304" pitchFamily="18" charset="0"/>
              </a:rPr>
              <a:t>System.out.println</a:t>
            </a:r>
            <a:r>
              <a:rPr kumimoji="0" lang="en-US" altLang="en-US" sz="1600" b="0" i="0" u="none" strike="noStrike" cap="none" normalizeH="0" baseline="0" dirty="0">
                <a:ln>
                  <a:noFill/>
                </a:ln>
                <a:effectLst/>
                <a:latin typeface="Times New Roman" panose="02020603050405020304" pitchFamily="18" charset="0"/>
                <a:cs typeface="Times New Roman" panose="02020603050405020304" pitchFamily="18" charset="0"/>
              </a:rPr>
              <a:t>("The product of the given numbers:"+z);</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effectLst/>
                <a:latin typeface="Times New Roman" panose="02020603050405020304" pitchFamily="18" charset="0"/>
                <a:cs typeface="Times New Roman" panose="02020603050405020304" pitchFamily="18" charset="0"/>
              </a:rPr>
              <a:t>       }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latin typeface="Times New Roman" panose="02020603050405020304" pitchFamily="18" charset="0"/>
                <a:cs typeface="Times New Roman" panose="02020603050405020304" pitchFamily="18" charset="0"/>
              </a:rPr>
              <a:t>}</a:t>
            </a:r>
            <a:endParaRPr kumimoji="0" lang="en-US" altLang="en-US" sz="1600" b="0" i="0" u="none" strike="noStrike" cap="none" normalizeH="0" baseline="0" dirty="0">
              <a:ln>
                <a:noFill/>
              </a:ln>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latin typeface="Times New Roman" panose="02020603050405020304" pitchFamily="18" charset="0"/>
                <a:cs typeface="Times New Roman" panose="02020603050405020304" pitchFamily="18" charset="0"/>
              </a:rPr>
              <a:t>public class </a:t>
            </a:r>
            <a:r>
              <a:rPr lang="en-US" altLang="en-US" sz="1600" dirty="0" err="1">
                <a:latin typeface="Times New Roman" panose="02020603050405020304" pitchFamily="18" charset="0"/>
                <a:cs typeface="Times New Roman" panose="02020603050405020304" pitchFamily="18" charset="0"/>
              </a:rPr>
              <a:t>ExampleCalculation</a:t>
            </a:r>
            <a:r>
              <a:rPr lang="en-US" altLang="en-US" sz="1600" dirty="0">
                <a:latin typeface="Times New Roman" panose="02020603050405020304" pitchFamily="18" charset="0"/>
                <a:cs typeface="Times New Roman" panose="02020603050405020304" pitchFamily="18" charset="0"/>
              </a:rPr>
              <a:t> {</a:t>
            </a:r>
            <a:endParaRPr kumimoji="0" lang="en-US" altLang="en-US" sz="1600" b="0" i="0" u="none" strike="noStrike" cap="none" normalizeH="0" baseline="0" dirty="0">
              <a:ln>
                <a:noFill/>
              </a:ln>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effectLst/>
                <a:latin typeface="Times New Roman" panose="02020603050405020304" pitchFamily="18" charset="0"/>
                <a:cs typeface="Times New Roman" panose="02020603050405020304" pitchFamily="18" charset="0"/>
              </a:rPr>
              <a:t> public static void main(String </a:t>
            </a:r>
            <a:r>
              <a:rPr kumimoji="0" lang="en-US" altLang="en-US" sz="1600" b="0" i="0" u="none" strike="noStrike" cap="none" normalizeH="0" baseline="0" dirty="0" err="1">
                <a:ln>
                  <a:noFill/>
                </a:ln>
                <a:effectLst/>
                <a:latin typeface="Times New Roman" panose="02020603050405020304" pitchFamily="18" charset="0"/>
                <a:cs typeface="Times New Roman" panose="02020603050405020304" pitchFamily="18" charset="0"/>
              </a:rPr>
              <a:t>args</a:t>
            </a:r>
            <a:r>
              <a:rPr kumimoji="0" lang="en-US" altLang="en-US" sz="1600" b="0" i="0" u="none" strike="noStrike" cap="none" normalizeH="0" baseline="0" dirty="0">
                <a:ln>
                  <a:noFill/>
                </a:ln>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effectLst/>
                <a:latin typeface="Times New Roman" panose="02020603050405020304" pitchFamily="18" charset="0"/>
                <a:cs typeface="Times New Roman" panose="02020603050405020304" pitchFamily="18" charset="0"/>
              </a:rPr>
              <a:t>        </a:t>
            </a:r>
            <a:r>
              <a:rPr kumimoji="0" lang="en-US" altLang="en-US" sz="1600" b="0" i="0" u="none" strike="noStrike" cap="none" normalizeH="0" baseline="0" dirty="0" err="1">
                <a:ln>
                  <a:noFill/>
                </a:ln>
                <a:effectLst/>
                <a:latin typeface="Times New Roman" panose="02020603050405020304" pitchFamily="18" charset="0"/>
                <a:cs typeface="Times New Roman" panose="02020603050405020304" pitchFamily="18" charset="0"/>
              </a:rPr>
              <a:t>int</a:t>
            </a:r>
            <a:r>
              <a:rPr kumimoji="0" lang="en-US" altLang="en-US" sz="1600" b="0" i="0" u="none" strike="noStrike" cap="none" normalizeH="0" baseline="0" dirty="0">
                <a:ln>
                  <a:noFill/>
                </a:ln>
                <a:effectLst/>
                <a:latin typeface="Times New Roman" panose="02020603050405020304" pitchFamily="18" charset="0"/>
                <a:cs typeface="Times New Roman" panose="02020603050405020304" pitchFamily="18" charset="0"/>
              </a:rPr>
              <a:t> a = 20, b = 10;</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effectLst/>
                <a:latin typeface="Times New Roman" panose="02020603050405020304" pitchFamily="18" charset="0"/>
                <a:cs typeface="Times New Roman" panose="02020603050405020304" pitchFamily="18" charset="0"/>
              </a:rPr>
              <a:t>        </a:t>
            </a:r>
            <a:r>
              <a:rPr kumimoji="0" lang="en-US" altLang="en-US" sz="1600" b="1" i="0" u="none" strike="noStrike" cap="none" normalizeH="0" baseline="0" dirty="0" err="1">
                <a:ln>
                  <a:noFill/>
                </a:ln>
                <a:effectLst/>
                <a:latin typeface="Times New Roman" panose="02020603050405020304" pitchFamily="18" charset="0"/>
                <a:cs typeface="Times New Roman" panose="02020603050405020304" pitchFamily="18" charset="0"/>
              </a:rPr>
              <a:t>My_Calculation</a:t>
            </a:r>
            <a:r>
              <a:rPr kumimoji="0" lang="en-US" altLang="en-US" sz="1600" b="1" i="0" u="none" strike="noStrike" cap="none" normalizeH="0" baseline="0" dirty="0">
                <a:ln>
                  <a:noFill/>
                </a:ln>
                <a:effectLst/>
                <a:latin typeface="Times New Roman" panose="02020603050405020304" pitchFamily="18" charset="0"/>
                <a:cs typeface="Times New Roman" panose="02020603050405020304" pitchFamily="18" charset="0"/>
              </a:rPr>
              <a:t> demo = new </a:t>
            </a:r>
            <a:r>
              <a:rPr kumimoji="0" lang="en-US" altLang="en-US" sz="1600" b="1" i="0" u="none" strike="noStrike" cap="none" normalizeH="0" baseline="0" dirty="0" err="1">
                <a:ln>
                  <a:noFill/>
                </a:ln>
                <a:effectLst/>
                <a:latin typeface="Times New Roman" panose="02020603050405020304" pitchFamily="18" charset="0"/>
                <a:cs typeface="Times New Roman" panose="02020603050405020304" pitchFamily="18" charset="0"/>
              </a:rPr>
              <a:t>My_Calculation</a:t>
            </a:r>
            <a:r>
              <a:rPr kumimoji="0" lang="en-US" altLang="en-US" sz="1600" b="1" i="0" u="none" strike="noStrike" cap="none" normalizeH="0" baseline="0" dirty="0">
                <a:ln>
                  <a:noFill/>
                </a:ln>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effectLst/>
                <a:latin typeface="Times New Roman" panose="02020603050405020304" pitchFamily="18" charset="0"/>
                <a:cs typeface="Times New Roman" panose="02020603050405020304" pitchFamily="18" charset="0"/>
              </a:rPr>
              <a:t>         </a:t>
            </a:r>
            <a:r>
              <a:rPr kumimoji="0" lang="en-US" altLang="en-US" sz="1600" b="1" i="0" u="none" strike="noStrike" cap="none" normalizeH="0" baseline="0" dirty="0">
                <a:ln>
                  <a:noFill/>
                </a:ln>
                <a:effectLst/>
                <a:latin typeface="Times New Roman" panose="02020603050405020304" pitchFamily="18" charset="0"/>
                <a:cs typeface="Times New Roman" panose="02020603050405020304" pitchFamily="18" charset="0"/>
              </a:rPr>
              <a:t> </a:t>
            </a:r>
            <a:r>
              <a:rPr kumimoji="0" lang="en-US" altLang="en-US" sz="1600" b="1" i="0" u="none" strike="noStrike" cap="none" normalizeH="0" baseline="0" dirty="0" err="1">
                <a:ln>
                  <a:noFill/>
                </a:ln>
                <a:effectLst/>
                <a:latin typeface="Times New Roman" panose="02020603050405020304" pitchFamily="18" charset="0"/>
                <a:cs typeface="Times New Roman" panose="02020603050405020304" pitchFamily="18" charset="0"/>
              </a:rPr>
              <a:t>demo.addition</a:t>
            </a:r>
            <a:r>
              <a:rPr kumimoji="0" lang="en-US" altLang="en-US" sz="1600" b="1" i="0" u="none" strike="noStrike" cap="none" normalizeH="0" baseline="0" dirty="0">
                <a:ln>
                  <a:noFill/>
                </a:ln>
                <a:effectLst/>
                <a:latin typeface="Times New Roman" panose="02020603050405020304" pitchFamily="18" charset="0"/>
                <a:cs typeface="Times New Roman" panose="02020603050405020304" pitchFamily="18" charset="0"/>
              </a:rPr>
              <a:t>(a, b);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err="1">
                <a:ln>
                  <a:noFill/>
                </a:ln>
                <a:effectLst/>
                <a:latin typeface="Times New Roman" panose="02020603050405020304" pitchFamily="18" charset="0"/>
                <a:cs typeface="Times New Roman" panose="02020603050405020304" pitchFamily="18" charset="0"/>
              </a:rPr>
              <a:t>demo.Subtraction</a:t>
            </a:r>
            <a:r>
              <a:rPr kumimoji="0" lang="en-US" altLang="en-US" sz="1600" b="1" i="0" u="none" strike="noStrike" cap="none" normalizeH="0" baseline="0" dirty="0">
                <a:ln>
                  <a:noFill/>
                </a:ln>
                <a:effectLst/>
                <a:latin typeface="Times New Roman" panose="02020603050405020304" pitchFamily="18" charset="0"/>
                <a:cs typeface="Times New Roman" panose="02020603050405020304" pitchFamily="18" charset="0"/>
              </a:rPr>
              <a:t>(a, b);</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effectLst/>
                <a:latin typeface="Times New Roman" panose="02020603050405020304" pitchFamily="18" charset="0"/>
                <a:cs typeface="Times New Roman" panose="02020603050405020304" pitchFamily="18" charset="0"/>
              </a:rPr>
              <a:t> </a:t>
            </a:r>
            <a:r>
              <a:rPr kumimoji="0" lang="en-US" altLang="en-US" sz="1600" b="0" i="0" u="none" strike="noStrike" cap="none" normalizeH="0" baseline="0" dirty="0" err="1">
                <a:ln>
                  <a:noFill/>
                </a:ln>
                <a:effectLst/>
                <a:latin typeface="Times New Roman" panose="02020603050405020304" pitchFamily="18" charset="0"/>
                <a:cs typeface="Times New Roman" panose="02020603050405020304" pitchFamily="18" charset="0"/>
              </a:rPr>
              <a:t>demo.multiplication</a:t>
            </a:r>
            <a:r>
              <a:rPr kumimoji="0" lang="en-US" altLang="en-US" sz="1600" b="0" i="0" u="none" strike="noStrike" cap="none" normalizeH="0" baseline="0" dirty="0">
                <a:ln>
                  <a:noFill/>
                </a:ln>
                <a:effectLst/>
                <a:latin typeface="Times New Roman" panose="02020603050405020304" pitchFamily="18" charset="0"/>
                <a:cs typeface="Times New Roman" panose="02020603050405020304" pitchFamily="18" charset="0"/>
              </a:rPr>
              <a:t>(a, b);</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effectLst/>
                <a:latin typeface="Times New Roman" panose="02020603050405020304" pitchFamily="18" charset="0"/>
                <a:cs typeface="Times New Roman" panose="02020603050405020304" pitchFamily="18" charset="0"/>
              </a:rPr>
              <a:t>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effectLst/>
                <a:latin typeface="Times New Roman" panose="02020603050405020304" pitchFamily="18" charset="0"/>
                <a:cs typeface="Times New Roman" panose="02020603050405020304" pitchFamily="18" charset="0"/>
              </a:rPr>
              <a:t>} </a:t>
            </a:r>
          </a:p>
        </p:txBody>
      </p:sp>
      <p:sp>
        <p:nvSpPr>
          <p:cNvPr id="5" name="TextBox 4"/>
          <p:cNvSpPr txBox="1"/>
          <p:nvPr/>
        </p:nvSpPr>
        <p:spPr>
          <a:xfrm>
            <a:off x="414338" y="185738"/>
            <a:ext cx="4929187" cy="584775"/>
          </a:xfrm>
          <a:prstGeom prst="rect">
            <a:avLst/>
          </a:prstGeom>
          <a:noFill/>
        </p:spPr>
        <p:txBody>
          <a:bodyPr wrap="square" rtlCol="0">
            <a:spAutoFit/>
          </a:bodyPr>
          <a:lstStyle/>
          <a:p>
            <a:r>
              <a:rPr lang="en-IN" sz="3200" dirty="0"/>
              <a:t>Example</a:t>
            </a:r>
            <a:r>
              <a:rPr lang="en-IN" dirty="0"/>
              <a:t>:</a:t>
            </a:r>
          </a:p>
        </p:txBody>
      </p:sp>
    </p:spTree>
    <p:extLst>
      <p:ext uri="{BB962C8B-B14F-4D97-AF65-F5344CB8AC3E}">
        <p14:creationId xmlns:p14="http://schemas.microsoft.com/office/powerpoint/2010/main" val="2240270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0" y="0"/>
            <a:ext cx="8989962" cy="8094524"/>
          </a:xfrm>
          <a:prstGeom prst="rect">
            <a:avLst/>
          </a:prstGeom>
          <a:noFill/>
        </p:spPr>
        <p:txBody>
          <a:bodyPr wrap="none" rtlCol="0">
            <a:spAutoFit/>
          </a:bodyPr>
          <a:lstStyle/>
          <a:p>
            <a:r>
              <a:rPr lang="en-US" sz="2000" b="1" u="sng" dirty="0">
                <a:latin typeface="Times New Roman" pitchFamily="18" charset="0"/>
                <a:cs typeface="Times New Roman" pitchFamily="18" charset="0"/>
              </a:rPr>
              <a:t>Adding Methods:</a:t>
            </a:r>
          </a:p>
          <a:p>
            <a:endParaRPr lang="en-US" sz="2000" b="1" u="sng" dirty="0">
              <a:latin typeface="Times New Roman" pitchFamily="18" charset="0"/>
              <a:cs typeface="Times New Roman" pitchFamily="18" charset="0"/>
            </a:endParaRPr>
          </a:p>
          <a:p>
            <a:r>
              <a:rPr lang="en-US" sz="2000" dirty="0">
                <a:latin typeface="Times New Roman" pitchFamily="18" charset="0"/>
                <a:cs typeface="Times New Roman" pitchFamily="18" charset="0"/>
              </a:rPr>
              <a:t>	* Methods are declared inside the body of the class but immediately after the</a:t>
            </a:r>
          </a:p>
          <a:p>
            <a:r>
              <a:rPr lang="en-US" sz="2000" dirty="0">
                <a:latin typeface="Times New Roman" pitchFamily="18" charset="0"/>
                <a:cs typeface="Times New Roman" pitchFamily="18" charset="0"/>
              </a:rPr>
              <a:t>	   declaration of instance variables.</a:t>
            </a: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	* The general form of method declaration is</a:t>
            </a:r>
          </a:p>
          <a:p>
            <a:r>
              <a:rPr lang="en-US" sz="2000" dirty="0">
                <a:latin typeface="Times New Roman" pitchFamily="18" charset="0"/>
                <a:cs typeface="Times New Roman" pitchFamily="18" charset="0"/>
              </a:rPr>
              <a:t>	</a:t>
            </a:r>
          </a:p>
          <a:p>
            <a:r>
              <a:rPr lang="en-US" sz="2000" dirty="0">
                <a:latin typeface="Times New Roman" pitchFamily="18" charset="0"/>
                <a:cs typeface="Times New Roman" pitchFamily="18" charset="0"/>
              </a:rPr>
              <a:t>	   Syntax:	type </a:t>
            </a:r>
            <a:r>
              <a:rPr lang="en-US" sz="2000" dirty="0" err="1">
                <a:latin typeface="Times New Roman" pitchFamily="18" charset="0"/>
                <a:cs typeface="Times New Roman" pitchFamily="18" charset="0"/>
              </a:rPr>
              <a:t>methodname</a:t>
            </a:r>
            <a:r>
              <a:rPr lang="en-US" sz="2000" dirty="0">
                <a:latin typeface="Times New Roman" pitchFamily="18" charset="0"/>
                <a:cs typeface="Times New Roman" pitchFamily="18" charset="0"/>
              </a:rPr>
              <a:t>(</a:t>
            </a:r>
            <a:r>
              <a:rPr lang="en-US" sz="2000" dirty="0" err="1">
                <a:latin typeface="Times New Roman" pitchFamily="18" charset="0"/>
                <a:cs typeface="Times New Roman" pitchFamily="18" charset="0"/>
              </a:rPr>
              <a:t>parameter_list</a:t>
            </a:r>
            <a:r>
              <a:rPr lang="en-US" sz="2000" dirty="0">
                <a:latin typeface="Times New Roman" pitchFamily="18" charset="0"/>
                <a:cs typeface="Times New Roman" pitchFamily="18" charset="0"/>
              </a:rPr>
              <a:t>)</a:t>
            </a:r>
          </a:p>
          <a:p>
            <a:r>
              <a:rPr lang="en-US" sz="2000" dirty="0">
                <a:latin typeface="Times New Roman" pitchFamily="18" charset="0"/>
                <a:cs typeface="Times New Roman" pitchFamily="18" charset="0"/>
              </a:rPr>
              <a:t>			{</a:t>
            </a:r>
          </a:p>
          <a:p>
            <a:r>
              <a:rPr lang="en-US" sz="2000" dirty="0">
                <a:latin typeface="Times New Roman" pitchFamily="18" charset="0"/>
                <a:cs typeface="Times New Roman" pitchFamily="18" charset="0"/>
              </a:rPr>
              <a:t>				method-body;</a:t>
            </a:r>
          </a:p>
          <a:p>
            <a:r>
              <a:rPr lang="en-US" sz="2000" dirty="0">
                <a:latin typeface="Times New Roman" pitchFamily="18" charset="0"/>
                <a:cs typeface="Times New Roman" pitchFamily="18" charset="0"/>
              </a:rPr>
              <a:t>			}</a:t>
            </a: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	   (e.g.)	  class rectangle</a:t>
            </a:r>
          </a:p>
          <a:p>
            <a:r>
              <a:rPr lang="en-US" sz="2000" dirty="0">
                <a:latin typeface="Times New Roman" pitchFamily="18" charset="0"/>
                <a:cs typeface="Times New Roman" pitchFamily="18" charset="0"/>
              </a:rPr>
              <a:t>		  {</a:t>
            </a:r>
          </a:p>
          <a:p>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int</a:t>
            </a:r>
            <a:r>
              <a:rPr lang="en-US" sz="2000" dirty="0">
                <a:latin typeface="Times New Roman" pitchFamily="18" charset="0"/>
                <a:cs typeface="Times New Roman" pitchFamily="18" charset="0"/>
              </a:rPr>
              <a:t> length;</a:t>
            </a:r>
          </a:p>
          <a:p>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int</a:t>
            </a:r>
            <a:r>
              <a:rPr lang="en-US" sz="2000" dirty="0">
                <a:latin typeface="Times New Roman" pitchFamily="18" charset="0"/>
                <a:cs typeface="Times New Roman" pitchFamily="18" charset="0"/>
              </a:rPr>
              <a:t> width;</a:t>
            </a:r>
          </a:p>
          <a:p>
            <a:r>
              <a:rPr lang="en-US" sz="2000" dirty="0">
                <a:latin typeface="Times New Roman" pitchFamily="18" charset="0"/>
                <a:cs typeface="Times New Roman" pitchFamily="18" charset="0"/>
              </a:rPr>
              <a:t>			void </a:t>
            </a:r>
            <a:r>
              <a:rPr lang="en-US" sz="2000" dirty="0" err="1">
                <a:latin typeface="Times New Roman" pitchFamily="18" charset="0"/>
                <a:cs typeface="Times New Roman" pitchFamily="18" charset="0"/>
              </a:rPr>
              <a:t>getdata</a:t>
            </a:r>
            <a:r>
              <a:rPr lang="en-US" sz="2000" dirty="0">
                <a:latin typeface="Times New Roman" pitchFamily="18" charset="0"/>
                <a:cs typeface="Times New Roman" pitchFamily="18" charset="0"/>
              </a:rPr>
              <a:t>(</a:t>
            </a:r>
            <a:r>
              <a:rPr lang="en-US" sz="2000" dirty="0" err="1">
                <a:latin typeface="Times New Roman" pitchFamily="18" charset="0"/>
                <a:cs typeface="Times New Roman" pitchFamily="18" charset="0"/>
              </a:rPr>
              <a:t>int</a:t>
            </a:r>
            <a:r>
              <a:rPr lang="en-US" sz="2000" dirty="0">
                <a:latin typeface="Times New Roman" pitchFamily="18" charset="0"/>
                <a:cs typeface="Times New Roman" pitchFamily="18" charset="0"/>
              </a:rPr>
              <a:t> x, </a:t>
            </a:r>
            <a:r>
              <a:rPr lang="en-US" sz="2000" dirty="0" err="1">
                <a:latin typeface="Times New Roman" pitchFamily="18" charset="0"/>
                <a:cs typeface="Times New Roman" pitchFamily="18" charset="0"/>
              </a:rPr>
              <a:t>int</a:t>
            </a:r>
            <a:r>
              <a:rPr lang="en-US" sz="2000" dirty="0">
                <a:latin typeface="Times New Roman" pitchFamily="18" charset="0"/>
                <a:cs typeface="Times New Roman" pitchFamily="18" charset="0"/>
              </a:rPr>
              <a:t> y)</a:t>
            </a:r>
          </a:p>
          <a:p>
            <a:r>
              <a:rPr lang="en-US" sz="2000" dirty="0">
                <a:latin typeface="Times New Roman" pitchFamily="18" charset="0"/>
                <a:cs typeface="Times New Roman" pitchFamily="18" charset="0"/>
              </a:rPr>
              <a:t>			{</a:t>
            </a:r>
          </a:p>
          <a:p>
            <a:r>
              <a:rPr lang="en-US" sz="2000" dirty="0">
                <a:latin typeface="Times New Roman" pitchFamily="18" charset="0"/>
                <a:cs typeface="Times New Roman" pitchFamily="18" charset="0"/>
              </a:rPr>
              <a:t>				length=x;</a:t>
            </a:r>
          </a:p>
          <a:p>
            <a:r>
              <a:rPr lang="en-US" sz="2000" dirty="0">
                <a:latin typeface="Times New Roman" pitchFamily="18" charset="0"/>
                <a:cs typeface="Times New Roman" pitchFamily="18" charset="0"/>
              </a:rPr>
              <a:t>				length=y;</a:t>
            </a:r>
          </a:p>
          <a:p>
            <a:r>
              <a:rPr lang="en-US" sz="2000" dirty="0">
                <a:latin typeface="Times New Roman" pitchFamily="18" charset="0"/>
                <a:cs typeface="Times New Roman" pitchFamily="18" charset="0"/>
              </a:rPr>
              <a:t>			}</a:t>
            </a:r>
          </a:p>
          <a:p>
            <a:r>
              <a:rPr lang="en-US" sz="2000" dirty="0">
                <a:latin typeface="Times New Roman" pitchFamily="18" charset="0"/>
                <a:cs typeface="Times New Roman" pitchFamily="18" charset="0"/>
              </a:rPr>
              <a:t>		}</a:t>
            </a: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		</a:t>
            </a:r>
          </a:p>
          <a:p>
            <a:endParaRPr lang="en-US" sz="2000" dirty="0">
              <a:latin typeface="Times New Roman" pitchFamily="18" charset="0"/>
              <a:cs typeface="Times New Roman" pitchFamily="18" charset="0"/>
            </a:endParaRPr>
          </a:p>
          <a:p>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506198190"/>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5262" y="0"/>
            <a:ext cx="10515600" cy="1325563"/>
          </a:xfrm>
        </p:spPr>
        <p:txBody>
          <a:bodyPr/>
          <a:lstStyle/>
          <a:p>
            <a:r>
              <a:rPr lang="en-IN" dirty="0"/>
              <a:t>What You can do in Subclass</a:t>
            </a:r>
          </a:p>
        </p:txBody>
      </p:sp>
      <p:sp>
        <p:nvSpPr>
          <p:cNvPr id="4" name="Rectangle 1"/>
          <p:cNvSpPr>
            <a:spLocks noGrp="1" noChangeArrowheads="1"/>
          </p:cNvSpPr>
          <p:nvPr>
            <p:ph idx="1"/>
          </p:nvPr>
        </p:nvSpPr>
        <p:spPr bwMode="auto">
          <a:xfrm>
            <a:off x="195262" y="879565"/>
            <a:ext cx="11591926" cy="6186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effectLst/>
              <a:latin typeface="+mj-lt"/>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The inherited fields can be </a:t>
            </a:r>
            <a:r>
              <a:rPr kumimoji="0" lang="en-US" altLang="en-US" sz="20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used directly, </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just like any other fields.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You can declare a field in the subclass with the same name as the one in the superclass, thus </a:t>
            </a:r>
            <a:r>
              <a:rPr kumimoji="0" lang="en-US" altLang="en-US" sz="2000" b="0"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hiding</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it (not recommended).</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You can declare new fields in the subclass that are not in the superclass.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The inherited methods can be used directly as they are.</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You can write a new </a:t>
            </a:r>
            <a:r>
              <a:rPr kumimoji="0" lang="en-US" altLang="en-US" sz="2000" b="0"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instance</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method in the subclass that has the same signature as the one in the superclass, thus </a:t>
            </a:r>
            <a:r>
              <a:rPr kumimoji="0" lang="en-US" altLang="en-US" sz="2000" b="0"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overriding</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it.</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You can write a new </a:t>
            </a:r>
            <a:r>
              <a:rPr kumimoji="0" lang="en-US" altLang="en-US" sz="2000" b="0"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static</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method in the subclass that has the same signature as the one in the superclass, thus </a:t>
            </a:r>
            <a:r>
              <a:rPr kumimoji="0" lang="en-US" altLang="en-US" sz="2000" b="0"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hiding</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it.</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You can declare new methods in the subclass that are not in the superclass.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You can write a subclass constructor that invokes the constructor of the superclass, either implicitly or by using the keyword super.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91386097"/>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Member Access and Inheritance</a:t>
            </a:r>
          </a:p>
        </p:txBody>
      </p:sp>
      <p:sp>
        <p:nvSpPr>
          <p:cNvPr id="3" name="Content Placeholder 2"/>
          <p:cNvSpPr>
            <a:spLocks noGrp="1"/>
          </p:cNvSpPr>
          <p:nvPr>
            <p:ph idx="1"/>
          </p:nvPr>
        </p:nvSpPr>
        <p:spPr/>
        <p:txBody>
          <a:bodyPr>
            <a:normAutofit fontScale="92500"/>
          </a:bodyPr>
          <a:lstStyle/>
          <a:p>
            <a:pPr algn="just">
              <a:lnSpc>
                <a:spcPct val="150000"/>
              </a:lnSpc>
            </a:pPr>
            <a:r>
              <a:rPr lang="en-IN" dirty="0"/>
              <a:t>A subclass inherits all of  the public and protected members of its parents.</a:t>
            </a:r>
          </a:p>
          <a:p>
            <a:pPr algn="just">
              <a:lnSpc>
                <a:spcPct val="150000"/>
              </a:lnSpc>
            </a:pPr>
            <a:r>
              <a:rPr lang="en-IN" dirty="0"/>
              <a:t>A subclass does not inherit the private members of the parent class.</a:t>
            </a:r>
          </a:p>
          <a:p>
            <a:pPr algn="just">
              <a:lnSpc>
                <a:spcPct val="150000"/>
              </a:lnSpc>
            </a:pPr>
            <a:r>
              <a:rPr lang="en-IN" dirty="0"/>
              <a:t>A nested class has access to all the private members of its enclosing class </a:t>
            </a:r>
            <a:r>
              <a:rPr lang="en-IN" dirty="0" err="1"/>
              <a:t>ie</a:t>
            </a:r>
            <a:r>
              <a:rPr lang="en-IN" dirty="0"/>
              <a:t> both attributes and methods. Therefore, public or protected nested class inherited by a subclass has </a:t>
            </a:r>
            <a:r>
              <a:rPr lang="en-IN" b="1" dirty="0"/>
              <a:t>indirect access </a:t>
            </a:r>
            <a:r>
              <a:rPr lang="en-IN" dirty="0"/>
              <a:t>to the all the private members of the superclass (parent class).</a:t>
            </a:r>
          </a:p>
          <a:p>
            <a:endParaRPr lang="en-IN" dirty="0"/>
          </a:p>
        </p:txBody>
      </p:sp>
    </p:spTree>
    <p:extLst>
      <p:ext uri="{BB962C8B-B14F-4D97-AF65-F5344CB8AC3E}">
        <p14:creationId xmlns:p14="http://schemas.microsoft.com/office/powerpoint/2010/main" val="4194936469"/>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Constructors and Inheritance</a:t>
            </a:r>
          </a:p>
        </p:txBody>
      </p:sp>
      <p:sp>
        <p:nvSpPr>
          <p:cNvPr id="3" name="Content Placeholder 2"/>
          <p:cNvSpPr>
            <a:spLocks noGrp="1"/>
          </p:cNvSpPr>
          <p:nvPr>
            <p:ph idx="1"/>
          </p:nvPr>
        </p:nvSpPr>
        <p:spPr/>
        <p:txBody>
          <a:bodyPr/>
          <a:lstStyle/>
          <a:p>
            <a:pPr algn="just"/>
            <a:r>
              <a:rPr lang="en-IN" dirty="0"/>
              <a:t>If a class is inheriting the properties of another class, the subclass automatically acquires the default constructor of the superclass.</a:t>
            </a:r>
          </a:p>
          <a:p>
            <a:pPr algn="just"/>
            <a:r>
              <a:rPr lang="en-IN" dirty="0"/>
              <a:t>The superclass constructor can be called </a:t>
            </a:r>
            <a:r>
              <a:rPr lang="en-IN" b="1" dirty="0"/>
              <a:t>explicitly</a:t>
            </a:r>
            <a:r>
              <a:rPr lang="en-IN" dirty="0"/>
              <a:t> using the </a:t>
            </a:r>
            <a:r>
              <a:rPr lang="en-IN" b="1" dirty="0">
                <a:hlinkClick r:id="rId2"/>
              </a:rPr>
              <a:t>super keyword</a:t>
            </a:r>
            <a:r>
              <a:rPr lang="en-IN" b="1" dirty="0"/>
              <a:t>.</a:t>
            </a:r>
          </a:p>
          <a:p>
            <a:pPr marL="0" indent="0">
              <a:buNone/>
            </a:pPr>
            <a:r>
              <a:rPr lang="en-IN" dirty="0"/>
              <a:t>                                                    </a:t>
            </a:r>
            <a:r>
              <a:rPr lang="en-IN" b="1" dirty="0"/>
              <a:t>super();</a:t>
            </a:r>
          </a:p>
          <a:p>
            <a:r>
              <a:rPr lang="en-IN" dirty="0"/>
              <a:t>If you want to call a parameterized constructor of the superclass, you need to use the super keyword as shown below.</a:t>
            </a:r>
            <a:endParaRPr lang="en-IN" b="1" dirty="0"/>
          </a:p>
          <a:p>
            <a:pPr marL="0" indent="0">
              <a:buNone/>
            </a:pPr>
            <a:r>
              <a:rPr lang="en-IN" dirty="0"/>
              <a:t>                                                      </a:t>
            </a:r>
            <a:r>
              <a:rPr lang="en-IN" b="1" dirty="0"/>
              <a:t>super(values)</a:t>
            </a:r>
          </a:p>
        </p:txBody>
      </p:sp>
    </p:spTree>
    <p:extLst>
      <p:ext uri="{BB962C8B-B14F-4D97-AF65-F5344CB8AC3E}">
        <p14:creationId xmlns:p14="http://schemas.microsoft.com/office/powerpoint/2010/main" val="3667526103"/>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554037" y="931068"/>
            <a:ext cx="5157787" cy="5919788"/>
          </a:xfrm>
        </p:spPr>
        <p:txBody>
          <a:bodyPr>
            <a:noAutofit/>
          </a:bodyPr>
          <a:lstStyle/>
          <a:p>
            <a:pPr marL="0" indent="0">
              <a:buNone/>
            </a:pPr>
            <a:r>
              <a:rPr lang="en-IN" sz="2000" dirty="0"/>
              <a:t>class parent{</a:t>
            </a:r>
          </a:p>
          <a:p>
            <a:pPr marL="0" indent="0">
              <a:buNone/>
            </a:pPr>
            <a:r>
              <a:rPr lang="en-IN" sz="2000" dirty="0"/>
              <a:t>    parent(){</a:t>
            </a:r>
          </a:p>
          <a:p>
            <a:pPr marL="0" indent="0">
              <a:buNone/>
            </a:pPr>
            <a:r>
              <a:rPr lang="en-IN" sz="2000" dirty="0"/>
              <a:t>        </a:t>
            </a:r>
            <a:r>
              <a:rPr lang="en-IN" sz="2000" dirty="0" err="1"/>
              <a:t>System.out.println</a:t>
            </a:r>
            <a:r>
              <a:rPr lang="en-IN" sz="2000" dirty="0"/>
              <a:t>("Parent Class");</a:t>
            </a:r>
          </a:p>
          <a:p>
            <a:pPr marL="0" indent="0">
              <a:buNone/>
            </a:pPr>
            <a:r>
              <a:rPr lang="en-IN" sz="2000" dirty="0"/>
              <a:t>    }</a:t>
            </a:r>
          </a:p>
          <a:p>
            <a:pPr marL="0" indent="0">
              <a:buNone/>
            </a:pPr>
            <a:r>
              <a:rPr lang="en-IN" sz="2000" dirty="0"/>
              <a:t>}</a:t>
            </a:r>
          </a:p>
          <a:p>
            <a:pPr marL="0" indent="0">
              <a:buNone/>
            </a:pPr>
            <a:r>
              <a:rPr lang="en-IN" sz="2000" dirty="0"/>
              <a:t>class child extends parent{</a:t>
            </a:r>
          </a:p>
          <a:p>
            <a:pPr marL="0" indent="0">
              <a:buNone/>
            </a:pPr>
            <a:r>
              <a:rPr lang="en-IN" sz="2000" dirty="0"/>
              <a:t>    child(){</a:t>
            </a:r>
          </a:p>
          <a:p>
            <a:pPr marL="0" indent="0">
              <a:buNone/>
            </a:pPr>
            <a:r>
              <a:rPr lang="en-IN" sz="2000" dirty="0"/>
              <a:t>        </a:t>
            </a:r>
            <a:r>
              <a:rPr lang="en-IN" sz="2000" dirty="0" err="1"/>
              <a:t>System.out.println</a:t>
            </a:r>
            <a:r>
              <a:rPr lang="en-IN" sz="2000" dirty="0"/>
              <a:t>("Child Class");</a:t>
            </a:r>
          </a:p>
          <a:p>
            <a:pPr marL="0" indent="0">
              <a:buNone/>
            </a:pPr>
            <a:r>
              <a:rPr lang="en-IN" sz="2000" dirty="0"/>
              <a:t>    }</a:t>
            </a:r>
          </a:p>
          <a:p>
            <a:pPr marL="0" indent="0">
              <a:buNone/>
            </a:pPr>
            <a:r>
              <a:rPr lang="en-IN" sz="2000" dirty="0"/>
              <a:t>}</a:t>
            </a:r>
          </a:p>
          <a:p>
            <a:pPr marL="0" indent="0">
              <a:buNone/>
            </a:pPr>
            <a:r>
              <a:rPr lang="en-IN" sz="2000" dirty="0"/>
              <a:t>public class Constructor {</a:t>
            </a:r>
          </a:p>
          <a:p>
            <a:pPr marL="0" indent="0">
              <a:buNone/>
            </a:pPr>
            <a:endParaRPr lang="en-IN" sz="2000" dirty="0"/>
          </a:p>
          <a:p>
            <a:pPr marL="0" indent="0">
              <a:buNone/>
            </a:pPr>
            <a:r>
              <a:rPr lang="en-IN" sz="2000" dirty="0"/>
              <a:t>public static void main(String[] </a:t>
            </a:r>
            <a:r>
              <a:rPr lang="en-IN" sz="2000" dirty="0" err="1"/>
              <a:t>args</a:t>
            </a:r>
            <a:r>
              <a:rPr lang="en-IN" sz="2000" dirty="0"/>
              <a:t>) {</a:t>
            </a:r>
          </a:p>
          <a:p>
            <a:pPr marL="0" indent="0">
              <a:buNone/>
            </a:pPr>
            <a:r>
              <a:rPr lang="en-IN" sz="2000" dirty="0"/>
              <a:t>       child </a:t>
            </a:r>
            <a:r>
              <a:rPr lang="en-IN" sz="2000" dirty="0" err="1"/>
              <a:t>ch</a:t>
            </a:r>
            <a:r>
              <a:rPr lang="en-IN" sz="2000" dirty="0"/>
              <a:t>= new child();</a:t>
            </a:r>
          </a:p>
          <a:p>
            <a:pPr marL="0" indent="0">
              <a:buNone/>
            </a:pPr>
            <a:r>
              <a:rPr lang="en-IN" sz="2000" dirty="0"/>
              <a:t>    }  }</a:t>
            </a:r>
          </a:p>
        </p:txBody>
      </p:sp>
      <p:sp>
        <p:nvSpPr>
          <p:cNvPr id="6" name="Content Placeholder 5"/>
          <p:cNvSpPr>
            <a:spLocks noGrp="1"/>
          </p:cNvSpPr>
          <p:nvPr>
            <p:ph sz="quarter" idx="4"/>
          </p:nvPr>
        </p:nvSpPr>
        <p:spPr>
          <a:xfrm>
            <a:off x="6172200" y="759856"/>
            <a:ext cx="5183188" cy="5898120"/>
          </a:xfrm>
        </p:spPr>
        <p:txBody>
          <a:bodyPr>
            <a:noAutofit/>
          </a:bodyPr>
          <a:lstStyle/>
          <a:p>
            <a:pPr marL="0" indent="0">
              <a:buNone/>
            </a:pPr>
            <a:r>
              <a:rPr lang="en-IN" sz="1400" dirty="0"/>
              <a:t>class parent{</a:t>
            </a:r>
          </a:p>
          <a:p>
            <a:pPr marL="0" indent="0">
              <a:buNone/>
            </a:pPr>
            <a:r>
              <a:rPr lang="en-IN" sz="1400" dirty="0"/>
              <a:t>    </a:t>
            </a:r>
            <a:r>
              <a:rPr lang="en-IN" sz="1400" dirty="0" err="1"/>
              <a:t>int</a:t>
            </a:r>
            <a:r>
              <a:rPr lang="en-IN" sz="1400" dirty="0"/>
              <a:t> age;</a:t>
            </a:r>
          </a:p>
          <a:p>
            <a:pPr marL="0" indent="0">
              <a:buNone/>
            </a:pPr>
            <a:r>
              <a:rPr lang="en-IN" sz="1400" dirty="0"/>
              <a:t>    parent(</a:t>
            </a:r>
            <a:r>
              <a:rPr lang="en-IN" sz="1400" dirty="0" err="1"/>
              <a:t>int</a:t>
            </a:r>
            <a:r>
              <a:rPr lang="en-IN" sz="1400" dirty="0"/>
              <a:t> k){</a:t>
            </a:r>
          </a:p>
          <a:p>
            <a:pPr marL="0" indent="0">
              <a:buNone/>
            </a:pPr>
            <a:r>
              <a:rPr lang="en-IN" sz="1400" dirty="0"/>
              <a:t>       age=k;</a:t>
            </a:r>
          </a:p>
          <a:p>
            <a:pPr marL="0" indent="0">
              <a:buNone/>
            </a:pPr>
            <a:r>
              <a:rPr lang="en-IN" sz="1400" dirty="0"/>
              <a:t>        </a:t>
            </a:r>
            <a:r>
              <a:rPr lang="en-IN" sz="1400" dirty="0" err="1"/>
              <a:t>System.out.println</a:t>
            </a:r>
            <a:r>
              <a:rPr lang="en-IN" sz="1400" dirty="0"/>
              <a:t>("Parent Class");}</a:t>
            </a:r>
          </a:p>
          <a:p>
            <a:pPr marL="0" indent="0">
              <a:buNone/>
            </a:pPr>
            <a:r>
              <a:rPr lang="en-IN" sz="1400" dirty="0"/>
              <a:t>    void </a:t>
            </a:r>
            <a:r>
              <a:rPr lang="en-IN" sz="1400" dirty="0" err="1"/>
              <a:t>getAge</a:t>
            </a:r>
            <a:r>
              <a:rPr lang="en-IN" sz="1400" dirty="0"/>
              <a:t>(){</a:t>
            </a:r>
          </a:p>
          <a:p>
            <a:pPr marL="0" indent="0">
              <a:buNone/>
            </a:pPr>
            <a:r>
              <a:rPr lang="en-IN" sz="1400" dirty="0"/>
              <a:t>        </a:t>
            </a:r>
            <a:r>
              <a:rPr lang="en-IN" sz="1400" dirty="0" err="1"/>
              <a:t>System.out.println</a:t>
            </a:r>
            <a:r>
              <a:rPr lang="en-IN" sz="1400" dirty="0"/>
              <a:t>("Parent class Age="+age);}</a:t>
            </a:r>
          </a:p>
          <a:p>
            <a:pPr marL="0" indent="0">
              <a:buNone/>
            </a:pPr>
            <a:r>
              <a:rPr lang="en-IN" sz="1400" dirty="0"/>
              <a:t>}</a:t>
            </a:r>
          </a:p>
          <a:p>
            <a:pPr marL="0" indent="0">
              <a:buNone/>
            </a:pPr>
            <a:r>
              <a:rPr lang="en-IN" sz="1400" dirty="0"/>
              <a:t>class child extends parent{</a:t>
            </a:r>
          </a:p>
          <a:p>
            <a:pPr marL="0" indent="0">
              <a:buNone/>
            </a:pPr>
            <a:r>
              <a:rPr lang="en-IN" sz="1400" dirty="0"/>
              <a:t>    child(</a:t>
            </a:r>
            <a:r>
              <a:rPr lang="en-IN" sz="1400" dirty="0" err="1"/>
              <a:t>int</a:t>
            </a:r>
            <a:r>
              <a:rPr lang="en-IN" sz="1400" dirty="0"/>
              <a:t> m){</a:t>
            </a:r>
          </a:p>
          <a:p>
            <a:pPr marL="0" indent="0">
              <a:buNone/>
            </a:pPr>
            <a:r>
              <a:rPr lang="en-IN" sz="1400" dirty="0"/>
              <a:t>         </a:t>
            </a:r>
            <a:r>
              <a:rPr lang="en-IN" sz="1400" b="1" dirty="0"/>
              <a:t>super(m);</a:t>
            </a:r>
          </a:p>
          <a:p>
            <a:pPr marL="0" indent="0">
              <a:buNone/>
            </a:pPr>
            <a:r>
              <a:rPr lang="en-IN" sz="1400" dirty="0"/>
              <a:t>       </a:t>
            </a:r>
            <a:r>
              <a:rPr lang="en-IN" sz="1400" dirty="0" err="1"/>
              <a:t>System.out.println</a:t>
            </a:r>
            <a:r>
              <a:rPr lang="en-IN" sz="1400" dirty="0"/>
              <a:t>("Child Class"); }</a:t>
            </a:r>
          </a:p>
          <a:p>
            <a:pPr marL="0" indent="0">
              <a:buNone/>
            </a:pPr>
            <a:r>
              <a:rPr lang="en-IN" sz="1400" dirty="0"/>
              <a:t>}</a:t>
            </a:r>
          </a:p>
          <a:p>
            <a:pPr marL="0" indent="0">
              <a:buNone/>
            </a:pPr>
            <a:r>
              <a:rPr lang="en-IN" sz="1400" dirty="0"/>
              <a:t>public class Constructor {</a:t>
            </a:r>
          </a:p>
          <a:p>
            <a:pPr marL="0" indent="0">
              <a:buNone/>
            </a:pPr>
            <a:r>
              <a:rPr lang="en-IN" sz="1400" dirty="0"/>
              <a:t>    public static void main(String[] </a:t>
            </a:r>
            <a:r>
              <a:rPr lang="en-IN" sz="1400" dirty="0" err="1"/>
              <a:t>args</a:t>
            </a:r>
            <a:r>
              <a:rPr lang="en-IN" sz="1400" dirty="0"/>
              <a:t>) {</a:t>
            </a:r>
          </a:p>
          <a:p>
            <a:pPr marL="0" indent="0">
              <a:buNone/>
            </a:pPr>
            <a:r>
              <a:rPr lang="en-IN" sz="1400" dirty="0"/>
              <a:t>       child </a:t>
            </a:r>
            <a:r>
              <a:rPr lang="en-IN" sz="1400" dirty="0" err="1"/>
              <a:t>ch</a:t>
            </a:r>
            <a:r>
              <a:rPr lang="en-IN" sz="1400" dirty="0"/>
              <a:t>= new child(40);</a:t>
            </a:r>
          </a:p>
          <a:p>
            <a:pPr marL="0" indent="0">
              <a:buNone/>
            </a:pPr>
            <a:r>
              <a:rPr lang="en-IN" sz="1400" dirty="0"/>
              <a:t>       </a:t>
            </a:r>
            <a:r>
              <a:rPr lang="en-IN" sz="1400" dirty="0" err="1"/>
              <a:t>ch.getAge</a:t>
            </a:r>
            <a:r>
              <a:rPr lang="en-IN" sz="1400" dirty="0"/>
              <a:t>();</a:t>
            </a:r>
          </a:p>
          <a:p>
            <a:pPr marL="0" indent="0">
              <a:buNone/>
            </a:pPr>
            <a:r>
              <a:rPr lang="en-IN" sz="1400" dirty="0"/>
              <a:t>    } }</a:t>
            </a:r>
          </a:p>
        </p:txBody>
      </p:sp>
      <p:sp>
        <p:nvSpPr>
          <p:cNvPr id="7" name="Rectangle 6"/>
          <p:cNvSpPr/>
          <p:nvPr/>
        </p:nvSpPr>
        <p:spPr>
          <a:xfrm>
            <a:off x="554037" y="252412"/>
            <a:ext cx="3986213" cy="42862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p:cNvSpPr txBox="1"/>
          <p:nvPr/>
        </p:nvSpPr>
        <p:spPr>
          <a:xfrm>
            <a:off x="554037" y="321467"/>
            <a:ext cx="3960813" cy="369332"/>
          </a:xfrm>
          <a:prstGeom prst="rect">
            <a:avLst/>
          </a:prstGeom>
          <a:noFill/>
        </p:spPr>
        <p:txBody>
          <a:bodyPr wrap="square" rtlCol="0">
            <a:spAutoFit/>
          </a:bodyPr>
          <a:lstStyle/>
          <a:p>
            <a:r>
              <a:rPr lang="en-IN" dirty="0"/>
              <a:t>Default execution of constructors</a:t>
            </a:r>
          </a:p>
        </p:txBody>
      </p:sp>
      <p:cxnSp>
        <p:nvCxnSpPr>
          <p:cNvPr id="10" name="Straight Connector 9"/>
          <p:cNvCxnSpPr/>
          <p:nvPr/>
        </p:nvCxnSpPr>
        <p:spPr>
          <a:xfrm>
            <a:off x="5400675" y="0"/>
            <a:ext cx="128588" cy="66579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6172200" y="252411"/>
            <a:ext cx="3986213" cy="42862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TextBox 11"/>
          <p:cNvSpPr txBox="1"/>
          <p:nvPr/>
        </p:nvSpPr>
        <p:spPr>
          <a:xfrm>
            <a:off x="6172200" y="321467"/>
            <a:ext cx="3960813" cy="369332"/>
          </a:xfrm>
          <a:prstGeom prst="rect">
            <a:avLst/>
          </a:prstGeom>
          <a:noFill/>
        </p:spPr>
        <p:txBody>
          <a:bodyPr wrap="square" rtlCol="0">
            <a:spAutoFit/>
          </a:bodyPr>
          <a:lstStyle/>
          <a:p>
            <a:r>
              <a:rPr lang="en-IN" dirty="0"/>
              <a:t>  Explicit use of super keyword</a:t>
            </a:r>
          </a:p>
        </p:txBody>
      </p:sp>
    </p:spTree>
    <p:extLst>
      <p:ext uri="{BB962C8B-B14F-4D97-AF65-F5344CB8AC3E}">
        <p14:creationId xmlns:p14="http://schemas.microsoft.com/office/powerpoint/2010/main" val="2313761707"/>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9575" y="107156"/>
            <a:ext cx="11372849" cy="720725"/>
          </a:xfrm>
        </p:spPr>
        <p:txBody>
          <a:bodyPr/>
          <a:lstStyle/>
          <a:p>
            <a:r>
              <a:rPr lang="en-IN" dirty="0"/>
              <a:t>Using supper to Access Superclass Members</a:t>
            </a:r>
          </a:p>
        </p:txBody>
      </p:sp>
      <p:sp>
        <p:nvSpPr>
          <p:cNvPr id="3" name="Content Placeholder 2"/>
          <p:cNvSpPr>
            <a:spLocks noGrp="1"/>
          </p:cNvSpPr>
          <p:nvPr>
            <p:ph idx="1"/>
          </p:nvPr>
        </p:nvSpPr>
        <p:spPr>
          <a:xfrm>
            <a:off x="704851" y="1351100"/>
            <a:ext cx="10515600" cy="5335449"/>
          </a:xfrm>
        </p:spPr>
        <p:txBody>
          <a:bodyPr>
            <a:normAutofit fontScale="55000" lnSpcReduction="20000"/>
          </a:bodyPr>
          <a:lstStyle/>
          <a:p>
            <a:pPr marL="0" indent="0">
              <a:buNone/>
            </a:pPr>
            <a:r>
              <a:rPr lang="en-IN" sz="3600" b="1" dirty="0"/>
              <a:t>class</a:t>
            </a:r>
            <a:r>
              <a:rPr lang="en-IN" sz="3600" dirty="0"/>
              <a:t> Animal{  </a:t>
            </a:r>
          </a:p>
          <a:p>
            <a:pPr marL="0" indent="0">
              <a:buNone/>
            </a:pPr>
            <a:r>
              <a:rPr lang="en-IN" sz="3600" dirty="0"/>
              <a:t>       String </a:t>
            </a:r>
            <a:r>
              <a:rPr lang="en-IN" sz="3600" dirty="0" err="1"/>
              <a:t>color</a:t>
            </a:r>
            <a:r>
              <a:rPr lang="en-IN" sz="3600" dirty="0"/>
              <a:t>="white";  </a:t>
            </a:r>
          </a:p>
          <a:p>
            <a:pPr marL="0" indent="0">
              <a:buNone/>
            </a:pPr>
            <a:r>
              <a:rPr lang="en-IN" sz="3600" dirty="0"/>
              <a:t>}  </a:t>
            </a:r>
          </a:p>
          <a:p>
            <a:pPr marL="0" indent="0">
              <a:buNone/>
            </a:pPr>
            <a:r>
              <a:rPr lang="en-IN" sz="3600" b="1" dirty="0"/>
              <a:t>class</a:t>
            </a:r>
            <a:r>
              <a:rPr lang="en-IN" sz="3600" dirty="0"/>
              <a:t> Dog </a:t>
            </a:r>
            <a:r>
              <a:rPr lang="en-IN" sz="3600" b="1" dirty="0"/>
              <a:t>extends</a:t>
            </a:r>
            <a:r>
              <a:rPr lang="en-IN" sz="3600" dirty="0"/>
              <a:t> Animal{  </a:t>
            </a:r>
          </a:p>
          <a:p>
            <a:pPr marL="0" indent="0">
              <a:buNone/>
            </a:pPr>
            <a:r>
              <a:rPr lang="en-IN" sz="3600" dirty="0"/>
              <a:t>       String </a:t>
            </a:r>
            <a:r>
              <a:rPr lang="en-IN" sz="3600" dirty="0" err="1"/>
              <a:t>color</a:t>
            </a:r>
            <a:r>
              <a:rPr lang="en-IN" sz="3600" dirty="0"/>
              <a:t>="black";  </a:t>
            </a:r>
          </a:p>
          <a:p>
            <a:pPr marL="0" indent="0">
              <a:buNone/>
            </a:pPr>
            <a:r>
              <a:rPr lang="en-IN" sz="3600" b="1" dirty="0"/>
              <a:t>        void</a:t>
            </a:r>
            <a:r>
              <a:rPr lang="en-IN" sz="3600" dirty="0"/>
              <a:t> </a:t>
            </a:r>
            <a:r>
              <a:rPr lang="en-IN" sz="3600" dirty="0" err="1"/>
              <a:t>printColor</a:t>
            </a:r>
            <a:r>
              <a:rPr lang="en-IN" sz="3600" dirty="0"/>
              <a:t>(){  </a:t>
            </a:r>
          </a:p>
          <a:p>
            <a:pPr marL="0" indent="0">
              <a:buNone/>
            </a:pPr>
            <a:r>
              <a:rPr lang="en-IN" sz="3600" dirty="0"/>
              <a:t>         </a:t>
            </a:r>
            <a:r>
              <a:rPr lang="en-IN" sz="3600" dirty="0" err="1"/>
              <a:t>System.out.println</a:t>
            </a:r>
            <a:r>
              <a:rPr lang="en-IN" sz="3600" dirty="0"/>
              <a:t>(</a:t>
            </a:r>
            <a:r>
              <a:rPr lang="en-IN" sz="3600" dirty="0" err="1"/>
              <a:t>color</a:t>
            </a:r>
            <a:r>
              <a:rPr lang="en-IN" sz="3600" dirty="0"/>
              <a:t>);//prints </a:t>
            </a:r>
            <a:r>
              <a:rPr lang="en-IN" sz="3600" dirty="0" err="1"/>
              <a:t>color</a:t>
            </a:r>
            <a:r>
              <a:rPr lang="en-IN" sz="3600" dirty="0"/>
              <a:t> of Dog class  </a:t>
            </a:r>
          </a:p>
          <a:p>
            <a:pPr marL="0" indent="0">
              <a:buNone/>
            </a:pPr>
            <a:r>
              <a:rPr lang="en-IN" sz="3600" dirty="0"/>
              <a:t>         </a:t>
            </a:r>
            <a:r>
              <a:rPr lang="en-IN" sz="3600" dirty="0" err="1"/>
              <a:t>System.out.println</a:t>
            </a:r>
            <a:r>
              <a:rPr lang="en-IN" sz="3600" dirty="0"/>
              <a:t>(</a:t>
            </a:r>
            <a:r>
              <a:rPr lang="en-IN" sz="3600" b="1" dirty="0" err="1"/>
              <a:t>super</a:t>
            </a:r>
            <a:r>
              <a:rPr lang="en-IN" sz="3600" dirty="0" err="1"/>
              <a:t>.color</a:t>
            </a:r>
            <a:r>
              <a:rPr lang="en-IN" sz="3600" dirty="0"/>
              <a:t>);//prints </a:t>
            </a:r>
            <a:r>
              <a:rPr lang="en-IN" sz="3600" dirty="0" err="1"/>
              <a:t>color</a:t>
            </a:r>
            <a:r>
              <a:rPr lang="en-IN" sz="3600" dirty="0"/>
              <a:t> of Animal class  </a:t>
            </a:r>
          </a:p>
          <a:p>
            <a:pPr marL="0" indent="0">
              <a:buNone/>
            </a:pPr>
            <a:r>
              <a:rPr lang="en-IN" sz="3600" dirty="0"/>
              <a:t>           }  </a:t>
            </a:r>
          </a:p>
          <a:p>
            <a:pPr marL="0" indent="0">
              <a:buNone/>
            </a:pPr>
            <a:r>
              <a:rPr lang="en-IN" sz="3600" dirty="0"/>
              <a:t>   }  </a:t>
            </a:r>
          </a:p>
          <a:p>
            <a:pPr marL="0" indent="0">
              <a:buNone/>
            </a:pPr>
            <a:r>
              <a:rPr lang="en-IN" sz="3600" b="1" dirty="0"/>
              <a:t>class</a:t>
            </a:r>
            <a:r>
              <a:rPr lang="en-IN" sz="3600" dirty="0"/>
              <a:t> TestSuper1{  </a:t>
            </a:r>
          </a:p>
          <a:p>
            <a:pPr marL="0" indent="0">
              <a:buNone/>
            </a:pPr>
            <a:r>
              <a:rPr lang="en-IN" sz="3600" b="1" dirty="0"/>
              <a:t>       public</a:t>
            </a:r>
            <a:r>
              <a:rPr lang="en-IN" sz="3600" dirty="0"/>
              <a:t> </a:t>
            </a:r>
            <a:r>
              <a:rPr lang="en-IN" sz="3600" b="1" dirty="0"/>
              <a:t>static</a:t>
            </a:r>
            <a:r>
              <a:rPr lang="en-IN" sz="3600" dirty="0"/>
              <a:t> </a:t>
            </a:r>
            <a:r>
              <a:rPr lang="en-IN" sz="3600" b="1" dirty="0"/>
              <a:t>void</a:t>
            </a:r>
            <a:r>
              <a:rPr lang="en-IN" sz="3600" dirty="0"/>
              <a:t> main(String </a:t>
            </a:r>
            <a:r>
              <a:rPr lang="en-IN" sz="3600" dirty="0" err="1"/>
              <a:t>args</a:t>
            </a:r>
            <a:r>
              <a:rPr lang="en-IN" sz="3600" dirty="0"/>
              <a:t>[]){  </a:t>
            </a:r>
          </a:p>
          <a:p>
            <a:pPr marL="0" indent="0">
              <a:buNone/>
            </a:pPr>
            <a:r>
              <a:rPr lang="en-IN" sz="3600" dirty="0"/>
              <a:t>       Dog d=</a:t>
            </a:r>
            <a:r>
              <a:rPr lang="en-IN" sz="3600" b="1" dirty="0"/>
              <a:t>new</a:t>
            </a:r>
            <a:r>
              <a:rPr lang="en-IN" sz="3600" dirty="0"/>
              <a:t> Dog();  </a:t>
            </a:r>
          </a:p>
          <a:p>
            <a:pPr marL="0" indent="0">
              <a:buNone/>
            </a:pPr>
            <a:r>
              <a:rPr lang="en-IN" sz="3600" dirty="0"/>
              <a:t>        </a:t>
            </a:r>
            <a:r>
              <a:rPr lang="en-IN" sz="3600" dirty="0" err="1"/>
              <a:t>d.printColor</a:t>
            </a:r>
            <a:r>
              <a:rPr lang="en-IN" sz="3600" dirty="0"/>
              <a:t>();  </a:t>
            </a:r>
          </a:p>
          <a:p>
            <a:pPr marL="0" indent="0">
              <a:buNone/>
            </a:pPr>
            <a:r>
              <a:rPr lang="en-IN" sz="3600" dirty="0"/>
              <a:t>}}  </a:t>
            </a:r>
          </a:p>
          <a:p>
            <a:pPr marL="0" indent="0">
              <a:buNone/>
            </a:pPr>
            <a:endParaRPr lang="en-IN" dirty="0"/>
          </a:p>
        </p:txBody>
      </p:sp>
      <p:sp>
        <p:nvSpPr>
          <p:cNvPr id="5" name="TextBox 4"/>
          <p:cNvSpPr txBox="1"/>
          <p:nvPr/>
        </p:nvSpPr>
        <p:spPr>
          <a:xfrm>
            <a:off x="528638" y="827881"/>
            <a:ext cx="10572750" cy="523220"/>
          </a:xfrm>
          <a:prstGeom prst="rect">
            <a:avLst/>
          </a:prstGeom>
          <a:noFill/>
        </p:spPr>
        <p:txBody>
          <a:bodyPr wrap="square" rtlCol="0">
            <a:spAutoFit/>
          </a:bodyPr>
          <a:lstStyle/>
          <a:p>
            <a:r>
              <a:rPr lang="en-IN" sz="2800" dirty="0"/>
              <a:t>1. super is used to refer immediate parent class instance variable</a:t>
            </a:r>
            <a:r>
              <a:rPr lang="en-IN" dirty="0"/>
              <a:t>.</a:t>
            </a:r>
          </a:p>
        </p:txBody>
      </p:sp>
      <p:sp>
        <p:nvSpPr>
          <p:cNvPr id="6" name="Rectangle 5"/>
          <p:cNvSpPr/>
          <p:nvPr/>
        </p:nvSpPr>
        <p:spPr>
          <a:xfrm>
            <a:off x="7800975" y="1571625"/>
            <a:ext cx="3981449" cy="211455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p:cNvSpPr txBox="1"/>
          <p:nvPr/>
        </p:nvSpPr>
        <p:spPr>
          <a:xfrm>
            <a:off x="7915275" y="1585913"/>
            <a:ext cx="3867149" cy="1938992"/>
          </a:xfrm>
          <a:prstGeom prst="rect">
            <a:avLst/>
          </a:prstGeom>
          <a:noFill/>
        </p:spPr>
        <p:txBody>
          <a:bodyPr wrap="square" rtlCol="0">
            <a:spAutoFit/>
          </a:bodyPr>
          <a:lstStyle/>
          <a:p>
            <a:r>
              <a:rPr lang="en-IN" sz="2400" dirty="0"/>
              <a:t>We can use super keyword to access the data member or field of parent class. It is used if parent class and child class have same fields.</a:t>
            </a:r>
          </a:p>
        </p:txBody>
      </p:sp>
    </p:spTree>
    <p:extLst>
      <p:ext uri="{BB962C8B-B14F-4D97-AF65-F5344CB8AC3E}">
        <p14:creationId xmlns:p14="http://schemas.microsoft.com/office/powerpoint/2010/main" val="3915345521"/>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42938" y="911224"/>
            <a:ext cx="10515600" cy="5503863"/>
          </a:xfrm>
        </p:spPr>
        <p:txBody>
          <a:bodyPr>
            <a:normAutofit fontScale="70000" lnSpcReduction="20000"/>
          </a:bodyPr>
          <a:lstStyle/>
          <a:p>
            <a:pPr marL="0" indent="0">
              <a:buNone/>
            </a:pPr>
            <a:r>
              <a:rPr lang="en-IN" b="1" dirty="0"/>
              <a:t>class</a:t>
            </a:r>
            <a:r>
              <a:rPr lang="en-IN" dirty="0"/>
              <a:t> Animal{  </a:t>
            </a:r>
          </a:p>
          <a:p>
            <a:pPr marL="0" indent="0">
              <a:buNone/>
            </a:pPr>
            <a:r>
              <a:rPr lang="en-IN" b="1" dirty="0"/>
              <a:t>    void</a:t>
            </a:r>
            <a:r>
              <a:rPr lang="en-IN" dirty="0"/>
              <a:t> eat(){</a:t>
            </a:r>
            <a:r>
              <a:rPr lang="en-IN" dirty="0" err="1"/>
              <a:t>System.out.println</a:t>
            </a:r>
            <a:r>
              <a:rPr lang="en-IN" dirty="0"/>
              <a:t>("eating...");}  </a:t>
            </a:r>
          </a:p>
          <a:p>
            <a:pPr marL="0" indent="0">
              <a:buNone/>
            </a:pPr>
            <a:r>
              <a:rPr lang="en-IN" dirty="0"/>
              <a:t>}  </a:t>
            </a:r>
          </a:p>
          <a:p>
            <a:pPr marL="0" indent="0">
              <a:buNone/>
            </a:pPr>
            <a:r>
              <a:rPr lang="en-IN" b="1" dirty="0"/>
              <a:t>class</a:t>
            </a:r>
            <a:r>
              <a:rPr lang="en-IN" dirty="0"/>
              <a:t> Dog </a:t>
            </a:r>
            <a:r>
              <a:rPr lang="en-IN" b="1" dirty="0"/>
              <a:t>extends</a:t>
            </a:r>
            <a:r>
              <a:rPr lang="en-IN" dirty="0"/>
              <a:t> Animal{  </a:t>
            </a:r>
          </a:p>
          <a:p>
            <a:pPr marL="0" indent="0">
              <a:buNone/>
            </a:pPr>
            <a:r>
              <a:rPr lang="en-IN" b="1" dirty="0"/>
              <a:t>        void</a:t>
            </a:r>
            <a:r>
              <a:rPr lang="en-IN" dirty="0"/>
              <a:t> eat(){</a:t>
            </a:r>
            <a:r>
              <a:rPr lang="en-IN" dirty="0" err="1"/>
              <a:t>System.out.println</a:t>
            </a:r>
            <a:r>
              <a:rPr lang="en-IN" dirty="0"/>
              <a:t>("eating bread...");}  </a:t>
            </a:r>
          </a:p>
          <a:p>
            <a:pPr marL="0" indent="0">
              <a:buNone/>
            </a:pPr>
            <a:r>
              <a:rPr lang="en-IN" b="1" dirty="0"/>
              <a:t>        void</a:t>
            </a:r>
            <a:r>
              <a:rPr lang="en-IN" dirty="0"/>
              <a:t> bark(){</a:t>
            </a:r>
            <a:r>
              <a:rPr lang="en-IN" dirty="0" err="1"/>
              <a:t>System.out.println</a:t>
            </a:r>
            <a:r>
              <a:rPr lang="en-IN" dirty="0"/>
              <a:t>("barking...");}  </a:t>
            </a:r>
          </a:p>
          <a:p>
            <a:pPr marL="0" indent="0">
              <a:buNone/>
            </a:pPr>
            <a:r>
              <a:rPr lang="en-IN" b="1" dirty="0"/>
              <a:t>        void</a:t>
            </a:r>
            <a:r>
              <a:rPr lang="en-IN" dirty="0"/>
              <a:t> work(){  </a:t>
            </a:r>
          </a:p>
          <a:p>
            <a:pPr marL="0" indent="0">
              <a:buNone/>
            </a:pPr>
            <a:r>
              <a:rPr lang="en-IN" b="1" dirty="0"/>
              <a:t>          </a:t>
            </a:r>
            <a:r>
              <a:rPr lang="en-IN" b="1" dirty="0" err="1"/>
              <a:t>super</a:t>
            </a:r>
            <a:r>
              <a:rPr lang="en-IN" dirty="0" err="1"/>
              <a:t>.eat</a:t>
            </a:r>
            <a:r>
              <a:rPr lang="en-IN" dirty="0"/>
              <a:t>();  </a:t>
            </a:r>
          </a:p>
          <a:p>
            <a:pPr marL="0" indent="0">
              <a:buNone/>
            </a:pPr>
            <a:r>
              <a:rPr lang="en-IN" dirty="0"/>
              <a:t>              bark();  </a:t>
            </a:r>
          </a:p>
          <a:p>
            <a:pPr marL="0" indent="0">
              <a:buNone/>
            </a:pPr>
            <a:r>
              <a:rPr lang="en-IN" dirty="0"/>
              <a:t>             }  </a:t>
            </a:r>
          </a:p>
          <a:p>
            <a:pPr marL="0" indent="0">
              <a:buNone/>
            </a:pPr>
            <a:r>
              <a:rPr lang="en-IN" dirty="0"/>
              <a:t>}  </a:t>
            </a:r>
          </a:p>
          <a:p>
            <a:pPr marL="0" indent="0">
              <a:buNone/>
            </a:pPr>
            <a:r>
              <a:rPr lang="en-IN" b="1" dirty="0"/>
              <a:t>class</a:t>
            </a:r>
            <a:r>
              <a:rPr lang="en-IN" dirty="0"/>
              <a:t> TestSuper2{  </a:t>
            </a:r>
          </a:p>
          <a:p>
            <a:pPr marL="0" indent="0">
              <a:buNone/>
            </a:pPr>
            <a:r>
              <a:rPr lang="en-IN" b="1" dirty="0"/>
              <a:t>      public</a:t>
            </a:r>
            <a:r>
              <a:rPr lang="en-IN" dirty="0"/>
              <a:t> </a:t>
            </a:r>
            <a:r>
              <a:rPr lang="en-IN" b="1" dirty="0"/>
              <a:t>static</a:t>
            </a:r>
            <a:r>
              <a:rPr lang="en-IN" dirty="0"/>
              <a:t> </a:t>
            </a:r>
            <a:r>
              <a:rPr lang="en-IN" b="1" dirty="0"/>
              <a:t>void</a:t>
            </a:r>
            <a:r>
              <a:rPr lang="en-IN" dirty="0"/>
              <a:t> main(String </a:t>
            </a:r>
            <a:r>
              <a:rPr lang="en-IN" dirty="0" err="1"/>
              <a:t>args</a:t>
            </a:r>
            <a:r>
              <a:rPr lang="en-IN" dirty="0"/>
              <a:t>[]){  </a:t>
            </a:r>
          </a:p>
          <a:p>
            <a:pPr marL="0" indent="0">
              <a:buNone/>
            </a:pPr>
            <a:r>
              <a:rPr lang="en-IN" dirty="0"/>
              <a:t>      Dog d=</a:t>
            </a:r>
            <a:r>
              <a:rPr lang="en-IN" b="1" dirty="0"/>
              <a:t>new</a:t>
            </a:r>
            <a:r>
              <a:rPr lang="en-IN" dirty="0"/>
              <a:t> Dog();  </a:t>
            </a:r>
          </a:p>
          <a:p>
            <a:pPr marL="0" indent="0">
              <a:buNone/>
            </a:pPr>
            <a:r>
              <a:rPr lang="en-IN" dirty="0"/>
              <a:t>      </a:t>
            </a:r>
            <a:r>
              <a:rPr lang="en-IN" dirty="0" err="1"/>
              <a:t>d.work</a:t>
            </a:r>
            <a:r>
              <a:rPr lang="en-IN" dirty="0"/>
              <a:t>();  </a:t>
            </a:r>
          </a:p>
          <a:p>
            <a:pPr marL="0" indent="0">
              <a:buNone/>
            </a:pPr>
            <a:r>
              <a:rPr lang="en-IN" dirty="0"/>
              <a:t>}} </a:t>
            </a:r>
          </a:p>
          <a:p>
            <a:pPr marL="0" indent="0">
              <a:buNone/>
            </a:pPr>
            <a:endParaRPr lang="en-IN" dirty="0"/>
          </a:p>
        </p:txBody>
      </p:sp>
      <p:sp>
        <p:nvSpPr>
          <p:cNvPr id="4" name="TextBox 3"/>
          <p:cNvSpPr txBox="1"/>
          <p:nvPr/>
        </p:nvSpPr>
        <p:spPr>
          <a:xfrm>
            <a:off x="642938" y="142081"/>
            <a:ext cx="10572750" cy="523220"/>
          </a:xfrm>
          <a:prstGeom prst="rect">
            <a:avLst/>
          </a:prstGeom>
          <a:noFill/>
        </p:spPr>
        <p:txBody>
          <a:bodyPr wrap="square" rtlCol="0">
            <a:spAutoFit/>
          </a:bodyPr>
          <a:lstStyle/>
          <a:p>
            <a:r>
              <a:rPr lang="en-IN" sz="2800" dirty="0"/>
              <a:t>2. super can be used to invoke parent class method</a:t>
            </a:r>
          </a:p>
        </p:txBody>
      </p:sp>
      <p:sp>
        <p:nvSpPr>
          <p:cNvPr id="5" name="Rectangle 4"/>
          <p:cNvSpPr/>
          <p:nvPr/>
        </p:nvSpPr>
        <p:spPr>
          <a:xfrm>
            <a:off x="7800975" y="1571624"/>
            <a:ext cx="3981449" cy="235562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p:cNvSpPr txBox="1"/>
          <p:nvPr/>
        </p:nvSpPr>
        <p:spPr>
          <a:xfrm>
            <a:off x="7877174" y="1680477"/>
            <a:ext cx="3829050" cy="2246769"/>
          </a:xfrm>
          <a:prstGeom prst="rect">
            <a:avLst/>
          </a:prstGeom>
          <a:noFill/>
        </p:spPr>
        <p:txBody>
          <a:bodyPr wrap="square" rtlCol="0">
            <a:spAutoFit/>
          </a:bodyPr>
          <a:lstStyle/>
          <a:p>
            <a:r>
              <a:rPr lang="en-IN" sz="2000" dirty="0"/>
              <a:t>The super keyword can also be used to invoke parent class method. It should be used if subclass contains the same method as parent class. In other words, it is used if method is overridden.</a:t>
            </a:r>
          </a:p>
        </p:txBody>
      </p:sp>
    </p:spTree>
    <p:extLst>
      <p:ext uri="{BB962C8B-B14F-4D97-AF65-F5344CB8AC3E}">
        <p14:creationId xmlns:p14="http://schemas.microsoft.com/office/powerpoint/2010/main" val="2873730627"/>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Creating a Multilevel Hierarchy</a:t>
            </a:r>
          </a:p>
        </p:txBody>
      </p:sp>
      <p:sp>
        <p:nvSpPr>
          <p:cNvPr id="3" name="Content Placeholder 2"/>
          <p:cNvSpPr>
            <a:spLocks noGrp="1"/>
          </p:cNvSpPr>
          <p:nvPr>
            <p:ph idx="1"/>
          </p:nvPr>
        </p:nvSpPr>
        <p:spPr/>
        <p:txBody>
          <a:bodyPr/>
          <a:lstStyle/>
          <a:p>
            <a:pPr algn="just"/>
            <a:r>
              <a:rPr lang="en-IN" dirty="0"/>
              <a:t>In simple inheritance a subclass or derived class derives the properties from its parent class, but in multilevel inheritance a subclass is derived from a derived class.</a:t>
            </a:r>
          </a:p>
          <a:p>
            <a:pPr algn="just"/>
            <a:r>
              <a:rPr lang="en-IN" dirty="0"/>
              <a:t> One class inherits only single class. Therefore, in multilevel inheritance, every time ladder increases by one. </a:t>
            </a:r>
          </a:p>
          <a:p>
            <a:pPr algn="just"/>
            <a:r>
              <a:rPr lang="en-IN" dirty="0"/>
              <a:t>The lower most class will have the properties of all the super classes.</a:t>
            </a:r>
          </a:p>
        </p:txBody>
      </p:sp>
    </p:spTree>
    <p:extLst>
      <p:ext uri="{BB962C8B-B14F-4D97-AF65-F5344CB8AC3E}">
        <p14:creationId xmlns:p14="http://schemas.microsoft.com/office/powerpoint/2010/main" val="2564247263"/>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00012"/>
            <a:ext cx="10515600" cy="6586537"/>
          </a:xfrm>
        </p:spPr>
        <p:txBody>
          <a:bodyPr>
            <a:noAutofit/>
          </a:bodyPr>
          <a:lstStyle/>
          <a:p>
            <a:pPr marL="0" indent="0">
              <a:buNone/>
            </a:pPr>
            <a:r>
              <a:rPr lang="en-IN" sz="1600" b="1" i="1" dirty="0"/>
              <a:t>class student</a:t>
            </a:r>
            <a:br>
              <a:rPr lang="en-IN" sz="1600" dirty="0"/>
            </a:br>
            <a:r>
              <a:rPr lang="en-IN" sz="1600" b="1" i="1" dirty="0"/>
              <a:t>{</a:t>
            </a:r>
            <a:br>
              <a:rPr lang="en-IN" sz="1600" dirty="0"/>
            </a:br>
            <a:r>
              <a:rPr lang="en-IN" sz="1600" b="1" i="1" dirty="0"/>
              <a:t>    </a:t>
            </a:r>
            <a:r>
              <a:rPr lang="en-IN" sz="1600" b="1" i="1" dirty="0" err="1"/>
              <a:t>int</a:t>
            </a:r>
            <a:r>
              <a:rPr lang="en-IN" sz="1600" b="1" i="1" dirty="0"/>
              <a:t> </a:t>
            </a:r>
            <a:r>
              <a:rPr lang="en-IN" sz="1600" b="1" i="1" dirty="0" err="1"/>
              <a:t>rollno</a:t>
            </a:r>
            <a:r>
              <a:rPr lang="en-IN" sz="1600" b="1" i="1" dirty="0"/>
              <a:t>;</a:t>
            </a:r>
            <a:br>
              <a:rPr lang="en-IN" sz="1600" dirty="0"/>
            </a:br>
            <a:r>
              <a:rPr lang="en-IN" sz="1600" b="1" i="1" dirty="0"/>
              <a:t>    String name;</a:t>
            </a:r>
            <a:br>
              <a:rPr lang="en-IN" sz="1600" dirty="0"/>
            </a:br>
            <a:br>
              <a:rPr lang="en-IN" sz="1600" b="1" i="1" dirty="0"/>
            </a:br>
            <a:r>
              <a:rPr lang="en-IN" sz="1600" b="1" i="1" dirty="0"/>
              <a:t>    student(</a:t>
            </a:r>
            <a:r>
              <a:rPr lang="en-IN" sz="1600" b="1" i="1" dirty="0" err="1"/>
              <a:t>int</a:t>
            </a:r>
            <a:r>
              <a:rPr lang="en-IN" sz="1600" b="1" i="1" dirty="0"/>
              <a:t> r, String n)</a:t>
            </a:r>
            <a:br>
              <a:rPr lang="en-IN" sz="1600" dirty="0"/>
            </a:br>
            <a:r>
              <a:rPr lang="en-IN" sz="1600" b="1" i="1" dirty="0"/>
              <a:t>    {</a:t>
            </a:r>
            <a:br>
              <a:rPr lang="en-IN" sz="1600" dirty="0"/>
            </a:br>
            <a:r>
              <a:rPr lang="en-IN" sz="1600" b="1" i="1" dirty="0"/>
              <a:t>        </a:t>
            </a:r>
            <a:r>
              <a:rPr lang="en-IN" sz="1600" b="1" i="1" dirty="0" err="1"/>
              <a:t>rollno</a:t>
            </a:r>
            <a:r>
              <a:rPr lang="en-IN" sz="1600" b="1" i="1" dirty="0"/>
              <a:t> = r;</a:t>
            </a:r>
            <a:br>
              <a:rPr lang="en-IN" sz="1600" dirty="0"/>
            </a:br>
            <a:r>
              <a:rPr lang="en-IN" sz="1600" b="1" i="1" dirty="0"/>
              <a:t>        name = n;</a:t>
            </a:r>
            <a:br>
              <a:rPr lang="en-IN" sz="1600" dirty="0"/>
            </a:br>
            <a:r>
              <a:rPr lang="en-IN" sz="1600" b="1" i="1" dirty="0"/>
              <a:t>    }</a:t>
            </a:r>
            <a:br>
              <a:rPr lang="en-IN" sz="1600" dirty="0"/>
            </a:br>
            <a:r>
              <a:rPr lang="en-IN" sz="1600" b="1" i="1" dirty="0"/>
              <a:t>    void </a:t>
            </a:r>
            <a:r>
              <a:rPr lang="en-IN" sz="1600" b="1" i="1" dirty="0" err="1"/>
              <a:t>dispdatas</a:t>
            </a:r>
            <a:r>
              <a:rPr lang="en-IN" sz="1600" b="1" i="1" dirty="0"/>
              <a:t>()</a:t>
            </a:r>
            <a:br>
              <a:rPr lang="en-IN" sz="1600" dirty="0"/>
            </a:br>
            <a:r>
              <a:rPr lang="en-IN" sz="1600" b="1" i="1" dirty="0"/>
              <a:t>    {</a:t>
            </a:r>
            <a:br>
              <a:rPr lang="en-IN" sz="1600" dirty="0"/>
            </a:br>
            <a:r>
              <a:rPr lang="en-IN" sz="1600" b="1" i="1" dirty="0"/>
              <a:t>        </a:t>
            </a:r>
            <a:r>
              <a:rPr lang="en-IN" sz="1600" b="1" i="1" dirty="0" err="1"/>
              <a:t>System.out.println</a:t>
            </a:r>
            <a:r>
              <a:rPr lang="en-IN" sz="1600" b="1" i="1" dirty="0"/>
              <a:t>("</a:t>
            </a:r>
            <a:r>
              <a:rPr lang="en-IN" sz="1600" b="1" i="1" dirty="0" err="1"/>
              <a:t>Rollno</a:t>
            </a:r>
            <a:r>
              <a:rPr lang="en-IN" sz="1600" b="1" i="1" dirty="0"/>
              <a:t> = " + </a:t>
            </a:r>
            <a:r>
              <a:rPr lang="en-IN" sz="1600" b="1" i="1" dirty="0" err="1"/>
              <a:t>rollno</a:t>
            </a:r>
            <a:r>
              <a:rPr lang="en-IN" sz="1600" b="1" i="1" dirty="0"/>
              <a:t>);</a:t>
            </a:r>
            <a:br>
              <a:rPr lang="en-IN" sz="1600" dirty="0"/>
            </a:br>
            <a:r>
              <a:rPr lang="en-IN" sz="1600" b="1" i="1" dirty="0"/>
              <a:t>        </a:t>
            </a:r>
            <a:r>
              <a:rPr lang="en-IN" sz="1600" b="1" i="1" dirty="0" err="1"/>
              <a:t>System.out.println</a:t>
            </a:r>
            <a:r>
              <a:rPr lang="en-IN" sz="1600" b="1" i="1" dirty="0"/>
              <a:t>("Name = " + name);</a:t>
            </a:r>
            <a:br>
              <a:rPr lang="en-IN" sz="1600" dirty="0"/>
            </a:br>
            <a:r>
              <a:rPr lang="en-IN" sz="1600" b="1" i="1" dirty="0"/>
              <a:t>    }</a:t>
            </a:r>
            <a:br>
              <a:rPr lang="en-IN" sz="1600" dirty="0"/>
            </a:br>
            <a:r>
              <a:rPr lang="en-IN" sz="1600" b="1" i="1" dirty="0"/>
              <a:t>}</a:t>
            </a:r>
            <a:br>
              <a:rPr lang="en-IN" sz="1600" b="1" i="1" dirty="0"/>
            </a:br>
            <a:r>
              <a:rPr lang="en-IN" sz="1600" b="1" i="1" dirty="0"/>
              <a:t>class marks extends student</a:t>
            </a:r>
            <a:br>
              <a:rPr lang="en-IN" sz="1600" dirty="0"/>
            </a:br>
            <a:r>
              <a:rPr lang="en-IN" sz="1600" b="1" i="1" dirty="0"/>
              <a:t>{</a:t>
            </a:r>
            <a:br>
              <a:rPr lang="en-IN" sz="1600" dirty="0"/>
            </a:br>
            <a:r>
              <a:rPr lang="en-IN" sz="1600" b="1" i="1" dirty="0"/>
              <a:t>    </a:t>
            </a:r>
            <a:r>
              <a:rPr lang="en-IN" sz="1600" b="1" i="1" dirty="0" err="1"/>
              <a:t>int</a:t>
            </a:r>
            <a:r>
              <a:rPr lang="en-IN" sz="1600" b="1" i="1" dirty="0"/>
              <a:t> total;</a:t>
            </a:r>
            <a:br>
              <a:rPr lang="en-IN" sz="1600" dirty="0"/>
            </a:br>
            <a:r>
              <a:rPr lang="en-IN" sz="1600" b="1" i="1" dirty="0"/>
              <a:t>    marks(</a:t>
            </a:r>
            <a:r>
              <a:rPr lang="en-IN" sz="1600" b="1" i="1" dirty="0" err="1"/>
              <a:t>int</a:t>
            </a:r>
            <a:r>
              <a:rPr lang="en-IN" sz="1600" b="1" i="1" dirty="0"/>
              <a:t> r, String n, </a:t>
            </a:r>
            <a:r>
              <a:rPr lang="en-IN" sz="1600" b="1" i="1" dirty="0" err="1"/>
              <a:t>int</a:t>
            </a:r>
            <a:r>
              <a:rPr lang="en-IN" sz="1600" b="1" i="1" dirty="0"/>
              <a:t> t)</a:t>
            </a:r>
            <a:br>
              <a:rPr lang="en-IN" sz="1600" dirty="0"/>
            </a:br>
            <a:r>
              <a:rPr lang="en-IN" sz="1600" b="1" i="1" dirty="0"/>
              <a:t>    {</a:t>
            </a:r>
            <a:br>
              <a:rPr lang="en-IN" sz="1600" dirty="0"/>
            </a:br>
            <a:r>
              <a:rPr lang="en-IN" sz="1600" b="1" i="1" dirty="0"/>
              <a:t>        super(</a:t>
            </a:r>
            <a:r>
              <a:rPr lang="en-IN" sz="1600" b="1" i="1" dirty="0" err="1"/>
              <a:t>r,n</a:t>
            </a:r>
            <a:r>
              <a:rPr lang="en-IN" sz="1600" b="1" i="1" dirty="0"/>
              <a:t>);   //call super class (student) constructor</a:t>
            </a:r>
            <a:br>
              <a:rPr lang="en-IN" sz="1600" dirty="0"/>
            </a:br>
            <a:r>
              <a:rPr lang="en-IN" sz="1600" b="1" i="1" dirty="0"/>
              <a:t>        total = t;</a:t>
            </a:r>
            <a:br>
              <a:rPr lang="en-IN" sz="1600" dirty="0"/>
            </a:br>
            <a:r>
              <a:rPr lang="en-IN" sz="1600" b="1" i="1" dirty="0"/>
              <a:t>    }</a:t>
            </a:r>
            <a:br>
              <a:rPr lang="en-IN" sz="1600" dirty="0"/>
            </a:br>
            <a:r>
              <a:rPr lang="en-IN" sz="1600" b="1" i="1" dirty="0"/>
              <a:t>    void </a:t>
            </a:r>
            <a:r>
              <a:rPr lang="en-IN" sz="1600" b="1" i="1" dirty="0" err="1"/>
              <a:t>dispdatam</a:t>
            </a:r>
            <a:r>
              <a:rPr lang="en-IN" sz="1600" b="1" i="1" dirty="0"/>
              <a:t>()</a:t>
            </a:r>
            <a:br>
              <a:rPr lang="en-IN" sz="1600" dirty="0"/>
            </a:br>
            <a:r>
              <a:rPr lang="en-IN" sz="1600" b="1" i="1" dirty="0"/>
              <a:t>    {</a:t>
            </a:r>
            <a:br>
              <a:rPr lang="en-IN" sz="1600" dirty="0"/>
            </a:br>
            <a:r>
              <a:rPr lang="en-IN" sz="1600" b="1" i="1" dirty="0"/>
              <a:t>        </a:t>
            </a:r>
            <a:r>
              <a:rPr lang="en-IN" sz="1600" b="1" i="1" dirty="0" err="1"/>
              <a:t>dispdatas</a:t>
            </a:r>
            <a:r>
              <a:rPr lang="en-IN" sz="1600" b="1" i="1" dirty="0"/>
              <a:t>();    // call </a:t>
            </a:r>
            <a:r>
              <a:rPr lang="en-IN" sz="1600" b="1" i="1" dirty="0" err="1"/>
              <a:t>dispdatap</a:t>
            </a:r>
            <a:r>
              <a:rPr lang="en-IN" sz="1600" b="1" i="1" dirty="0"/>
              <a:t> of student class</a:t>
            </a:r>
            <a:br>
              <a:rPr lang="en-IN" sz="1600" dirty="0"/>
            </a:br>
            <a:r>
              <a:rPr lang="en-IN" sz="1600" b="1" i="1" dirty="0"/>
              <a:t>        </a:t>
            </a:r>
            <a:r>
              <a:rPr lang="en-IN" sz="1600" b="1" i="1" dirty="0" err="1"/>
              <a:t>System.out.println</a:t>
            </a:r>
            <a:r>
              <a:rPr lang="en-IN" sz="1600" b="1" i="1" dirty="0"/>
              <a:t>("Total = " + total);</a:t>
            </a:r>
            <a:br>
              <a:rPr lang="en-IN" sz="1600" dirty="0"/>
            </a:br>
            <a:r>
              <a:rPr lang="en-IN" sz="1600" b="1" i="1" dirty="0"/>
              <a:t>    }</a:t>
            </a:r>
            <a:br>
              <a:rPr lang="en-IN" sz="1600" dirty="0"/>
            </a:br>
            <a:r>
              <a:rPr lang="en-IN" sz="1600" b="1" i="1" dirty="0"/>
              <a:t>}</a:t>
            </a:r>
            <a:br>
              <a:rPr lang="en-IN" sz="1600" dirty="0"/>
            </a:br>
            <a:br>
              <a:rPr lang="en-IN" sz="1600" b="1" i="1" dirty="0"/>
            </a:br>
            <a:endParaRPr lang="en-IN" sz="1600" dirty="0"/>
          </a:p>
        </p:txBody>
      </p:sp>
      <p:sp>
        <p:nvSpPr>
          <p:cNvPr id="5" name="Rectangle 4"/>
          <p:cNvSpPr/>
          <p:nvPr/>
        </p:nvSpPr>
        <p:spPr>
          <a:xfrm>
            <a:off x="8562975" y="1407317"/>
            <a:ext cx="3357564" cy="198596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p:cNvSpPr txBox="1"/>
          <p:nvPr/>
        </p:nvSpPr>
        <p:spPr>
          <a:xfrm>
            <a:off x="9858375" y="1661634"/>
            <a:ext cx="3200400" cy="1477328"/>
          </a:xfrm>
          <a:prstGeom prst="rect">
            <a:avLst/>
          </a:prstGeom>
          <a:noFill/>
        </p:spPr>
        <p:txBody>
          <a:bodyPr wrap="square" rtlCol="0">
            <a:spAutoFit/>
          </a:bodyPr>
          <a:lstStyle/>
          <a:p>
            <a:r>
              <a:rPr lang="en-IN" dirty="0"/>
              <a:t>Output</a:t>
            </a:r>
          </a:p>
          <a:p>
            <a:r>
              <a:rPr lang="en-IN" b="1" dirty="0" err="1"/>
              <a:t>Rollno</a:t>
            </a:r>
            <a:r>
              <a:rPr lang="en-IN" b="1" dirty="0"/>
              <a:t> = 102689</a:t>
            </a:r>
            <a:br>
              <a:rPr lang="en-IN" dirty="0"/>
            </a:br>
            <a:r>
              <a:rPr lang="en-IN" b="1" dirty="0"/>
              <a:t>Name = RATHEESH</a:t>
            </a:r>
            <a:br>
              <a:rPr lang="en-IN" dirty="0"/>
            </a:br>
            <a:r>
              <a:rPr lang="en-IN" b="1" dirty="0"/>
              <a:t>Total = 350</a:t>
            </a:r>
            <a:br>
              <a:rPr lang="en-IN" dirty="0"/>
            </a:br>
            <a:r>
              <a:rPr lang="en-IN" b="1" dirty="0"/>
              <a:t>Percentage = 70</a:t>
            </a:r>
            <a:endParaRPr lang="en-IN" dirty="0"/>
          </a:p>
        </p:txBody>
      </p:sp>
      <p:sp>
        <p:nvSpPr>
          <p:cNvPr id="2" name="TextBox 1"/>
          <p:cNvSpPr txBox="1"/>
          <p:nvPr/>
        </p:nvSpPr>
        <p:spPr>
          <a:xfrm>
            <a:off x="5443538" y="914400"/>
            <a:ext cx="1428750" cy="369332"/>
          </a:xfrm>
          <a:prstGeom prst="rect">
            <a:avLst/>
          </a:prstGeom>
          <a:noFill/>
        </p:spPr>
        <p:txBody>
          <a:bodyPr wrap="square" rtlCol="0">
            <a:spAutoFit/>
          </a:bodyPr>
          <a:lstStyle/>
          <a:p>
            <a:r>
              <a:rPr lang="en-IN" dirty="0"/>
              <a:t>student</a:t>
            </a:r>
          </a:p>
        </p:txBody>
      </p:sp>
      <p:sp>
        <p:nvSpPr>
          <p:cNvPr id="4" name="Rectangle 3"/>
          <p:cNvSpPr/>
          <p:nvPr/>
        </p:nvSpPr>
        <p:spPr>
          <a:xfrm>
            <a:off x="5443538" y="914400"/>
            <a:ext cx="1014412"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p:cNvSpPr txBox="1"/>
          <p:nvPr/>
        </p:nvSpPr>
        <p:spPr>
          <a:xfrm>
            <a:off x="5512594" y="1913454"/>
            <a:ext cx="1428750" cy="369332"/>
          </a:xfrm>
          <a:prstGeom prst="rect">
            <a:avLst/>
          </a:prstGeom>
          <a:noFill/>
        </p:spPr>
        <p:txBody>
          <a:bodyPr wrap="square" rtlCol="0">
            <a:spAutoFit/>
          </a:bodyPr>
          <a:lstStyle/>
          <a:p>
            <a:r>
              <a:rPr lang="en-IN" dirty="0"/>
              <a:t>mark</a:t>
            </a:r>
          </a:p>
        </p:txBody>
      </p:sp>
      <p:sp>
        <p:nvSpPr>
          <p:cNvPr id="8" name="Rectangle 7"/>
          <p:cNvSpPr/>
          <p:nvPr/>
        </p:nvSpPr>
        <p:spPr>
          <a:xfrm>
            <a:off x="5443538" y="1985694"/>
            <a:ext cx="1014412"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TextBox 8"/>
          <p:cNvSpPr txBox="1"/>
          <p:nvPr/>
        </p:nvSpPr>
        <p:spPr>
          <a:xfrm>
            <a:off x="5381625" y="3116281"/>
            <a:ext cx="1428750" cy="369332"/>
          </a:xfrm>
          <a:prstGeom prst="rect">
            <a:avLst/>
          </a:prstGeom>
          <a:noFill/>
        </p:spPr>
        <p:txBody>
          <a:bodyPr wrap="square" rtlCol="0">
            <a:spAutoFit/>
          </a:bodyPr>
          <a:lstStyle/>
          <a:p>
            <a:r>
              <a:rPr lang="en-IN" dirty="0"/>
              <a:t>percentage</a:t>
            </a:r>
          </a:p>
        </p:txBody>
      </p:sp>
      <p:sp>
        <p:nvSpPr>
          <p:cNvPr id="10" name="Rectangle 9"/>
          <p:cNvSpPr/>
          <p:nvPr/>
        </p:nvSpPr>
        <p:spPr>
          <a:xfrm>
            <a:off x="5403056" y="3138962"/>
            <a:ext cx="1102519"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4" name="Straight Arrow Connector 13"/>
          <p:cNvCxnSpPr>
            <a:endCxn id="8" idx="2"/>
          </p:cNvCxnSpPr>
          <p:nvPr/>
        </p:nvCxnSpPr>
        <p:spPr>
          <a:xfrm flipV="1">
            <a:off x="5950744" y="2355026"/>
            <a:ext cx="0" cy="78393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endCxn id="4" idx="2"/>
          </p:cNvCxnSpPr>
          <p:nvPr/>
        </p:nvCxnSpPr>
        <p:spPr>
          <a:xfrm flipV="1">
            <a:off x="5950744" y="1283732"/>
            <a:ext cx="0" cy="70196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3478458"/>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95325" y="468312"/>
            <a:ext cx="10515600" cy="5403851"/>
          </a:xfrm>
        </p:spPr>
        <p:txBody>
          <a:bodyPr>
            <a:normAutofit fontScale="70000" lnSpcReduction="20000"/>
          </a:bodyPr>
          <a:lstStyle/>
          <a:p>
            <a:pPr marL="0" indent="0">
              <a:buNone/>
            </a:pPr>
            <a:r>
              <a:rPr lang="en-IN" b="1" i="1" dirty="0"/>
              <a:t>class percentage extends marks</a:t>
            </a:r>
            <a:br>
              <a:rPr lang="en-IN" dirty="0"/>
            </a:br>
            <a:r>
              <a:rPr lang="en-IN" b="1" i="1" dirty="0"/>
              <a:t>{</a:t>
            </a:r>
            <a:br>
              <a:rPr lang="en-IN" dirty="0"/>
            </a:br>
            <a:r>
              <a:rPr lang="en-IN" b="1" i="1" dirty="0"/>
              <a:t>    </a:t>
            </a:r>
            <a:r>
              <a:rPr lang="en-IN" b="1" i="1" dirty="0" err="1"/>
              <a:t>int</a:t>
            </a:r>
            <a:r>
              <a:rPr lang="en-IN" b="1" i="1" dirty="0"/>
              <a:t> per;</a:t>
            </a:r>
            <a:br>
              <a:rPr lang="en-IN" dirty="0"/>
            </a:br>
            <a:r>
              <a:rPr lang="en-IN" b="1" i="1" dirty="0"/>
              <a:t>     </a:t>
            </a:r>
            <a:br>
              <a:rPr lang="en-IN" dirty="0"/>
            </a:br>
            <a:r>
              <a:rPr lang="en-IN" b="1" i="1" dirty="0"/>
              <a:t>    percentage(</a:t>
            </a:r>
            <a:r>
              <a:rPr lang="en-IN" b="1" i="1" dirty="0" err="1"/>
              <a:t>int</a:t>
            </a:r>
            <a:r>
              <a:rPr lang="en-IN" b="1" i="1" dirty="0"/>
              <a:t> r, String n, </a:t>
            </a:r>
            <a:r>
              <a:rPr lang="en-IN" b="1" i="1" dirty="0" err="1"/>
              <a:t>int</a:t>
            </a:r>
            <a:r>
              <a:rPr lang="en-IN" b="1" i="1" dirty="0"/>
              <a:t> t, </a:t>
            </a:r>
            <a:r>
              <a:rPr lang="en-IN" b="1" i="1" dirty="0" err="1"/>
              <a:t>int</a:t>
            </a:r>
            <a:r>
              <a:rPr lang="en-IN" b="1" i="1" dirty="0"/>
              <a:t> p)</a:t>
            </a:r>
            <a:br>
              <a:rPr lang="en-IN" dirty="0"/>
            </a:br>
            <a:r>
              <a:rPr lang="en-IN" b="1" i="1" dirty="0"/>
              <a:t>    {</a:t>
            </a:r>
            <a:br>
              <a:rPr lang="en-IN" dirty="0"/>
            </a:br>
            <a:r>
              <a:rPr lang="en-IN" b="1" i="1" dirty="0"/>
              <a:t>        super(</a:t>
            </a:r>
            <a:r>
              <a:rPr lang="en-IN" b="1" i="1" dirty="0" err="1"/>
              <a:t>r,n,t</a:t>
            </a:r>
            <a:r>
              <a:rPr lang="en-IN" b="1" i="1" dirty="0"/>
              <a:t>);  //call super class(marks) constructor</a:t>
            </a:r>
            <a:br>
              <a:rPr lang="en-IN" dirty="0"/>
            </a:br>
            <a:r>
              <a:rPr lang="en-IN" b="1" i="1" dirty="0"/>
              <a:t>        per = p;</a:t>
            </a:r>
            <a:br>
              <a:rPr lang="en-IN" dirty="0"/>
            </a:br>
            <a:r>
              <a:rPr lang="en-IN" b="1" i="1" dirty="0"/>
              <a:t>    }</a:t>
            </a:r>
            <a:br>
              <a:rPr lang="en-IN" dirty="0"/>
            </a:br>
            <a:r>
              <a:rPr lang="en-IN" b="1" i="1" dirty="0"/>
              <a:t>    void </a:t>
            </a:r>
            <a:r>
              <a:rPr lang="en-IN" b="1" i="1" dirty="0" err="1"/>
              <a:t>dispdatap</a:t>
            </a:r>
            <a:r>
              <a:rPr lang="en-IN" b="1" i="1" dirty="0"/>
              <a:t>()</a:t>
            </a:r>
            <a:br>
              <a:rPr lang="en-IN" dirty="0"/>
            </a:br>
            <a:r>
              <a:rPr lang="en-IN" b="1" i="1" dirty="0"/>
              <a:t>    {</a:t>
            </a:r>
            <a:br>
              <a:rPr lang="en-IN" dirty="0"/>
            </a:br>
            <a:r>
              <a:rPr lang="en-IN" b="1" i="1" dirty="0"/>
              <a:t>        </a:t>
            </a:r>
            <a:r>
              <a:rPr lang="en-IN" b="1" i="1" dirty="0" err="1"/>
              <a:t>dispdatam</a:t>
            </a:r>
            <a:r>
              <a:rPr lang="en-IN" b="1" i="1" dirty="0"/>
              <a:t>();    // call </a:t>
            </a:r>
            <a:r>
              <a:rPr lang="en-IN" b="1" i="1" dirty="0" err="1"/>
              <a:t>dispdatap</a:t>
            </a:r>
            <a:r>
              <a:rPr lang="en-IN" b="1" i="1" dirty="0"/>
              <a:t> of marks class</a:t>
            </a:r>
            <a:br>
              <a:rPr lang="en-IN" dirty="0"/>
            </a:br>
            <a:r>
              <a:rPr lang="en-IN" b="1" i="1" dirty="0"/>
              <a:t>        </a:t>
            </a:r>
            <a:r>
              <a:rPr lang="en-IN" b="1" i="1" dirty="0" err="1"/>
              <a:t>System.out.println</a:t>
            </a:r>
            <a:r>
              <a:rPr lang="en-IN" b="1" i="1" dirty="0"/>
              <a:t>("Percentage = " + per);</a:t>
            </a:r>
            <a:br>
              <a:rPr lang="en-IN" dirty="0"/>
            </a:br>
            <a:r>
              <a:rPr lang="en-IN" b="1" i="1" dirty="0"/>
              <a:t>    }</a:t>
            </a:r>
            <a:br>
              <a:rPr lang="en-IN" dirty="0"/>
            </a:br>
            <a:r>
              <a:rPr lang="en-IN" b="1" i="1" dirty="0"/>
              <a:t>}</a:t>
            </a:r>
            <a:br>
              <a:rPr lang="en-IN" dirty="0"/>
            </a:br>
            <a:r>
              <a:rPr lang="en-IN" b="1" i="1" dirty="0"/>
              <a:t>class </a:t>
            </a:r>
            <a:r>
              <a:rPr lang="en-IN" b="1" i="1" dirty="0" err="1"/>
              <a:t>Multi_Inhe</a:t>
            </a:r>
            <a:br>
              <a:rPr lang="en-IN" dirty="0"/>
            </a:br>
            <a:r>
              <a:rPr lang="en-IN" b="1" i="1" dirty="0"/>
              <a:t>{</a:t>
            </a:r>
            <a:br>
              <a:rPr lang="en-IN" dirty="0"/>
            </a:br>
            <a:r>
              <a:rPr lang="en-IN" b="1" i="1" dirty="0"/>
              <a:t>    public static void main(String </a:t>
            </a:r>
            <a:r>
              <a:rPr lang="en-IN" b="1" i="1" dirty="0" err="1"/>
              <a:t>args</a:t>
            </a:r>
            <a:r>
              <a:rPr lang="en-IN" b="1" i="1" dirty="0"/>
              <a:t>[])</a:t>
            </a:r>
            <a:br>
              <a:rPr lang="en-IN" dirty="0"/>
            </a:br>
            <a:r>
              <a:rPr lang="en-IN" b="1" i="1" dirty="0"/>
              <a:t>    {</a:t>
            </a:r>
            <a:br>
              <a:rPr lang="en-IN" dirty="0"/>
            </a:br>
            <a:r>
              <a:rPr lang="en-IN" b="1" i="1" dirty="0"/>
              <a:t>        percentage </a:t>
            </a:r>
            <a:r>
              <a:rPr lang="en-IN" b="1" i="1" dirty="0" err="1"/>
              <a:t>stu</a:t>
            </a:r>
            <a:r>
              <a:rPr lang="en-IN" b="1" i="1" dirty="0"/>
              <a:t> = new percentage(102689, "RATHEESH", 350, 70); //call constructor percentage</a:t>
            </a:r>
            <a:br>
              <a:rPr lang="en-IN" dirty="0"/>
            </a:br>
            <a:r>
              <a:rPr lang="en-IN" b="1" i="1" dirty="0"/>
              <a:t>        </a:t>
            </a:r>
            <a:r>
              <a:rPr lang="en-IN" b="1" i="1" dirty="0" err="1"/>
              <a:t>stu.dispdatap</a:t>
            </a:r>
            <a:r>
              <a:rPr lang="en-IN" b="1" i="1" dirty="0"/>
              <a:t>();  // call </a:t>
            </a:r>
            <a:r>
              <a:rPr lang="en-IN" b="1" i="1" dirty="0" err="1"/>
              <a:t>dispdatap</a:t>
            </a:r>
            <a:r>
              <a:rPr lang="en-IN" b="1" i="1" dirty="0"/>
              <a:t> of percentage class</a:t>
            </a:r>
            <a:br>
              <a:rPr lang="en-IN" dirty="0"/>
            </a:br>
            <a:r>
              <a:rPr lang="en-IN" b="1" i="1" dirty="0"/>
              <a:t>    }</a:t>
            </a:r>
            <a:br>
              <a:rPr lang="en-IN" dirty="0"/>
            </a:br>
            <a:r>
              <a:rPr lang="en-IN" b="1" i="1" dirty="0"/>
              <a:t>}</a:t>
            </a:r>
            <a:endParaRPr lang="en-IN" dirty="0"/>
          </a:p>
        </p:txBody>
      </p:sp>
    </p:spTree>
    <p:extLst>
      <p:ext uri="{BB962C8B-B14F-4D97-AF65-F5344CB8AC3E}">
        <p14:creationId xmlns:p14="http://schemas.microsoft.com/office/powerpoint/2010/main" val="991593945"/>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93676"/>
            <a:ext cx="10515600" cy="935038"/>
          </a:xfrm>
        </p:spPr>
        <p:txBody>
          <a:bodyPr/>
          <a:lstStyle/>
          <a:p>
            <a:r>
              <a:rPr lang="en-IN" dirty="0"/>
              <a:t>Superclass References and Subclass Objects</a:t>
            </a:r>
          </a:p>
        </p:txBody>
      </p:sp>
      <p:sp>
        <p:nvSpPr>
          <p:cNvPr id="3" name="Content Placeholder 2"/>
          <p:cNvSpPr>
            <a:spLocks noGrp="1"/>
          </p:cNvSpPr>
          <p:nvPr>
            <p:ph idx="1"/>
          </p:nvPr>
        </p:nvSpPr>
        <p:spPr>
          <a:xfrm>
            <a:off x="838200" y="1439862"/>
            <a:ext cx="10515600" cy="4351338"/>
          </a:xfrm>
        </p:spPr>
        <p:txBody>
          <a:bodyPr/>
          <a:lstStyle/>
          <a:p>
            <a:pPr algn="just"/>
            <a:r>
              <a:rPr lang="en-IN" dirty="0"/>
              <a:t>A sub class has an 'is a' relationship with its superclass. This means that a sub class is a special kind of its super class. </a:t>
            </a:r>
          </a:p>
          <a:p>
            <a:pPr algn="just"/>
            <a:r>
              <a:rPr lang="en-IN" dirty="0"/>
              <a:t>When we talk in terms of objects, a sub class object can also be treated as a super class object. And hence, we can assign the reference of a sub class object to a super class variable type. </a:t>
            </a:r>
          </a:p>
          <a:p>
            <a:pPr algn="just"/>
            <a:r>
              <a:rPr lang="en-IN" dirty="0"/>
              <a:t>However, the reverse is not true. A reference of a super class object may not be assigned to a sub class variable. </a:t>
            </a:r>
          </a:p>
        </p:txBody>
      </p:sp>
    </p:spTree>
    <p:extLst>
      <p:ext uri="{BB962C8B-B14F-4D97-AF65-F5344CB8AC3E}">
        <p14:creationId xmlns:p14="http://schemas.microsoft.com/office/powerpoint/2010/main" val="34223813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44195</TotalTime>
  <Words>11718</Words>
  <Application>Microsoft Office PowerPoint</Application>
  <PresentationFormat>Widescreen</PresentationFormat>
  <Paragraphs>1613</Paragraphs>
  <Slides>111</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111</vt:i4>
      </vt:variant>
    </vt:vector>
  </HeadingPairs>
  <TitlesOfParts>
    <vt:vector size="119" baseType="lpstr">
      <vt:lpstr>Arial</vt:lpstr>
      <vt:lpstr>Calibri</vt:lpstr>
      <vt:lpstr>Calibri Light</vt:lpstr>
      <vt:lpstr>Consolas</vt:lpstr>
      <vt:lpstr>PT Sans</vt:lpstr>
      <vt:lpstr>Times New Roman</vt:lpstr>
      <vt:lpstr>Wingdings</vt:lpstr>
      <vt:lpstr>Office Theme</vt:lpstr>
      <vt:lpstr>Unit 2- Defining your own Classes, Objects and Methods</vt:lpstr>
      <vt:lpstr>Session 17-20</vt:lpstr>
      <vt:lpstr>Recap</vt:lpstr>
      <vt:lpstr>PowerPoint Presentation</vt:lpstr>
      <vt:lpstr>Example </vt:lpstr>
      <vt:lpstr>PowerPoint Presentation</vt:lpstr>
      <vt:lpstr>PowerPoint Presentation</vt:lpstr>
      <vt:lpstr>PowerPoint Presentation</vt:lpstr>
      <vt:lpstr>PowerPoint Presentation</vt:lpstr>
      <vt:lpstr>Example for Adding Variables and Methods</vt:lpstr>
      <vt:lpstr>PowerPoint Presentation</vt:lpstr>
      <vt:lpstr>PowerPoint Presentation</vt:lpstr>
      <vt:lpstr>PowerPoint Presentation</vt:lpstr>
      <vt:lpstr>Object</vt:lpstr>
      <vt:lpstr>PowerPoint Presentation</vt:lpstr>
      <vt:lpstr>PowerPoint Presentation</vt:lpstr>
      <vt:lpstr>PowerPoint Presentation</vt:lpstr>
      <vt:lpstr>PowerPoint Presentation</vt:lpstr>
      <vt:lpstr>PowerPoint Presentation</vt:lpstr>
      <vt:lpstr>Parameterized Constructors</vt:lpstr>
      <vt:lpstr>“new” Operator</vt:lpstr>
      <vt:lpstr>PowerPoint Presentation</vt:lpstr>
      <vt:lpstr>PowerPoint Presentation</vt:lpstr>
      <vt:lpstr>Different Scenario’s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Session 21-22</vt:lpstr>
      <vt:lpstr>Controlling access to class members</vt:lpstr>
      <vt:lpstr>Controlling access to class members</vt:lpstr>
      <vt:lpstr>PowerPoint Presentation</vt:lpstr>
      <vt:lpstr>Java access modifier with class members</vt:lpstr>
      <vt:lpstr>The method addTwoNumber(int a, int b) has public access modifier and the class Test is able to access the method without even extending the Addition class. This is because public modifier has the visibility everywhere.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Returning an Object</vt:lpstr>
      <vt:lpstr>Session 23-24</vt:lpstr>
      <vt:lpstr>Recursion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Session 25-28</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Garbage Collection and Finalizers</vt:lpstr>
      <vt:lpstr>PowerPoint Presentation</vt:lpstr>
      <vt:lpstr>PowerPoint Presentation</vt:lpstr>
      <vt:lpstr>Finalize()</vt:lpstr>
      <vt:lpstr>this Keyword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Session 29-33</vt:lpstr>
      <vt:lpstr>Inheritance, Polymorphism and Abstraction</vt:lpstr>
      <vt:lpstr>Recap - Inheritance</vt:lpstr>
      <vt:lpstr>PowerPoint Presentation</vt:lpstr>
      <vt:lpstr>Types of Inheritance </vt:lpstr>
      <vt:lpstr>PowerPoint Presentation</vt:lpstr>
      <vt:lpstr>PowerPoint Presentation</vt:lpstr>
      <vt:lpstr>PowerPoint Presentation</vt:lpstr>
      <vt:lpstr>PowerPoint Presentation</vt:lpstr>
      <vt:lpstr>PowerPoint Presentation</vt:lpstr>
      <vt:lpstr>What You can do in Subclass</vt:lpstr>
      <vt:lpstr>Member Access and Inheritance</vt:lpstr>
      <vt:lpstr>Constructors and Inheritance</vt:lpstr>
      <vt:lpstr>PowerPoint Presentation</vt:lpstr>
      <vt:lpstr>Using supper to Access Superclass Members</vt:lpstr>
      <vt:lpstr>PowerPoint Presentation</vt:lpstr>
      <vt:lpstr>Creating a Multilevel Hierarchy</vt:lpstr>
      <vt:lpstr>PowerPoint Presentation</vt:lpstr>
      <vt:lpstr>PowerPoint Presentation</vt:lpstr>
      <vt:lpstr>Superclass References and Subclass Objects</vt:lpstr>
      <vt:lpstr>PowerPoint Presentation</vt:lpstr>
      <vt:lpstr>Session 34-36</vt:lpstr>
      <vt:lpstr>PowerPoint Presentation</vt:lpstr>
      <vt:lpstr>PowerPoint Presentation</vt:lpstr>
      <vt:lpstr>PowerPoint Presentation</vt:lpstr>
      <vt:lpstr>PowerPoint Presentation</vt:lpstr>
      <vt:lpstr>Session 37-39</vt:lpstr>
      <vt:lpstr>PowerPoint Presentation</vt:lpstr>
      <vt:lpstr>PowerPoint Presentation</vt:lpstr>
      <vt:lpstr>PowerPoint Presentation</vt:lpstr>
      <vt:lpstr>Object Class</vt:lpstr>
      <vt:lpstr>List of Java Object Class methods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2- Defining your own Classes, Objects and Methods</dc:title>
  <dc:creator>Anurenjini</dc:creator>
  <cp:lastModifiedBy>Peram praveen kumar reddy</cp:lastModifiedBy>
  <cp:revision>153</cp:revision>
  <dcterms:created xsi:type="dcterms:W3CDTF">2018-07-13T08:50:49Z</dcterms:created>
  <dcterms:modified xsi:type="dcterms:W3CDTF">2022-11-11T06:30:57Z</dcterms:modified>
</cp:coreProperties>
</file>