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62" autoAdjust="0"/>
  </p:normalViewPr>
  <p:slideViewPr>
    <p:cSldViewPr snapToGrid="0">
      <p:cViewPr varScale="1">
        <p:scale>
          <a:sx n="67" d="100"/>
          <a:sy n="67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am praveen kumar reddy" userId="ccb74b16d9ee0880" providerId="LiveId" clId="{1A116534-ED27-4CD7-816D-330C2DBCE959}"/>
    <pc:docChg chg="modSld">
      <pc:chgData name="Peram praveen kumar reddy" userId="ccb74b16d9ee0880" providerId="LiveId" clId="{1A116534-ED27-4CD7-816D-330C2DBCE959}" dt="2022-11-26T07:17:31.988" v="50" actId="20577"/>
      <pc:docMkLst>
        <pc:docMk/>
      </pc:docMkLst>
      <pc:sldChg chg="modSp modAnim">
        <pc:chgData name="Peram praveen kumar reddy" userId="ccb74b16d9ee0880" providerId="LiveId" clId="{1A116534-ED27-4CD7-816D-330C2DBCE959}" dt="2022-11-26T07:17:31.988" v="50" actId="20577"/>
        <pc:sldMkLst>
          <pc:docMk/>
          <pc:sldMk cId="3795282143" sldId="295"/>
        </pc:sldMkLst>
        <pc:spChg chg="mod">
          <ac:chgData name="Peram praveen kumar reddy" userId="ccb74b16d9ee0880" providerId="LiveId" clId="{1A116534-ED27-4CD7-816D-330C2DBCE959}" dt="2022-11-26T07:17:31.988" v="50" actId="20577"/>
          <ac:spMkLst>
            <pc:docMk/>
            <pc:sldMk cId="3795282143" sldId="29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FE1CC-C6CD-4232-B7D1-D93D4614B03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0B65-D8C8-4832-8BED-C5604BA7F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864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0B65-D8C8-4832-8BED-C5604BA7F6C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18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String val1=“Hello World”;</a:t>
            </a:r>
          </a:p>
          <a:p>
            <a:r>
              <a:rPr lang="en-IN" dirty="0"/>
              <a:t>Byte[] a=val1.getBytes();</a:t>
            </a:r>
          </a:p>
          <a:p>
            <a:r>
              <a:rPr lang="en-IN" dirty="0"/>
              <a:t>For(byte b:a)</a:t>
            </a:r>
          </a:p>
          <a:p>
            <a:r>
              <a:rPr lang="en-IN" dirty="0" err="1"/>
              <a:t>s.o.pln</a:t>
            </a:r>
            <a:r>
              <a:rPr lang="en-IN" dirty="0"/>
              <a:t>(b+”-”);</a:t>
            </a:r>
          </a:p>
          <a:p>
            <a:endParaRPr lang="en-IN" dirty="0"/>
          </a:p>
          <a:p>
            <a:r>
              <a:rPr lang="en-IN" dirty="0"/>
              <a:t>//Prints Byte Equivalent of each character in Hello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0B65-D8C8-4832-8BED-C5604BA7F6C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32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Nonalphabetical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characters, such as digits, are unaffected.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0B65-D8C8-4832-8BED-C5604BA7F6CD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908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If capacity exceeds 16, then new capacity will</a:t>
            </a:r>
            <a:r>
              <a:rPr lang="en-IN" baseline="0" dirty="0"/>
              <a:t> be (old capacity*2)+2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0B65-D8C8-4832-8BED-C5604BA7F6CD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65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F8A3C2-05D0-4C25-AF6E-D0C49DBF0B1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64BF0DD-D5F4-488C-9C09-308751525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65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A3C2-05D0-4C25-AF6E-D0C49DBF0B1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F0DD-D5F4-488C-9C09-308751525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49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F8A3C2-05D0-4C25-AF6E-D0C49DBF0B1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4BF0DD-D5F4-488C-9C09-308751525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237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F8A3C2-05D0-4C25-AF6E-D0C49DBF0B1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4BF0DD-D5F4-488C-9C09-3087515259F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433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F8A3C2-05D0-4C25-AF6E-D0C49DBF0B1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4BF0DD-D5F4-488C-9C09-308751525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487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A3C2-05D0-4C25-AF6E-D0C49DBF0B1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F0DD-D5F4-488C-9C09-308751525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47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A3C2-05D0-4C25-AF6E-D0C49DBF0B1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F0DD-D5F4-488C-9C09-308751525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182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A3C2-05D0-4C25-AF6E-D0C49DBF0B1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F0DD-D5F4-488C-9C09-308751525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752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F8A3C2-05D0-4C25-AF6E-D0C49DBF0B1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4BF0DD-D5F4-488C-9C09-308751525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91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A3C2-05D0-4C25-AF6E-D0C49DBF0B1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F0DD-D5F4-488C-9C09-308751525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5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9F8A3C2-05D0-4C25-AF6E-D0C49DBF0B1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4BF0DD-D5F4-488C-9C09-308751525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8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A3C2-05D0-4C25-AF6E-D0C49DBF0B1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F0DD-D5F4-488C-9C09-308751525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70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A3C2-05D0-4C25-AF6E-D0C49DBF0B1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F0DD-D5F4-488C-9C09-308751525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33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A3C2-05D0-4C25-AF6E-D0C49DBF0B1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F0DD-D5F4-488C-9C09-308751525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5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A3C2-05D0-4C25-AF6E-D0C49DBF0B1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F0DD-D5F4-488C-9C09-308751525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9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A3C2-05D0-4C25-AF6E-D0C49DBF0B1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F0DD-D5F4-488C-9C09-308751525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4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A3C2-05D0-4C25-AF6E-D0C49DBF0B1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F0DD-D5F4-488C-9C09-308751525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43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A3C2-05D0-4C25-AF6E-D0C49DBF0B16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BF0DD-D5F4-488C-9C09-308751525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658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String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78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93" y="764373"/>
            <a:ext cx="9936707" cy="1293028"/>
          </a:xfrm>
        </p:spPr>
        <p:txBody>
          <a:bodyPr/>
          <a:lstStyle/>
          <a:p>
            <a:r>
              <a:rPr lang="en-IN" dirty="0"/>
              <a:t>Special string operations(contd..)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String Literals</a:t>
            </a:r>
          </a:p>
          <a:p>
            <a:pPr lvl="1"/>
            <a:r>
              <a:rPr lang="en-IN" dirty="0"/>
              <a:t>String s2 = "</a:t>
            </a:r>
            <a:r>
              <a:rPr lang="en-IN" dirty="0" err="1"/>
              <a:t>abc</a:t>
            </a:r>
            <a:r>
              <a:rPr lang="en-IN" dirty="0"/>
              <a:t>";</a:t>
            </a:r>
          </a:p>
          <a:p>
            <a:r>
              <a:rPr lang="en-GB" dirty="0"/>
              <a:t>Java automatically constructs a String object. Thus, you can use a string literal to initialize a String object.</a:t>
            </a:r>
          </a:p>
          <a:p>
            <a:r>
              <a:rPr lang="en-GB" dirty="0"/>
              <a:t>String object is created for every string literal, you can use a string literal any place you can use a String object.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abc</a:t>
            </a:r>
            <a:r>
              <a:rPr lang="en-IN" dirty="0"/>
              <a:t>".length()); // Valid Function on string Literal Directly.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1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93" y="764373"/>
            <a:ext cx="9936707" cy="1293028"/>
          </a:xfrm>
        </p:spPr>
        <p:txBody>
          <a:bodyPr/>
          <a:lstStyle/>
          <a:p>
            <a:r>
              <a:rPr lang="en-IN" dirty="0"/>
              <a:t>Special string operations(contd..)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String Concatenation</a:t>
            </a:r>
          </a:p>
          <a:p>
            <a:r>
              <a:rPr lang="en-IN" dirty="0"/>
              <a:t>+ operator is used to concatenate the string.</a:t>
            </a:r>
          </a:p>
          <a:p>
            <a:pPr marL="457200" lvl="1" indent="0">
              <a:buNone/>
            </a:pPr>
            <a:r>
              <a:rPr lang="en-IN" dirty="0"/>
              <a:t>String age = "9";</a:t>
            </a:r>
          </a:p>
          <a:p>
            <a:pPr marL="457200" lvl="1" indent="0">
              <a:buNone/>
            </a:pPr>
            <a:r>
              <a:rPr lang="en-GB" dirty="0"/>
              <a:t>String s = "He is " + age + " years old.";</a:t>
            </a:r>
          </a:p>
          <a:p>
            <a:pPr marL="457200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(s);</a:t>
            </a:r>
          </a:p>
        </p:txBody>
      </p:sp>
    </p:spTree>
    <p:extLst>
      <p:ext uri="{BB962C8B-B14F-4D97-AF65-F5344CB8AC3E}">
        <p14:creationId xmlns:p14="http://schemas.microsoft.com/office/powerpoint/2010/main" val="196963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93" y="764373"/>
            <a:ext cx="9936707" cy="1293028"/>
          </a:xfrm>
        </p:spPr>
        <p:txBody>
          <a:bodyPr/>
          <a:lstStyle/>
          <a:p>
            <a:r>
              <a:rPr lang="en-IN" dirty="0"/>
              <a:t>Special string operations(contd..)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/>
              <a:t>String Concatenation with Other Data Types.</a:t>
            </a:r>
          </a:p>
          <a:p>
            <a:pPr marL="457200" lvl="1" indent="0">
              <a:buNone/>
            </a:pPr>
            <a:r>
              <a:rPr lang="en-GB" dirty="0"/>
              <a:t>String s = "four: " + 2 + 2;</a:t>
            </a:r>
          </a:p>
          <a:p>
            <a:pPr marL="457200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(s);</a:t>
            </a:r>
          </a:p>
          <a:p>
            <a:endParaRPr lang="en-GB" dirty="0"/>
          </a:p>
          <a:p>
            <a:r>
              <a:rPr lang="en-GB" dirty="0"/>
              <a:t>String s = "four: " + (2 + 2);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70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93" y="764373"/>
            <a:ext cx="9936707" cy="1293028"/>
          </a:xfrm>
        </p:spPr>
        <p:txBody>
          <a:bodyPr/>
          <a:lstStyle/>
          <a:p>
            <a:r>
              <a:rPr lang="en-IN" dirty="0"/>
              <a:t>Special string operations(contd..)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33161" cy="4024125"/>
          </a:xfrm>
        </p:spPr>
        <p:txBody>
          <a:bodyPr/>
          <a:lstStyle/>
          <a:p>
            <a:r>
              <a:rPr lang="en-IN" b="1" u="sng" dirty="0"/>
              <a:t>String Conversion and </a:t>
            </a:r>
            <a:r>
              <a:rPr lang="en-IN" b="1" u="sng" dirty="0" err="1"/>
              <a:t>toString</a:t>
            </a:r>
            <a:r>
              <a:rPr lang="en-IN" b="1" u="sng" dirty="0"/>
              <a:t>( )</a:t>
            </a:r>
          </a:p>
          <a:p>
            <a:r>
              <a:rPr lang="en-GB" dirty="0"/>
              <a:t>Every class implements </a:t>
            </a:r>
            <a:r>
              <a:rPr lang="en-GB" dirty="0" err="1"/>
              <a:t>toString</a:t>
            </a:r>
            <a:r>
              <a:rPr lang="en-GB" dirty="0"/>
              <a:t>( ) because it is defined by Object.</a:t>
            </a:r>
          </a:p>
          <a:p>
            <a:r>
              <a:rPr lang="en-GB" dirty="0"/>
              <a:t>If you want to override </a:t>
            </a:r>
            <a:r>
              <a:rPr lang="en-GB" dirty="0" err="1"/>
              <a:t>toString</a:t>
            </a:r>
            <a:r>
              <a:rPr lang="en-GB" dirty="0"/>
              <a:t>( ) and provide your own string representations.</a:t>
            </a:r>
          </a:p>
          <a:p>
            <a:pPr lvl="1"/>
            <a:r>
              <a:rPr lang="en-IN" dirty="0"/>
              <a:t>Public String </a:t>
            </a:r>
            <a:r>
              <a:rPr lang="en-IN" dirty="0" err="1"/>
              <a:t>toString</a:t>
            </a:r>
            <a:r>
              <a:rPr lang="en-IN" dirty="0"/>
              <a:t>( )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26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14732"/>
            <a:ext cx="10820400" cy="4754880"/>
          </a:xfrm>
        </p:spPr>
        <p:txBody>
          <a:bodyPr>
            <a:normAutofit/>
          </a:bodyPr>
          <a:lstStyle/>
          <a:p>
            <a:r>
              <a:rPr lang="en-GB" dirty="0"/>
              <a:t>The String class provides a number of ways in which characters can be extracted from a </a:t>
            </a:r>
            <a:r>
              <a:rPr lang="en-IN" dirty="0"/>
              <a:t>String object.</a:t>
            </a:r>
          </a:p>
          <a:p>
            <a:r>
              <a:rPr lang="en-IN" b="1" dirty="0" err="1"/>
              <a:t>charAt</a:t>
            </a:r>
            <a:r>
              <a:rPr lang="en-IN" b="1" dirty="0"/>
              <a:t>( )</a:t>
            </a:r>
          </a:p>
          <a:p>
            <a:pPr lvl="1"/>
            <a:r>
              <a:rPr lang="en-GB" dirty="0"/>
              <a:t>To extract a single character from a String, you can refer directly to an individual character via the </a:t>
            </a:r>
            <a:r>
              <a:rPr lang="en-GB" dirty="0" err="1"/>
              <a:t>charAt</a:t>
            </a:r>
            <a:r>
              <a:rPr lang="en-GB" dirty="0"/>
              <a:t>( ) method. It has this general form:</a:t>
            </a:r>
          </a:p>
          <a:p>
            <a:pPr lvl="1"/>
            <a:r>
              <a:rPr lang="en-IN" dirty="0"/>
              <a:t>char </a:t>
            </a:r>
            <a:r>
              <a:rPr lang="en-IN" dirty="0" err="1"/>
              <a:t>charAt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/>
              <a:t>where)</a:t>
            </a:r>
          </a:p>
          <a:p>
            <a:pPr lvl="1"/>
            <a:r>
              <a:rPr lang="en-GB" i="1" dirty="0"/>
              <a:t>Where, is the index of the character that you want to obtain. The value of where must be </a:t>
            </a:r>
            <a:r>
              <a:rPr lang="en-GB" dirty="0"/>
              <a:t>nonnegative and specify a location within the string.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charAt</a:t>
            </a:r>
            <a:r>
              <a:rPr lang="en-GB" dirty="0"/>
              <a:t>( ) returns the character at the </a:t>
            </a:r>
            <a:r>
              <a:rPr lang="en-IN" dirty="0"/>
              <a:t>specified location. </a:t>
            </a:r>
          </a:p>
          <a:p>
            <a:pPr lvl="1"/>
            <a:r>
              <a:rPr lang="en-IN" dirty="0"/>
              <a:t>For example,</a:t>
            </a:r>
          </a:p>
          <a:p>
            <a:pPr marL="1371600" lvl="3" indent="0">
              <a:buNone/>
            </a:pPr>
            <a:r>
              <a:rPr lang="en-IN" dirty="0"/>
              <a:t>char 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pPr marL="1371600" lvl="3" indent="0">
              <a:buNone/>
            </a:pPr>
            <a:r>
              <a:rPr lang="en-IN" dirty="0" err="1"/>
              <a:t>ch</a:t>
            </a:r>
            <a:r>
              <a:rPr lang="en-IN" dirty="0"/>
              <a:t> = "</a:t>
            </a:r>
            <a:r>
              <a:rPr lang="en-IN" dirty="0" err="1"/>
              <a:t>abc</a:t>
            </a:r>
            <a:r>
              <a:rPr lang="en-IN" dirty="0"/>
              <a:t>".</a:t>
            </a:r>
            <a:r>
              <a:rPr lang="en-IN" dirty="0" err="1"/>
              <a:t>charAt</a:t>
            </a:r>
            <a:r>
              <a:rPr lang="en-IN" dirty="0"/>
              <a:t>(1);</a:t>
            </a:r>
          </a:p>
          <a:p>
            <a:pPr marL="1371600" lvl="3" indent="0">
              <a:buNone/>
            </a:pPr>
            <a:r>
              <a:rPr lang="en-GB" dirty="0"/>
              <a:t>assigns the value “b” to </a:t>
            </a:r>
            <a:r>
              <a:rPr lang="en-GB" dirty="0" err="1"/>
              <a:t>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22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 extraction(contd..)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14732"/>
            <a:ext cx="11088858" cy="4754880"/>
          </a:xfrm>
        </p:spPr>
        <p:txBody>
          <a:bodyPr>
            <a:normAutofit/>
          </a:bodyPr>
          <a:lstStyle/>
          <a:p>
            <a:r>
              <a:rPr lang="en-IN" b="1" dirty="0" err="1"/>
              <a:t>getChars</a:t>
            </a:r>
            <a:r>
              <a:rPr lang="en-IN" b="1" dirty="0"/>
              <a:t>( )</a:t>
            </a:r>
          </a:p>
          <a:p>
            <a:r>
              <a:rPr lang="en-GB" dirty="0"/>
              <a:t>to extract more than one character at a time.</a:t>
            </a:r>
          </a:p>
          <a:p>
            <a:r>
              <a:rPr lang="en-GB" dirty="0"/>
              <a:t>void </a:t>
            </a:r>
            <a:r>
              <a:rPr lang="en-GB" dirty="0" err="1"/>
              <a:t>getChars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i="1" dirty="0" err="1"/>
              <a:t>sourceStart</a:t>
            </a:r>
            <a:r>
              <a:rPr lang="en-GB" i="1" dirty="0"/>
              <a:t>, </a:t>
            </a:r>
            <a:r>
              <a:rPr lang="en-GB" i="1" dirty="0" err="1"/>
              <a:t>int</a:t>
            </a:r>
            <a:r>
              <a:rPr lang="en-GB" i="1" dirty="0"/>
              <a:t> </a:t>
            </a:r>
            <a:r>
              <a:rPr lang="en-GB" i="1" dirty="0" err="1"/>
              <a:t>sourceEnd</a:t>
            </a:r>
            <a:r>
              <a:rPr lang="en-GB" i="1" dirty="0"/>
              <a:t>, char target[ ], </a:t>
            </a:r>
            <a:r>
              <a:rPr lang="en-GB" i="1" dirty="0" err="1"/>
              <a:t>int</a:t>
            </a:r>
            <a:r>
              <a:rPr lang="en-GB" i="1" dirty="0"/>
              <a:t> </a:t>
            </a:r>
            <a:r>
              <a:rPr lang="en-GB" i="1" dirty="0" err="1"/>
              <a:t>targetStart</a:t>
            </a:r>
            <a:r>
              <a:rPr lang="en-GB" i="1" dirty="0"/>
              <a:t>)</a:t>
            </a:r>
          </a:p>
          <a:p>
            <a:r>
              <a:rPr lang="en-GB" i="1" dirty="0" err="1"/>
              <a:t>sourceStart</a:t>
            </a:r>
            <a:r>
              <a:rPr lang="en-GB" i="1" dirty="0"/>
              <a:t> specifies the index of the beginning of the substring.</a:t>
            </a:r>
          </a:p>
          <a:p>
            <a:r>
              <a:rPr lang="en-IN" i="1" dirty="0" err="1"/>
              <a:t>sourceEnd</a:t>
            </a:r>
            <a:r>
              <a:rPr lang="en-IN" i="1" dirty="0"/>
              <a:t> </a:t>
            </a:r>
            <a:r>
              <a:rPr lang="en-GB" dirty="0"/>
              <a:t>specifies an index that is one past the end of the desired substring.</a:t>
            </a:r>
          </a:p>
          <a:p>
            <a:r>
              <a:rPr lang="en-IN" dirty="0"/>
              <a:t>the substring contains </a:t>
            </a:r>
            <a:r>
              <a:rPr lang="en-GB" dirty="0"/>
              <a:t>the characters from </a:t>
            </a:r>
            <a:r>
              <a:rPr lang="en-GB" i="1" dirty="0" err="1"/>
              <a:t>sourceStart</a:t>
            </a:r>
            <a:r>
              <a:rPr lang="en-GB" i="1" dirty="0"/>
              <a:t> through </a:t>
            </a:r>
            <a:r>
              <a:rPr lang="en-GB" i="1" dirty="0" err="1"/>
              <a:t>sourceEnd</a:t>
            </a:r>
            <a:r>
              <a:rPr lang="en-GB" i="1" dirty="0"/>
              <a:t>. </a:t>
            </a:r>
            <a:r>
              <a:rPr lang="en-GB" dirty="0"/>
              <a:t>The array that will receive the characters </a:t>
            </a:r>
            <a:r>
              <a:rPr lang="en-IN" dirty="0"/>
              <a:t>is specified by </a:t>
            </a:r>
            <a:r>
              <a:rPr lang="en-IN" i="1" dirty="0"/>
              <a:t>target.</a:t>
            </a:r>
            <a:endParaRPr lang="en-GB" i="1" dirty="0"/>
          </a:p>
          <a:p>
            <a:r>
              <a:rPr lang="en-GB" dirty="0"/>
              <a:t>The index within </a:t>
            </a:r>
            <a:r>
              <a:rPr lang="en-GB" i="1" dirty="0"/>
              <a:t>target at which the substring will be copied is passed </a:t>
            </a:r>
            <a:r>
              <a:rPr lang="en-IN" dirty="0"/>
              <a:t>in </a:t>
            </a:r>
            <a:r>
              <a:rPr lang="en-IN" i="1" dirty="0" err="1"/>
              <a:t>targetStart</a:t>
            </a:r>
            <a:r>
              <a:rPr lang="en-IN" i="1" dirty="0"/>
              <a:t>.</a:t>
            </a:r>
            <a:r>
              <a:rPr lang="en-GB" i="1" dirty="0"/>
              <a:t> </a:t>
            </a:r>
          </a:p>
          <a:p>
            <a:r>
              <a:rPr lang="en-GB" dirty="0"/>
              <a:t>Care must be taken to assure that the </a:t>
            </a:r>
            <a:r>
              <a:rPr lang="en-GB" i="1" dirty="0"/>
              <a:t>target array is large enough to hold the </a:t>
            </a:r>
            <a:r>
              <a:rPr lang="en-GB" dirty="0"/>
              <a:t>number of characters in the specified substring.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23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 extraction(contd..)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14732"/>
            <a:ext cx="11088858" cy="4754880"/>
          </a:xfrm>
        </p:spPr>
        <p:txBody>
          <a:bodyPr>
            <a:normAutofit/>
          </a:bodyPr>
          <a:lstStyle/>
          <a:p>
            <a:r>
              <a:rPr lang="en-IN" b="1" dirty="0" err="1"/>
              <a:t>getChars</a:t>
            </a:r>
            <a:r>
              <a:rPr lang="en-IN" b="1" dirty="0"/>
              <a:t>( )</a:t>
            </a:r>
            <a:r>
              <a:rPr lang="en-IN" dirty="0"/>
              <a:t> (Contd..)</a:t>
            </a:r>
          </a:p>
          <a:p>
            <a:r>
              <a:rPr lang="en-IN" b="1" dirty="0"/>
              <a:t>EX:</a:t>
            </a:r>
          </a:p>
          <a:p>
            <a:pPr marL="914400" lvl="2" indent="0">
              <a:buNone/>
            </a:pPr>
            <a:r>
              <a:rPr lang="en-IN" dirty="0"/>
              <a:t>class </a:t>
            </a:r>
            <a:r>
              <a:rPr lang="en-IN" dirty="0" err="1"/>
              <a:t>getCharsDemo</a:t>
            </a:r>
            <a:r>
              <a:rPr lang="en-IN" dirty="0"/>
              <a:t> {</a:t>
            </a:r>
          </a:p>
          <a:p>
            <a:pPr marL="914400" lvl="2" indent="0">
              <a:buNone/>
            </a:pPr>
            <a:r>
              <a:rPr lang="en-GB" dirty="0"/>
              <a:t>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pPr marL="914400" lvl="2" indent="0">
              <a:buNone/>
            </a:pPr>
            <a:r>
              <a:rPr lang="en-GB" dirty="0"/>
              <a:t>String s = "This is a demo of the </a:t>
            </a:r>
            <a:r>
              <a:rPr lang="en-GB" dirty="0" err="1"/>
              <a:t>getChars</a:t>
            </a:r>
            <a:r>
              <a:rPr lang="en-GB" dirty="0"/>
              <a:t> method.";</a:t>
            </a:r>
          </a:p>
          <a:p>
            <a:pPr marL="914400" lvl="2" indent="0">
              <a:buNone/>
            </a:pPr>
            <a:r>
              <a:rPr lang="en-IN" dirty="0" err="1"/>
              <a:t>int</a:t>
            </a:r>
            <a:r>
              <a:rPr lang="en-IN" dirty="0"/>
              <a:t> start = 10;</a:t>
            </a:r>
          </a:p>
          <a:p>
            <a:pPr marL="914400" lvl="2" indent="0">
              <a:buNone/>
            </a:pPr>
            <a:r>
              <a:rPr lang="en-IN" dirty="0" err="1"/>
              <a:t>int</a:t>
            </a:r>
            <a:r>
              <a:rPr lang="en-IN" dirty="0"/>
              <a:t> end = 14;</a:t>
            </a:r>
          </a:p>
          <a:p>
            <a:pPr marL="914400" lvl="2" indent="0">
              <a:buNone/>
            </a:pPr>
            <a:r>
              <a:rPr lang="en-GB" dirty="0"/>
              <a:t>char </a:t>
            </a:r>
            <a:r>
              <a:rPr lang="en-GB" dirty="0" err="1"/>
              <a:t>buf</a:t>
            </a:r>
            <a:r>
              <a:rPr lang="en-GB" dirty="0"/>
              <a:t>[] = new char[end - start];</a:t>
            </a:r>
          </a:p>
          <a:p>
            <a:pPr marL="914400" lvl="2" indent="0">
              <a:buNone/>
            </a:pPr>
            <a:r>
              <a:rPr lang="en-IN" dirty="0" err="1"/>
              <a:t>s.getChars</a:t>
            </a:r>
            <a:r>
              <a:rPr lang="en-IN" dirty="0"/>
              <a:t>(start, end, </a:t>
            </a:r>
            <a:r>
              <a:rPr lang="en-IN" dirty="0" err="1"/>
              <a:t>buf</a:t>
            </a:r>
            <a:r>
              <a:rPr lang="en-IN" dirty="0"/>
              <a:t>, 0);</a:t>
            </a:r>
          </a:p>
          <a:p>
            <a:pPr marL="914400" lvl="2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buf</a:t>
            </a:r>
            <a:r>
              <a:rPr lang="en-IN" dirty="0"/>
              <a:t>);</a:t>
            </a:r>
          </a:p>
          <a:p>
            <a:pPr marL="914400" lvl="2" indent="0">
              <a:buNone/>
            </a:pPr>
            <a:r>
              <a:rPr lang="en-IN" dirty="0"/>
              <a:t>}</a:t>
            </a:r>
          </a:p>
          <a:p>
            <a:pPr marL="914400" lvl="2" indent="0">
              <a:buNone/>
            </a:pPr>
            <a:r>
              <a:rPr lang="en-IN" dirty="0"/>
              <a:t>}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r>
              <a:rPr lang="en-GB" dirty="0"/>
              <a:t>output is: demo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405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 extraction(contd..)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14732"/>
            <a:ext cx="11088858" cy="4754880"/>
          </a:xfrm>
        </p:spPr>
        <p:txBody>
          <a:bodyPr>
            <a:normAutofit/>
          </a:bodyPr>
          <a:lstStyle/>
          <a:p>
            <a:r>
              <a:rPr lang="en-IN" b="1" dirty="0" err="1"/>
              <a:t>getBytes</a:t>
            </a:r>
            <a:r>
              <a:rPr lang="en-IN" b="1" dirty="0"/>
              <a:t>()</a:t>
            </a:r>
            <a:endParaRPr lang="en-IN" dirty="0"/>
          </a:p>
          <a:p>
            <a:endParaRPr lang="en-GB" dirty="0"/>
          </a:p>
          <a:p>
            <a:r>
              <a:rPr lang="en-GB" dirty="0"/>
              <a:t>There is an alternative to </a:t>
            </a:r>
            <a:r>
              <a:rPr lang="en-GB" dirty="0" err="1"/>
              <a:t>getChars</a:t>
            </a:r>
            <a:r>
              <a:rPr lang="en-GB" dirty="0"/>
              <a:t>( ) that stores the characters in an array of bytes. </a:t>
            </a:r>
          </a:p>
          <a:p>
            <a:r>
              <a:rPr lang="en-GB" dirty="0"/>
              <a:t>it uses the default character-to-byte conversions provided by the </a:t>
            </a:r>
            <a:r>
              <a:rPr lang="en-IN" dirty="0"/>
              <a:t>platform.</a:t>
            </a:r>
          </a:p>
          <a:p>
            <a:r>
              <a:rPr lang="en-GB" dirty="0"/>
              <a:t>Here is its simplest form:</a:t>
            </a:r>
          </a:p>
          <a:p>
            <a:pPr lvl="1"/>
            <a:r>
              <a:rPr lang="en-IN" dirty="0"/>
              <a:t>byte[ ] </a:t>
            </a:r>
            <a:r>
              <a:rPr lang="en-IN" dirty="0" err="1"/>
              <a:t>getBytes</a:t>
            </a:r>
            <a:r>
              <a:rPr lang="en-IN" dirty="0"/>
              <a:t>( )</a:t>
            </a:r>
          </a:p>
          <a:p>
            <a:r>
              <a:rPr lang="en-GB" sz="2400" dirty="0" err="1"/>
              <a:t>getBytes</a:t>
            </a:r>
            <a:r>
              <a:rPr lang="en-GB" sz="2400" dirty="0"/>
              <a:t>( ) is most useful when you are exporting a String value into an environment that does not support 16-bit Unicode </a:t>
            </a:r>
            <a:r>
              <a:rPr lang="en-IN" sz="2400" dirty="0"/>
              <a:t>characters.</a:t>
            </a:r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351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 extraction(contd..)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14732"/>
            <a:ext cx="11088858" cy="4754880"/>
          </a:xfrm>
        </p:spPr>
        <p:txBody>
          <a:bodyPr>
            <a:normAutofit/>
          </a:bodyPr>
          <a:lstStyle/>
          <a:p>
            <a:r>
              <a:rPr lang="en-IN" b="1" dirty="0" err="1"/>
              <a:t>toCharArray</a:t>
            </a:r>
            <a:r>
              <a:rPr lang="en-IN" b="1" dirty="0"/>
              <a:t>( )</a:t>
            </a:r>
          </a:p>
          <a:p>
            <a:endParaRPr lang="en-IN" b="1" dirty="0"/>
          </a:p>
          <a:p>
            <a:r>
              <a:rPr lang="en-GB" dirty="0"/>
              <a:t>to convert all the characters in a </a:t>
            </a:r>
            <a:r>
              <a:rPr lang="en-GB" b="1" dirty="0"/>
              <a:t>String object into a character array.</a:t>
            </a:r>
          </a:p>
          <a:p>
            <a:r>
              <a:rPr lang="en-GB" dirty="0"/>
              <a:t>It returns an array of characters for the entire string.</a:t>
            </a:r>
          </a:p>
          <a:p>
            <a:r>
              <a:rPr lang="en-IN" dirty="0"/>
              <a:t>It has this general form:</a:t>
            </a:r>
          </a:p>
          <a:p>
            <a:pPr lvl="1"/>
            <a:r>
              <a:rPr lang="en-IN" dirty="0"/>
              <a:t>char[ ] </a:t>
            </a:r>
            <a:r>
              <a:rPr lang="en-IN" dirty="0" err="1"/>
              <a:t>toCharArray</a:t>
            </a:r>
            <a:r>
              <a:rPr lang="en-IN" dirty="0"/>
              <a:t>( )</a:t>
            </a:r>
          </a:p>
          <a:p>
            <a:r>
              <a:rPr lang="en-IN" dirty="0" err="1"/>
              <a:t>getChars</a:t>
            </a:r>
            <a:r>
              <a:rPr lang="en-IN" dirty="0"/>
              <a:t>( ) can be used to achieve the same result.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325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IN" b="1" dirty="0"/>
              <a:t>String Comparison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86265"/>
            <a:ext cx="10820400" cy="5753685"/>
          </a:xfrm>
        </p:spPr>
        <p:txBody>
          <a:bodyPr>
            <a:normAutofit/>
          </a:bodyPr>
          <a:lstStyle/>
          <a:p>
            <a:r>
              <a:rPr lang="en-IN" b="1" dirty="0"/>
              <a:t>equals( ) and </a:t>
            </a:r>
            <a:r>
              <a:rPr lang="en-IN" b="1" dirty="0" err="1"/>
              <a:t>equalsIgnoreCase</a:t>
            </a:r>
            <a:r>
              <a:rPr lang="en-IN" b="1" dirty="0"/>
              <a:t>( )</a:t>
            </a:r>
          </a:p>
          <a:p>
            <a:r>
              <a:rPr lang="en-GB" dirty="0"/>
              <a:t>To compare two strings for equality.</a:t>
            </a:r>
          </a:p>
          <a:p>
            <a:r>
              <a:rPr lang="en-GB" dirty="0"/>
              <a:t> It has this general form:</a:t>
            </a:r>
          </a:p>
          <a:p>
            <a:pPr lvl="1"/>
            <a:r>
              <a:rPr lang="en-IN" dirty="0" err="1"/>
              <a:t>boolean</a:t>
            </a:r>
            <a:r>
              <a:rPr lang="en-IN" dirty="0"/>
              <a:t> equals(Object </a:t>
            </a:r>
            <a:r>
              <a:rPr lang="en-IN" i="1" dirty="0" err="1"/>
              <a:t>str</a:t>
            </a:r>
            <a:r>
              <a:rPr lang="en-IN" i="1" dirty="0"/>
              <a:t>)</a:t>
            </a:r>
          </a:p>
          <a:p>
            <a:pPr lvl="1"/>
            <a:r>
              <a:rPr lang="en-GB" dirty="0"/>
              <a:t>Here, </a:t>
            </a:r>
            <a:r>
              <a:rPr lang="en-GB" i="1" dirty="0" err="1"/>
              <a:t>str</a:t>
            </a:r>
            <a:r>
              <a:rPr lang="en-GB" i="1" dirty="0"/>
              <a:t> is the String object being compared with the invoking String object. </a:t>
            </a:r>
          </a:p>
          <a:p>
            <a:pPr lvl="1"/>
            <a:r>
              <a:rPr lang="en-GB" i="1" dirty="0"/>
              <a:t>It returns </a:t>
            </a:r>
            <a:r>
              <a:rPr lang="en-GB" dirty="0"/>
              <a:t>true if the strings contain the same characters in the same order, and false otherwise. </a:t>
            </a:r>
          </a:p>
          <a:p>
            <a:pPr lvl="1"/>
            <a:r>
              <a:rPr lang="en-GB" dirty="0"/>
              <a:t>The </a:t>
            </a:r>
            <a:r>
              <a:rPr lang="en-IN" dirty="0"/>
              <a:t>comparison is case-sensitive.</a:t>
            </a:r>
          </a:p>
          <a:p>
            <a:r>
              <a:rPr lang="en-GB" dirty="0"/>
              <a:t>To perform a comparison that ignores case differences, call </a:t>
            </a:r>
            <a:r>
              <a:rPr lang="en-GB" dirty="0" err="1"/>
              <a:t>equalsIgnoreCase</a:t>
            </a:r>
            <a:r>
              <a:rPr lang="en-GB" dirty="0"/>
              <a:t>( ). </a:t>
            </a:r>
          </a:p>
          <a:p>
            <a:r>
              <a:rPr lang="en-GB" dirty="0"/>
              <a:t> it considers A-Z to be the same as a-z.</a:t>
            </a:r>
          </a:p>
          <a:p>
            <a:r>
              <a:rPr lang="en-GB" dirty="0"/>
              <a:t> It has this general form:</a:t>
            </a:r>
          </a:p>
          <a:p>
            <a:pPr lvl="1"/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equalsIgnoreCase</a:t>
            </a:r>
            <a:r>
              <a:rPr lang="en-IN" dirty="0"/>
              <a:t>(String </a:t>
            </a:r>
            <a:r>
              <a:rPr lang="en-IN" i="1" dirty="0" err="1"/>
              <a:t>str</a:t>
            </a:r>
            <a:r>
              <a:rPr lang="en-IN" i="1" dirty="0"/>
              <a:t>)</a:t>
            </a:r>
          </a:p>
          <a:p>
            <a:pPr lvl="1"/>
            <a:r>
              <a:rPr lang="en-GB" dirty="0"/>
              <a:t>Here, </a:t>
            </a:r>
            <a:r>
              <a:rPr lang="en-GB" i="1" dirty="0" err="1"/>
              <a:t>str</a:t>
            </a:r>
            <a:r>
              <a:rPr lang="en-GB" i="1" dirty="0"/>
              <a:t> is the String object being compared with the invoking String object.</a:t>
            </a:r>
          </a:p>
          <a:p>
            <a:pPr lvl="1"/>
            <a:r>
              <a:rPr lang="en-GB" i="1" dirty="0"/>
              <a:t>Returns </a:t>
            </a:r>
            <a:r>
              <a:rPr lang="en-GB" dirty="0"/>
              <a:t>true if the strings contain the same characters in the same order, and false otherwise.</a:t>
            </a:r>
          </a:p>
        </p:txBody>
      </p:sp>
    </p:spTree>
    <p:extLst>
      <p:ext uri="{BB962C8B-B14F-4D97-AF65-F5344CB8AC3E}">
        <p14:creationId xmlns:p14="http://schemas.microsoft.com/office/powerpoint/2010/main" val="294435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Java implements strings as objects of type string. This helps in building efficient string handling functions.</a:t>
            </a:r>
          </a:p>
          <a:p>
            <a:pPr lvl="1"/>
            <a:r>
              <a:rPr lang="en-IN" dirty="0"/>
              <a:t>String objects are immutable:</a:t>
            </a:r>
          </a:p>
          <a:p>
            <a:pPr lvl="2"/>
            <a:r>
              <a:rPr lang="en-IN" dirty="0"/>
              <a:t>Each time you change the contents of the object a new object is created and object values cannot be changed.</a:t>
            </a:r>
          </a:p>
          <a:p>
            <a:pPr lvl="2"/>
            <a:r>
              <a:rPr lang="en-IN" dirty="0"/>
              <a:t>Mutable objects can be created using </a:t>
            </a:r>
            <a:r>
              <a:rPr lang="en-IN" dirty="0" err="1"/>
              <a:t>StringBuffer</a:t>
            </a:r>
            <a:r>
              <a:rPr lang="en-IN" dirty="0"/>
              <a:t> and </a:t>
            </a:r>
            <a:r>
              <a:rPr lang="en-IN" dirty="0" err="1"/>
              <a:t>StringBuilder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All three classes are declared as final, so they don’t contain subclasses.</a:t>
            </a:r>
          </a:p>
          <a:p>
            <a:pPr lvl="1"/>
            <a:r>
              <a:rPr lang="en-IN" dirty="0"/>
              <a:t>They implement </a:t>
            </a:r>
            <a:r>
              <a:rPr lang="en-IN" dirty="0" err="1"/>
              <a:t>CharSequence</a:t>
            </a:r>
            <a:r>
              <a:rPr lang="en-IN" dirty="0"/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33773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Comparison(contd..)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2191"/>
            <a:ext cx="10820400" cy="493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equals( ) and </a:t>
            </a:r>
            <a:r>
              <a:rPr lang="en-IN" b="1" dirty="0" err="1"/>
              <a:t>equalsIgnoreCase</a:t>
            </a:r>
            <a:r>
              <a:rPr lang="en-IN" b="1" dirty="0"/>
              <a:t>( )(contd..)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equalsDemo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GB" dirty="0"/>
              <a:t>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pPr marL="914400" lvl="2" indent="0">
              <a:buNone/>
            </a:pPr>
            <a:r>
              <a:rPr lang="en-IN" dirty="0"/>
              <a:t>String s1 = "Hello";</a:t>
            </a:r>
          </a:p>
          <a:p>
            <a:pPr marL="914400" lvl="2" indent="0">
              <a:buNone/>
            </a:pPr>
            <a:r>
              <a:rPr lang="en-IN" dirty="0"/>
              <a:t>String s2 = "Hello";</a:t>
            </a:r>
          </a:p>
          <a:p>
            <a:pPr marL="914400" lvl="2" indent="0">
              <a:buNone/>
            </a:pPr>
            <a:r>
              <a:rPr lang="en-IN" dirty="0"/>
              <a:t>String s3 = "Good-bye";</a:t>
            </a:r>
          </a:p>
          <a:p>
            <a:pPr marL="914400" lvl="2" indent="0">
              <a:buNone/>
            </a:pPr>
            <a:r>
              <a:rPr lang="en-IN" dirty="0"/>
              <a:t>String s4 = "HELLO";</a:t>
            </a:r>
          </a:p>
          <a:p>
            <a:pPr marL="914400" lvl="2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(s1 + " equals " + s2 + " -&gt; " +s1.equals(s2));</a:t>
            </a:r>
          </a:p>
          <a:p>
            <a:pPr marL="914400" lvl="2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(s1 + " equals " + s3 + " -&gt; " +s1.equals(s3));</a:t>
            </a:r>
          </a:p>
          <a:p>
            <a:pPr marL="914400" lvl="2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(s1 + " equals " + s4 + " -&gt; " +s1.equals(s4));</a:t>
            </a:r>
          </a:p>
          <a:p>
            <a:pPr marL="914400" lvl="2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(s1 + " </a:t>
            </a:r>
            <a:r>
              <a:rPr lang="en-IN" dirty="0" err="1"/>
              <a:t>equalsIgnoreCase</a:t>
            </a:r>
            <a:r>
              <a:rPr lang="en-IN" dirty="0"/>
              <a:t> " + s4 + " -&gt; " +s1.equalsIgnoreCase(s4));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64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Comparison(contd..)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2191"/>
            <a:ext cx="10820400" cy="4937759"/>
          </a:xfrm>
        </p:spPr>
        <p:txBody>
          <a:bodyPr>
            <a:normAutofit/>
          </a:bodyPr>
          <a:lstStyle/>
          <a:p>
            <a:r>
              <a:rPr lang="en-IN" b="1" dirty="0"/>
              <a:t>equals( ) and </a:t>
            </a:r>
            <a:r>
              <a:rPr lang="en-IN" b="1" dirty="0" err="1"/>
              <a:t>equalsIgnoreCase</a:t>
            </a:r>
            <a:r>
              <a:rPr lang="en-IN" b="1" dirty="0"/>
              <a:t>( )(contd..)</a:t>
            </a:r>
          </a:p>
          <a:p>
            <a:r>
              <a:rPr lang="en-GB" dirty="0"/>
              <a:t>The output from the program is shown here:</a:t>
            </a:r>
          </a:p>
          <a:p>
            <a:r>
              <a:rPr lang="en-IN" dirty="0"/>
              <a:t>Hello equals Hello -&gt; true</a:t>
            </a:r>
          </a:p>
          <a:p>
            <a:r>
              <a:rPr lang="en-IN" dirty="0"/>
              <a:t>Hello equals Good-bye -&gt; false</a:t>
            </a:r>
          </a:p>
          <a:p>
            <a:r>
              <a:rPr lang="en-IN" dirty="0"/>
              <a:t>Hello equals HELLO -&gt; false</a:t>
            </a:r>
          </a:p>
          <a:p>
            <a:r>
              <a:rPr lang="en-IN" dirty="0"/>
              <a:t>Hello </a:t>
            </a:r>
            <a:r>
              <a:rPr lang="en-IN" dirty="0" err="1"/>
              <a:t>equalsIgnoreCase</a:t>
            </a:r>
            <a:r>
              <a:rPr lang="en-IN" dirty="0"/>
              <a:t> HELLO -&gt; true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05071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15734"/>
            <a:ext cx="8610600" cy="1293028"/>
          </a:xfrm>
        </p:spPr>
        <p:txBody>
          <a:bodyPr/>
          <a:lstStyle/>
          <a:p>
            <a:r>
              <a:rPr lang="en-IN" b="1" dirty="0"/>
              <a:t>String Comparison(contd..)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83" y="1336431"/>
            <a:ext cx="11788726" cy="5303519"/>
          </a:xfrm>
        </p:spPr>
        <p:txBody>
          <a:bodyPr>
            <a:normAutofit lnSpcReduction="10000"/>
          </a:bodyPr>
          <a:lstStyle/>
          <a:p>
            <a:r>
              <a:rPr lang="en-IN" b="1" dirty="0" err="1"/>
              <a:t>regionMatches</a:t>
            </a:r>
            <a:r>
              <a:rPr lang="en-IN" b="1" dirty="0"/>
              <a:t>( )</a:t>
            </a:r>
          </a:p>
          <a:p>
            <a:r>
              <a:rPr lang="en-GB" dirty="0"/>
              <a:t>The </a:t>
            </a:r>
            <a:r>
              <a:rPr lang="en-GB" dirty="0" err="1"/>
              <a:t>regionMatches</a:t>
            </a:r>
            <a:r>
              <a:rPr lang="en-GB" dirty="0"/>
              <a:t>( ) method compares a specific region inside a string with another specific </a:t>
            </a:r>
            <a:r>
              <a:rPr lang="en-IN" dirty="0"/>
              <a:t>region in another string.</a:t>
            </a:r>
          </a:p>
          <a:p>
            <a:r>
              <a:rPr lang="en-GB" dirty="0"/>
              <a:t>There is an overloaded form that allows you to ignore case in such </a:t>
            </a:r>
            <a:r>
              <a:rPr lang="en-IN" dirty="0"/>
              <a:t>comparisons.</a:t>
            </a:r>
          </a:p>
          <a:p>
            <a:r>
              <a:rPr lang="en-GB" dirty="0"/>
              <a:t>Here are the general forms for these two methods:</a:t>
            </a:r>
          </a:p>
          <a:p>
            <a:pPr lvl="1"/>
            <a:r>
              <a:rPr lang="en-GB" sz="2200" dirty="0" err="1"/>
              <a:t>boolean</a:t>
            </a:r>
            <a:r>
              <a:rPr lang="en-GB" sz="2200" dirty="0"/>
              <a:t> </a:t>
            </a:r>
            <a:r>
              <a:rPr lang="en-GB" sz="2200" dirty="0" err="1"/>
              <a:t>regionMatches</a:t>
            </a:r>
            <a:r>
              <a:rPr lang="en-GB" sz="2200" dirty="0"/>
              <a:t>(</a:t>
            </a:r>
            <a:r>
              <a:rPr lang="en-GB" sz="2200" dirty="0" err="1"/>
              <a:t>int</a:t>
            </a:r>
            <a:r>
              <a:rPr lang="en-GB" sz="2200" dirty="0"/>
              <a:t> </a:t>
            </a:r>
            <a:r>
              <a:rPr lang="en-GB" sz="2200" i="1" dirty="0" err="1"/>
              <a:t>startIndex</a:t>
            </a:r>
            <a:r>
              <a:rPr lang="en-GB" sz="2200" i="1" dirty="0"/>
              <a:t>, String str2,</a:t>
            </a:r>
            <a:r>
              <a:rPr lang="en-IN" sz="2200" dirty="0" err="1"/>
              <a:t>int</a:t>
            </a:r>
            <a:r>
              <a:rPr lang="en-IN" sz="2200" dirty="0"/>
              <a:t> </a:t>
            </a:r>
            <a:r>
              <a:rPr lang="en-IN" sz="2200" i="1" dirty="0"/>
              <a:t>str2StartIndex, </a:t>
            </a:r>
            <a:r>
              <a:rPr lang="en-IN" sz="2200" i="1" dirty="0" err="1"/>
              <a:t>int</a:t>
            </a:r>
            <a:r>
              <a:rPr lang="en-IN" sz="2200" i="1" dirty="0"/>
              <a:t> </a:t>
            </a:r>
            <a:r>
              <a:rPr lang="en-IN" sz="2200" i="1" dirty="0" err="1"/>
              <a:t>numChars</a:t>
            </a:r>
            <a:r>
              <a:rPr lang="en-IN" sz="2200" i="1" dirty="0"/>
              <a:t>)</a:t>
            </a:r>
          </a:p>
          <a:p>
            <a:pPr lvl="1"/>
            <a:r>
              <a:rPr lang="en-IN" sz="2200" dirty="0" err="1"/>
              <a:t>boolean</a:t>
            </a:r>
            <a:r>
              <a:rPr lang="en-IN" sz="2200" dirty="0"/>
              <a:t> </a:t>
            </a:r>
            <a:r>
              <a:rPr lang="en-IN" sz="2200" dirty="0" err="1"/>
              <a:t>regionMatches</a:t>
            </a:r>
            <a:r>
              <a:rPr lang="en-IN" sz="2200" dirty="0"/>
              <a:t>(</a:t>
            </a:r>
            <a:r>
              <a:rPr lang="en-IN" sz="2200" dirty="0" err="1"/>
              <a:t>boolean</a:t>
            </a:r>
            <a:r>
              <a:rPr lang="en-IN" sz="2200" dirty="0"/>
              <a:t> </a:t>
            </a:r>
            <a:r>
              <a:rPr lang="en-IN" sz="2200" i="1" dirty="0" err="1"/>
              <a:t>ignoreCase,</a:t>
            </a:r>
            <a:r>
              <a:rPr lang="en-IN" sz="2200" dirty="0" err="1"/>
              <a:t>int</a:t>
            </a:r>
            <a:r>
              <a:rPr lang="en-IN" sz="2200" dirty="0"/>
              <a:t> </a:t>
            </a:r>
            <a:r>
              <a:rPr lang="en-IN" sz="2200" i="1" dirty="0" err="1"/>
              <a:t>startIndex</a:t>
            </a:r>
            <a:r>
              <a:rPr lang="en-IN" sz="2200" i="1" dirty="0"/>
              <a:t>, String str2,</a:t>
            </a:r>
            <a:r>
              <a:rPr lang="en-IN" sz="2200" dirty="0"/>
              <a:t>int </a:t>
            </a:r>
            <a:r>
              <a:rPr lang="en-IN" sz="2200" i="1" dirty="0"/>
              <a:t>str2StartIndex, </a:t>
            </a:r>
            <a:r>
              <a:rPr lang="en-IN" sz="2200" i="1" dirty="0" err="1"/>
              <a:t>int</a:t>
            </a:r>
            <a:r>
              <a:rPr lang="en-IN" sz="2200" i="1" dirty="0"/>
              <a:t> </a:t>
            </a:r>
            <a:r>
              <a:rPr lang="en-IN" sz="2200" i="1" dirty="0" err="1"/>
              <a:t>numChars</a:t>
            </a:r>
            <a:r>
              <a:rPr lang="en-IN" sz="2200" i="1" dirty="0"/>
              <a:t>)</a:t>
            </a:r>
          </a:p>
          <a:p>
            <a:pPr lvl="1"/>
            <a:r>
              <a:rPr lang="en-GB" sz="2200" i="1" dirty="0" err="1"/>
              <a:t>startIndex</a:t>
            </a:r>
            <a:r>
              <a:rPr lang="en-GB" sz="2200" i="1" dirty="0"/>
              <a:t> specifies the index at which the region begins within the </a:t>
            </a:r>
            <a:r>
              <a:rPr lang="en-GB" sz="2200" dirty="0"/>
              <a:t>invoking String object. </a:t>
            </a:r>
          </a:p>
          <a:p>
            <a:pPr lvl="1"/>
            <a:r>
              <a:rPr lang="en-GB" sz="2200" dirty="0"/>
              <a:t>The String being compared is specified by </a:t>
            </a:r>
            <a:r>
              <a:rPr lang="en-GB" sz="2200" i="1" dirty="0"/>
              <a:t>str2.</a:t>
            </a:r>
          </a:p>
          <a:p>
            <a:pPr lvl="1"/>
            <a:r>
              <a:rPr lang="en-GB" sz="2200" i="1" dirty="0"/>
              <a:t> The index at which </a:t>
            </a:r>
            <a:r>
              <a:rPr lang="en-GB" sz="2200" dirty="0"/>
              <a:t>the comparison will start within </a:t>
            </a:r>
            <a:r>
              <a:rPr lang="en-GB" sz="2200" i="1" dirty="0"/>
              <a:t>str2 is specified by str2StartIndex. </a:t>
            </a:r>
          </a:p>
          <a:p>
            <a:pPr lvl="1"/>
            <a:r>
              <a:rPr lang="en-GB" sz="2200" i="1" dirty="0"/>
              <a:t>The length of the substring </a:t>
            </a:r>
            <a:r>
              <a:rPr lang="en-GB" sz="2200" dirty="0"/>
              <a:t>being compared is passed in </a:t>
            </a:r>
            <a:r>
              <a:rPr lang="en-GB" sz="2200" i="1" dirty="0" err="1"/>
              <a:t>numChars</a:t>
            </a:r>
            <a:r>
              <a:rPr lang="en-GB" sz="2200" i="1" dirty="0"/>
              <a:t>.</a:t>
            </a:r>
          </a:p>
          <a:p>
            <a:pPr lvl="1"/>
            <a:r>
              <a:rPr lang="en-GB" sz="2200" i="1" dirty="0"/>
              <a:t> In the second version, if </a:t>
            </a:r>
            <a:r>
              <a:rPr lang="en-GB" sz="2200" i="1" dirty="0" err="1"/>
              <a:t>ignoreCase</a:t>
            </a:r>
            <a:r>
              <a:rPr lang="en-GB" sz="2200" i="1" dirty="0"/>
              <a:t> is true, the case </a:t>
            </a:r>
            <a:r>
              <a:rPr lang="en-GB" sz="2200" dirty="0"/>
              <a:t>of the characters is ignored. Otherwise, case is significant.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421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15734"/>
            <a:ext cx="8610600" cy="1293028"/>
          </a:xfrm>
        </p:spPr>
        <p:txBody>
          <a:bodyPr/>
          <a:lstStyle/>
          <a:p>
            <a:r>
              <a:rPr lang="en-IN" b="1" dirty="0"/>
              <a:t>String Comparison(contd..)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83" y="1336431"/>
            <a:ext cx="11788726" cy="5303519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 err="1"/>
              <a:t>startsWith</a:t>
            </a:r>
            <a:r>
              <a:rPr lang="en-IN" b="1" dirty="0"/>
              <a:t>( ) and </a:t>
            </a:r>
            <a:r>
              <a:rPr lang="en-IN" b="1" dirty="0" err="1"/>
              <a:t>endsWith</a:t>
            </a:r>
            <a:r>
              <a:rPr lang="en-IN" b="1" dirty="0"/>
              <a:t>( )</a:t>
            </a:r>
          </a:p>
          <a:p>
            <a:r>
              <a:rPr lang="en-GB" dirty="0"/>
              <a:t>The </a:t>
            </a:r>
            <a:r>
              <a:rPr lang="en-GB" b="1" dirty="0" err="1"/>
              <a:t>startsWith</a:t>
            </a:r>
            <a:r>
              <a:rPr lang="en-GB" b="1" dirty="0"/>
              <a:t>( ) method determines whether a given String begins with a specified string.</a:t>
            </a:r>
          </a:p>
          <a:p>
            <a:r>
              <a:rPr lang="en-GB" b="1" dirty="0" err="1"/>
              <a:t>endsWith</a:t>
            </a:r>
            <a:r>
              <a:rPr lang="en-GB" b="1" dirty="0"/>
              <a:t>( ) determines whether the String in question ends with a specified </a:t>
            </a:r>
            <a:r>
              <a:rPr lang="en-GB" dirty="0"/>
              <a:t>string. </a:t>
            </a:r>
          </a:p>
          <a:p>
            <a:r>
              <a:rPr lang="en-GB" dirty="0"/>
              <a:t>They have the following general forms:</a:t>
            </a:r>
          </a:p>
          <a:p>
            <a:pPr lvl="1"/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startsWith</a:t>
            </a:r>
            <a:r>
              <a:rPr lang="en-IN" dirty="0"/>
              <a:t>(String </a:t>
            </a:r>
            <a:r>
              <a:rPr lang="en-IN" i="1" dirty="0" err="1"/>
              <a:t>str</a:t>
            </a:r>
            <a:r>
              <a:rPr lang="en-IN" i="1" dirty="0"/>
              <a:t>)</a:t>
            </a:r>
          </a:p>
          <a:p>
            <a:pPr lvl="1"/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endsWith</a:t>
            </a:r>
            <a:r>
              <a:rPr lang="en-IN" dirty="0"/>
              <a:t>(String </a:t>
            </a:r>
            <a:r>
              <a:rPr lang="en-IN" i="1" dirty="0" err="1"/>
              <a:t>str</a:t>
            </a:r>
            <a:r>
              <a:rPr lang="en-IN" i="1" dirty="0"/>
              <a:t>)</a:t>
            </a:r>
          </a:p>
          <a:p>
            <a:pPr lvl="1"/>
            <a:r>
              <a:rPr lang="en-GB" dirty="0"/>
              <a:t>Here, </a:t>
            </a:r>
            <a:r>
              <a:rPr lang="en-GB" i="1" dirty="0" err="1"/>
              <a:t>str</a:t>
            </a:r>
            <a:r>
              <a:rPr lang="en-GB" i="1" dirty="0"/>
              <a:t> is the </a:t>
            </a:r>
            <a:r>
              <a:rPr lang="en-GB" b="1" i="1" dirty="0"/>
              <a:t>String being tested. If the string matches, true is returned. Otherwise, false </a:t>
            </a:r>
            <a:r>
              <a:rPr lang="en-IN" dirty="0"/>
              <a:t>is returned. </a:t>
            </a:r>
          </a:p>
          <a:p>
            <a:r>
              <a:rPr lang="en-IN" dirty="0"/>
              <a:t>For example,</a:t>
            </a:r>
          </a:p>
          <a:p>
            <a:pPr marL="457200" lvl="1" indent="0">
              <a:buNone/>
            </a:pPr>
            <a:r>
              <a:rPr lang="en-IN" dirty="0"/>
              <a:t>"</a:t>
            </a:r>
            <a:r>
              <a:rPr lang="en-IN" dirty="0" err="1"/>
              <a:t>Foobar</a:t>
            </a:r>
            <a:r>
              <a:rPr lang="en-IN" dirty="0"/>
              <a:t>".</a:t>
            </a:r>
            <a:r>
              <a:rPr lang="en-IN" dirty="0" err="1"/>
              <a:t>endsWith</a:t>
            </a:r>
            <a:r>
              <a:rPr lang="en-IN" dirty="0"/>
              <a:t>("bar")</a:t>
            </a:r>
          </a:p>
          <a:p>
            <a:pPr marL="457200" lvl="1" indent="0">
              <a:buNone/>
            </a:pPr>
            <a:r>
              <a:rPr lang="en-IN" dirty="0"/>
              <a:t>and</a:t>
            </a:r>
          </a:p>
          <a:p>
            <a:pPr marL="457200" lvl="1" indent="0">
              <a:buNone/>
            </a:pPr>
            <a:r>
              <a:rPr lang="en-IN" dirty="0"/>
              <a:t>"</a:t>
            </a:r>
            <a:r>
              <a:rPr lang="en-IN" dirty="0" err="1"/>
              <a:t>Foobar</a:t>
            </a:r>
            <a:r>
              <a:rPr lang="en-IN" dirty="0"/>
              <a:t>".</a:t>
            </a:r>
            <a:r>
              <a:rPr lang="en-IN" dirty="0" err="1"/>
              <a:t>startsWith</a:t>
            </a:r>
            <a:r>
              <a:rPr lang="en-IN" dirty="0"/>
              <a:t>("Foo")</a:t>
            </a:r>
          </a:p>
          <a:p>
            <a:pPr marL="0" indent="0">
              <a:buNone/>
            </a:pPr>
            <a:r>
              <a:rPr lang="en-IN" dirty="0"/>
              <a:t>	are both </a:t>
            </a:r>
            <a:r>
              <a:rPr lang="en-IN" b="1" dirty="0"/>
              <a:t>true.</a:t>
            </a:r>
          </a:p>
          <a:p>
            <a:r>
              <a:rPr lang="en-GB" dirty="0"/>
              <a:t>A second form of </a:t>
            </a:r>
            <a:r>
              <a:rPr lang="en-GB" b="1" dirty="0" err="1"/>
              <a:t>startsWith</a:t>
            </a:r>
            <a:r>
              <a:rPr lang="en-GB" b="1" dirty="0"/>
              <a:t>( ), shown here, </a:t>
            </a:r>
          </a:p>
          <a:p>
            <a:pPr lvl="1"/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/>
              <a:t>startsWith</a:t>
            </a:r>
            <a:r>
              <a:rPr lang="en-GB" dirty="0"/>
              <a:t>(String </a:t>
            </a:r>
            <a:r>
              <a:rPr lang="en-GB" i="1" dirty="0" err="1"/>
              <a:t>str</a:t>
            </a:r>
            <a:r>
              <a:rPr lang="en-GB" i="1" dirty="0"/>
              <a:t>, </a:t>
            </a:r>
            <a:r>
              <a:rPr lang="en-GB" i="1" dirty="0" err="1"/>
              <a:t>int</a:t>
            </a:r>
            <a:r>
              <a:rPr lang="en-GB" i="1" dirty="0"/>
              <a:t> </a:t>
            </a:r>
            <a:r>
              <a:rPr lang="en-GB" i="1" dirty="0" err="1"/>
              <a:t>startIndex</a:t>
            </a:r>
            <a:r>
              <a:rPr lang="en-GB" i="1" dirty="0"/>
              <a:t>)</a:t>
            </a:r>
          </a:p>
          <a:p>
            <a:pPr lvl="1"/>
            <a:r>
              <a:rPr lang="en-GB" dirty="0"/>
              <a:t>Here, </a:t>
            </a:r>
            <a:r>
              <a:rPr lang="en-GB" i="1" dirty="0" err="1"/>
              <a:t>startIndex</a:t>
            </a:r>
            <a:r>
              <a:rPr lang="en-GB" i="1" dirty="0"/>
              <a:t> specifies the index into the invoking string at which point the search will </a:t>
            </a:r>
            <a:r>
              <a:rPr lang="en-IN" dirty="0"/>
              <a:t>begin. </a:t>
            </a:r>
          </a:p>
          <a:p>
            <a:r>
              <a:rPr lang="en-IN" dirty="0"/>
              <a:t>For example,</a:t>
            </a:r>
          </a:p>
          <a:p>
            <a:pPr marL="457200" lvl="1" indent="0">
              <a:buNone/>
            </a:pPr>
            <a:r>
              <a:rPr lang="en-IN" dirty="0"/>
              <a:t>"</a:t>
            </a:r>
            <a:r>
              <a:rPr lang="en-IN" dirty="0" err="1"/>
              <a:t>Foobar</a:t>
            </a:r>
            <a:r>
              <a:rPr lang="en-IN" dirty="0"/>
              <a:t>".</a:t>
            </a:r>
            <a:r>
              <a:rPr lang="en-IN" dirty="0" err="1"/>
              <a:t>startsWith</a:t>
            </a:r>
            <a:r>
              <a:rPr lang="en-IN" dirty="0"/>
              <a:t>("bar", 3)</a:t>
            </a:r>
          </a:p>
          <a:p>
            <a:pPr marL="457200" lvl="1" indent="0">
              <a:buNone/>
            </a:pPr>
            <a:r>
              <a:rPr lang="en-IN" dirty="0"/>
              <a:t>returns </a:t>
            </a:r>
            <a:r>
              <a:rPr lang="en-IN" b="1" dirty="0"/>
              <a:t>true.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975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15734"/>
            <a:ext cx="8610600" cy="1293028"/>
          </a:xfrm>
        </p:spPr>
        <p:txBody>
          <a:bodyPr/>
          <a:lstStyle/>
          <a:p>
            <a:r>
              <a:rPr lang="en-IN" b="1" dirty="0"/>
              <a:t>String Comparison(contd..)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83" y="1336431"/>
            <a:ext cx="11788726" cy="5303519"/>
          </a:xfrm>
        </p:spPr>
        <p:txBody>
          <a:bodyPr>
            <a:normAutofit/>
          </a:bodyPr>
          <a:lstStyle/>
          <a:p>
            <a:r>
              <a:rPr lang="en-IN" b="1" dirty="0"/>
              <a:t>equals( ) Versus ==</a:t>
            </a:r>
          </a:p>
          <a:p>
            <a:r>
              <a:rPr lang="en-GB" sz="2000" dirty="0"/>
              <a:t>the equals( ) method compares the characters inside </a:t>
            </a:r>
            <a:r>
              <a:rPr lang="en-IN" sz="2000" dirty="0"/>
              <a:t>a String object. </a:t>
            </a:r>
          </a:p>
          <a:p>
            <a:r>
              <a:rPr lang="en-GB" sz="2000" dirty="0"/>
              <a:t>The == operator compares two object references to see whether they refer </a:t>
            </a:r>
            <a:r>
              <a:rPr lang="en-IN" sz="2000" dirty="0"/>
              <a:t>to the same instance. </a:t>
            </a:r>
          </a:p>
          <a:p>
            <a:pPr marL="457200" lvl="1" indent="0">
              <a:buNone/>
            </a:pPr>
            <a:r>
              <a:rPr lang="en-IN" sz="1800" dirty="0"/>
              <a:t>class </a:t>
            </a:r>
            <a:r>
              <a:rPr lang="en-IN" sz="1800" dirty="0" err="1"/>
              <a:t>EqualsNotEqualTo</a:t>
            </a:r>
            <a:r>
              <a:rPr lang="en-IN" sz="1800" dirty="0"/>
              <a:t> {</a:t>
            </a:r>
          </a:p>
          <a:p>
            <a:pPr marL="457200" lvl="1" indent="0">
              <a:buNone/>
            </a:pPr>
            <a:r>
              <a:rPr lang="en-GB" sz="1800" dirty="0"/>
              <a:t>public static void main(String </a:t>
            </a:r>
            <a:r>
              <a:rPr lang="en-GB" sz="1800" dirty="0" err="1"/>
              <a:t>args</a:t>
            </a:r>
            <a:r>
              <a:rPr lang="en-GB" sz="1800" dirty="0"/>
              <a:t>[]) {</a:t>
            </a:r>
          </a:p>
          <a:p>
            <a:pPr marL="457200" lvl="1" indent="0">
              <a:buNone/>
            </a:pPr>
            <a:r>
              <a:rPr lang="en-IN" sz="1800" dirty="0"/>
              <a:t>String s1 = "Hello";</a:t>
            </a:r>
          </a:p>
          <a:p>
            <a:pPr marL="457200" lvl="1" indent="0">
              <a:buNone/>
            </a:pPr>
            <a:r>
              <a:rPr lang="en-IN" sz="1800" dirty="0"/>
              <a:t>String s2 = new String(s1);</a:t>
            </a:r>
          </a:p>
          <a:p>
            <a:pPr marL="457200" lvl="1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(s1 + " equals " + s2 + " -&gt; " +</a:t>
            </a:r>
          </a:p>
          <a:p>
            <a:pPr marL="457200" lvl="1" indent="0">
              <a:buNone/>
            </a:pPr>
            <a:r>
              <a:rPr lang="en-IN" sz="1800" dirty="0"/>
              <a:t>s1.equals(s2));</a:t>
            </a:r>
          </a:p>
          <a:p>
            <a:pPr marL="457200" lvl="1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(s1 + " == " + s2 + " -&gt; " + (s1 == s2));</a:t>
            </a:r>
          </a:p>
          <a:p>
            <a:pPr marL="457200" lvl="1" indent="0">
              <a:buNone/>
            </a:pPr>
            <a:r>
              <a:rPr lang="en-IN" sz="1800" dirty="0"/>
              <a:t>}</a:t>
            </a:r>
          </a:p>
          <a:p>
            <a:pPr marL="457200" lvl="1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2000" dirty="0"/>
              <a:t>Output: Hello equals Hello -&gt; true</a:t>
            </a:r>
          </a:p>
          <a:p>
            <a:pPr marL="0" indent="0">
              <a:buNone/>
            </a:pPr>
            <a:r>
              <a:rPr lang="en-IN" sz="2000" dirty="0"/>
              <a:t>	 Hello == Hello -&gt; false</a:t>
            </a:r>
          </a:p>
        </p:txBody>
      </p:sp>
    </p:spTree>
    <p:extLst>
      <p:ext uri="{BB962C8B-B14F-4D97-AF65-F5344CB8AC3E}">
        <p14:creationId xmlns:p14="http://schemas.microsoft.com/office/powerpoint/2010/main" val="141114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15734"/>
            <a:ext cx="8610600" cy="1293028"/>
          </a:xfrm>
        </p:spPr>
        <p:txBody>
          <a:bodyPr/>
          <a:lstStyle/>
          <a:p>
            <a:r>
              <a:rPr lang="en-IN" b="1" dirty="0"/>
              <a:t>String Comparison(contd..)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83" y="1336431"/>
            <a:ext cx="11788726" cy="5303519"/>
          </a:xfrm>
        </p:spPr>
        <p:txBody>
          <a:bodyPr>
            <a:normAutofit/>
          </a:bodyPr>
          <a:lstStyle/>
          <a:p>
            <a:r>
              <a:rPr lang="en-IN" b="1" dirty="0" err="1"/>
              <a:t>compareTo</a:t>
            </a:r>
            <a:r>
              <a:rPr lang="en-IN" b="1" dirty="0"/>
              <a:t>( )</a:t>
            </a:r>
          </a:p>
          <a:p>
            <a:r>
              <a:rPr lang="en-GB" sz="2000" dirty="0"/>
              <a:t>It has this general form:</a:t>
            </a:r>
          </a:p>
          <a:p>
            <a:pPr lvl="1"/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compareTo</a:t>
            </a:r>
            <a:r>
              <a:rPr lang="en-IN" sz="1800" dirty="0"/>
              <a:t>(String </a:t>
            </a:r>
            <a:r>
              <a:rPr lang="en-IN" sz="1800" i="1" dirty="0" err="1"/>
              <a:t>str</a:t>
            </a:r>
            <a:r>
              <a:rPr lang="en-IN" sz="1800" i="1" dirty="0"/>
              <a:t>)</a:t>
            </a:r>
          </a:p>
          <a:p>
            <a:pPr lvl="1"/>
            <a:endParaRPr lang="en-IN" sz="1800" i="1" dirty="0"/>
          </a:p>
          <a:p>
            <a:pPr lvl="1"/>
            <a:endParaRPr lang="en-IN" sz="1800" i="1" dirty="0"/>
          </a:p>
          <a:p>
            <a:pPr lvl="1"/>
            <a:endParaRPr lang="en-IN" sz="1800" i="1" dirty="0"/>
          </a:p>
          <a:p>
            <a:pPr lvl="1"/>
            <a:endParaRPr lang="en-IN" sz="1800" i="1" dirty="0"/>
          </a:p>
          <a:p>
            <a:pPr lvl="1"/>
            <a:endParaRPr lang="en-IN" sz="1800" i="1" dirty="0"/>
          </a:p>
          <a:p>
            <a:pPr lvl="1"/>
            <a:endParaRPr lang="en-IN" sz="1800" i="1" dirty="0"/>
          </a:p>
          <a:p>
            <a:pPr lvl="1"/>
            <a:endParaRPr lang="en-IN" sz="1800" i="1" dirty="0"/>
          </a:p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447778"/>
            <a:ext cx="6238875" cy="17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2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15734"/>
            <a:ext cx="8610600" cy="1293028"/>
          </a:xfrm>
        </p:spPr>
        <p:txBody>
          <a:bodyPr/>
          <a:lstStyle/>
          <a:p>
            <a:r>
              <a:rPr lang="en-IN" b="1" dirty="0"/>
              <a:t>String Comparison(contd..)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83" y="1336431"/>
            <a:ext cx="11788726" cy="5303519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err="1"/>
              <a:t>compareTo</a:t>
            </a:r>
            <a:r>
              <a:rPr lang="en-IN" b="1" dirty="0"/>
              <a:t>( ) (contd..)</a:t>
            </a:r>
          </a:p>
          <a:p>
            <a:pPr marL="457200" lvl="1" indent="0">
              <a:buNone/>
            </a:pPr>
            <a:r>
              <a:rPr lang="en-IN" dirty="0"/>
              <a:t>class </a:t>
            </a:r>
            <a:r>
              <a:rPr lang="en-IN" dirty="0" err="1"/>
              <a:t>SortString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IN" dirty="0"/>
              <a:t>static String </a:t>
            </a:r>
            <a:r>
              <a:rPr lang="en-IN" dirty="0" err="1"/>
              <a:t>arr</a:t>
            </a:r>
            <a:r>
              <a:rPr lang="en-IN" dirty="0"/>
              <a:t>[] = {</a:t>
            </a:r>
          </a:p>
          <a:p>
            <a:pPr marL="457200" lvl="1" indent="0">
              <a:buNone/>
            </a:pPr>
            <a:r>
              <a:rPr lang="en-GB" dirty="0"/>
              <a:t>"Now", "is", "the", "time", "for", "all", "good", "men",</a:t>
            </a:r>
          </a:p>
          <a:p>
            <a:pPr marL="457200" lvl="1" indent="0">
              <a:buNone/>
            </a:pPr>
            <a:r>
              <a:rPr lang="en-GB" dirty="0"/>
              <a:t>"to", "come", "to", "the", "aid", "of", "their", "country"</a:t>
            </a:r>
          </a:p>
          <a:p>
            <a:pPr marL="457200" lvl="1" indent="0">
              <a:buNone/>
            </a:pPr>
            <a:r>
              <a:rPr lang="en-IN" dirty="0"/>
              <a:t>};</a:t>
            </a:r>
          </a:p>
          <a:p>
            <a:pPr marL="457200" lvl="1" indent="0">
              <a:buNone/>
            </a:pPr>
            <a:r>
              <a:rPr lang="en-GB" dirty="0"/>
              <a:t>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pPr marL="457200" lvl="1" indent="0">
              <a:buNone/>
            </a:pPr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j = 0; j &lt; </a:t>
            </a:r>
            <a:r>
              <a:rPr lang="en-IN" dirty="0" err="1"/>
              <a:t>arr.length</a:t>
            </a:r>
            <a:r>
              <a:rPr lang="en-IN" dirty="0"/>
              <a:t>; </a:t>
            </a:r>
            <a:r>
              <a:rPr lang="en-IN" dirty="0" err="1"/>
              <a:t>j++</a:t>
            </a:r>
            <a:r>
              <a:rPr lang="en-IN" dirty="0"/>
              <a:t>) {</a:t>
            </a:r>
          </a:p>
          <a:p>
            <a:pPr marL="457200" lvl="1" indent="0">
              <a:buNone/>
            </a:pPr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j + 1;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arr.length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marL="457200" lvl="1" indent="0">
              <a:buNone/>
            </a:pPr>
            <a:r>
              <a:rPr lang="en-IN" dirty="0"/>
              <a:t>if(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compareTo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[j]) &lt; 0) {</a:t>
            </a:r>
          </a:p>
          <a:p>
            <a:pPr marL="457200" lvl="1" indent="0">
              <a:buNone/>
            </a:pPr>
            <a:r>
              <a:rPr lang="en-IN" dirty="0"/>
              <a:t>String t = </a:t>
            </a:r>
            <a:r>
              <a:rPr lang="en-IN" dirty="0" err="1"/>
              <a:t>arr</a:t>
            </a:r>
            <a:r>
              <a:rPr lang="en-IN" dirty="0"/>
              <a:t>[j];</a:t>
            </a:r>
          </a:p>
          <a:p>
            <a:pPr marL="457200" lvl="1" indent="0">
              <a:buNone/>
            </a:pPr>
            <a:r>
              <a:rPr lang="en-IN" dirty="0" err="1"/>
              <a:t>arr</a:t>
            </a:r>
            <a:r>
              <a:rPr lang="en-IN" dirty="0"/>
              <a:t>[j] =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457200" lvl="1" indent="0">
              <a:buNone/>
            </a:pP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t;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[j]);</a:t>
            </a:r>
          </a:p>
          <a:p>
            <a:pPr marL="457200" lvl="1" indent="0">
              <a:buNone/>
            </a:pPr>
            <a:r>
              <a:rPr lang="en-IN" dirty="0"/>
              <a:t>}}}           //Output: Elements in sorted Order.</a:t>
            </a:r>
          </a:p>
          <a:p>
            <a:pPr marL="457200" lvl="1" indent="0">
              <a:buNone/>
            </a:pPr>
            <a:endParaRPr lang="en-IN" i="1" dirty="0"/>
          </a:p>
          <a:p>
            <a:pPr lvl="1"/>
            <a:endParaRPr lang="en-IN" sz="1800" i="1" dirty="0"/>
          </a:p>
          <a:p>
            <a:pPr lvl="1"/>
            <a:endParaRPr lang="en-IN" sz="1800" i="1" dirty="0"/>
          </a:p>
          <a:p>
            <a:pPr lvl="1"/>
            <a:endParaRPr lang="en-IN" sz="1800" i="1" dirty="0"/>
          </a:p>
          <a:p>
            <a:pPr lvl="1"/>
            <a:endParaRPr lang="en-IN" sz="1800" i="1" dirty="0"/>
          </a:p>
          <a:p>
            <a:pPr lvl="1"/>
            <a:endParaRPr lang="en-IN" sz="1800" i="1" dirty="0"/>
          </a:p>
          <a:p>
            <a:pPr lvl="1"/>
            <a:endParaRPr lang="en-IN" sz="1800" i="1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3150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15734"/>
            <a:ext cx="8610600" cy="1293028"/>
          </a:xfrm>
        </p:spPr>
        <p:txBody>
          <a:bodyPr/>
          <a:lstStyle/>
          <a:p>
            <a:r>
              <a:rPr lang="en-IN" b="1" dirty="0"/>
              <a:t>String Comparison(contd..)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83" y="1336431"/>
            <a:ext cx="11788726" cy="5303519"/>
          </a:xfrm>
        </p:spPr>
        <p:txBody>
          <a:bodyPr>
            <a:normAutofit/>
          </a:bodyPr>
          <a:lstStyle/>
          <a:p>
            <a:r>
              <a:rPr lang="en-IN" b="1" dirty="0" err="1"/>
              <a:t>compareTo</a:t>
            </a:r>
            <a:r>
              <a:rPr lang="en-IN" b="1" dirty="0"/>
              <a:t>( ) (contd..)</a:t>
            </a:r>
          </a:p>
          <a:p>
            <a:r>
              <a:rPr lang="en-GB" sz="2400" dirty="0"/>
              <a:t>If you want to ignore case differences when comparing two strings, use </a:t>
            </a:r>
            <a:r>
              <a:rPr lang="en-IN" sz="2400" dirty="0" err="1"/>
              <a:t>compareToIgnoreCase</a:t>
            </a:r>
            <a:r>
              <a:rPr lang="en-IN" sz="2400" dirty="0"/>
              <a:t>( ), as shown here: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compareToIgnoreCase</a:t>
            </a:r>
            <a:r>
              <a:rPr lang="en-IN" dirty="0"/>
              <a:t>(String </a:t>
            </a:r>
            <a:r>
              <a:rPr lang="en-IN" i="1" dirty="0" err="1"/>
              <a:t>str</a:t>
            </a:r>
            <a:r>
              <a:rPr lang="en-IN" i="1" dirty="0"/>
              <a:t>)</a:t>
            </a:r>
          </a:p>
          <a:p>
            <a:pPr marL="457200" lvl="1" indent="0">
              <a:buNone/>
            </a:pPr>
            <a:endParaRPr lang="en-IN" i="1" dirty="0"/>
          </a:p>
          <a:p>
            <a:pPr lvl="1"/>
            <a:endParaRPr lang="en-IN" sz="1800" i="1" dirty="0"/>
          </a:p>
          <a:p>
            <a:pPr lvl="1"/>
            <a:endParaRPr lang="en-IN" sz="1800" i="1" dirty="0"/>
          </a:p>
          <a:p>
            <a:pPr lvl="1"/>
            <a:endParaRPr lang="en-IN" sz="1800" i="1" dirty="0"/>
          </a:p>
          <a:p>
            <a:pPr lvl="1"/>
            <a:endParaRPr lang="en-IN" sz="1800" i="1" dirty="0"/>
          </a:p>
          <a:p>
            <a:pPr lvl="1"/>
            <a:endParaRPr lang="en-IN" sz="1800" i="1" dirty="0"/>
          </a:p>
          <a:p>
            <a:pPr lvl="1"/>
            <a:endParaRPr lang="en-IN" sz="1800" i="1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79958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String class provides two methods that allow you to search a string for a specified </a:t>
            </a:r>
            <a:r>
              <a:rPr lang="en-IN" dirty="0"/>
              <a:t>character or substring:</a:t>
            </a:r>
          </a:p>
          <a:p>
            <a:pPr lvl="1"/>
            <a:r>
              <a:rPr lang="en-GB" dirty="0" err="1"/>
              <a:t>indexOf</a:t>
            </a:r>
            <a:r>
              <a:rPr lang="en-GB" dirty="0"/>
              <a:t>( ) Searches for the first occurrence of a character or substring.</a:t>
            </a:r>
          </a:p>
          <a:p>
            <a:pPr lvl="1"/>
            <a:r>
              <a:rPr lang="en-GB" dirty="0" err="1"/>
              <a:t>lastIndexOf</a:t>
            </a:r>
            <a:r>
              <a:rPr lang="en-GB" dirty="0"/>
              <a:t>( ) Searches for the last occurrence of a character or substring.</a:t>
            </a:r>
          </a:p>
          <a:p>
            <a:r>
              <a:rPr lang="en-GB" dirty="0"/>
              <a:t>To search for the first occurrence of a character,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indexOf</a:t>
            </a:r>
            <a:r>
              <a:rPr lang="en-IN" dirty="0"/>
              <a:t>(char </a:t>
            </a:r>
            <a:r>
              <a:rPr lang="en-IN" i="1" dirty="0" err="1"/>
              <a:t>ch</a:t>
            </a:r>
            <a:r>
              <a:rPr lang="en-IN" i="1" dirty="0"/>
              <a:t>)</a:t>
            </a:r>
          </a:p>
          <a:p>
            <a:r>
              <a:rPr lang="en-GB" dirty="0"/>
              <a:t>To search for the last occurrence of a character, use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lastIndexOf</a:t>
            </a:r>
            <a:r>
              <a:rPr lang="en-IN" dirty="0"/>
              <a:t>(char </a:t>
            </a:r>
            <a:r>
              <a:rPr lang="en-IN" i="1" dirty="0" err="1"/>
              <a:t>ch</a:t>
            </a:r>
            <a:r>
              <a:rPr lang="en-IN" i="1" dirty="0"/>
              <a:t>)</a:t>
            </a:r>
          </a:p>
          <a:p>
            <a:r>
              <a:rPr lang="en-GB" dirty="0"/>
              <a:t>To search for the first or last occurrence of a substring, 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indexOf</a:t>
            </a:r>
            <a:r>
              <a:rPr lang="en-IN" dirty="0"/>
              <a:t>(String </a:t>
            </a:r>
            <a:r>
              <a:rPr lang="en-IN" i="1" dirty="0" err="1"/>
              <a:t>str</a:t>
            </a:r>
            <a:r>
              <a:rPr lang="en-IN" i="1" dirty="0"/>
              <a:t>)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lastIndexOf</a:t>
            </a:r>
            <a:r>
              <a:rPr lang="en-IN" dirty="0"/>
              <a:t>(String </a:t>
            </a:r>
            <a:r>
              <a:rPr lang="en-IN" i="1" dirty="0" err="1"/>
              <a:t>str</a:t>
            </a:r>
            <a:r>
              <a:rPr lang="en-IN" i="1" dirty="0"/>
              <a:t>)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53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Searching strings(contd..)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specify a starting point for the search</a:t>
            </a:r>
          </a:p>
          <a:p>
            <a:pPr lvl="1"/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indexOf</a:t>
            </a:r>
            <a:r>
              <a:rPr lang="en-GB" dirty="0"/>
              <a:t>(char </a:t>
            </a:r>
            <a:r>
              <a:rPr lang="en-GB" i="1" dirty="0" err="1"/>
              <a:t>ch</a:t>
            </a:r>
            <a:r>
              <a:rPr lang="en-GB" i="1" dirty="0"/>
              <a:t>, </a:t>
            </a:r>
            <a:r>
              <a:rPr lang="en-GB" i="1" dirty="0" err="1"/>
              <a:t>int</a:t>
            </a:r>
            <a:r>
              <a:rPr lang="en-GB" i="1" dirty="0"/>
              <a:t> </a:t>
            </a:r>
            <a:r>
              <a:rPr lang="en-GB" i="1" dirty="0" err="1"/>
              <a:t>startIndex</a:t>
            </a:r>
            <a:r>
              <a:rPr lang="en-GB" i="1" dirty="0"/>
              <a:t>)</a:t>
            </a:r>
          </a:p>
          <a:p>
            <a:pPr lvl="1"/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lastIndexOf</a:t>
            </a:r>
            <a:r>
              <a:rPr lang="en-GB"/>
              <a:t>(char </a:t>
            </a:r>
            <a:r>
              <a:rPr lang="en-GB" i="1" dirty="0" err="1"/>
              <a:t>ch</a:t>
            </a:r>
            <a:r>
              <a:rPr lang="en-GB" i="1" dirty="0"/>
              <a:t>, </a:t>
            </a:r>
            <a:r>
              <a:rPr lang="en-GB" i="1" dirty="0" err="1"/>
              <a:t>int</a:t>
            </a:r>
            <a:r>
              <a:rPr lang="en-GB" i="1" dirty="0"/>
              <a:t> </a:t>
            </a:r>
            <a:r>
              <a:rPr lang="en-GB" i="1" dirty="0" err="1"/>
              <a:t>startIndex</a:t>
            </a:r>
            <a:r>
              <a:rPr lang="en-GB" i="1" dirty="0"/>
              <a:t>)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indexOf</a:t>
            </a:r>
            <a:r>
              <a:rPr lang="en-IN" dirty="0"/>
              <a:t>(String </a:t>
            </a:r>
            <a:r>
              <a:rPr lang="en-IN" i="1" dirty="0" err="1"/>
              <a:t>str</a:t>
            </a:r>
            <a:r>
              <a:rPr lang="en-IN" i="1" dirty="0"/>
              <a:t>, </a:t>
            </a:r>
            <a:r>
              <a:rPr lang="en-IN" i="1" dirty="0" err="1"/>
              <a:t>int</a:t>
            </a:r>
            <a:r>
              <a:rPr lang="en-IN" i="1" dirty="0"/>
              <a:t> </a:t>
            </a:r>
            <a:r>
              <a:rPr lang="en-IN" i="1" dirty="0" err="1"/>
              <a:t>startIndex</a:t>
            </a:r>
            <a:r>
              <a:rPr lang="en-IN" i="1" dirty="0"/>
              <a:t>)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lastIndexOf</a:t>
            </a:r>
            <a:r>
              <a:rPr lang="en-IN" dirty="0"/>
              <a:t>(String </a:t>
            </a:r>
            <a:r>
              <a:rPr lang="en-IN" i="1" dirty="0" err="1"/>
              <a:t>str</a:t>
            </a:r>
            <a:r>
              <a:rPr lang="en-IN" i="1" dirty="0"/>
              <a:t>, </a:t>
            </a:r>
            <a:r>
              <a:rPr lang="en-IN" i="1" dirty="0" err="1"/>
              <a:t>int</a:t>
            </a:r>
            <a:r>
              <a:rPr lang="en-IN" i="1" dirty="0"/>
              <a:t> </a:t>
            </a:r>
            <a:r>
              <a:rPr lang="en-IN" i="1" dirty="0" err="1"/>
              <a:t>startIndex</a:t>
            </a:r>
            <a:r>
              <a:rPr lang="en-IN" i="1" dirty="0"/>
              <a:t>)</a:t>
            </a:r>
          </a:p>
          <a:p>
            <a:r>
              <a:rPr lang="en-IN" dirty="0"/>
              <a:t>EX:</a:t>
            </a:r>
          </a:p>
          <a:p>
            <a:pPr marL="457200" lvl="1" indent="0">
              <a:buNone/>
            </a:pPr>
            <a:r>
              <a:rPr lang="en-IN" dirty="0"/>
              <a:t>class </a:t>
            </a:r>
            <a:r>
              <a:rPr lang="en-IN" dirty="0" err="1"/>
              <a:t>indexOfDemo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GB" dirty="0"/>
              <a:t>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pPr marL="457200" lvl="1" indent="0">
              <a:buNone/>
            </a:pPr>
            <a:r>
              <a:rPr lang="en-GB" dirty="0"/>
              <a:t>String s = "Now is the time for all good men to come to the aid of their country.";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2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0688"/>
            <a:ext cx="10820400" cy="483130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To create empty String</a:t>
            </a:r>
          </a:p>
          <a:p>
            <a:pPr lvl="1"/>
            <a:r>
              <a:rPr lang="en-IN" dirty="0"/>
              <a:t>String s= new String();</a:t>
            </a:r>
          </a:p>
          <a:p>
            <a:r>
              <a:rPr lang="en-IN" dirty="0"/>
              <a:t>To create String initialized with array of characters.</a:t>
            </a:r>
          </a:p>
          <a:p>
            <a:pPr lvl="1"/>
            <a:r>
              <a:rPr lang="en-IN" dirty="0"/>
              <a:t>String(char </a:t>
            </a:r>
            <a:r>
              <a:rPr lang="en-IN" i="1" dirty="0"/>
              <a:t>chars[ ])</a:t>
            </a:r>
          </a:p>
          <a:p>
            <a:pPr lvl="2"/>
            <a:r>
              <a:rPr lang="en-IN" dirty="0"/>
              <a:t>Here is an example:</a:t>
            </a:r>
          </a:p>
          <a:p>
            <a:pPr lvl="2"/>
            <a:r>
              <a:rPr lang="en-GB" dirty="0"/>
              <a:t>char chars[] = { 'a', 'b', 'c' };</a:t>
            </a:r>
          </a:p>
          <a:p>
            <a:pPr lvl="2"/>
            <a:r>
              <a:rPr lang="en-IN" dirty="0"/>
              <a:t>String s = new String(chars);</a:t>
            </a:r>
          </a:p>
          <a:p>
            <a:pPr lvl="2"/>
            <a:r>
              <a:rPr lang="en-GB" dirty="0"/>
              <a:t>This constructor initializes </a:t>
            </a:r>
            <a:r>
              <a:rPr lang="en-GB" b="1" dirty="0"/>
              <a:t>s with the string “</a:t>
            </a:r>
            <a:r>
              <a:rPr lang="en-GB" b="1" dirty="0" err="1"/>
              <a:t>abc</a:t>
            </a:r>
            <a:r>
              <a:rPr lang="en-GB" b="1" dirty="0"/>
              <a:t>”.</a:t>
            </a:r>
          </a:p>
          <a:p>
            <a:r>
              <a:rPr lang="en-GB" dirty="0"/>
              <a:t>To create subrange of a character array as an initializer</a:t>
            </a:r>
          </a:p>
          <a:p>
            <a:pPr lvl="1"/>
            <a:r>
              <a:rPr lang="en-IN" dirty="0"/>
              <a:t>String(char </a:t>
            </a:r>
            <a:r>
              <a:rPr lang="en-IN" i="1" dirty="0"/>
              <a:t>chars[ ], </a:t>
            </a:r>
            <a:r>
              <a:rPr lang="en-IN" i="1" dirty="0" err="1"/>
              <a:t>int</a:t>
            </a:r>
            <a:r>
              <a:rPr lang="en-IN" i="1" dirty="0"/>
              <a:t> </a:t>
            </a:r>
            <a:r>
              <a:rPr lang="en-IN" i="1" dirty="0" err="1"/>
              <a:t>startIndex</a:t>
            </a:r>
            <a:r>
              <a:rPr lang="en-IN" i="1" dirty="0"/>
              <a:t>, </a:t>
            </a:r>
            <a:r>
              <a:rPr lang="en-IN" i="1" dirty="0" err="1"/>
              <a:t>int</a:t>
            </a:r>
            <a:r>
              <a:rPr lang="en-IN" i="1" dirty="0"/>
              <a:t> </a:t>
            </a:r>
            <a:r>
              <a:rPr lang="en-IN" i="1" dirty="0" err="1"/>
              <a:t>numChars</a:t>
            </a:r>
            <a:r>
              <a:rPr lang="en-IN" i="1" dirty="0"/>
              <a:t>)</a:t>
            </a:r>
          </a:p>
          <a:p>
            <a:pPr lvl="1"/>
            <a:r>
              <a:rPr lang="en-GB" i="1" dirty="0" err="1"/>
              <a:t>startIndex</a:t>
            </a:r>
            <a:r>
              <a:rPr lang="en-GB" i="1" dirty="0"/>
              <a:t> specifies the index at which the subrange begins, and </a:t>
            </a:r>
            <a:r>
              <a:rPr lang="en-GB" i="1" dirty="0" err="1"/>
              <a:t>numChars</a:t>
            </a:r>
            <a:r>
              <a:rPr lang="en-GB" i="1" dirty="0"/>
              <a:t> specifies </a:t>
            </a:r>
            <a:r>
              <a:rPr lang="en-GB" sz="2400" dirty="0"/>
              <a:t>the number of characters to use. </a:t>
            </a:r>
          </a:p>
          <a:p>
            <a:pPr lvl="1"/>
            <a:r>
              <a:rPr lang="en-GB" sz="2400" dirty="0"/>
              <a:t>Here is an example:</a:t>
            </a:r>
          </a:p>
          <a:p>
            <a:pPr lvl="1"/>
            <a:r>
              <a:rPr lang="en-IN" dirty="0"/>
              <a:t>char chars[] = { 'a', 'b', 'c', 'd', 'e', 'f' };</a:t>
            </a:r>
          </a:p>
          <a:p>
            <a:pPr lvl="1"/>
            <a:r>
              <a:rPr lang="en-GB" dirty="0"/>
              <a:t>String s = new String(chars, 2, 3);</a:t>
            </a:r>
          </a:p>
          <a:p>
            <a:pPr lvl="1"/>
            <a:r>
              <a:rPr lang="en-GB" dirty="0"/>
              <a:t>This initializes </a:t>
            </a:r>
            <a:r>
              <a:rPr lang="en-GB" b="1" dirty="0"/>
              <a:t>s with the characters </a:t>
            </a:r>
            <a:r>
              <a:rPr lang="en-GB" b="1" dirty="0" err="1"/>
              <a:t>cde</a:t>
            </a:r>
            <a:r>
              <a:rPr lang="en-GB" b="1" dirty="0"/>
              <a:t>.</a:t>
            </a:r>
          </a:p>
          <a:p>
            <a:pPr lvl="1"/>
            <a:endParaRPr lang="en-GB" b="1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26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Searching strings(contd..)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indexOf</a:t>
            </a:r>
            <a:r>
              <a:rPr lang="en-IN" dirty="0"/>
              <a:t>(t) = " + </a:t>
            </a:r>
            <a:r>
              <a:rPr lang="en-IN" dirty="0" err="1"/>
              <a:t>s.indexOf</a:t>
            </a:r>
            <a:r>
              <a:rPr lang="en-IN" dirty="0"/>
              <a:t>('t'));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lastIndexOf</a:t>
            </a:r>
            <a:r>
              <a:rPr lang="en-IN" dirty="0"/>
              <a:t>(t) = " +</a:t>
            </a:r>
            <a:r>
              <a:rPr lang="en-IN" dirty="0" err="1"/>
              <a:t>s.lastIndexOf</a:t>
            </a:r>
            <a:r>
              <a:rPr lang="en-IN" dirty="0"/>
              <a:t>('t'));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indexOf</a:t>
            </a:r>
            <a:r>
              <a:rPr lang="en-IN" dirty="0"/>
              <a:t>(the) = " +</a:t>
            </a:r>
            <a:r>
              <a:rPr lang="en-IN" dirty="0" err="1"/>
              <a:t>s.indexOf</a:t>
            </a:r>
            <a:r>
              <a:rPr lang="en-IN" dirty="0"/>
              <a:t>("the"));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lastIndexOf</a:t>
            </a:r>
            <a:r>
              <a:rPr lang="en-IN" dirty="0"/>
              <a:t>(the) = " +</a:t>
            </a:r>
            <a:r>
              <a:rPr lang="en-IN" dirty="0" err="1"/>
              <a:t>s.lastIndexOf</a:t>
            </a:r>
            <a:r>
              <a:rPr lang="en-IN" dirty="0"/>
              <a:t>("the"));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indexOf</a:t>
            </a:r>
            <a:r>
              <a:rPr lang="en-IN" dirty="0"/>
              <a:t>(t, 10) = " +</a:t>
            </a:r>
            <a:r>
              <a:rPr lang="en-IN" dirty="0" err="1"/>
              <a:t>s.indexOf</a:t>
            </a:r>
            <a:r>
              <a:rPr lang="en-IN" dirty="0"/>
              <a:t>('t', 10));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lastIndexOf</a:t>
            </a:r>
            <a:r>
              <a:rPr lang="en-IN" dirty="0"/>
              <a:t>(t, 60) = " +.</a:t>
            </a:r>
            <a:r>
              <a:rPr lang="en-IN" dirty="0" err="1"/>
              <a:t>lastIndexOf</a:t>
            </a:r>
            <a:r>
              <a:rPr lang="en-IN" dirty="0"/>
              <a:t>('t', 60));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indexOf</a:t>
            </a:r>
            <a:r>
              <a:rPr lang="en-IN" dirty="0"/>
              <a:t>(the, 10) = " +</a:t>
            </a:r>
            <a:r>
              <a:rPr lang="en-IN" dirty="0" err="1"/>
              <a:t>s.indexOf</a:t>
            </a:r>
            <a:r>
              <a:rPr lang="en-IN" dirty="0"/>
              <a:t>("the", 10));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lastIndexOf</a:t>
            </a:r>
            <a:r>
              <a:rPr lang="en-IN" dirty="0"/>
              <a:t>(the, 60) = " +</a:t>
            </a:r>
            <a:r>
              <a:rPr lang="en-IN" dirty="0" err="1"/>
              <a:t>s.lastIndexOf</a:t>
            </a:r>
            <a:r>
              <a:rPr lang="en-IN" dirty="0"/>
              <a:t>("the", 60));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1009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substring( )</a:t>
            </a:r>
          </a:p>
          <a:p>
            <a:r>
              <a:rPr lang="en-GB" sz="2000" dirty="0"/>
              <a:t>Used to extract a substring from the string.</a:t>
            </a:r>
          </a:p>
          <a:p>
            <a:pPr lvl="1"/>
            <a:r>
              <a:rPr lang="en-IN" dirty="0"/>
              <a:t>String substring(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startIndex</a:t>
            </a:r>
            <a:r>
              <a:rPr lang="en-IN" dirty="0"/>
              <a:t>) </a:t>
            </a:r>
          </a:p>
          <a:p>
            <a:pPr lvl="1"/>
            <a:r>
              <a:rPr lang="en-GB" dirty="0" err="1"/>
              <a:t>startIndex</a:t>
            </a:r>
            <a:r>
              <a:rPr lang="en-GB" dirty="0"/>
              <a:t> specifies the index at which the substring will begin.</a:t>
            </a:r>
            <a:endParaRPr lang="en-IN" dirty="0"/>
          </a:p>
          <a:p>
            <a:pPr lvl="1"/>
            <a:r>
              <a:rPr lang="en-IN" dirty="0"/>
              <a:t>String substring(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startIndex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endIndex</a:t>
            </a:r>
            <a:r>
              <a:rPr lang="en-IN" dirty="0"/>
              <a:t>)</a:t>
            </a:r>
          </a:p>
          <a:p>
            <a:pPr lvl="1"/>
            <a:r>
              <a:rPr lang="en-GB" dirty="0" err="1"/>
              <a:t>endIndex</a:t>
            </a:r>
            <a:r>
              <a:rPr lang="en-GB" dirty="0"/>
              <a:t> specifies the stopping point.</a:t>
            </a:r>
          </a:p>
          <a:p>
            <a:pPr lvl="1"/>
            <a:r>
              <a:rPr lang="en-GB" dirty="0"/>
              <a:t>The string returned contains all the characters from the beginning index, up to, but not </a:t>
            </a:r>
            <a:r>
              <a:rPr lang="en-IN" dirty="0"/>
              <a:t>including, the ending index.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i="1" dirty="0"/>
          </a:p>
          <a:p>
            <a:pPr marL="457200" lvl="1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243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Modifying a String(contd..)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/>
              <a:t>Concat</a:t>
            </a:r>
            <a:r>
              <a:rPr lang="en-IN" b="1" dirty="0"/>
              <a:t>()</a:t>
            </a:r>
          </a:p>
          <a:p>
            <a:r>
              <a:rPr lang="en-IN" dirty="0"/>
              <a:t>Used to concatenate two strings.</a:t>
            </a:r>
          </a:p>
          <a:p>
            <a:pPr lvl="1"/>
            <a:r>
              <a:rPr lang="en-IN" dirty="0"/>
              <a:t>String </a:t>
            </a:r>
            <a:r>
              <a:rPr lang="en-IN" dirty="0" err="1"/>
              <a:t>concat</a:t>
            </a:r>
            <a:r>
              <a:rPr lang="en-IN" dirty="0"/>
              <a:t>(String </a:t>
            </a:r>
            <a:r>
              <a:rPr lang="en-IN" i="1" dirty="0" err="1"/>
              <a:t>str</a:t>
            </a:r>
            <a:r>
              <a:rPr lang="en-IN" i="1" dirty="0"/>
              <a:t>)</a:t>
            </a:r>
          </a:p>
          <a:p>
            <a:pPr lvl="1"/>
            <a:r>
              <a:rPr lang="en-GB" dirty="0"/>
              <a:t>This method creates a new object that contains the invoking string with the contents of </a:t>
            </a:r>
            <a:r>
              <a:rPr lang="en-GB" i="1" dirty="0" err="1"/>
              <a:t>str</a:t>
            </a:r>
            <a:r>
              <a:rPr lang="en-GB" i="1" dirty="0"/>
              <a:t> appended to the end.</a:t>
            </a:r>
          </a:p>
          <a:p>
            <a:pPr lvl="1"/>
            <a:r>
              <a:rPr lang="en-GB" dirty="0" err="1"/>
              <a:t>concat</a:t>
            </a:r>
            <a:r>
              <a:rPr lang="en-GB" dirty="0"/>
              <a:t>( ) performs the same function as +</a:t>
            </a:r>
          </a:p>
          <a:p>
            <a:pPr lvl="1"/>
            <a:r>
              <a:rPr lang="en-GB" dirty="0"/>
              <a:t>EX:</a:t>
            </a:r>
          </a:p>
          <a:p>
            <a:pPr lvl="2"/>
            <a:r>
              <a:rPr lang="en-IN" dirty="0"/>
              <a:t>String s1 = "one";</a:t>
            </a:r>
          </a:p>
          <a:p>
            <a:pPr lvl="2"/>
            <a:r>
              <a:rPr lang="en-IN" dirty="0"/>
              <a:t>String s2 = s1.concat("two");</a:t>
            </a:r>
          </a:p>
          <a:p>
            <a:pPr marL="457200" lvl="1" indent="0">
              <a:buNone/>
            </a:pPr>
            <a:r>
              <a:rPr lang="en-IN" b="1" dirty="0"/>
              <a:t>		or</a:t>
            </a:r>
          </a:p>
          <a:p>
            <a:pPr lvl="2"/>
            <a:r>
              <a:rPr lang="en-IN" dirty="0"/>
              <a:t>String s1 = "one";</a:t>
            </a:r>
          </a:p>
          <a:p>
            <a:pPr lvl="2"/>
            <a:r>
              <a:rPr lang="en-IN" dirty="0"/>
              <a:t>String s2 = s1 + "two";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978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Modifying a String(contd..)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1088858" cy="4024125"/>
          </a:xfrm>
        </p:spPr>
        <p:txBody>
          <a:bodyPr>
            <a:normAutofit/>
          </a:bodyPr>
          <a:lstStyle/>
          <a:p>
            <a:r>
              <a:rPr lang="en-IN" b="1" dirty="0"/>
              <a:t>replace( )</a:t>
            </a:r>
          </a:p>
          <a:p>
            <a:r>
              <a:rPr lang="en-IN" dirty="0"/>
              <a:t>String replace(char original, char replacement).</a:t>
            </a:r>
          </a:p>
          <a:p>
            <a:r>
              <a:rPr lang="en-GB" dirty="0"/>
              <a:t>original specifies the character to be replaced by the character specified by replacement.</a:t>
            </a:r>
          </a:p>
          <a:p>
            <a:r>
              <a:rPr lang="en-GB" dirty="0"/>
              <a:t>String s = "</a:t>
            </a:r>
            <a:r>
              <a:rPr lang="en-GB" dirty="0" err="1"/>
              <a:t>Hello".replace</a:t>
            </a:r>
            <a:r>
              <a:rPr lang="en-GB" dirty="0"/>
              <a:t>('l', 'w');</a:t>
            </a:r>
          </a:p>
          <a:p>
            <a:r>
              <a:rPr lang="en-GB" dirty="0"/>
              <a:t>The second form of replace( ) replaces one character sequence with another. </a:t>
            </a:r>
          </a:p>
          <a:p>
            <a:pPr lvl="1"/>
            <a:r>
              <a:rPr lang="en-IN" dirty="0"/>
              <a:t>String replace(</a:t>
            </a:r>
            <a:r>
              <a:rPr lang="en-IN" dirty="0" err="1"/>
              <a:t>CharSequence</a:t>
            </a:r>
            <a:r>
              <a:rPr lang="en-IN" dirty="0"/>
              <a:t> original, </a:t>
            </a:r>
            <a:r>
              <a:rPr lang="en-IN" dirty="0" err="1"/>
              <a:t>CharSequence</a:t>
            </a:r>
            <a:r>
              <a:rPr lang="en-IN" dirty="0"/>
              <a:t> replacement) //from J2SE5</a:t>
            </a:r>
            <a:endParaRPr lang="en-GB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1179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Modifying a String(contd..)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1088858" cy="4024125"/>
          </a:xfrm>
        </p:spPr>
        <p:txBody>
          <a:bodyPr>
            <a:normAutofit/>
          </a:bodyPr>
          <a:lstStyle/>
          <a:p>
            <a:r>
              <a:rPr lang="en-IN" b="1" dirty="0"/>
              <a:t>trim( )</a:t>
            </a:r>
          </a:p>
          <a:p>
            <a:r>
              <a:rPr lang="en-GB" dirty="0"/>
              <a:t>The trim( ) method returns a copy of the invoking string from which any leading and trailing </a:t>
            </a:r>
            <a:r>
              <a:rPr lang="en-IN" dirty="0"/>
              <a:t>whitespace has been removed.</a:t>
            </a:r>
          </a:p>
          <a:p>
            <a:pPr lvl="1"/>
            <a:r>
              <a:rPr lang="en-IN" dirty="0"/>
              <a:t>String trim( )</a:t>
            </a:r>
          </a:p>
          <a:p>
            <a:pPr lvl="1"/>
            <a:r>
              <a:rPr lang="en-IN" dirty="0"/>
              <a:t>EX: </a:t>
            </a:r>
            <a:r>
              <a:rPr lang="en-GB" dirty="0"/>
              <a:t>String s = "   Hello World    ".trim();</a:t>
            </a:r>
          </a:p>
          <a:p>
            <a:pPr marL="457200" lvl="1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4075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717" y="764373"/>
            <a:ext cx="9902483" cy="1293028"/>
          </a:xfrm>
        </p:spPr>
        <p:txBody>
          <a:bodyPr/>
          <a:lstStyle/>
          <a:p>
            <a:r>
              <a:rPr lang="en-IN" b="1" dirty="0"/>
              <a:t>Data Conversion Using </a:t>
            </a:r>
            <a:r>
              <a:rPr lang="en-IN" b="1" dirty="0" err="1"/>
              <a:t>valueOf</a:t>
            </a:r>
            <a:r>
              <a:rPr lang="en-IN" b="1" dirty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44394"/>
            <a:ext cx="10820400" cy="4881489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valueOf</a:t>
            </a:r>
            <a:r>
              <a:rPr lang="en-GB" dirty="0"/>
              <a:t>( ) method converts data from its internal format into a human-readable form.</a:t>
            </a:r>
          </a:p>
          <a:p>
            <a:r>
              <a:rPr lang="en-GB" dirty="0" err="1"/>
              <a:t>valueOf</a:t>
            </a:r>
            <a:r>
              <a:rPr lang="en-GB" dirty="0"/>
              <a:t>( ) is called when a string representation of some other type of data is needed.</a:t>
            </a:r>
          </a:p>
          <a:p>
            <a:r>
              <a:rPr lang="en-GB" dirty="0" err="1"/>
              <a:t>valueOf</a:t>
            </a:r>
            <a:r>
              <a:rPr lang="en-GB" dirty="0"/>
              <a:t>( ) is also overloaded for type Object, so an object of any class type you create can also be used as an argument. </a:t>
            </a:r>
          </a:p>
          <a:p>
            <a:pPr lvl="1"/>
            <a:r>
              <a:rPr lang="en-IN" dirty="0"/>
              <a:t>static String </a:t>
            </a:r>
            <a:r>
              <a:rPr lang="en-IN" dirty="0" err="1"/>
              <a:t>valueOf</a:t>
            </a:r>
            <a:r>
              <a:rPr lang="en-IN" dirty="0"/>
              <a:t>(double </a:t>
            </a:r>
            <a:r>
              <a:rPr lang="en-IN" i="1" dirty="0" err="1"/>
              <a:t>num</a:t>
            </a:r>
            <a:r>
              <a:rPr lang="en-IN" i="1" dirty="0"/>
              <a:t>)</a:t>
            </a:r>
          </a:p>
          <a:p>
            <a:pPr lvl="1"/>
            <a:r>
              <a:rPr lang="en-IN" dirty="0"/>
              <a:t>static String </a:t>
            </a:r>
            <a:r>
              <a:rPr lang="en-IN" dirty="0" err="1"/>
              <a:t>valueOf</a:t>
            </a:r>
            <a:r>
              <a:rPr lang="en-IN" dirty="0"/>
              <a:t>(long </a:t>
            </a:r>
            <a:r>
              <a:rPr lang="en-IN" i="1" dirty="0" err="1"/>
              <a:t>num</a:t>
            </a:r>
            <a:r>
              <a:rPr lang="en-IN" i="1" dirty="0"/>
              <a:t>)</a:t>
            </a:r>
          </a:p>
          <a:p>
            <a:pPr lvl="1"/>
            <a:r>
              <a:rPr lang="en-IN" dirty="0"/>
              <a:t>static String </a:t>
            </a:r>
            <a:r>
              <a:rPr lang="en-IN" dirty="0" err="1"/>
              <a:t>valueOf</a:t>
            </a:r>
            <a:r>
              <a:rPr lang="en-IN" dirty="0"/>
              <a:t>(Object </a:t>
            </a:r>
            <a:r>
              <a:rPr lang="en-IN" i="1" dirty="0" err="1"/>
              <a:t>ob</a:t>
            </a:r>
            <a:r>
              <a:rPr lang="en-IN" i="1" dirty="0"/>
              <a:t>)</a:t>
            </a:r>
          </a:p>
          <a:p>
            <a:pPr lvl="1"/>
            <a:r>
              <a:rPr lang="en-IN" dirty="0"/>
              <a:t>static String </a:t>
            </a:r>
            <a:r>
              <a:rPr lang="en-IN" dirty="0" err="1"/>
              <a:t>valueOf</a:t>
            </a:r>
            <a:r>
              <a:rPr lang="en-IN" dirty="0"/>
              <a:t>(char </a:t>
            </a:r>
            <a:r>
              <a:rPr lang="en-IN" i="1" dirty="0"/>
              <a:t>chars[ ])</a:t>
            </a:r>
          </a:p>
          <a:p>
            <a:r>
              <a:rPr lang="en-GB" sz="2400" dirty="0"/>
              <a:t>Any object that you pass to </a:t>
            </a:r>
            <a:r>
              <a:rPr lang="en-GB" sz="2400" dirty="0" err="1"/>
              <a:t>valueOf</a:t>
            </a:r>
            <a:r>
              <a:rPr lang="en-GB" sz="2400" dirty="0"/>
              <a:t>( ) will return the result of a call to the object’s </a:t>
            </a:r>
            <a:r>
              <a:rPr lang="en-GB" sz="2400" dirty="0" err="1"/>
              <a:t>toString</a:t>
            </a:r>
            <a:r>
              <a:rPr lang="en-GB" sz="2400" dirty="0"/>
              <a:t>( ) method.</a:t>
            </a:r>
          </a:p>
          <a:p>
            <a:r>
              <a:rPr lang="en-GB" sz="2400" dirty="0"/>
              <a:t>For arrays: </a:t>
            </a:r>
            <a:r>
              <a:rPr lang="en-GB" dirty="0"/>
              <a:t>static String </a:t>
            </a:r>
            <a:r>
              <a:rPr lang="en-GB" dirty="0" err="1"/>
              <a:t>valueOf</a:t>
            </a:r>
            <a:r>
              <a:rPr lang="en-GB" dirty="0"/>
              <a:t>(char </a:t>
            </a:r>
            <a:r>
              <a:rPr lang="en-GB" i="1" dirty="0"/>
              <a:t>chars[ ], </a:t>
            </a:r>
            <a:r>
              <a:rPr lang="en-GB" i="1" dirty="0" err="1"/>
              <a:t>int</a:t>
            </a:r>
            <a:r>
              <a:rPr lang="en-GB" i="1" dirty="0"/>
              <a:t> </a:t>
            </a:r>
            <a:r>
              <a:rPr lang="en-GB" i="1" dirty="0" err="1"/>
              <a:t>startIndex</a:t>
            </a:r>
            <a:r>
              <a:rPr lang="en-GB" i="1" dirty="0"/>
              <a:t>, </a:t>
            </a:r>
            <a:r>
              <a:rPr lang="en-GB" i="1" dirty="0" err="1"/>
              <a:t>int</a:t>
            </a:r>
            <a:r>
              <a:rPr lang="en-GB" i="1" dirty="0"/>
              <a:t> </a:t>
            </a:r>
            <a:r>
              <a:rPr lang="en-GB" i="1" dirty="0" err="1"/>
              <a:t>numChars</a:t>
            </a:r>
            <a:r>
              <a:rPr lang="en-GB" i="1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3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GB" b="1" dirty="0"/>
              <a:t>Changing the Case of Characters Within a 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String </a:t>
            </a:r>
            <a:r>
              <a:rPr lang="en-IN" dirty="0" err="1"/>
              <a:t>toLowerCase</a:t>
            </a:r>
            <a:r>
              <a:rPr lang="en-IN" dirty="0"/>
              <a:t>( )</a:t>
            </a:r>
          </a:p>
          <a:p>
            <a:r>
              <a:rPr lang="en-IN" dirty="0"/>
              <a:t>String </a:t>
            </a:r>
            <a:r>
              <a:rPr lang="en-IN" dirty="0" err="1"/>
              <a:t>toUpperCase</a:t>
            </a:r>
            <a:r>
              <a:rPr lang="en-IN" dirty="0"/>
              <a:t>( )</a:t>
            </a:r>
          </a:p>
          <a:p>
            <a:r>
              <a:rPr lang="en-GB" dirty="0"/>
              <a:t>Both methods return a String object that contains the uppercase or lowercase equivalent </a:t>
            </a:r>
            <a:r>
              <a:rPr lang="en-IN" dirty="0"/>
              <a:t>of the invoking String.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39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Additional String Methods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972" y="1899138"/>
            <a:ext cx="8482819" cy="47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5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822" y="764373"/>
            <a:ext cx="10296378" cy="1293028"/>
          </a:xfrm>
        </p:spPr>
        <p:txBody>
          <a:bodyPr/>
          <a:lstStyle/>
          <a:p>
            <a:r>
              <a:rPr lang="en-IN" b="1" dirty="0"/>
              <a:t>Additional String Methods(contd..)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976" y="2504049"/>
            <a:ext cx="10111224" cy="32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74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8" y="764373"/>
            <a:ext cx="10507392" cy="1293028"/>
          </a:xfrm>
        </p:spPr>
        <p:txBody>
          <a:bodyPr/>
          <a:lstStyle/>
          <a:p>
            <a:r>
              <a:rPr lang="en-IN" b="1" dirty="0"/>
              <a:t>Additional String Methods(contd..)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808" y="2205978"/>
            <a:ext cx="9093590" cy="40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6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constructors(contd..)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6096"/>
            <a:ext cx="10820400" cy="48313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construct a </a:t>
            </a:r>
            <a:r>
              <a:rPr lang="en-GB" b="1" dirty="0"/>
              <a:t>String object that contains the same character sequence as another </a:t>
            </a:r>
            <a:r>
              <a:rPr lang="en-IN" b="1" dirty="0"/>
              <a:t>String object .</a:t>
            </a:r>
          </a:p>
          <a:p>
            <a:pPr lvl="1"/>
            <a:r>
              <a:rPr lang="en-IN" dirty="0"/>
              <a:t>String(String </a:t>
            </a:r>
            <a:r>
              <a:rPr lang="en-IN" i="1" dirty="0" err="1"/>
              <a:t>strObj</a:t>
            </a:r>
            <a:r>
              <a:rPr lang="en-IN" i="1" dirty="0"/>
              <a:t>)</a:t>
            </a:r>
          </a:p>
          <a:p>
            <a:pPr lvl="1"/>
            <a:r>
              <a:rPr lang="en-GB" dirty="0"/>
              <a:t>Here, </a:t>
            </a:r>
            <a:r>
              <a:rPr lang="en-GB" i="1" dirty="0" err="1"/>
              <a:t>strObj</a:t>
            </a:r>
            <a:r>
              <a:rPr lang="en-GB" i="1" dirty="0"/>
              <a:t> is a </a:t>
            </a:r>
            <a:r>
              <a:rPr lang="en-GB" b="1" i="1" dirty="0"/>
              <a:t>String object. </a:t>
            </a:r>
          </a:p>
          <a:p>
            <a:pPr lvl="1"/>
            <a:r>
              <a:rPr lang="en-GB" b="1" i="1" dirty="0"/>
              <a:t>Consider this example:</a:t>
            </a:r>
            <a:endParaRPr lang="en-IN" dirty="0"/>
          </a:p>
          <a:p>
            <a:pPr marL="914400" lvl="2" indent="0">
              <a:buNone/>
            </a:pPr>
            <a:r>
              <a:rPr lang="en-GB" dirty="0"/>
              <a:t>// Construct one String from another.</a:t>
            </a:r>
          </a:p>
          <a:p>
            <a:pPr marL="914400" lvl="2" indent="0">
              <a:buNone/>
            </a:pPr>
            <a:r>
              <a:rPr lang="en-IN" dirty="0"/>
              <a:t>class </a:t>
            </a:r>
            <a:r>
              <a:rPr lang="en-IN" dirty="0" err="1"/>
              <a:t>MakeString</a:t>
            </a:r>
            <a:r>
              <a:rPr lang="en-IN" dirty="0"/>
              <a:t> {</a:t>
            </a:r>
          </a:p>
          <a:p>
            <a:pPr marL="914400" lvl="2" indent="0">
              <a:buNone/>
            </a:pPr>
            <a:r>
              <a:rPr lang="en-GB" dirty="0"/>
              <a:t>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pPr marL="914400" lvl="2" indent="0">
              <a:buNone/>
            </a:pPr>
            <a:r>
              <a:rPr lang="en-IN" dirty="0"/>
              <a:t>char c[] = {'J', 'a', 'v', 'a'};</a:t>
            </a:r>
          </a:p>
          <a:p>
            <a:pPr marL="914400" lvl="2" indent="0">
              <a:buNone/>
            </a:pPr>
            <a:r>
              <a:rPr lang="en-IN" dirty="0"/>
              <a:t>String s1 = new String(c);</a:t>
            </a:r>
          </a:p>
          <a:p>
            <a:pPr marL="914400" lvl="2" indent="0">
              <a:buNone/>
            </a:pPr>
            <a:r>
              <a:rPr lang="en-IN" dirty="0"/>
              <a:t>String s2 = new String(s1);</a:t>
            </a:r>
          </a:p>
          <a:p>
            <a:pPr marL="914400" lvl="2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(s1);</a:t>
            </a:r>
          </a:p>
          <a:p>
            <a:pPr marL="914400" lvl="2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(s2);</a:t>
            </a:r>
          </a:p>
          <a:p>
            <a:pPr marL="914400" lvl="2" indent="0">
              <a:buNone/>
            </a:pPr>
            <a:r>
              <a:rPr lang="en-IN" dirty="0"/>
              <a:t>}</a:t>
            </a:r>
          </a:p>
          <a:p>
            <a:pPr marL="914400" lvl="2" indent="0">
              <a:buNone/>
            </a:pPr>
            <a:r>
              <a:rPr lang="en-IN" dirty="0"/>
              <a:t>}</a:t>
            </a:r>
          </a:p>
          <a:p>
            <a:pPr marL="914400" lvl="2" indent="0">
              <a:buNone/>
            </a:pPr>
            <a:r>
              <a:rPr lang="en-IN" dirty="0"/>
              <a:t>Output: Java </a:t>
            </a:r>
            <a:r>
              <a:rPr lang="en-IN" dirty="0" err="1"/>
              <a:t>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11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75" y="1786598"/>
            <a:ext cx="12401550" cy="4432088"/>
          </a:xfrm>
        </p:spPr>
        <p:txBody>
          <a:bodyPr>
            <a:normAutofit/>
          </a:bodyPr>
          <a:lstStyle/>
          <a:p>
            <a:r>
              <a:rPr lang="en-GB" dirty="0" err="1"/>
              <a:t>StringBuffer</a:t>
            </a:r>
            <a:r>
              <a:rPr lang="en-GB" dirty="0"/>
              <a:t> represents </a:t>
            </a:r>
            <a:r>
              <a:rPr lang="en-GB" dirty="0" err="1"/>
              <a:t>growable</a:t>
            </a:r>
            <a:r>
              <a:rPr lang="en-GB" dirty="0"/>
              <a:t> and writeable character sequences. </a:t>
            </a:r>
          </a:p>
          <a:p>
            <a:r>
              <a:rPr lang="en-GB" dirty="0" err="1"/>
              <a:t>StringBuffer</a:t>
            </a:r>
            <a:r>
              <a:rPr lang="en-GB" dirty="0"/>
              <a:t> may have characters and substrings inserted in the middle or appended to the end.</a:t>
            </a:r>
          </a:p>
          <a:p>
            <a:r>
              <a:rPr lang="en-GB" dirty="0"/>
              <a:t> </a:t>
            </a:r>
            <a:r>
              <a:rPr lang="en-GB" dirty="0" err="1"/>
              <a:t>StringBuffer</a:t>
            </a:r>
            <a:r>
              <a:rPr lang="en-GB" dirty="0"/>
              <a:t> will automatically grow to make room for additions and often has more </a:t>
            </a:r>
            <a:r>
              <a:rPr lang="en-GB" dirty="0" err="1"/>
              <a:t>spcaes</a:t>
            </a:r>
            <a:r>
              <a:rPr lang="en-GB" dirty="0"/>
              <a:t> </a:t>
            </a:r>
            <a:r>
              <a:rPr lang="en-GB" dirty="0" err="1"/>
              <a:t>preallocated</a:t>
            </a:r>
            <a:r>
              <a:rPr lang="en-GB" dirty="0"/>
              <a:t>.</a:t>
            </a:r>
          </a:p>
          <a:p>
            <a:r>
              <a:rPr lang="en-IN" b="1" dirty="0"/>
              <a:t>Constructors:(explanation in program </a:t>
            </a:r>
            <a:r>
              <a:rPr lang="en-IN" b="1" dirty="0" err="1"/>
              <a:t>StringBufferConstructors</a:t>
            </a:r>
            <a:r>
              <a:rPr lang="en-IN" b="1"/>
              <a:t>)</a:t>
            </a:r>
            <a:endParaRPr lang="en-IN" b="1" dirty="0"/>
          </a:p>
          <a:p>
            <a:pPr lvl="1"/>
            <a:r>
              <a:rPr lang="en-IN" dirty="0" err="1"/>
              <a:t>StringBuffer</a:t>
            </a:r>
            <a:r>
              <a:rPr lang="en-IN" dirty="0"/>
              <a:t>( )  // Default size is 16 characters.</a:t>
            </a:r>
          </a:p>
          <a:p>
            <a:pPr lvl="1"/>
            <a:r>
              <a:rPr lang="en-IN" dirty="0" err="1"/>
              <a:t>StringBuffer</a:t>
            </a:r>
            <a:r>
              <a:rPr lang="en-IN" dirty="0"/>
              <a:t>(int </a:t>
            </a:r>
            <a:r>
              <a:rPr lang="en-IN" i="1" dirty="0"/>
              <a:t>size)//string ex:</a:t>
            </a:r>
            <a:r>
              <a:rPr lang="en-IN" dirty="0"/>
              <a:t> </a:t>
            </a:r>
            <a:r>
              <a:rPr lang="en-IN" dirty="0" err="1"/>
              <a:t>StringBuffer</a:t>
            </a:r>
            <a:r>
              <a:rPr lang="en-IN" dirty="0"/>
              <a:t>(10</a:t>
            </a:r>
            <a:r>
              <a:rPr lang="en-IN" i="1" dirty="0"/>
              <a:t>) not </a:t>
            </a:r>
            <a:r>
              <a:rPr lang="en-IN" dirty="0" err="1"/>
              <a:t>StringBuffer</a:t>
            </a:r>
            <a:r>
              <a:rPr lang="en-IN" dirty="0"/>
              <a:t>(int </a:t>
            </a:r>
            <a:r>
              <a:rPr lang="en-IN" i="1" dirty="0"/>
              <a:t>10)or </a:t>
            </a:r>
            <a:r>
              <a:rPr lang="en-IN" dirty="0" err="1"/>
              <a:t>StringBuffer</a:t>
            </a:r>
            <a:r>
              <a:rPr lang="en-IN" dirty="0"/>
              <a:t>(int </a:t>
            </a:r>
            <a:r>
              <a:rPr lang="en-IN" i="1" dirty="0"/>
              <a:t>h=10)</a:t>
            </a:r>
          </a:p>
          <a:p>
            <a:pPr lvl="1"/>
            <a:r>
              <a:rPr lang="en-IN" dirty="0" err="1"/>
              <a:t>StringBuffer</a:t>
            </a:r>
            <a:r>
              <a:rPr lang="en-IN" dirty="0"/>
              <a:t>(String </a:t>
            </a:r>
            <a:r>
              <a:rPr lang="en-IN" i="1" dirty="0"/>
              <a:t>str) // String, with 16 characters extra.</a:t>
            </a:r>
            <a:r>
              <a:rPr lang="en-IN" dirty="0"/>
              <a:t> </a:t>
            </a:r>
            <a:r>
              <a:rPr lang="en-IN" dirty="0" err="1"/>
              <a:t>StringBuffer</a:t>
            </a:r>
            <a:r>
              <a:rPr lang="en-IN" dirty="0"/>
              <a:t>(“</a:t>
            </a:r>
            <a:r>
              <a:rPr lang="en-IN" dirty="0" err="1"/>
              <a:t>kkr</a:t>
            </a:r>
            <a:r>
              <a:rPr lang="en-IN" dirty="0"/>
              <a:t>”</a:t>
            </a:r>
            <a:r>
              <a:rPr lang="en-IN" i="1" dirty="0"/>
              <a:t>)//16+3==capacity </a:t>
            </a:r>
          </a:p>
          <a:p>
            <a:pPr lvl="1"/>
            <a:r>
              <a:rPr lang="en-IN" dirty="0" err="1"/>
              <a:t>StringBuffer</a:t>
            </a:r>
            <a:r>
              <a:rPr lang="en-IN" dirty="0"/>
              <a:t>(</a:t>
            </a:r>
            <a:r>
              <a:rPr lang="en-IN" dirty="0" err="1"/>
              <a:t>CharSequence</a:t>
            </a:r>
            <a:r>
              <a:rPr lang="en-IN" dirty="0"/>
              <a:t> </a:t>
            </a:r>
            <a:r>
              <a:rPr lang="en-IN" i="1" dirty="0"/>
              <a:t>chars)</a:t>
            </a:r>
          </a:p>
          <a:p>
            <a:pPr lvl="1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9528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length( ) and capacity( )</a:t>
            </a:r>
          </a:p>
          <a:p>
            <a:r>
              <a:rPr lang="en-GB" dirty="0"/>
              <a:t>The current length of a </a:t>
            </a:r>
            <a:r>
              <a:rPr lang="en-GB" dirty="0" err="1"/>
              <a:t>StringBuffer</a:t>
            </a:r>
            <a:r>
              <a:rPr lang="en-GB" dirty="0"/>
              <a:t> can be found via the length( ) method,</a:t>
            </a:r>
          </a:p>
          <a:p>
            <a:r>
              <a:rPr lang="en-GB" dirty="0"/>
              <a:t>the total allocated capacity can be found through the capacity( ) method. </a:t>
            </a:r>
          </a:p>
          <a:p>
            <a:r>
              <a:rPr lang="en-GB" dirty="0"/>
              <a:t>They have the following </a:t>
            </a:r>
            <a:r>
              <a:rPr lang="en-IN" dirty="0"/>
              <a:t>general forms:</a:t>
            </a:r>
          </a:p>
          <a:p>
            <a:pPr lvl="1"/>
            <a:r>
              <a:rPr lang="en-IN" b="1" dirty="0" err="1"/>
              <a:t>int</a:t>
            </a:r>
            <a:r>
              <a:rPr lang="en-IN" b="1" dirty="0"/>
              <a:t> length( )</a:t>
            </a:r>
          </a:p>
          <a:p>
            <a:pPr lvl="1"/>
            <a:r>
              <a:rPr lang="en-IN" b="1" dirty="0" err="1"/>
              <a:t>int</a:t>
            </a:r>
            <a:r>
              <a:rPr lang="en-IN" b="1" dirty="0"/>
              <a:t> capacity( )</a:t>
            </a:r>
          </a:p>
        </p:txBody>
      </p:sp>
    </p:spTree>
    <p:extLst>
      <p:ext uri="{BB962C8B-B14F-4D97-AF65-F5344CB8AC3E}">
        <p14:creationId xmlns:p14="http://schemas.microsoft.com/office/powerpoint/2010/main" val="293351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length( ) and capacity( )    (Contd..)</a:t>
            </a:r>
          </a:p>
          <a:p>
            <a:pPr marL="457200" lvl="1" indent="0">
              <a:buNone/>
            </a:pPr>
            <a:r>
              <a:rPr lang="en-IN" dirty="0"/>
              <a:t>// </a:t>
            </a:r>
            <a:r>
              <a:rPr lang="en-IN" dirty="0" err="1"/>
              <a:t>StringBuffer</a:t>
            </a:r>
            <a:r>
              <a:rPr lang="en-IN" dirty="0"/>
              <a:t> length vs. capacity.</a:t>
            </a:r>
          </a:p>
          <a:p>
            <a:pPr marL="457200" lvl="1" indent="0">
              <a:buNone/>
            </a:pPr>
            <a:r>
              <a:rPr lang="en-IN" dirty="0"/>
              <a:t>class </a:t>
            </a:r>
            <a:r>
              <a:rPr lang="en-IN" dirty="0" err="1"/>
              <a:t>StringBufferDemo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GB" dirty="0"/>
              <a:t>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pPr marL="457200" lvl="1" indent="0">
              <a:buNone/>
            </a:pPr>
            <a:r>
              <a:rPr lang="en-IN" dirty="0" err="1"/>
              <a:t>StringBuffer</a:t>
            </a:r>
            <a:r>
              <a:rPr lang="en-IN" dirty="0"/>
              <a:t> </a:t>
            </a:r>
            <a:r>
              <a:rPr lang="en-IN" dirty="0" err="1"/>
              <a:t>sb</a:t>
            </a:r>
            <a:r>
              <a:rPr lang="en-IN" dirty="0"/>
              <a:t> = new </a:t>
            </a:r>
            <a:r>
              <a:rPr lang="en-IN" dirty="0" err="1"/>
              <a:t>StringBuffer</a:t>
            </a:r>
            <a:r>
              <a:rPr lang="en-IN" dirty="0"/>
              <a:t>("Hello");</a:t>
            </a:r>
          </a:p>
          <a:p>
            <a:pPr marL="457200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("buffer = " + </a:t>
            </a:r>
            <a:r>
              <a:rPr lang="en-IN" dirty="0" err="1"/>
              <a:t>sb</a:t>
            </a:r>
            <a:r>
              <a:rPr lang="en-IN" dirty="0"/>
              <a:t>);  </a:t>
            </a:r>
          </a:p>
          <a:p>
            <a:pPr marL="457200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("length = " + </a:t>
            </a:r>
            <a:r>
              <a:rPr lang="en-IN" dirty="0" err="1"/>
              <a:t>sb.length</a:t>
            </a:r>
            <a:r>
              <a:rPr lang="en-IN" dirty="0"/>
              <a:t>()); </a:t>
            </a:r>
          </a:p>
          <a:p>
            <a:pPr marL="457200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("capacity = " + </a:t>
            </a:r>
            <a:r>
              <a:rPr lang="en-IN" dirty="0" err="1"/>
              <a:t>sb.capacity</a:t>
            </a:r>
            <a:r>
              <a:rPr lang="en-IN" dirty="0"/>
              <a:t>()); 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25462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ensureCapacity</a:t>
            </a:r>
            <a:r>
              <a:rPr lang="en-IN" b="1" dirty="0"/>
              <a:t>( )</a:t>
            </a:r>
            <a:endParaRPr lang="en-IN" dirty="0"/>
          </a:p>
          <a:p>
            <a:r>
              <a:rPr lang="en-GB" dirty="0"/>
              <a:t>If you want to </a:t>
            </a:r>
            <a:r>
              <a:rPr lang="en-GB" dirty="0" err="1"/>
              <a:t>preallocate</a:t>
            </a:r>
            <a:r>
              <a:rPr lang="en-GB" dirty="0"/>
              <a:t> room for a certain number of characters after a </a:t>
            </a:r>
            <a:r>
              <a:rPr lang="en-GB" dirty="0" err="1"/>
              <a:t>StringBuffer</a:t>
            </a:r>
            <a:r>
              <a:rPr lang="en-GB" dirty="0"/>
              <a:t> has been constructed. </a:t>
            </a:r>
          </a:p>
          <a:p>
            <a:r>
              <a:rPr lang="en-IN" b="1" dirty="0"/>
              <a:t>void </a:t>
            </a:r>
            <a:r>
              <a:rPr lang="en-IN" b="1" dirty="0" err="1"/>
              <a:t>ensureCapacity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i="1" dirty="0"/>
              <a:t>capacity)</a:t>
            </a:r>
          </a:p>
          <a:p>
            <a:pPr lvl="1"/>
            <a:r>
              <a:rPr lang="en-GB" i="1" dirty="0"/>
              <a:t>capacity specifies the size of the buffer.</a:t>
            </a:r>
          </a:p>
          <a:p>
            <a:endParaRPr lang="en-IN" b="1" dirty="0"/>
          </a:p>
          <a:p>
            <a:r>
              <a:rPr lang="en-IN" b="1" dirty="0" err="1"/>
              <a:t>setLength</a:t>
            </a:r>
            <a:r>
              <a:rPr lang="en-IN" b="1" dirty="0"/>
              <a:t>( )</a:t>
            </a:r>
          </a:p>
          <a:p>
            <a:r>
              <a:rPr lang="en-GB" dirty="0"/>
              <a:t>To set the length of the buffer within a </a:t>
            </a:r>
            <a:r>
              <a:rPr lang="en-GB" dirty="0" err="1"/>
              <a:t>StringBuffer</a:t>
            </a:r>
            <a:r>
              <a:rPr lang="en-GB" dirty="0"/>
              <a:t> object.</a:t>
            </a:r>
          </a:p>
          <a:p>
            <a:r>
              <a:rPr lang="en-IN" b="1" dirty="0"/>
              <a:t>void </a:t>
            </a:r>
            <a:r>
              <a:rPr lang="en-IN" b="1" dirty="0" err="1"/>
              <a:t>setLength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i="1" dirty="0" err="1"/>
              <a:t>len</a:t>
            </a:r>
            <a:r>
              <a:rPr lang="en-IN" b="1" i="1" dirty="0"/>
              <a:t>)</a:t>
            </a:r>
          </a:p>
          <a:p>
            <a:pPr lvl="1"/>
            <a:r>
              <a:rPr lang="en-GB" i="1" dirty="0" err="1"/>
              <a:t>len</a:t>
            </a:r>
            <a:r>
              <a:rPr lang="en-GB" i="1" dirty="0"/>
              <a:t> specifies the length of the buffer. This value must be nonnegative.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432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18782"/>
          </a:xfrm>
        </p:spPr>
        <p:txBody>
          <a:bodyPr>
            <a:normAutofit/>
          </a:bodyPr>
          <a:lstStyle/>
          <a:p>
            <a:r>
              <a:rPr lang="en-IN" b="1" dirty="0" err="1"/>
              <a:t>charAt</a:t>
            </a:r>
            <a:r>
              <a:rPr lang="en-IN" b="1" dirty="0"/>
              <a:t>( ) and </a:t>
            </a:r>
            <a:r>
              <a:rPr lang="en-IN" b="1" dirty="0" err="1"/>
              <a:t>setCharAt</a:t>
            </a:r>
            <a:r>
              <a:rPr lang="en-IN" b="1" dirty="0"/>
              <a:t>( )</a:t>
            </a:r>
          </a:p>
          <a:p>
            <a:r>
              <a:rPr lang="en-GB" dirty="0"/>
              <a:t>The value of a single character can be obtained from a </a:t>
            </a:r>
            <a:r>
              <a:rPr lang="en-GB" dirty="0" err="1"/>
              <a:t>StringBuffer</a:t>
            </a:r>
            <a:r>
              <a:rPr lang="en-GB" dirty="0"/>
              <a:t> via the </a:t>
            </a:r>
            <a:r>
              <a:rPr lang="en-GB" dirty="0" err="1"/>
              <a:t>charAt</a:t>
            </a:r>
            <a:r>
              <a:rPr lang="en-GB" dirty="0"/>
              <a:t>( ) method. You can set the value of a character within a </a:t>
            </a:r>
            <a:r>
              <a:rPr lang="en-GB" dirty="0" err="1"/>
              <a:t>StringBuffer</a:t>
            </a:r>
            <a:r>
              <a:rPr lang="en-GB" dirty="0"/>
              <a:t> using </a:t>
            </a:r>
            <a:r>
              <a:rPr lang="en-GB" dirty="0" err="1"/>
              <a:t>setCharAt</a:t>
            </a:r>
            <a:r>
              <a:rPr lang="en-GB" dirty="0"/>
              <a:t>( ). </a:t>
            </a:r>
          </a:p>
          <a:p>
            <a:r>
              <a:rPr lang="en-GB" dirty="0"/>
              <a:t>The general</a:t>
            </a:r>
            <a:r>
              <a:rPr lang="en-GB" b="1" dirty="0"/>
              <a:t> </a:t>
            </a:r>
            <a:r>
              <a:rPr lang="en-IN" dirty="0"/>
              <a:t>forms are:</a:t>
            </a:r>
          </a:p>
          <a:p>
            <a:pPr lvl="1"/>
            <a:r>
              <a:rPr lang="en-IN" dirty="0"/>
              <a:t>char </a:t>
            </a:r>
            <a:r>
              <a:rPr lang="en-IN" dirty="0" err="1"/>
              <a:t>charAt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/>
              <a:t>where)</a:t>
            </a:r>
          </a:p>
          <a:p>
            <a:pPr lvl="2"/>
            <a:r>
              <a:rPr lang="en-GB" i="1" dirty="0"/>
              <a:t>where specifies the index of the character being obtained.</a:t>
            </a:r>
            <a:endParaRPr lang="en-IN" i="1" dirty="0"/>
          </a:p>
          <a:p>
            <a:pPr lvl="1"/>
            <a:r>
              <a:rPr lang="en-GB" dirty="0"/>
              <a:t>void </a:t>
            </a:r>
            <a:r>
              <a:rPr lang="en-GB" dirty="0" err="1"/>
              <a:t>setCharAt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i="1" dirty="0"/>
              <a:t>where, char </a:t>
            </a:r>
            <a:r>
              <a:rPr lang="en-GB" i="1" dirty="0" err="1"/>
              <a:t>ch</a:t>
            </a:r>
            <a:r>
              <a:rPr lang="en-GB" i="1" dirty="0"/>
              <a:t>)</a:t>
            </a:r>
          </a:p>
          <a:p>
            <a:pPr lvl="2"/>
            <a:r>
              <a:rPr lang="en-GB" i="1" dirty="0"/>
              <a:t>where specifies the index of the character being set.</a:t>
            </a:r>
          </a:p>
          <a:p>
            <a:pPr lvl="2"/>
            <a:r>
              <a:rPr lang="en-GB" i="1" dirty="0" err="1"/>
              <a:t>ch</a:t>
            </a:r>
            <a:r>
              <a:rPr lang="en-GB" i="1" dirty="0"/>
              <a:t> specifies the new value of that </a:t>
            </a:r>
            <a:r>
              <a:rPr lang="en-IN" dirty="0"/>
              <a:t>character.</a:t>
            </a:r>
          </a:p>
          <a:p>
            <a:r>
              <a:rPr lang="en-GB" dirty="0"/>
              <a:t>For both methods, </a:t>
            </a:r>
            <a:r>
              <a:rPr lang="en-GB" i="1" dirty="0"/>
              <a:t>where must be nonnegative and must not specify a location </a:t>
            </a:r>
            <a:r>
              <a:rPr lang="en-GB" dirty="0"/>
              <a:t>beyond the end of the buffer.</a:t>
            </a:r>
          </a:p>
          <a:p>
            <a:pPr lvl="2"/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20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257671" cy="4318782"/>
          </a:xfrm>
        </p:spPr>
        <p:txBody>
          <a:bodyPr>
            <a:normAutofit/>
          </a:bodyPr>
          <a:lstStyle/>
          <a:p>
            <a:r>
              <a:rPr lang="en-IN" b="1" dirty="0" err="1"/>
              <a:t>getChars</a:t>
            </a:r>
            <a:r>
              <a:rPr lang="en-IN" b="1" dirty="0"/>
              <a:t>( )</a:t>
            </a:r>
          </a:p>
          <a:p>
            <a:r>
              <a:rPr lang="en-GB" dirty="0"/>
              <a:t>To copy a substring of a </a:t>
            </a:r>
            <a:r>
              <a:rPr lang="en-GB" dirty="0" err="1"/>
              <a:t>StringBuffer</a:t>
            </a:r>
            <a:r>
              <a:rPr lang="en-GB" dirty="0"/>
              <a:t> into an array, use the </a:t>
            </a:r>
            <a:r>
              <a:rPr lang="en-GB" dirty="0" err="1"/>
              <a:t>getChars</a:t>
            </a:r>
            <a:r>
              <a:rPr lang="en-GB" dirty="0"/>
              <a:t>( ) method. </a:t>
            </a:r>
          </a:p>
          <a:p>
            <a:r>
              <a:rPr lang="en-IN" dirty="0"/>
              <a:t>General form:</a:t>
            </a:r>
          </a:p>
          <a:p>
            <a:pPr lvl="1"/>
            <a:r>
              <a:rPr lang="en-GB" dirty="0"/>
              <a:t>void </a:t>
            </a:r>
            <a:r>
              <a:rPr lang="en-GB" dirty="0" err="1"/>
              <a:t>getChars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i="1" dirty="0" err="1"/>
              <a:t>sourceStart</a:t>
            </a:r>
            <a:r>
              <a:rPr lang="en-GB" i="1" dirty="0"/>
              <a:t>, </a:t>
            </a:r>
            <a:r>
              <a:rPr lang="en-GB" i="1" dirty="0" err="1"/>
              <a:t>int</a:t>
            </a:r>
            <a:r>
              <a:rPr lang="en-GB" i="1" dirty="0"/>
              <a:t> </a:t>
            </a:r>
            <a:r>
              <a:rPr lang="en-GB" i="1" dirty="0" err="1"/>
              <a:t>sourceEnd</a:t>
            </a:r>
            <a:r>
              <a:rPr lang="en-GB" i="1" dirty="0"/>
              <a:t>, char target[ ],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 err="1"/>
              <a:t>targetStart</a:t>
            </a:r>
            <a:r>
              <a:rPr lang="en-IN" i="1" dirty="0"/>
              <a:t>)</a:t>
            </a:r>
          </a:p>
          <a:p>
            <a:pPr lvl="2"/>
            <a:r>
              <a:rPr lang="en-GB" i="1" dirty="0" err="1"/>
              <a:t>sourceStart</a:t>
            </a:r>
            <a:r>
              <a:rPr lang="en-GB" i="1" dirty="0"/>
              <a:t> specifies the index of the beginning of the substring.</a:t>
            </a:r>
          </a:p>
          <a:p>
            <a:pPr lvl="2"/>
            <a:r>
              <a:rPr lang="en-IN" i="1" dirty="0" err="1"/>
              <a:t>sourceEnd</a:t>
            </a:r>
            <a:r>
              <a:rPr lang="en-IN" i="1" dirty="0"/>
              <a:t> specifies </a:t>
            </a:r>
            <a:r>
              <a:rPr lang="en-GB" dirty="0"/>
              <a:t>an index that is one past the end of the desired substring.</a:t>
            </a:r>
          </a:p>
          <a:p>
            <a:pPr lvl="2"/>
            <a:r>
              <a:rPr lang="en-GB" i="1" dirty="0"/>
              <a:t>The array that will receive the characters is specified by target. </a:t>
            </a:r>
          </a:p>
          <a:p>
            <a:pPr lvl="2"/>
            <a:r>
              <a:rPr lang="en-GB" i="1" dirty="0"/>
              <a:t>The index within target at which the substring will be copied </a:t>
            </a:r>
            <a:r>
              <a:rPr lang="en-IN" i="1" dirty="0"/>
              <a:t>is passed in </a:t>
            </a:r>
            <a:r>
              <a:rPr lang="en-IN" i="1" dirty="0" err="1"/>
              <a:t>targetStart</a:t>
            </a:r>
            <a:r>
              <a:rPr lang="en-IN" i="1" dirty="0"/>
              <a:t>.</a:t>
            </a:r>
            <a:endParaRPr lang="en-IN" b="1" i="1" dirty="0"/>
          </a:p>
          <a:p>
            <a:pPr marL="0" indent="0">
              <a:buNone/>
            </a:pPr>
            <a:r>
              <a:rPr lang="en-IN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428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257671" cy="4318782"/>
          </a:xfrm>
        </p:spPr>
        <p:txBody>
          <a:bodyPr>
            <a:normAutofit/>
          </a:bodyPr>
          <a:lstStyle/>
          <a:p>
            <a:r>
              <a:rPr lang="en-IN" sz="1800" b="1" dirty="0"/>
              <a:t>append( )</a:t>
            </a:r>
            <a:r>
              <a:rPr lang="en-IN" sz="1800" dirty="0"/>
              <a:t>	</a:t>
            </a:r>
          </a:p>
          <a:p>
            <a:r>
              <a:rPr lang="en-GB" sz="1800" dirty="0"/>
              <a:t>The append( ) method concatenates the string representation of any other type of data to the end of the invoking </a:t>
            </a:r>
            <a:r>
              <a:rPr lang="en-GB" sz="1800" dirty="0" err="1"/>
              <a:t>StringBuffer</a:t>
            </a:r>
            <a:r>
              <a:rPr lang="en-GB" sz="1800" dirty="0"/>
              <a:t> object.</a:t>
            </a:r>
          </a:p>
          <a:p>
            <a:r>
              <a:rPr lang="en-GB" sz="1800" dirty="0"/>
              <a:t>General Forms:</a:t>
            </a:r>
          </a:p>
          <a:p>
            <a:pPr lvl="1"/>
            <a:r>
              <a:rPr lang="en-IN" sz="1600" dirty="0" err="1"/>
              <a:t>StringBuffer</a:t>
            </a:r>
            <a:r>
              <a:rPr lang="en-IN" sz="1600" dirty="0"/>
              <a:t> append(String </a:t>
            </a:r>
            <a:r>
              <a:rPr lang="en-IN" sz="1600" i="1" dirty="0" err="1"/>
              <a:t>str</a:t>
            </a:r>
            <a:r>
              <a:rPr lang="en-IN" sz="1600" i="1" dirty="0"/>
              <a:t>)</a:t>
            </a:r>
          </a:p>
          <a:p>
            <a:pPr lvl="1"/>
            <a:r>
              <a:rPr lang="en-IN" sz="1600" dirty="0" err="1"/>
              <a:t>StringBuffer</a:t>
            </a:r>
            <a:r>
              <a:rPr lang="en-IN" sz="1600" dirty="0"/>
              <a:t> append(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i="1" dirty="0" err="1"/>
              <a:t>num</a:t>
            </a:r>
            <a:r>
              <a:rPr lang="en-IN" sz="1600" i="1" dirty="0"/>
              <a:t>)</a:t>
            </a:r>
          </a:p>
          <a:p>
            <a:pPr lvl="1"/>
            <a:r>
              <a:rPr lang="en-IN" sz="1600" dirty="0" err="1"/>
              <a:t>StringBuffer</a:t>
            </a:r>
            <a:r>
              <a:rPr lang="en-IN" sz="1600" dirty="0"/>
              <a:t> append(Object </a:t>
            </a:r>
            <a:r>
              <a:rPr lang="en-IN" sz="1600" i="1" dirty="0" err="1"/>
              <a:t>obj</a:t>
            </a:r>
            <a:r>
              <a:rPr lang="en-IN" sz="1600" i="1" dirty="0"/>
              <a:t>)</a:t>
            </a:r>
          </a:p>
          <a:p>
            <a:r>
              <a:rPr lang="en-GB" sz="1800" dirty="0" err="1"/>
              <a:t>String.valueOf</a:t>
            </a:r>
            <a:r>
              <a:rPr lang="en-GB" sz="1800" dirty="0"/>
              <a:t>( ) is called for each parameter to obtain its string representation. The result is appended to the current </a:t>
            </a:r>
            <a:r>
              <a:rPr lang="en-GB" sz="1800" dirty="0" err="1"/>
              <a:t>StringBuffer</a:t>
            </a:r>
            <a:r>
              <a:rPr lang="en-GB" sz="1800" dirty="0"/>
              <a:t> object.</a:t>
            </a:r>
          </a:p>
          <a:p>
            <a:r>
              <a:rPr lang="en-GB" sz="1800" dirty="0"/>
              <a:t>The append( ) method is most often called when the + operator is used on String objects. Java automatically changes modifications to a String instance into similar operations on a </a:t>
            </a:r>
            <a:r>
              <a:rPr lang="en-GB" sz="1800" dirty="0" err="1"/>
              <a:t>StringBuffer</a:t>
            </a:r>
            <a:r>
              <a:rPr lang="en-GB" sz="1800" dirty="0"/>
              <a:t> instance. Thus, a concatenation invokes append( ) on a </a:t>
            </a:r>
            <a:r>
              <a:rPr lang="en-GB" sz="1800" dirty="0" err="1"/>
              <a:t>StringBuffer</a:t>
            </a:r>
            <a:r>
              <a:rPr lang="en-GB" sz="1800" dirty="0"/>
              <a:t> object. After the concatenation has been performed, the compiler inserts a call to </a:t>
            </a:r>
            <a:r>
              <a:rPr lang="en-GB" sz="1800" dirty="0" err="1"/>
              <a:t>toString</a:t>
            </a:r>
            <a:r>
              <a:rPr lang="en-GB" sz="1800" dirty="0"/>
              <a:t>( ) to turn the modifiable </a:t>
            </a:r>
            <a:r>
              <a:rPr lang="en-GB" sz="1800" dirty="0" err="1"/>
              <a:t>StringBuffer</a:t>
            </a:r>
            <a:r>
              <a:rPr lang="en-GB" sz="1800" dirty="0"/>
              <a:t> back into a constant String.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6392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257671" cy="4318782"/>
          </a:xfrm>
        </p:spPr>
        <p:txBody>
          <a:bodyPr>
            <a:normAutofit/>
          </a:bodyPr>
          <a:lstStyle/>
          <a:p>
            <a:r>
              <a:rPr lang="en-IN" sz="1800" b="1" dirty="0"/>
              <a:t>append( )</a:t>
            </a:r>
            <a:r>
              <a:rPr lang="en-IN" sz="1800" dirty="0"/>
              <a:t>	(contd..)</a:t>
            </a:r>
          </a:p>
          <a:p>
            <a:pPr marL="457200" lvl="1" indent="0">
              <a:buNone/>
            </a:pPr>
            <a:r>
              <a:rPr lang="en-IN" sz="1600" dirty="0"/>
              <a:t>// Demonstrate append().</a:t>
            </a:r>
          </a:p>
          <a:p>
            <a:pPr marL="457200" lvl="1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appendDemo</a:t>
            </a:r>
            <a:r>
              <a:rPr lang="en-IN" sz="1600" dirty="0"/>
              <a:t> {</a:t>
            </a:r>
          </a:p>
          <a:p>
            <a:pPr marL="457200" lvl="1" indent="0">
              <a:buNone/>
            </a:pPr>
            <a:r>
              <a:rPr lang="en-GB" sz="1600" dirty="0"/>
              <a:t>public static void main(String </a:t>
            </a:r>
            <a:r>
              <a:rPr lang="en-GB" sz="1600" dirty="0" err="1"/>
              <a:t>args</a:t>
            </a:r>
            <a:r>
              <a:rPr lang="en-GB" sz="1600" dirty="0"/>
              <a:t>[]) {</a:t>
            </a:r>
          </a:p>
          <a:p>
            <a:pPr marL="457200" lvl="1" indent="0">
              <a:buNone/>
            </a:pPr>
            <a:r>
              <a:rPr lang="en-IN" sz="1600" dirty="0"/>
              <a:t>String s;</a:t>
            </a:r>
          </a:p>
          <a:p>
            <a:pPr marL="457200" lvl="1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a = 42;</a:t>
            </a:r>
          </a:p>
          <a:p>
            <a:pPr marL="457200" lvl="1" indent="0">
              <a:buNone/>
            </a:pPr>
            <a:r>
              <a:rPr lang="en-IN" sz="1600" dirty="0" err="1"/>
              <a:t>StringBuffer</a:t>
            </a:r>
            <a:r>
              <a:rPr lang="en-IN" sz="1600" dirty="0"/>
              <a:t> </a:t>
            </a:r>
            <a:r>
              <a:rPr lang="en-IN" sz="1600" dirty="0" err="1"/>
              <a:t>sb</a:t>
            </a:r>
            <a:r>
              <a:rPr lang="en-IN" sz="1600" dirty="0"/>
              <a:t> = new </a:t>
            </a:r>
            <a:r>
              <a:rPr lang="en-IN" sz="1600" dirty="0" err="1"/>
              <a:t>StringBuffer</a:t>
            </a:r>
            <a:r>
              <a:rPr lang="en-IN" sz="1600" dirty="0"/>
              <a:t>(40);</a:t>
            </a:r>
          </a:p>
          <a:p>
            <a:pPr marL="457200" lvl="1" indent="0">
              <a:buNone/>
            </a:pPr>
            <a:r>
              <a:rPr lang="en-GB" sz="1600" dirty="0"/>
              <a:t>s = </a:t>
            </a:r>
            <a:r>
              <a:rPr lang="en-GB" sz="1600" dirty="0" err="1"/>
              <a:t>sb.append</a:t>
            </a:r>
            <a:r>
              <a:rPr lang="en-GB" sz="1600" dirty="0"/>
              <a:t>("a = ").append(a).append("!").</a:t>
            </a:r>
            <a:r>
              <a:rPr lang="en-GB" sz="1600" dirty="0" err="1"/>
              <a:t>toString</a:t>
            </a:r>
            <a:r>
              <a:rPr lang="en-GB" sz="1600" dirty="0"/>
              <a:t>();</a:t>
            </a:r>
          </a:p>
          <a:p>
            <a:pPr marL="457200" lvl="1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(s);</a:t>
            </a:r>
          </a:p>
          <a:p>
            <a:pPr marL="457200" lvl="1" indent="0">
              <a:buNone/>
            </a:pPr>
            <a:r>
              <a:rPr lang="en-IN" sz="1600" dirty="0"/>
              <a:t>}</a:t>
            </a:r>
          </a:p>
          <a:p>
            <a:pPr marL="457200" lvl="1" indent="0">
              <a:buNone/>
            </a:pPr>
            <a:r>
              <a:rPr lang="en-IN" sz="1600" dirty="0"/>
              <a:t>}</a:t>
            </a:r>
          </a:p>
          <a:p>
            <a:pPr marL="457200" lvl="1" indent="0">
              <a:buNone/>
            </a:pPr>
            <a:endParaRPr lang="en-IN" sz="1600" dirty="0"/>
          </a:p>
          <a:p>
            <a:pPr marL="457200" lvl="1" indent="0">
              <a:buNone/>
            </a:pPr>
            <a:r>
              <a:rPr lang="en-IN" sz="1600" b="1" dirty="0"/>
              <a:t>Output: </a:t>
            </a:r>
            <a:r>
              <a:rPr lang="en-IN" sz="1600" dirty="0"/>
              <a:t>a = 42!</a:t>
            </a:r>
          </a:p>
          <a:p>
            <a:pPr marL="457200" lvl="1" indent="0">
              <a:buNone/>
            </a:pP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7587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257671" cy="4318782"/>
          </a:xfrm>
        </p:spPr>
        <p:txBody>
          <a:bodyPr>
            <a:normAutofit/>
          </a:bodyPr>
          <a:lstStyle/>
          <a:p>
            <a:r>
              <a:rPr lang="en-IN" b="1" dirty="0"/>
              <a:t>insert( )</a:t>
            </a:r>
          </a:p>
          <a:p>
            <a:r>
              <a:rPr lang="en-GB" sz="1800" dirty="0"/>
              <a:t>The insert( ) method inserts one string into another. It is overloaded to accept values of all the simple types, plus Strings, Objects, and </a:t>
            </a:r>
            <a:r>
              <a:rPr lang="en-GB" sz="1800" dirty="0" err="1"/>
              <a:t>CharSequences</a:t>
            </a:r>
            <a:r>
              <a:rPr lang="en-GB" sz="1800" dirty="0"/>
              <a:t>. </a:t>
            </a:r>
          </a:p>
          <a:p>
            <a:r>
              <a:rPr lang="en-GB" sz="1800" dirty="0"/>
              <a:t>Like append( ), it calls </a:t>
            </a:r>
            <a:r>
              <a:rPr lang="en-GB" sz="1800" dirty="0" err="1"/>
              <a:t>String.valueOf</a:t>
            </a:r>
            <a:r>
              <a:rPr lang="en-GB" sz="1800" dirty="0"/>
              <a:t>( ) to obtain the string representation of the value it is called with.</a:t>
            </a:r>
          </a:p>
          <a:p>
            <a:r>
              <a:rPr lang="en-GB" sz="1800" b="1" dirty="0"/>
              <a:t>General Form</a:t>
            </a:r>
          </a:p>
          <a:p>
            <a:pPr lvl="1"/>
            <a:r>
              <a:rPr lang="en-IN" sz="1800" dirty="0" err="1"/>
              <a:t>StringBuffer</a:t>
            </a:r>
            <a:r>
              <a:rPr lang="en-IN" sz="1800" dirty="0"/>
              <a:t> insert(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i="1" dirty="0"/>
              <a:t>index, String </a:t>
            </a:r>
            <a:r>
              <a:rPr lang="en-IN" sz="1800" i="1" dirty="0" err="1"/>
              <a:t>str</a:t>
            </a:r>
            <a:r>
              <a:rPr lang="en-IN" sz="1800" i="1" dirty="0"/>
              <a:t>)</a:t>
            </a:r>
          </a:p>
          <a:p>
            <a:pPr lvl="1"/>
            <a:r>
              <a:rPr lang="en-IN" sz="1800" dirty="0" err="1"/>
              <a:t>StringBuffer</a:t>
            </a:r>
            <a:r>
              <a:rPr lang="en-IN" sz="1800" dirty="0"/>
              <a:t> insert(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i="1" dirty="0"/>
              <a:t>index, char </a:t>
            </a:r>
            <a:r>
              <a:rPr lang="en-IN" sz="1800" i="1" dirty="0" err="1"/>
              <a:t>ch</a:t>
            </a:r>
            <a:r>
              <a:rPr lang="en-IN" sz="1800" i="1" dirty="0"/>
              <a:t>)</a:t>
            </a:r>
          </a:p>
          <a:p>
            <a:pPr lvl="1"/>
            <a:r>
              <a:rPr lang="en-IN" sz="1800" dirty="0" err="1"/>
              <a:t>StringBuffer</a:t>
            </a:r>
            <a:r>
              <a:rPr lang="en-IN" sz="1800" dirty="0"/>
              <a:t> insert(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i="1" dirty="0"/>
              <a:t>index, Object </a:t>
            </a:r>
            <a:r>
              <a:rPr lang="en-IN" sz="1800" i="1" dirty="0" err="1"/>
              <a:t>obj</a:t>
            </a:r>
            <a:r>
              <a:rPr lang="en-IN" sz="1800" i="1" dirty="0"/>
              <a:t>)</a:t>
            </a:r>
          </a:p>
          <a:p>
            <a:pPr lvl="1"/>
            <a:r>
              <a:rPr lang="en-GB" sz="1800" dirty="0"/>
              <a:t>index specifies the index at which point the string will be inserted into the invoking </a:t>
            </a:r>
            <a:r>
              <a:rPr lang="en-IN" sz="1800" dirty="0" err="1"/>
              <a:t>StringBuffer</a:t>
            </a:r>
            <a:r>
              <a:rPr lang="en-IN" sz="1800" dirty="0"/>
              <a:t> object.</a:t>
            </a:r>
          </a:p>
          <a:p>
            <a:pPr lvl="1"/>
            <a:endParaRPr lang="en-GB" sz="1600" dirty="0"/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30774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257671" cy="4318782"/>
          </a:xfrm>
        </p:spPr>
        <p:txBody>
          <a:bodyPr>
            <a:normAutofit/>
          </a:bodyPr>
          <a:lstStyle/>
          <a:p>
            <a:r>
              <a:rPr lang="en-IN" b="1" dirty="0"/>
              <a:t>insert( )</a:t>
            </a:r>
            <a:r>
              <a:rPr lang="en-IN" sz="1600" b="1" dirty="0"/>
              <a:t>       </a:t>
            </a:r>
            <a:r>
              <a:rPr lang="en-IN" sz="1800" b="1" dirty="0"/>
              <a:t>(contd..)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// Demonstrate insert().</a:t>
            </a:r>
          </a:p>
          <a:p>
            <a:pPr marL="457200" lvl="1" indent="0">
              <a:buNone/>
            </a:pPr>
            <a:r>
              <a:rPr lang="en-IN" dirty="0"/>
              <a:t>class </a:t>
            </a:r>
            <a:r>
              <a:rPr lang="en-IN" dirty="0" err="1"/>
              <a:t>insertDemo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GB" dirty="0"/>
              <a:t>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pPr marL="457200" lvl="1" indent="0">
              <a:buNone/>
            </a:pPr>
            <a:r>
              <a:rPr lang="en-IN" dirty="0" err="1"/>
              <a:t>StringBuffer</a:t>
            </a:r>
            <a:r>
              <a:rPr lang="en-IN" dirty="0"/>
              <a:t> </a:t>
            </a:r>
            <a:r>
              <a:rPr lang="en-IN" dirty="0" err="1"/>
              <a:t>sb</a:t>
            </a:r>
            <a:r>
              <a:rPr lang="en-IN" dirty="0"/>
              <a:t> = new </a:t>
            </a:r>
            <a:r>
              <a:rPr lang="en-IN" dirty="0" err="1"/>
              <a:t>StringBuffer</a:t>
            </a:r>
            <a:r>
              <a:rPr lang="en-IN" dirty="0"/>
              <a:t>("I Java!");</a:t>
            </a:r>
          </a:p>
          <a:p>
            <a:pPr marL="457200" lvl="1" indent="0">
              <a:buNone/>
            </a:pPr>
            <a:r>
              <a:rPr lang="en-IN" dirty="0" err="1"/>
              <a:t>sb.insert</a:t>
            </a:r>
            <a:r>
              <a:rPr lang="en-IN" dirty="0"/>
              <a:t>(2, "like ");</a:t>
            </a:r>
          </a:p>
          <a:p>
            <a:pPr marL="457200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sb</a:t>
            </a:r>
            <a:r>
              <a:rPr lang="en-IN" dirty="0"/>
              <a:t>);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endParaRPr lang="en-IN" b="1" dirty="0"/>
          </a:p>
          <a:p>
            <a:pPr marL="457200" lvl="1" indent="0">
              <a:buNone/>
            </a:pPr>
            <a:r>
              <a:rPr lang="en-IN" b="1" dirty="0"/>
              <a:t>Output: </a:t>
            </a:r>
            <a:r>
              <a:rPr lang="en-IN" dirty="0"/>
              <a:t>I like Java!</a:t>
            </a:r>
          </a:p>
          <a:p>
            <a:pPr marL="457200" lvl="1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080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String constructors(contd..)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ASCII Character Set</a:t>
            </a:r>
          </a:p>
          <a:p>
            <a:pPr lvl="1"/>
            <a:r>
              <a:rPr lang="en-IN" dirty="0"/>
              <a:t>String(byte </a:t>
            </a:r>
            <a:r>
              <a:rPr lang="en-IN" i="1" dirty="0" err="1"/>
              <a:t>asciiChars</a:t>
            </a:r>
            <a:r>
              <a:rPr lang="en-IN" i="1" dirty="0"/>
              <a:t>[ ])</a:t>
            </a:r>
          </a:p>
          <a:p>
            <a:pPr lvl="1"/>
            <a:r>
              <a:rPr lang="en-IN" dirty="0"/>
              <a:t>String(byte </a:t>
            </a:r>
            <a:r>
              <a:rPr lang="en-IN" i="1" dirty="0" err="1"/>
              <a:t>asciiChars</a:t>
            </a:r>
            <a:r>
              <a:rPr lang="en-IN" i="1" dirty="0"/>
              <a:t>[ ], </a:t>
            </a:r>
            <a:r>
              <a:rPr lang="en-IN" i="1" dirty="0" err="1"/>
              <a:t>int</a:t>
            </a:r>
            <a:r>
              <a:rPr lang="en-IN" i="1" dirty="0"/>
              <a:t> </a:t>
            </a:r>
            <a:r>
              <a:rPr lang="en-IN" i="1" dirty="0" err="1"/>
              <a:t>startIndex</a:t>
            </a:r>
            <a:r>
              <a:rPr lang="en-IN" i="1" dirty="0"/>
              <a:t>, </a:t>
            </a:r>
            <a:r>
              <a:rPr lang="en-IN" i="1" dirty="0" err="1"/>
              <a:t>int</a:t>
            </a:r>
            <a:r>
              <a:rPr lang="en-IN" i="1" dirty="0"/>
              <a:t> </a:t>
            </a:r>
            <a:r>
              <a:rPr lang="en-IN" i="1" dirty="0" err="1"/>
              <a:t>numChars</a:t>
            </a:r>
            <a:r>
              <a:rPr lang="en-IN" i="1" dirty="0"/>
              <a:t>)</a:t>
            </a:r>
          </a:p>
          <a:p>
            <a:pPr lvl="1"/>
            <a:r>
              <a:rPr lang="en-GB" i="1" dirty="0" err="1"/>
              <a:t>asciiChars</a:t>
            </a:r>
            <a:r>
              <a:rPr lang="en-GB" i="1" dirty="0"/>
              <a:t> specifies the array of bytes.</a:t>
            </a:r>
          </a:p>
          <a:p>
            <a:pPr lvl="1"/>
            <a:r>
              <a:rPr lang="en-GB" dirty="0"/>
              <a:t>The byte-to-character conversion is done by using The default character encoding of the platform.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75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257671" cy="4431323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Reverse()</a:t>
            </a:r>
          </a:p>
          <a:p>
            <a:r>
              <a:rPr lang="en-GB" dirty="0"/>
              <a:t>You can reverse the characters within a </a:t>
            </a:r>
            <a:r>
              <a:rPr lang="en-GB" dirty="0" err="1"/>
              <a:t>StringBuffer</a:t>
            </a:r>
            <a:r>
              <a:rPr lang="en-GB" dirty="0"/>
              <a:t> object using reverse( ).</a:t>
            </a:r>
          </a:p>
          <a:p>
            <a:pPr lvl="1"/>
            <a:r>
              <a:rPr lang="en-IN" dirty="0" err="1"/>
              <a:t>StringBuffer</a:t>
            </a:r>
            <a:r>
              <a:rPr lang="en-IN" dirty="0"/>
              <a:t> reverse( )</a:t>
            </a:r>
          </a:p>
          <a:p>
            <a:r>
              <a:rPr lang="en-GB" dirty="0"/>
              <a:t>This method returns the reversed object on which it was called.</a:t>
            </a:r>
          </a:p>
          <a:p>
            <a:pPr marL="457200" lvl="1" indent="0">
              <a:buNone/>
            </a:pPr>
            <a:r>
              <a:rPr lang="en-GB" dirty="0"/>
              <a:t>// Using reverse() to reverse a </a:t>
            </a:r>
            <a:r>
              <a:rPr lang="en-GB" dirty="0" err="1"/>
              <a:t>StringBuffer</a:t>
            </a:r>
            <a:r>
              <a:rPr lang="en-GB" dirty="0"/>
              <a:t>.</a:t>
            </a:r>
          </a:p>
          <a:p>
            <a:pPr marL="457200" lvl="1" indent="0">
              <a:buNone/>
            </a:pPr>
            <a:r>
              <a:rPr lang="en-IN" dirty="0"/>
              <a:t>class </a:t>
            </a:r>
            <a:r>
              <a:rPr lang="en-IN" dirty="0" err="1"/>
              <a:t>ReverseDemo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GB" dirty="0"/>
              <a:t>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pPr marL="457200" lvl="1" indent="0">
              <a:buNone/>
            </a:pPr>
            <a:r>
              <a:rPr lang="en-GB" dirty="0" err="1"/>
              <a:t>StringBuffer</a:t>
            </a:r>
            <a:r>
              <a:rPr lang="en-GB" dirty="0"/>
              <a:t> s = new </a:t>
            </a:r>
            <a:r>
              <a:rPr lang="en-GB" dirty="0" err="1"/>
              <a:t>StringBuffer</a:t>
            </a:r>
            <a:r>
              <a:rPr lang="en-GB" dirty="0"/>
              <a:t>("</a:t>
            </a:r>
            <a:r>
              <a:rPr lang="en-GB" dirty="0" err="1"/>
              <a:t>abcdef</a:t>
            </a:r>
            <a:r>
              <a:rPr lang="en-GB" dirty="0"/>
              <a:t>");</a:t>
            </a:r>
          </a:p>
          <a:p>
            <a:pPr marL="457200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(s);</a:t>
            </a:r>
          </a:p>
          <a:p>
            <a:pPr marL="457200" lvl="1" indent="0">
              <a:buNone/>
            </a:pPr>
            <a:r>
              <a:rPr lang="en-IN" dirty="0" err="1"/>
              <a:t>s.reverse</a:t>
            </a:r>
            <a:r>
              <a:rPr lang="en-IN" dirty="0"/>
              <a:t>();</a:t>
            </a:r>
          </a:p>
          <a:p>
            <a:pPr marL="457200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(s);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r>
              <a:rPr lang="en-IN" dirty="0"/>
              <a:t>Output: </a:t>
            </a:r>
            <a:r>
              <a:rPr lang="en-IN" sz="2400" dirty="0" err="1"/>
              <a:t>abcdef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	     </a:t>
            </a:r>
            <a:r>
              <a:rPr lang="en-IN" dirty="0" err="1"/>
              <a:t>fedcba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01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257671" cy="4431323"/>
          </a:xfrm>
        </p:spPr>
        <p:txBody>
          <a:bodyPr>
            <a:normAutofit/>
          </a:bodyPr>
          <a:lstStyle/>
          <a:p>
            <a:r>
              <a:rPr lang="en-IN" b="1" dirty="0"/>
              <a:t>delete( ) and </a:t>
            </a:r>
            <a:r>
              <a:rPr lang="en-IN" b="1" dirty="0" err="1"/>
              <a:t>deleteCharAt</a:t>
            </a:r>
            <a:r>
              <a:rPr lang="en-IN" b="1" dirty="0"/>
              <a:t>( )</a:t>
            </a:r>
          </a:p>
          <a:p>
            <a:r>
              <a:rPr lang="en-GB" dirty="0"/>
              <a:t>You can delete characters within a </a:t>
            </a:r>
            <a:r>
              <a:rPr lang="en-GB" dirty="0" err="1"/>
              <a:t>StringBuffer</a:t>
            </a:r>
            <a:r>
              <a:rPr lang="en-GB" dirty="0"/>
              <a:t> by using the methods delete( ) and </a:t>
            </a:r>
            <a:r>
              <a:rPr lang="en-IN" dirty="0" err="1"/>
              <a:t>deleteCharAt</a:t>
            </a:r>
            <a:r>
              <a:rPr lang="en-IN" dirty="0"/>
              <a:t>( ).</a:t>
            </a:r>
          </a:p>
          <a:p>
            <a:pPr lvl="1"/>
            <a:r>
              <a:rPr lang="en-IN" dirty="0" err="1"/>
              <a:t>StringBuffer</a:t>
            </a:r>
            <a:r>
              <a:rPr lang="en-IN" dirty="0"/>
              <a:t> delete(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 err="1"/>
              <a:t>startIndex</a:t>
            </a:r>
            <a:r>
              <a:rPr lang="en-IN" i="1" dirty="0"/>
              <a:t>, </a:t>
            </a:r>
            <a:r>
              <a:rPr lang="en-IN" i="1" dirty="0" err="1"/>
              <a:t>int</a:t>
            </a:r>
            <a:r>
              <a:rPr lang="en-IN" i="1" dirty="0"/>
              <a:t> </a:t>
            </a:r>
            <a:r>
              <a:rPr lang="en-IN" i="1" dirty="0" err="1"/>
              <a:t>endIndex</a:t>
            </a:r>
            <a:r>
              <a:rPr lang="en-IN" i="1" dirty="0"/>
              <a:t>)</a:t>
            </a:r>
          </a:p>
          <a:p>
            <a:pPr lvl="1"/>
            <a:r>
              <a:rPr lang="en-IN" dirty="0" err="1"/>
              <a:t>StringBuffer</a:t>
            </a:r>
            <a:r>
              <a:rPr lang="en-IN" dirty="0"/>
              <a:t> </a:t>
            </a:r>
            <a:r>
              <a:rPr lang="en-IN" dirty="0" err="1"/>
              <a:t>deleteCharAt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 err="1"/>
              <a:t>loc</a:t>
            </a:r>
            <a:r>
              <a:rPr lang="en-IN" i="1" dirty="0"/>
              <a:t>)</a:t>
            </a:r>
          </a:p>
          <a:p>
            <a:pPr lvl="1"/>
            <a:r>
              <a:rPr lang="en-GB" i="1" dirty="0" err="1"/>
              <a:t>startIndex</a:t>
            </a:r>
            <a:r>
              <a:rPr lang="en-GB" i="1" dirty="0"/>
              <a:t> specifies the index of the first character to remove.</a:t>
            </a:r>
          </a:p>
          <a:p>
            <a:pPr lvl="1"/>
            <a:r>
              <a:rPr lang="en-IN" i="1" dirty="0" err="1"/>
              <a:t>endIndex</a:t>
            </a:r>
            <a:r>
              <a:rPr lang="en-IN" i="1" dirty="0"/>
              <a:t> specifies an index </a:t>
            </a:r>
            <a:r>
              <a:rPr lang="en-GB" dirty="0"/>
              <a:t>one past the last character to remove.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3186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55410"/>
            <a:ext cx="11257671" cy="4670474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delete( ) and </a:t>
            </a:r>
            <a:r>
              <a:rPr lang="en-IN" b="1" dirty="0" err="1"/>
              <a:t>deleteCharAt</a:t>
            </a:r>
            <a:r>
              <a:rPr lang="en-IN" b="1" dirty="0"/>
              <a:t>( ) (contd..)</a:t>
            </a:r>
          </a:p>
          <a:p>
            <a:r>
              <a:rPr lang="en-IN" dirty="0"/>
              <a:t>// Demonstrate delete() and </a:t>
            </a:r>
            <a:r>
              <a:rPr lang="en-IN" dirty="0" err="1"/>
              <a:t>deleteCharAt</a:t>
            </a:r>
            <a:r>
              <a:rPr lang="en-IN" dirty="0"/>
              <a:t>()</a:t>
            </a:r>
          </a:p>
          <a:p>
            <a:pPr marL="457200" lvl="1" indent="0">
              <a:buNone/>
            </a:pPr>
            <a:r>
              <a:rPr lang="en-IN" dirty="0"/>
              <a:t>class </a:t>
            </a:r>
            <a:r>
              <a:rPr lang="en-IN" dirty="0" err="1"/>
              <a:t>deleteDemo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GB" dirty="0"/>
              <a:t>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pPr marL="457200" lvl="1" indent="0">
              <a:buNone/>
            </a:pPr>
            <a:r>
              <a:rPr lang="en-GB" dirty="0" err="1"/>
              <a:t>StringBuffer</a:t>
            </a:r>
            <a:r>
              <a:rPr lang="en-GB" dirty="0"/>
              <a:t> </a:t>
            </a:r>
            <a:r>
              <a:rPr lang="en-GB" dirty="0" err="1"/>
              <a:t>sb</a:t>
            </a:r>
            <a:r>
              <a:rPr lang="en-GB" dirty="0"/>
              <a:t> = new </a:t>
            </a:r>
            <a:r>
              <a:rPr lang="en-GB" dirty="0" err="1"/>
              <a:t>StringBuffer</a:t>
            </a:r>
            <a:r>
              <a:rPr lang="en-GB" dirty="0"/>
              <a:t>("This is a test.");</a:t>
            </a:r>
          </a:p>
          <a:p>
            <a:pPr marL="457200" lvl="1" indent="0">
              <a:buNone/>
            </a:pPr>
            <a:r>
              <a:rPr lang="en-IN" dirty="0" err="1"/>
              <a:t>sb.delete</a:t>
            </a:r>
            <a:r>
              <a:rPr lang="en-IN" dirty="0"/>
              <a:t>(4, 7);</a:t>
            </a:r>
          </a:p>
          <a:p>
            <a:pPr marL="457200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("After delete: " + </a:t>
            </a:r>
            <a:r>
              <a:rPr lang="en-IN" dirty="0" err="1"/>
              <a:t>sb</a:t>
            </a:r>
            <a:r>
              <a:rPr lang="en-IN" dirty="0"/>
              <a:t>);</a:t>
            </a:r>
          </a:p>
          <a:p>
            <a:pPr marL="457200" lvl="1" indent="0">
              <a:buNone/>
            </a:pPr>
            <a:r>
              <a:rPr lang="en-IN" dirty="0" err="1"/>
              <a:t>sb.deleteCharAt</a:t>
            </a:r>
            <a:r>
              <a:rPr lang="en-IN" dirty="0"/>
              <a:t>(0);</a:t>
            </a:r>
          </a:p>
          <a:p>
            <a:pPr marL="457200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("After </a:t>
            </a:r>
            <a:r>
              <a:rPr lang="en-IN" dirty="0" err="1"/>
              <a:t>deleteCharAt</a:t>
            </a:r>
            <a:r>
              <a:rPr lang="en-IN" dirty="0"/>
              <a:t>: " + </a:t>
            </a:r>
            <a:r>
              <a:rPr lang="en-IN" dirty="0" err="1"/>
              <a:t>sb</a:t>
            </a:r>
            <a:r>
              <a:rPr lang="en-IN" dirty="0"/>
              <a:t>);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r>
              <a:rPr lang="en-GB" dirty="0"/>
              <a:t>The following output is produced:</a:t>
            </a:r>
          </a:p>
          <a:p>
            <a:pPr marL="0" indent="0">
              <a:buNone/>
            </a:pPr>
            <a:r>
              <a:rPr lang="en-GB" dirty="0"/>
              <a:t>After delete: This a test.</a:t>
            </a:r>
          </a:p>
          <a:p>
            <a:pPr marL="0" indent="0">
              <a:buNone/>
            </a:pPr>
            <a:r>
              <a:rPr lang="en-GB" dirty="0"/>
              <a:t>After </a:t>
            </a:r>
            <a:r>
              <a:rPr lang="en-GB" dirty="0" err="1"/>
              <a:t>deleteCharAt</a:t>
            </a:r>
            <a:r>
              <a:rPr lang="en-GB" dirty="0"/>
              <a:t>: his a test.</a:t>
            </a:r>
            <a:endParaRPr lang="en-IN" sz="1900" b="1" dirty="0"/>
          </a:p>
        </p:txBody>
      </p:sp>
    </p:spTree>
    <p:extLst>
      <p:ext uri="{BB962C8B-B14F-4D97-AF65-F5344CB8AC3E}">
        <p14:creationId xmlns:p14="http://schemas.microsoft.com/office/powerpoint/2010/main" val="219861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55410"/>
            <a:ext cx="11257671" cy="4670474"/>
          </a:xfrm>
        </p:spPr>
        <p:txBody>
          <a:bodyPr>
            <a:normAutofit/>
          </a:bodyPr>
          <a:lstStyle/>
          <a:p>
            <a:r>
              <a:rPr lang="en-IN" b="1" dirty="0"/>
              <a:t>replace( )</a:t>
            </a:r>
          </a:p>
          <a:p>
            <a:r>
              <a:rPr lang="en-GB" dirty="0"/>
              <a:t>You can replace one set of characters with another set inside a </a:t>
            </a:r>
            <a:r>
              <a:rPr lang="en-GB" dirty="0" err="1"/>
              <a:t>StringBuffer</a:t>
            </a:r>
            <a:r>
              <a:rPr lang="en-GB" dirty="0"/>
              <a:t> object by calling replace( ). </a:t>
            </a:r>
          </a:p>
          <a:p>
            <a:pPr lvl="1"/>
            <a:r>
              <a:rPr lang="en-IN" dirty="0" err="1"/>
              <a:t>StringBuffer</a:t>
            </a:r>
            <a:r>
              <a:rPr lang="en-IN" dirty="0"/>
              <a:t> replace(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 err="1"/>
              <a:t>startIndex</a:t>
            </a:r>
            <a:r>
              <a:rPr lang="en-IN" i="1" dirty="0"/>
              <a:t>, </a:t>
            </a:r>
            <a:r>
              <a:rPr lang="en-IN" i="1" dirty="0" err="1"/>
              <a:t>int</a:t>
            </a:r>
            <a:r>
              <a:rPr lang="en-IN" i="1" dirty="0"/>
              <a:t> </a:t>
            </a:r>
            <a:r>
              <a:rPr lang="en-IN" i="1" dirty="0" err="1"/>
              <a:t>endIndex</a:t>
            </a:r>
            <a:r>
              <a:rPr lang="en-IN" i="1" dirty="0"/>
              <a:t>, String </a:t>
            </a:r>
            <a:r>
              <a:rPr lang="en-IN" i="1" dirty="0" err="1"/>
              <a:t>str</a:t>
            </a:r>
            <a:r>
              <a:rPr lang="en-IN" i="1" dirty="0"/>
              <a:t>)</a:t>
            </a:r>
          </a:p>
          <a:p>
            <a:pPr lvl="1"/>
            <a:r>
              <a:rPr lang="en-GB" dirty="0"/>
              <a:t>The substring being replaced is specified by the indexes </a:t>
            </a:r>
            <a:r>
              <a:rPr lang="en-GB" i="1" dirty="0" err="1"/>
              <a:t>startIndex</a:t>
            </a:r>
            <a:r>
              <a:rPr lang="en-GB" i="1" dirty="0"/>
              <a:t> and </a:t>
            </a:r>
            <a:r>
              <a:rPr lang="en-GB" i="1" dirty="0" err="1"/>
              <a:t>endIndex</a:t>
            </a:r>
            <a:r>
              <a:rPr lang="en-GB" i="1" dirty="0"/>
              <a:t>.</a:t>
            </a:r>
          </a:p>
          <a:p>
            <a:pPr lvl="1"/>
            <a:r>
              <a:rPr lang="en-GB" dirty="0"/>
              <a:t>substring at </a:t>
            </a:r>
            <a:r>
              <a:rPr lang="en-GB" i="1" dirty="0" err="1"/>
              <a:t>startIndex</a:t>
            </a:r>
            <a:r>
              <a:rPr lang="en-GB" i="1" dirty="0"/>
              <a:t> through </a:t>
            </a:r>
            <a:r>
              <a:rPr lang="en-GB" i="1" dirty="0" err="1"/>
              <a:t>endIndex</a:t>
            </a:r>
            <a:r>
              <a:rPr lang="en-GB" i="1" dirty="0"/>
              <a:t>–1 is replaced. The replacement string is passed in str.</a:t>
            </a:r>
          </a:p>
          <a:p>
            <a:pPr lvl="1"/>
            <a:r>
              <a:rPr lang="en-GB" dirty="0"/>
              <a:t>The resulting </a:t>
            </a:r>
            <a:r>
              <a:rPr lang="en-GB" dirty="0" err="1"/>
              <a:t>StringBuffer</a:t>
            </a:r>
            <a:r>
              <a:rPr lang="en-GB" dirty="0"/>
              <a:t> object is returned.</a:t>
            </a:r>
          </a:p>
        </p:txBody>
      </p:sp>
    </p:spTree>
    <p:extLst>
      <p:ext uri="{BB962C8B-B14F-4D97-AF65-F5344CB8AC3E}">
        <p14:creationId xmlns:p14="http://schemas.microsoft.com/office/powerpoint/2010/main" val="196246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55410"/>
            <a:ext cx="11257671" cy="4670474"/>
          </a:xfrm>
        </p:spPr>
        <p:txBody>
          <a:bodyPr>
            <a:normAutofit/>
          </a:bodyPr>
          <a:lstStyle/>
          <a:p>
            <a:r>
              <a:rPr lang="en-IN" b="1" dirty="0"/>
              <a:t>replace( ) (contd..)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// Demonstrate replace()</a:t>
            </a:r>
          </a:p>
          <a:p>
            <a:pPr marL="457200" lvl="1" indent="0">
              <a:buNone/>
            </a:pPr>
            <a:r>
              <a:rPr lang="en-IN" dirty="0"/>
              <a:t>class </a:t>
            </a:r>
            <a:r>
              <a:rPr lang="en-IN" dirty="0" err="1"/>
              <a:t>replaceDemo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GB" dirty="0"/>
              <a:t>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pPr marL="457200" lvl="1" indent="0">
              <a:buNone/>
            </a:pPr>
            <a:r>
              <a:rPr lang="en-GB" dirty="0" err="1"/>
              <a:t>StringBuffer</a:t>
            </a:r>
            <a:r>
              <a:rPr lang="en-GB" dirty="0"/>
              <a:t> </a:t>
            </a:r>
            <a:r>
              <a:rPr lang="en-GB" dirty="0" err="1"/>
              <a:t>sb</a:t>
            </a:r>
            <a:r>
              <a:rPr lang="en-GB" dirty="0"/>
              <a:t> = new </a:t>
            </a:r>
            <a:r>
              <a:rPr lang="en-GB" dirty="0" err="1"/>
              <a:t>StringBuffer</a:t>
            </a:r>
            <a:r>
              <a:rPr lang="en-GB" dirty="0"/>
              <a:t>("This is a test.");</a:t>
            </a:r>
          </a:p>
          <a:p>
            <a:pPr marL="457200" lvl="1" indent="0">
              <a:buNone/>
            </a:pPr>
            <a:r>
              <a:rPr lang="en-IN" dirty="0" err="1"/>
              <a:t>sb.replace</a:t>
            </a:r>
            <a:r>
              <a:rPr lang="en-IN" dirty="0"/>
              <a:t>(5, 7, "was");</a:t>
            </a:r>
          </a:p>
          <a:p>
            <a:pPr marL="457200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("After replace: " + </a:t>
            </a:r>
            <a:r>
              <a:rPr lang="en-IN" dirty="0" err="1"/>
              <a:t>sb</a:t>
            </a:r>
            <a:r>
              <a:rPr lang="en-IN" dirty="0"/>
              <a:t>);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Here is the output:</a:t>
            </a:r>
          </a:p>
          <a:p>
            <a:pPr marL="457200" lvl="1" indent="0">
              <a:buNone/>
            </a:pPr>
            <a:r>
              <a:rPr lang="en-GB" dirty="0"/>
              <a:t>After replace: This was a test.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8977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55410"/>
            <a:ext cx="11257671" cy="4670474"/>
          </a:xfrm>
        </p:spPr>
        <p:txBody>
          <a:bodyPr>
            <a:normAutofit/>
          </a:bodyPr>
          <a:lstStyle/>
          <a:p>
            <a:r>
              <a:rPr lang="en-IN" b="1" dirty="0"/>
              <a:t>substring( )</a:t>
            </a:r>
          </a:p>
          <a:p>
            <a:r>
              <a:rPr lang="en-GB" dirty="0"/>
              <a:t>You can obtain a portion of a </a:t>
            </a:r>
            <a:r>
              <a:rPr lang="en-GB" dirty="0" err="1"/>
              <a:t>StringBuffer</a:t>
            </a:r>
            <a:r>
              <a:rPr lang="en-GB" dirty="0"/>
              <a:t> by calling substring( ). It has the following two </a:t>
            </a:r>
            <a:r>
              <a:rPr lang="en-IN" dirty="0"/>
              <a:t>forms:</a:t>
            </a:r>
          </a:p>
          <a:p>
            <a:pPr lvl="1"/>
            <a:r>
              <a:rPr lang="en-IN" dirty="0"/>
              <a:t>String substring(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 err="1"/>
              <a:t>startIndex</a:t>
            </a:r>
            <a:r>
              <a:rPr lang="en-IN" i="1" dirty="0"/>
              <a:t>)</a:t>
            </a:r>
          </a:p>
          <a:p>
            <a:pPr lvl="1"/>
            <a:r>
              <a:rPr lang="en-IN" dirty="0"/>
              <a:t>String substring(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 err="1"/>
              <a:t>startIndex</a:t>
            </a:r>
            <a:r>
              <a:rPr lang="en-IN" i="1" dirty="0"/>
              <a:t>, </a:t>
            </a:r>
            <a:r>
              <a:rPr lang="en-IN" i="1" dirty="0" err="1"/>
              <a:t>int</a:t>
            </a:r>
            <a:r>
              <a:rPr lang="en-IN" i="1" dirty="0"/>
              <a:t> </a:t>
            </a:r>
            <a:r>
              <a:rPr lang="en-IN" i="1" dirty="0" err="1"/>
              <a:t>endIndex</a:t>
            </a:r>
            <a:r>
              <a:rPr lang="en-IN" i="1" dirty="0"/>
              <a:t>)</a:t>
            </a:r>
          </a:p>
          <a:p>
            <a:r>
              <a:rPr lang="en-GB" dirty="0"/>
              <a:t>The first form returns the substring that starts at </a:t>
            </a:r>
            <a:r>
              <a:rPr lang="en-GB" i="1" dirty="0" err="1"/>
              <a:t>startIndex</a:t>
            </a:r>
            <a:r>
              <a:rPr lang="en-GB" i="1" dirty="0"/>
              <a:t> and runs to the end of the </a:t>
            </a:r>
            <a:r>
              <a:rPr lang="en-GB" dirty="0"/>
              <a:t>invoking </a:t>
            </a:r>
            <a:r>
              <a:rPr lang="en-GB" dirty="0" err="1"/>
              <a:t>StringBuffer</a:t>
            </a:r>
            <a:r>
              <a:rPr lang="en-GB" dirty="0"/>
              <a:t> object. </a:t>
            </a:r>
          </a:p>
          <a:p>
            <a:r>
              <a:rPr lang="en-GB" dirty="0"/>
              <a:t>The second form returns the substring that starts at </a:t>
            </a:r>
            <a:r>
              <a:rPr lang="en-GB" i="1" dirty="0" err="1"/>
              <a:t>startIndex</a:t>
            </a:r>
            <a:r>
              <a:rPr lang="en-GB" i="1" dirty="0"/>
              <a:t> </a:t>
            </a:r>
            <a:r>
              <a:rPr lang="en-GB" dirty="0"/>
              <a:t>and runs through </a:t>
            </a:r>
            <a:r>
              <a:rPr lang="en-GB" i="1" dirty="0" err="1"/>
              <a:t>endIndex</a:t>
            </a:r>
            <a:r>
              <a:rPr lang="en-GB" i="1" dirty="0"/>
              <a:t>–1. These methods work just like those defined for String.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58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(contd..)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14732"/>
            <a:ext cx="10820400" cy="4403953"/>
          </a:xfrm>
        </p:spPr>
        <p:txBody>
          <a:bodyPr/>
          <a:lstStyle/>
          <a:p>
            <a:r>
              <a:rPr lang="en-IN" b="1" dirty="0"/>
              <a:t>Additional String Buffer Methods.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10" y="2315671"/>
            <a:ext cx="7272997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860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StringBuffer</a:t>
            </a:r>
            <a:r>
              <a:rPr lang="en-IN" b="1" dirty="0"/>
              <a:t>(contd..)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14732"/>
            <a:ext cx="10820400" cy="4403953"/>
          </a:xfrm>
        </p:spPr>
        <p:txBody>
          <a:bodyPr/>
          <a:lstStyle/>
          <a:p>
            <a:r>
              <a:rPr lang="en-IN" b="1" dirty="0"/>
              <a:t>Additional String Buffer Methods.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30" y="2391508"/>
            <a:ext cx="9687828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0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String constructors(contd..)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3825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Using ASCII Character Set(Contd..)</a:t>
            </a:r>
          </a:p>
          <a:p>
            <a:r>
              <a:rPr lang="en-IN" dirty="0"/>
              <a:t>EX:</a:t>
            </a:r>
          </a:p>
          <a:p>
            <a:pPr marL="457200" lvl="1" indent="0">
              <a:buNone/>
            </a:pPr>
            <a:r>
              <a:rPr lang="en-GB" dirty="0"/>
              <a:t>// Construct string from subset of char array.</a:t>
            </a:r>
          </a:p>
          <a:p>
            <a:pPr marL="457200" lvl="1" indent="0">
              <a:buNone/>
            </a:pPr>
            <a:r>
              <a:rPr lang="en-IN" dirty="0"/>
              <a:t>class </a:t>
            </a:r>
            <a:r>
              <a:rPr lang="en-IN" dirty="0" err="1"/>
              <a:t>SubStringCons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GB" dirty="0"/>
              <a:t>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pPr marL="457200" lvl="1" indent="0">
              <a:buNone/>
            </a:pPr>
            <a:r>
              <a:rPr lang="it-IT" dirty="0"/>
              <a:t>byte ascii[] = {65, 66, 67, 68, 69, 70 };</a:t>
            </a:r>
          </a:p>
          <a:p>
            <a:pPr marL="457200" lvl="1" indent="0">
              <a:buNone/>
            </a:pPr>
            <a:r>
              <a:rPr lang="en-IN" dirty="0"/>
              <a:t>String s1 = new String(</a:t>
            </a:r>
            <a:r>
              <a:rPr lang="en-IN" dirty="0" err="1"/>
              <a:t>ascii</a:t>
            </a:r>
            <a:r>
              <a:rPr lang="en-IN" dirty="0"/>
              <a:t>);</a:t>
            </a:r>
          </a:p>
          <a:p>
            <a:pPr marL="457200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(s1);</a:t>
            </a:r>
          </a:p>
          <a:p>
            <a:pPr marL="457200" lvl="1" indent="0">
              <a:buNone/>
            </a:pPr>
            <a:r>
              <a:rPr lang="en-GB" dirty="0"/>
              <a:t>String s2 = new String(</a:t>
            </a:r>
            <a:r>
              <a:rPr lang="en-GB" dirty="0" err="1"/>
              <a:t>ascii</a:t>
            </a:r>
            <a:r>
              <a:rPr lang="en-GB" dirty="0"/>
              <a:t>, 2, 3);</a:t>
            </a:r>
          </a:p>
          <a:p>
            <a:pPr marL="457200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(s2);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r>
              <a:rPr lang="en-IN" dirty="0"/>
              <a:t>Output: </a:t>
            </a:r>
          </a:p>
          <a:p>
            <a:pPr lvl="1"/>
            <a:r>
              <a:rPr lang="en-IN" dirty="0"/>
              <a:t>ABCDEF</a:t>
            </a:r>
          </a:p>
          <a:p>
            <a:pPr lvl="1"/>
            <a:r>
              <a:rPr lang="en-IN" dirty="0"/>
              <a:t>CDE</a:t>
            </a:r>
          </a:p>
        </p:txBody>
      </p:sp>
    </p:spTree>
    <p:extLst>
      <p:ext uri="{BB962C8B-B14F-4D97-AF65-F5344CB8AC3E}">
        <p14:creationId xmlns:p14="http://schemas.microsoft.com/office/powerpoint/2010/main" val="38002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String constructors(contd..)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38252"/>
          </a:xfrm>
        </p:spPr>
        <p:txBody>
          <a:bodyPr>
            <a:normAutofit/>
          </a:bodyPr>
          <a:lstStyle/>
          <a:p>
            <a:r>
              <a:rPr lang="en-IN" dirty="0"/>
              <a:t>String from </a:t>
            </a:r>
            <a:r>
              <a:rPr lang="en-IN" dirty="0" err="1"/>
              <a:t>StringBuffer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String(</a:t>
            </a:r>
            <a:r>
              <a:rPr lang="en-IN" dirty="0" err="1"/>
              <a:t>StringBuffer</a:t>
            </a:r>
            <a:r>
              <a:rPr lang="en-IN" dirty="0"/>
              <a:t> </a:t>
            </a:r>
            <a:r>
              <a:rPr lang="en-IN" i="1" dirty="0" err="1"/>
              <a:t>strBufObj</a:t>
            </a:r>
            <a:r>
              <a:rPr lang="en-IN" i="1" dirty="0"/>
              <a:t>)</a:t>
            </a:r>
          </a:p>
          <a:p>
            <a:r>
              <a:rPr lang="en-GB" dirty="0"/>
              <a:t>J2SE 5 added two constructors to </a:t>
            </a:r>
            <a:r>
              <a:rPr lang="en-GB" b="1" dirty="0"/>
              <a:t>String</a:t>
            </a:r>
          </a:p>
          <a:p>
            <a:pPr lvl="1"/>
            <a:r>
              <a:rPr lang="en-IN" dirty="0"/>
              <a:t>String(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 err="1"/>
              <a:t>codePoints</a:t>
            </a:r>
            <a:r>
              <a:rPr lang="en-IN" i="1" dirty="0"/>
              <a:t>[ ], </a:t>
            </a:r>
            <a:r>
              <a:rPr lang="en-IN" i="1" dirty="0" err="1"/>
              <a:t>int</a:t>
            </a:r>
            <a:r>
              <a:rPr lang="en-IN" i="1" dirty="0"/>
              <a:t> </a:t>
            </a:r>
            <a:r>
              <a:rPr lang="en-IN" i="1" dirty="0" err="1"/>
              <a:t>startIndex</a:t>
            </a:r>
            <a:r>
              <a:rPr lang="en-IN" i="1" dirty="0"/>
              <a:t>, </a:t>
            </a:r>
            <a:r>
              <a:rPr lang="en-IN" i="1" dirty="0" err="1"/>
              <a:t>int</a:t>
            </a:r>
            <a:r>
              <a:rPr lang="en-IN" i="1" dirty="0"/>
              <a:t> </a:t>
            </a:r>
            <a:r>
              <a:rPr lang="en-IN" i="1" dirty="0" err="1"/>
              <a:t>numChars</a:t>
            </a:r>
            <a:r>
              <a:rPr lang="en-IN" i="1" dirty="0"/>
              <a:t>)</a:t>
            </a:r>
          </a:p>
          <a:p>
            <a:pPr lvl="1"/>
            <a:r>
              <a:rPr lang="en-IN" dirty="0"/>
              <a:t>String(</a:t>
            </a:r>
            <a:r>
              <a:rPr lang="en-IN" dirty="0" err="1"/>
              <a:t>StringBuilder</a:t>
            </a:r>
            <a:r>
              <a:rPr lang="en-IN" dirty="0"/>
              <a:t> </a:t>
            </a:r>
            <a:r>
              <a:rPr lang="en-IN" i="1" dirty="0" err="1"/>
              <a:t>strBuildObj</a:t>
            </a:r>
            <a:r>
              <a:rPr lang="en-IN" i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32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length of a string is the number of characters that it contains. 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 length( )</a:t>
            </a:r>
          </a:p>
          <a:p>
            <a:pPr lvl="1"/>
            <a:r>
              <a:rPr lang="en-IN" dirty="0"/>
              <a:t>EX: </a:t>
            </a:r>
            <a:r>
              <a:rPr lang="en-GB" dirty="0"/>
              <a:t>char chars[] = { 'a', 'b', 'c' };</a:t>
            </a:r>
          </a:p>
          <a:p>
            <a:pPr lvl="2"/>
            <a:r>
              <a:rPr lang="en-IN" dirty="0"/>
              <a:t>String s = new String(chars);</a:t>
            </a:r>
          </a:p>
          <a:p>
            <a:pPr lvl="2"/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s.length</a:t>
            </a:r>
            <a:r>
              <a:rPr lang="en-IN" dirty="0"/>
              <a:t>()); </a:t>
            </a:r>
          </a:p>
          <a:p>
            <a:pPr lvl="2"/>
            <a:r>
              <a:rPr lang="en-IN" dirty="0"/>
              <a:t>//output: 3</a:t>
            </a:r>
          </a:p>
        </p:txBody>
      </p:sp>
    </p:spTree>
    <p:extLst>
      <p:ext uri="{BB962C8B-B14F-4D97-AF65-F5344CB8AC3E}">
        <p14:creationId xmlns:p14="http://schemas.microsoft.com/office/powerpoint/2010/main" val="301678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 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automatic creation of new String instances from string literals.</a:t>
            </a:r>
          </a:p>
          <a:p>
            <a:r>
              <a:rPr lang="en-IN" dirty="0"/>
              <a:t>Concatenation of </a:t>
            </a:r>
            <a:r>
              <a:rPr lang="en-GB" dirty="0"/>
              <a:t>multiple String objects by use of the + operator.</a:t>
            </a:r>
          </a:p>
          <a:p>
            <a:r>
              <a:rPr lang="en-GB" dirty="0"/>
              <a:t>The conversion of other data types to a </a:t>
            </a:r>
            <a:r>
              <a:rPr lang="en-IN" dirty="0"/>
              <a:t>string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45514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2417</TotalTime>
  <Words>4644</Words>
  <Application>Microsoft Office PowerPoint</Application>
  <PresentationFormat>Widescreen</PresentationFormat>
  <Paragraphs>545</Paragraphs>
  <Slides>57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Century Gothic</vt:lpstr>
      <vt:lpstr>Vapor Trail</vt:lpstr>
      <vt:lpstr>String handling</vt:lpstr>
      <vt:lpstr>introduction</vt:lpstr>
      <vt:lpstr>String constructors</vt:lpstr>
      <vt:lpstr>String constructors(contd..)</vt:lpstr>
      <vt:lpstr>String constructors(contd..)</vt:lpstr>
      <vt:lpstr>String constructors(contd..)</vt:lpstr>
      <vt:lpstr>String constructors(contd..)</vt:lpstr>
      <vt:lpstr>String length</vt:lpstr>
      <vt:lpstr>Special string operations</vt:lpstr>
      <vt:lpstr>Special string operations(contd..)</vt:lpstr>
      <vt:lpstr>Special string operations(contd..)</vt:lpstr>
      <vt:lpstr>Special string operations(contd..)</vt:lpstr>
      <vt:lpstr>Special string operations(contd..)</vt:lpstr>
      <vt:lpstr>Character extraction</vt:lpstr>
      <vt:lpstr>Character extraction(contd..)</vt:lpstr>
      <vt:lpstr>Character extraction(contd..)</vt:lpstr>
      <vt:lpstr>Character extraction(contd..)</vt:lpstr>
      <vt:lpstr>Character extraction(contd..)</vt:lpstr>
      <vt:lpstr>String Comparison</vt:lpstr>
      <vt:lpstr>String Comparison(contd..)</vt:lpstr>
      <vt:lpstr>String Comparison(contd..)</vt:lpstr>
      <vt:lpstr>String Comparison(contd..)</vt:lpstr>
      <vt:lpstr>String Comparison(contd..)</vt:lpstr>
      <vt:lpstr>String Comparison(contd..)</vt:lpstr>
      <vt:lpstr>String Comparison(contd..)</vt:lpstr>
      <vt:lpstr>String Comparison(contd..)</vt:lpstr>
      <vt:lpstr>String Comparison(contd..)</vt:lpstr>
      <vt:lpstr>Searching strings</vt:lpstr>
      <vt:lpstr>Searching strings(contd..)</vt:lpstr>
      <vt:lpstr>Searching strings(contd..)</vt:lpstr>
      <vt:lpstr>Modifying a String</vt:lpstr>
      <vt:lpstr>Modifying a String(contd..)</vt:lpstr>
      <vt:lpstr>Modifying a String(contd..)</vt:lpstr>
      <vt:lpstr>Modifying a String(contd..)</vt:lpstr>
      <vt:lpstr>Data Conversion Using valueOf( )</vt:lpstr>
      <vt:lpstr>Changing the Case of Characters Within a String</vt:lpstr>
      <vt:lpstr>Additional String Methods</vt:lpstr>
      <vt:lpstr>Additional String Methods(contd..)</vt:lpstr>
      <vt:lpstr>Additional String Methods(contd..)</vt:lpstr>
      <vt:lpstr>StringBuffer</vt:lpstr>
      <vt:lpstr>StringBuffer(contd..)</vt:lpstr>
      <vt:lpstr>StringBuffer(contd..)</vt:lpstr>
      <vt:lpstr>StringBuffer(contd..)</vt:lpstr>
      <vt:lpstr>StringBuffer(contd..)</vt:lpstr>
      <vt:lpstr>StringBuffer(contd..)</vt:lpstr>
      <vt:lpstr>StringBuffer(contd..)</vt:lpstr>
      <vt:lpstr>StringBuffer(contd..)</vt:lpstr>
      <vt:lpstr>StringBuffer(contd..)</vt:lpstr>
      <vt:lpstr>StringBuffer(contd..)</vt:lpstr>
      <vt:lpstr>StringBuffer(contd..)</vt:lpstr>
      <vt:lpstr>StringBuffer(contd..)</vt:lpstr>
      <vt:lpstr>StringBuffer(contd..)</vt:lpstr>
      <vt:lpstr>StringBuffer(contd..)</vt:lpstr>
      <vt:lpstr>StringBuffer(contd..)</vt:lpstr>
      <vt:lpstr>StringBuffer(contd..)</vt:lpstr>
      <vt:lpstr>StringBuffer(contd..)</vt:lpstr>
      <vt:lpstr>StringBuffer(contd..)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Autoboxing and Autounboxing</dc:title>
  <dc:creator>Narasimha Ellur</dc:creator>
  <cp:lastModifiedBy>Peram praveen kumar reddy</cp:lastModifiedBy>
  <cp:revision>189</cp:revision>
  <dcterms:created xsi:type="dcterms:W3CDTF">2018-08-13T17:26:54Z</dcterms:created>
  <dcterms:modified xsi:type="dcterms:W3CDTF">2022-11-26T07:17:33Z</dcterms:modified>
</cp:coreProperties>
</file>