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snapToObjects="1">
      <p:cViewPr varScale="1">
        <p:scale>
          <a:sx n="72" d="100"/>
          <a:sy n="72" d="100"/>
        </p:scale>
        <p:origin x="614"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8EDAD55-E5E6-61F4-BE76-8A688ECDB384}"/>
              </a:ext>
            </a:extLst>
          </p:cNvPr>
          <p:cNvSpPr/>
          <p:nvPr/>
        </p:nvSpPr>
        <p:spPr>
          <a:xfrm rot="10800000">
            <a:off x="6837680" y="4521200"/>
            <a:ext cx="5354320" cy="1615440"/>
          </a:xfrm>
          <a:prstGeom prst="round1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1280160" y="626746"/>
            <a:ext cx="12882880" cy="2522854"/>
          </a:xfrm>
          <a:prstGeom prst="round2Same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a:noAutofit/>
          </a:bodyPr>
          <a:lstStyle/>
          <a:p>
            <a:pPr marL="1701800" algn="l"/>
            <a:r>
              <a:rPr sz="4800" dirty="0">
                <a:solidFill>
                  <a:schemeClr val="tx1">
                    <a:lumMod val="85000"/>
                    <a:lumOff val="15000"/>
                  </a:schemeClr>
                </a:solidFill>
                <a:latin typeface="Recharge Rg" panose="020B0805020202020204" pitchFamily="34" charset="0"/>
              </a:rPr>
              <a:t>Real-Time Object Detection</a:t>
            </a:r>
            <a:br>
              <a:rPr lang="en-IN" sz="4800" dirty="0">
                <a:solidFill>
                  <a:schemeClr val="tx1">
                    <a:lumMod val="85000"/>
                    <a:lumOff val="15000"/>
                  </a:schemeClr>
                </a:solidFill>
                <a:latin typeface="Recharge Rg" panose="020B0805020202020204" pitchFamily="34" charset="0"/>
              </a:rPr>
            </a:br>
            <a:r>
              <a:rPr sz="4800" dirty="0">
                <a:solidFill>
                  <a:schemeClr val="tx1">
                    <a:lumMod val="85000"/>
                    <a:lumOff val="15000"/>
                  </a:schemeClr>
                </a:solidFill>
                <a:latin typeface="Recharge Rg" panose="020B0805020202020204" pitchFamily="34" charset="0"/>
              </a:rPr>
              <a:t>Using OpenCV</a:t>
            </a:r>
          </a:p>
        </p:txBody>
      </p:sp>
      <p:sp>
        <p:nvSpPr>
          <p:cNvPr id="3" name="Subtitle 2"/>
          <p:cNvSpPr>
            <a:spLocks noGrp="1"/>
          </p:cNvSpPr>
          <p:nvPr>
            <p:ph type="subTitle" idx="1"/>
          </p:nvPr>
        </p:nvSpPr>
        <p:spPr>
          <a:xfrm>
            <a:off x="6898640" y="4561840"/>
            <a:ext cx="3677920" cy="472440"/>
          </a:xfrm>
        </p:spPr>
        <p:txBody>
          <a:bodyPr>
            <a:normAutofit/>
          </a:bodyPr>
          <a:lstStyle/>
          <a:p>
            <a:pPr algn="l"/>
            <a:r>
              <a:rPr lang="en-IN" sz="2400" dirty="0">
                <a:solidFill>
                  <a:schemeClr val="tx1">
                    <a:lumMod val="85000"/>
                    <a:lumOff val="15000"/>
                  </a:schemeClr>
                </a:solidFill>
                <a:latin typeface="Recharge Rg" panose="020B0805020202020204" pitchFamily="34" charset="0"/>
              </a:rPr>
              <a:t>Team Members:</a:t>
            </a:r>
          </a:p>
        </p:txBody>
      </p:sp>
      <p:sp>
        <p:nvSpPr>
          <p:cNvPr id="4" name="Subtitle 2">
            <a:extLst>
              <a:ext uri="{FF2B5EF4-FFF2-40B4-BE49-F238E27FC236}">
                <a16:creationId xmlns:a16="http://schemas.microsoft.com/office/drawing/2014/main" id="{C868F36B-2A72-355A-CCD0-8DC8C4534B08}"/>
              </a:ext>
            </a:extLst>
          </p:cNvPr>
          <p:cNvSpPr txBox="1">
            <a:spLocks/>
          </p:cNvSpPr>
          <p:nvPr/>
        </p:nvSpPr>
        <p:spPr>
          <a:xfrm>
            <a:off x="8107680" y="4958080"/>
            <a:ext cx="4084320" cy="117856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514350" indent="-514350" algn="l">
              <a:buAutoNum type="arabicPeriod"/>
            </a:pPr>
            <a:r>
              <a:rPr lang="en-IN" sz="2000" dirty="0">
                <a:solidFill>
                  <a:schemeClr val="tx1">
                    <a:lumMod val="85000"/>
                    <a:lumOff val="15000"/>
                  </a:schemeClr>
                </a:solidFill>
                <a:latin typeface="Recharge Rg" panose="020B0805020202020204" pitchFamily="34" charset="0"/>
              </a:rPr>
              <a:t>Amrit Rai</a:t>
            </a:r>
          </a:p>
          <a:p>
            <a:pPr marL="514350" indent="-514350" algn="l">
              <a:buAutoNum type="arabicPeriod"/>
            </a:pPr>
            <a:r>
              <a:rPr lang="en-IN" sz="2000" dirty="0">
                <a:solidFill>
                  <a:schemeClr val="tx1">
                    <a:lumMod val="85000"/>
                    <a:lumOff val="15000"/>
                  </a:schemeClr>
                </a:solidFill>
                <a:latin typeface="Recharge Rg" panose="020B0805020202020204" pitchFamily="34" charset="0"/>
              </a:rPr>
              <a:t>Shivam Rathour</a:t>
            </a:r>
          </a:p>
          <a:p>
            <a:pPr marL="514350" indent="-514350" algn="l">
              <a:buAutoNum type="arabicPeriod"/>
            </a:pPr>
            <a:r>
              <a:rPr lang="en-IN" sz="2000" dirty="0">
                <a:solidFill>
                  <a:schemeClr val="tx1">
                    <a:lumMod val="85000"/>
                    <a:lumOff val="15000"/>
                  </a:schemeClr>
                </a:solidFill>
                <a:latin typeface="Recharge Rg" panose="020B0805020202020204" pitchFamily="34" charset="0"/>
              </a:rPr>
              <a:t>Deepak Kumar Singh</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0" y="0"/>
            <a:ext cx="5303520" cy="1417638"/>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a:lstStyle/>
          <a:p>
            <a:r>
              <a:rPr dirty="0">
                <a:solidFill>
                  <a:schemeClr val="tx1">
                    <a:lumMod val="85000"/>
                    <a:lumOff val="15000"/>
                  </a:schemeClr>
                </a:solidFill>
                <a:latin typeface="Recharge Rg" panose="020B0805020202020204" pitchFamily="34" charset="0"/>
              </a:rPr>
              <a:t>Conclusion</a:t>
            </a:r>
          </a:p>
        </p:txBody>
      </p:sp>
      <p:sp>
        <p:nvSpPr>
          <p:cNvPr id="3" name="Content Placeholder 2"/>
          <p:cNvSpPr>
            <a:spLocks noGrp="1"/>
          </p:cNvSpPr>
          <p:nvPr>
            <p:ph idx="1"/>
          </p:nvPr>
        </p:nvSpPr>
        <p:spPr>
          <a:xfrm>
            <a:off x="-2103120" y="2301949"/>
            <a:ext cx="10972800" cy="4045687"/>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p>
            <a:pPr marL="2062163"/>
            <a:r>
              <a:rPr dirty="0">
                <a:solidFill>
                  <a:schemeClr val="tx1">
                    <a:lumMod val="85000"/>
                    <a:lumOff val="15000"/>
                  </a:schemeClr>
                </a:solidFill>
                <a:latin typeface="Berlin Sans FB" panose="020E0602020502020306" pitchFamily="34" charset="0"/>
              </a:rPr>
              <a:t>The project aims to create an efficient real-time object detection system using OpenCV and deep learning techniques, addressing the growing demand for such technologies in various sectors.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C7721195-C5DB-C6CD-EC43-D1E7C04F1F59}"/>
              </a:ext>
            </a:extLst>
          </p:cNvPr>
          <p:cNvSpPr/>
          <p:nvPr/>
        </p:nvSpPr>
        <p:spPr>
          <a:xfrm>
            <a:off x="2854960" y="0"/>
            <a:ext cx="6126480" cy="1554480"/>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4400" dirty="0">
                <a:solidFill>
                  <a:schemeClr val="tx1">
                    <a:lumMod val="85000"/>
                    <a:lumOff val="15000"/>
                  </a:schemeClr>
                </a:solidFill>
                <a:latin typeface="Recharge Rg" panose="020B0805020202020204" pitchFamily="34" charset="0"/>
              </a:rPr>
              <a:t>Introduction</a:t>
            </a:r>
            <a:endParaRPr lang="en-IN" sz="4400" dirty="0">
              <a:solidFill>
                <a:schemeClr val="tx1">
                  <a:lumMod val="85000"/>
                  <a:lumOff val="15000"/>
                </a:schemeClr>
              </a:solidFill>
            </a:endParaRPr>
          </a:p>
        </p:txBody>
      </p:sp>
      <p:sp>
        <p:nvSpPr>
          <p:cNvPr id="3" name="Content Placeholder 2"/>
          <p:cNvSpPr>
            <a:spLocks noGrp="1"/>
          </p:cNvSpPr>
          <p:nvPr>
            <p:ph idx="1"/>
          </p:nvPr>
        </p:nvSpPr>
        <p:spPr>
          <a:xfrm>
            <a:off x="-1833881" y="1823721"/>
            <a:ext cx="9755137" cy="4226205"/>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a:noAutofit/>
          </a:bodyPr>
          <a:lstStyle/>
          <a:p>
            <a:pPr marL="1879600"/>
            <a:r>
              <a:rPr sz="2400" dirty="0">
                <a:solidFill>
                  <a:schemeClr val="tx1">
                    <a:lumMod val="85000"/>
                    <a:lumOff val="15000"/>
                  </a:schemeClr>
                </a:solidFill>
                <a:latin typeface="Berlin Sans FB" panose="020E0602020502020306" pitchFamily="34" charset="0"/>
              </a:rPr>
              <a:t>Object detection is a crucial aspect of computer vision, enabling machines to identify and localize objects within images or video streams. This project focuses on utilizing OpenCV and deep learning techniques to implement a real-time object detection system.</a:t>
            </a:r>
            <a:endParaRPr lang="en-IN" sz="2400" dirty="0">
              <a:solidFill>
                <a:schemeClr val="tx1">
                  <a:lumMod val="85000"/>
                  <a:lumOff val="15000"/>
                </a:schemeClr>
              </a:solidFill>
              <a:latin typeface="Berlin Sans FB" panose="020E0602020502020306" pitchFamily="34" charset="0"/>
            </a:endParaRPr>
          </a:p>
          <a:p>
            <a:pPr marL="1879600"/>
            <a:r>
              <a:rPr lang="en-IN" sz="2400" dirty="0">
                <a:solidFill>
                  <a:schemeClr val="tx1">
                    <a:lumMod val="85000"/>
                    <a:lumOff val="15000"/>
                  </a:schemeClr>
                </a:solidFill>
                <a:latin typeface="Berlin Sans FB" panose="020E0602020502020306" pitchFamily="34" charset="0"/>
              </a:rPr>
              <a:t>Using the YOLOv5 Model For the better performance in detection .</a:t>
            </a:r>
            <a:endParaRPr sz="2400" dirty="0">
              <a:solidFill>
                <a:schemeClr val="tx1">
                  <a:lumMod val="85000"/>
                  <a:lumOff val="15000"/>
                </a:schemeClr>
              </a:solidFill>
              <a:latin typeface="Berlin Sans FB" panose="020E0602020502020306" pitchFamily="34" charset="0"/>
            </a:endParaRPr>
          </a:p>
        </p:txBody>
      </p:sp>
      <p:pic>
        <p:nvPicPr>
          <p:cNvPr id="5" name="Picture 4">
            <a:extLst>
              <a:ext uri="{FF2B5EF4-FFF2-40B4-BE49-F238E27FC236}">
                <a16:creationId xmlns:a16="http://schemas.microsoft.com/office/drawing/2014/main" id="{1D98A895-DBA2-DCD1-3129-984B5B876128}"/>
              </a:ext>
            </a:extLst>
          </p:cNvPr>
          <p:cNvPicPr>
            <a:picLocks noChangeAspect="1"/>
          </p:cNvPicPr>
          <p:nvPr/>
        </p:nvPicPr>
        <p:blipFill>
          <a:blip r:embed="rId2"/>
          <a:stretch>
            <a:fillRect/>
          </a:stretch>
        </p:blipFill>
        <p:spPr>
          <a:xfrm>
            <a:off x="8144777" y="4439920"/>
            <a:ext cx="3757760" cy="2123440"/>
          </a:xfrm>
          <a:prstGeom prst="rect">
            <a:avLst/>
          </a:prstGeom>
          <a:solidFill>
            <a:srgbClr val="FFFFFF">
              <a:shade val="85000"/>
            </a:srgbClr>
          </a:solidFill>
          <a:ln w="127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C6B3F5B-D2C0-954A-57E6-33B9AF8C742A}"/>
              </a:ext>
            </a:extLst>
          </p:cNvPr>
          <p:cNvPicPr>
            <a:picLocks noChangeAspect="1"/>
          </p:cNvPicPr>
          <p:nvPr/>
        </p:nvPicPr>
        <p:blipFill>
          <a:blip r:embed="rId3"/>
          <a:stretch>
            <a:fillRect/>
          </a:stretch>
        </p:blipFill>
        <p:spPr>
          <a:xfrm>
            <a:off x="8144777" y="1970737"/>
            <a:ext cx="3757760" cy="2284029"/>
          </a:xfrm>
          <a:prstGeom prst="rect">
            <a:avLst/>
          </a:prstGeom>
          <a:solidFill>
            <a:srgbClr val="FFFFFF">
              <a:shade val="85000"/>
            </a:srgbClr>
          </a:solidFill>
          <a:ln w="12700" cap="sq">
            <a:solidFill>
              <a:srgbClr val="00B0F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E0294938-2102-176F-E279-F72764627669}"/>
              </a:ext>
            </a:extLst>
          </p:cNvPr>
          <p:cNvSpPr/>
          <p:nvPr/>
        </p:nvSpPr>
        <p:spPr>
          <a:xfrm>
            <a:off x="1950720" y="0"/>
            <a:ext cx="8087360" cy="1798320"/>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4400" dirty="0">
                <a:solidFill>
                  <a:schemeClr val="tx1">
                    <a:lumMod val="85000"/>
                    <a:lumOff val="15000"/>
                  </a:schemeClr>
                </a:solidFill>
                <a:latin typeface="Recharge Rg" panose="020B0805020202020204" pitchFamily="34" charset="0"/>
              </a:rPr>
              <a:t>Problem Description &amp; Motivation</a:t>
            </a:r>
            <a:endParaRPr lang="en-IN" sz="4400" dirty="0">
              <a:solidFill>
                <a:schemeClr val="tx1">
                  <a:lumMod val="85000"/>
                  <a:lumOff val="15000"/>
                </a:schemeClr>
              </a:solidFill>
            </a:endParaRPr>
          </a:p>
        </p:txBody>
      </p:sp>
      <p:sp>
        <p:nvSpPr>
          <p:cNvPr id="3" name="Content Placeholder 2"/>
          <p:cNvSpPr>
            <a:spLocks noGrp="1"/>
          </p:cNvSpPr>
          <p:nvPr>
            <p:ph idx="1"/>
          </p:nvPr>
        </p:nvSpPr>
        <p:spPr>
          <a:xfrm>
            <a:off x="-2021840" y="1965961"/>
            <a:ext cx="9453998" cy="4770119"/>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a:normAutofit fontScale="92500" lnSpcReduction="20000"/>
          </a:bodyPr>
          <a:lstStyle/>
          <a:p>
            <a:pPr marL="2243138"/>
            <a:r>
              <a:rPr dirty="0">
                <a:solidFill>
                  <a:schemeClr val="tx1">
                    <a:lumMod val="85000"/>
                    <a:lumOff val="15000"/>
                  </a:schemeClr>
                </a:solidFill>
                <a:latin typeface="Berlin Sans FB" panose="020E0602020502020306" pitchFamily="34" charset="0"/>
              </a:rPr>
              <a:t>The increasing need for automation in various fields such as security, autonomous vehicles, and robotics highlights the importance of efficient object detection systems. Current solutions often struggle with accuracy and speed in real-time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840" y="0"/>
            <a:ext cx="8463280" cy="1442720"/>
          </a:xfrm>
          <a:prstGeom prst="round2SameRect">
            <a:avLst>
              <a:gd name="adj1" fmla="val 0"/>
              <a:gd name="adj2" fmla="val 50000"/>
            </a:avLst>
          </a:prstGeom>
          <a:ln/>
        </p:spPr>
        <p:style>
          <a:lnRef idx="0">
            <a:schemeClr val="accent5"/>
          </a:lnRef>
          <a:fillRef idx="3">
            <a:schemeClr val="accent5"/>
          </a:fillRef>
          <a:effectRef idx="3">
            <a:schemeClr val="accent5"/>
          </a:effectRef>
          <a:fontRef idx="minor">
            <a:schemeClr val="lt1"/>
          </a:fontRef>
        </p:style>
        <p:txBody>
          <a:bodyPr/>
          <a:lstStyle/>
          <a:p>
            <a:r>
              <a:rPr lang="en-IN" dirty="0">
                <a:solidFill>
                  <a:schemeClr val="tx1">
                    <a:lumMod val="85000"/>
                    <a:lumOff val="15000"/>
                  </a:schemeClr>
                </a:solidFill>
                <a:latin typeface="Recharge Rg" panose="020B0805020202020204" pitchFamily="34" charset="0"/>
              </a:rPr>
              <a:t>Objectives of Project</a:t>
            </a:r>
          </a:p>
        </p:txBody>
      </p:sp>
      <p:sp>
        <p:nvSpPr>
          <p:cNvPr id="3" name="Content Placeholder 2"/>
          <p:cNvSpPr>
            <a:spLocks noGrp="1"/>
          </p:cNvSpPr>
          <p:nvPr>
            <p:ph idx="1"/>
          </p:nvPr>
        </p:nvSpPr>
        <p:spPr>
          <a:xfrm>
            <a:off x="-2120371" y="1562986"/>
            <a:ext cx="10137320" cy="5199321"/>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a:noAutofit/>
          </a:bodyPr>
          <a:lstStyle/>
          <a:p>
            <a:pPr marL="2244725"/>
            <a:r>
              <a:rPr sz="2400" dirty="0">
                <a:solidFill>
                  <a:schemeClr val="tx1">
                    <a:lumMod val="85000"/>
                    <a:lumOff val="15000"/>
                  </a:schemeClr>
                </a:solidFill>
                <a:latin typeface="Berlin Sans FB" panose="020E0602020502020306" pitchFamily="34" charset="0"/>
              </a:rPr>
              <a:t>- </a:t>
            </a:r>
            <a:r>
              <a:rPr lang="en-IN" sz="2400" dirty="0">
                <a:solidFill>
                  <a:schemeClr val="tx1">
                    <a:lumMod val="85000"/>
                    <a:lumOff val="15000"/>
                  </a:schemeClr>
                </a:solidFill>
                <a:latin typeface="Berlin Sans FB" panose="020E0602020502020306" pitchFamily="34" charset="0"/>
              </a:rPr>
              <a:t>A </a:t>
            </a:r>
            <a:r>
              <a:rPr sz="2400" dirty="0">
                <a:solidFill>
                  <a:schemeClr val="tx1">
                    <a:lumMod val="85000"/>
                    <a:lumOff val="15000"/>
                  </a:schemeClr>
                </a:solidFill>
                <a:latin typeface="Berlin Sans FB" panose="020E0602020502020306" pitchFamily="34" charset="0"/>
              </a:rPr>
              <a:t>real-time object detection system using OpenCV.</a:t>
            </a:r>
            <a:endParaRPr lang="en-IN" sz="2400" dirty="0">
              <a:solidFill>
                <a:schemeClr val="tx1">
                  <a:lumMod val="85000"/>
                  <a:lumOff val="15000"/>
                </a:schemeClr>
              </a:solidFill>
              <a:latin typeface="Berlin Sans FB" panose="020E0602020502020306" pitchFamily="34" charset="0"/>
            </a:endParaRPr>
          </a:p>
          <a:p>
            <a:pPr marL="2244725"/>
            <a:r>
              <a:rPr lang="en-IN" sz="2400" dirty="0">
                <a:solidFill>
                  <a:schemeClr val="tx1">
                    <a:lumMod val="85000"/>
                    <a:lumOff val="15000"/>
                  </a:schemeClr>
                </a:solidFill>
                <a:latin typeface="Berlin Sans FB" panose="020E0602020502020306" pitchFamily="34" charset="0"/>
              </a:rPr>
              <a:t>- Human Count Application.</a:t>
            </a:r>
            <a:endParaRPr sz="2400" dirty="0">
              <a:solidFill>
                <a:schemeClr val="tx1">
                  <a:lumMod val="85000"/>
                  <a:lumOff val="15000"/>
                </a:schemeClr>
              </a:solidFill>
              <a:latin typeface="Berlin Sans FB" panose="020E0602020502020306" pitchFamily="34" charset="0"/>
            </a:endParaRPr>
          </a:p>
          <a:p>
            <a:pPr marL="2244725"/>
            <a:r>
              <a:rPr sz="2400" dirty="0">
                <a:solidFill>
                  <a:schemeClr val="tx1">
                    <a:lumMod val="85000"/>
                    <a:lumOff val="15000"/>
                  </a:schemeClr>
                </a:solidFill>
                <a:latin typeface="Berlin Sans FB" panose="020E0602020502020306" pitchFamily="34" charset="0"/>
              </a:rPr>
              <a:t>- Integrate deep learning models for effective detection.</a:t>
            </a:r>
          </a:p>
          <a:p>
            <a:pPr marL="2244725"/>
            <a:r>
              <a:rPr sz="2400" dirty="0">
                <a:solidFill>
                  <a:schemeClr val="tx1">
                    <a:lumMod val="85000"/>
                    <a:lumOff val="15000"/>
                  </a:schemeClr>
                </a:solidFill>
                <a:latin typeface="Berlin Sans FB" panose="020E0602020502020306" pitchFamily="34" charset="0"/>
              </a:rPr>
              <a:t>- Validate the system in diverse conditions.</a:t>
            </a:r>
            <a:endParaRPr lang="en-IN" sz="2400" dirty="0">
              <a:solidFill>
                <a:schemeClr val="tx1">
                  <a:lumMod val="85000"/>
                  <a:lumOff val="15000"/>
                </a:schemeClr>
              </a:solidFill>
              <a:latin typeface="Berlin Sans FB" panose="020E0602020502020306" pitchFamily="34" charset="0"/>
            </a:endParaRPr>
          </a:p>
          <a:p>
            <a:pPr marL="2244725"/>
            <a:r>
              <a:rPr lang="en-IN" sz="2400" dirty="0">
                <a:solidFill>
                  <a:schemeClr val="tx1">
                    <a:lumMod val="85000"/>
                    <a:lumOff val="15000"/>
                  </a:schemeClr>
                </a:solidFill>
                <a:latin typeface="Berlin Sans FB" panose="020E0602020502020306" pitchFamily="34" charset="0"/>
              </a:rPr>
              <a:t>- checking the accuracy of the object finding using phone camera(for the better Quality image Detection) </a:t>
            </a:r>
          </a:p>
          <a:p>
            <a:pPr marL="2244725"/>
            <a:r>
              <a:rPr lang="en-IN" sz="2400" dirty="0">
                <a:solidFill>
                  <a:schemeClr val="tx1">
                    <a:lumMod val="85000"/>
                    <a:lumOff val="15000"/>
                  </a:schemeClr>
                </a:solidFill>
                <a:latin typeface="Berlin Sans FB" panose="020E0602020502020306" pitchFamily="34" charset="0"/>
              </a:rPr>
              <a:t>- Identification of image and video</a:t>
            </a:r>
            <a:endParaRPr sz="2400" dirty="0">
              <a:solidFill>
                <a:schemeClr val="tx1">
                  <a:lumMod val="85000"/>
                  <a:lumOff val="15000"/>
                </a:schemeClr>
              </a:solidFill>
              <a:latin typeface="Berlin Sans FB" panose="020E0602020502020306" pitchFamily="34" charset="0"/>
            </a:endParaRPr>
          </a:p>
        </p:txBody>
      </p:sp>
      <p:pic>
        <p:nvPicPr>
          <p:cNvPr id="2050" name="Picture 2" descr="Object detection - Wikipedia">
            <a:extLst>
              <a:ext uri="{FF2B5EF4-FFF2-40B4-BE49-F238E27FC236}">
                <a16:creationId xmlns:a16="http://schemas.microsoft.com/office/drawing/2014/main" id="{12CE10B2-FF63-0B2B-B8B4-4E7DB20ED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0034" y="1722475"/>
            <a:ext cx="3553882" cy="2285999"/>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4" descr="How to Implement Object Detection Using Deep Learning">
            <a:extLst>
              <a:ext uri="{FF2B5EF4-FFF2-40B4-BE49-F238E27FC236}">
                <a16:creationId xmlns:a16="http://schemas.microsoft.com/office/drawing/2014/main" id="{8FB9DFBF-EFE3-9B5F-28A8-DF285562D5BF}"/>
              </a:ext>
            </a:extLst>
          </p:cNvPr>
          <p:cNvSpPr>
            <a:spLocks noChangeAspect="1" noChangeArrowheads="1"/>
          </p:cNvSpPr>
          <p:nvPr/>
        </p:nvSpPr>
        <p:spPr bwMode="auto">
          <a:xfrm>
            <a:off x="5943600" y="3276600"/>
            <a:ext cx="3615070" cy="36150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The Complete Guide to Object Detection: An Introduction to Detection in  2024 — visionplatform">
            <a:extLst>
              <a:ext uri="{FF2B5EF4-FFF2-40B4-BE49-F238E27FC236}">
                <a16:creationId xmlns:a16="http://schemas.microsoft.com/office/drawing/2014/main" id="{CE298C6E-0999-746F-A622-1BBBB28F2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4335" y="4200082"/>
            <a:ext cx="3559581" cy="2392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ppt_y"/>
                                          </p:val>
                                        </p:tav>
                                        <p:tav tm="100000">
                                          <p:val>
                                            <p:strVal val="#ppt_y"/>
                                          </p:val>
                                        </p:tav>
                                      </p:tavLst>
                                    </p:anim>
                                  </p:childTnLst>
                                </p:cTn>
                              </p:par>
                              <p:par>
                                <p:cTn id="44" presetID="31" presetClass="entr" presetSubtype="0" fill="hold" nodeType="withEffect">
                                  <p:stCondLst>
                                    <p:cond delay="0"/>
                                  </p:stCondLst>
                                  <p:childTnLst>
                                    <p:set>
                                      <p:cBhvr>
                                        <p:cTn id="45" dur="1" fill="hold">
                                          <p:stCondLst>
                                            <p:cond delay="0"/>
                                          </p:stCondLst>
                                        </p:cTn>
                                        <p:tgtEl>
                                          <p:spTgt spid="2050"/>
                                        </p:tgtEl>
                                        <p:attrNameLst>
                                          <p:attrName>style.visibility</p:attrName>
                                        </p:attrNameLst>
                                      </p:cBhvr>
                                      <p:to>
                                        <p:strVal val="visible"/>
                                      </p:to>
                                    </p:set>
                                    <p:anim calcmode="lin" valueType="num">
                                      <p:cBhvr>
                                        <p:cTn id="46" dur="1000" fill="hold"/>
                                        <p:tgtEl>
                                          <p:spTgt spid="2050"/>
                                        </p:tgtEl>
                                        <p:attrNameLst>
                                          <p:attrName>ppt_w</p:attrName>
                                        </p:attrNameLst>
                                      </p:cBhvr>
                                      <p:tavLst>
                                        <p:tav tm="0">
                                          <p:val>
                                            <p:fltVal val="0"/>
                                          </p:val>
                                        </p:tav>
                                        <p:tav tm="100000">
                                          <p:val>
                                            <p:strVal val="#ppt_w"/>
                                          </p:val>
                                        </p:tav>
                                      </p:tavLst>
                                    </p:anim>
                                    <p:anim calcmode="lin" valueType="num">
                                      <p:cBhvr>
                                        <p:cTn id="47" dur="1000" fill="hold"/>
                                        <p:tgtEl>
                                          <p:spTgt spid="2050"/>
                                        </p:tgtEl>
                                        <p:attrNameLst>
                                          <p:attrName>ppt_h</p:attrName>
                                        </p:attrNameLst>
                                      </p:cBhvr>
                                      <p:tavLst>
                                        <p:tav tm="0">
                                          <p:val>
                                            <p:fltVal val="0"/>
                                          </p:val>
                                        </p:tav>
                                        <p:tav tm="100000">
                                          <p:val>
                                            <p:strVal val="#ppt_h"/>
                                          </p:val>
                                        </p:tav>
                                      </p:tavLst>
                                    </p:anim>
                                    <p:anim calcmode="lin" valueType="num">
                                      <p:cBhvr>
                                        <p:cTn id="48" dur="1000" fill="hold"/>
                                        <p:tgtEl>
                                          <p:spTgt spid="2050"/>
                                        </p:tgtEl>
                                        <p:attrNameLst>
                                          <p:attrName>style.rotation</p:attrName>
                                        </p:attrNameLst>
                                      </p:cBhvr>
                                      <p:tavLst>
                                        <p:tav tm="0">
                                          <p:val>
                                            <p:fltVal val="90"/>
                                          </p:val>
                                        </p:tav>
                                        <p:tav tm="100000">
                                          <p:val>
                                            <p:fltVal val="0"/>
                                          </p:val>
                                        </p:tav>
                                      </p:tavLst>
                                    </p:anim>
                                    <p:animEffect transition="in" filter="fade">
                                      <p:cBhvr>
                                        <p:cTn id="49" dur="1000"/>
                                        <p:tgtEl>
                                          <p:spTgt spid="2050"/>
                                        </p:tgtEl>
                                      </p:cBhvr>
                                    </p:animEffect>
                                  </p:childTnLst>
                                </p:cTn>
                              </p:par>
                              <p:par>
                                <p:cTn id="50" presetID="31" presetClass="entr" presetSubtype="0" fill="hold" nodeType="withEffect">
                                  <p:stCondLst>
                                    <p:cond delay="0"/>
                                  </p:stCondLst>
                                  <p:childTnLst>
                                    <p:set>
                                      <p:cBhvr>
                                        <p:cTn id="51" dur="1" fill="hold">
                                          <p:stCondLst>
                                            <p:cond delay="0"/>
                                          </p:stCondLst>
                                        </p:cTn>
                                        <p:tgtEl>
                                          <p:spTgt spid="2058"/>
                                        </p:tgtEl>
                                        <p:attrNameLst>
                                          <p:attrName>style.visibility</p:attrName>
                                        </p:attrNameLst>
                                      </p:cBhvr>
                                      <p:to>
                                        <p:strVal val="visible"/>
                                      </p:to>
                                    </p:set>
                                    <p:anim calcmode="lin" valueType="num">
                                      <p:cBhvr>
                                        <p:cTn id="52" dur="1000" fill="hold"/>
                                        <p:tgtEl>
                                          <p:spTgt spid="2058"/>
                                        </p:tgtEl>
                                        <p:attrNameLst>
                                          <p:attrName>ppt_w</p:attrName>
                                        </p:attrNameLst>
                                      </p:cBhvr>
                                      <p:tavLst>
                                        <p:tav tm="0">
                                          <p:val>
                                            <p:fltVal val="0"/>
                                          </p:val>
                                        </p:tav>
                                        <p:tav tm="100000">
                                          <p:val>
                                            <p:strVal val="#ppt_w"/>
                                          </p:val>
                                        </p:tav>
                                      </p:tavLst>
                                    </p:anim>
                                    <p:anim calcmode="lin" valueType="num">
                                      <p:cBhvr>
                                        <p:cTn id="53" dur="1000" fill="hold"/>
                                        <p:tgtEl>
                                          <p:spTgt spid="2058"/>
                                        </p:tgtEl>
                                        <p:attrNameLst>
                                          <p:attrName>ppt_h</p:attrName>
                                        </p:attrNameLst>
                                      </p:cBhvr>
                                      <p:tavLst>
                                        <p:tav tm="0">
                                          <p:val>
                                            <p:fltVal val="0"/>
                                          </p:val>
                                        </p:tav>
                                        <p:tav tm="100000">
                                          <p:val>
                                            <p:strVal val="#ppt_h"/>
                                          </p:val>
                                        </p:tav>
                                      </p:tavLst>
                                    </p:anim>
                                    <p:anim calcmode="lin" valueType="num">
                                      <p:cBhvr>
                                        <p:cTn id="54" dur="1000" fill="hold"/>
                                        <p:tgtEl>
                                          <p:spTgt spid="2058"/>
                                        </p:tgtEl>
                                        <p:attrNameLst>
                                          <p:attrName>style.rotation</p:attrName>
                                        </p:attrNameLst>
                                      </p:cBhvr>
                                      <p:tavLst>
                                        <p:tav tm="0">
                                          <p:val>
                                            <p:fltVal val="90"/>
                                          </p:val>
                                        </p:tav>
                                        <p:tav tm="100000">
                                          <p:val>
                                            <p:fltVal val="0"/>
                                          </p:val>
                                        </p:tav>
                                      </p:tavLst>
                                    </p:anim>
                                    <p:animEffect transition="in" filter="fade">
                                      <p:cBhvr>
                                        <p:cTn id="55" dur="1000"/>
                                        <p:tgtEl>
                                          <p:spTgt spid="2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0"/>
            <a:ext cx="6939280" cy="1417638"/>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a:lstStyle/>
          <a:p>
            <a:r>
              <a:rPr dirty="0">
                <a:solidFill>
                  <a:schemeClr val="tx1">
                    <a:lumMod val="85000"/>
                    <a:lumOff val="15000"/>
                  </a:schemeClr>
                </a:solidFill>
                <a:latin typeface="Recharge Rg" panose="020B0805020202020204" pitchFamily="34" charset="0"/>
              </a:rPr>
              <a:t>Flow of Project</a:t>
            </a:r>
          </a:p>
        </p:txBody>
      </p:sp>
      <p:sp>
        <p:nvSpPr>
          <p:cNvPr id="3" name="Content Placeholder 2"/>
          <p:cNvSpPr>
            <a:spLocks noGrp="1"/>
          </p:cNvSpPr>
          <p:nvPr>
            <p:ph idx="1"/>
          </p:nvPr>
        </p:nvSpPr>
        <p:spPr>
          <a:xfrm>
            <a:off x="-2234491" y="1732281"/>
            <a:ext cx="10972800" cy="4525963"/>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fontScale="85000" lnSpcReduction="10000"/>
          </a:bodyPr>
          <a:lstStyle/>
          <a:p>
            <a:pPr marL="3136900"/>
            <a:r>
              <a:rPr dirty="0">
                <a:solidFill>
                  <a:schemeClr val="tx1">
                    <a:lumMod val="85000"/>
                    <a:lumOff val="15000"/>
                  </a:schemeClr>
                </a:solidFill>
                <a:latin typeface="Berlin Sans FB" panose="020E0602020502020306" pitchFamily="34" charset="0"/>
              </a:rPr>
              <a:t> Requirement Analysis</a:t>
            </a:r>
          </a:p>
          <a:p>
            <a:pPr marL="3136900"/>
            <a:r>
              <a:rPr dirty="0">
                <a:solidFill>
                  <a:schemeClr val="tx1">
                    <a:lumMod val="85000"/>
                    <a:lumOff val="15000"/>
                  </a:schemeClr>
                </a:solidFill>
                <a:latin typeface="Berlin Sans FB" panose="020E0602020502020306" pitchFamily="34" charset="0"/>
              </a:rPr>
              <a:t> Data Acquisition &amp; Preprocessing</a:t>
            </a:r>
          </a:p>
          <a:p>
            <a:pPr marL="3136900"/>
            <a:r>
              <a:rPr dirty="0">
                <a:solidFill>
                  <a:schemeClr val="tx1">
                    <a:lumMod val="85000"/>
                    <a:lumOff val="15000"/>
                  </a:schemeClr>
                </a:solidFill>
                <a:latin typeface="Berlin Sans FB" panose="020E0602020502020306" pitchFamily="34" charset="0"/>
              </a:rPr>
              <a:t> Model Training</a:t>
            </a:r>
          </a:p>
          <a:p>
            <a:pPr marL="3136900"/>
            <a:r>
              <a:rPr dirty="0">
                <a:solidFill>
                  <a:schemeClr val="tx1">
                    <a:lumMod val="85000"/>
                    <a:lumOff val="15000"/>
                  </a:schemeClr>
                </a:solidFill>
                <a:latin typeface="Berlin Sans FB" panose="020E0602020502020306" pitchFamily="34" charset="0"/>
              </a:rPr>
              <a:t> Real-Time Detection Integration</a:t>
            </a:r>
          </a:p>
          <a:p>
            <a:pPr marL="3136900"/>
            <a:r>
              <a:rPr dirty="0">
                <a:solidFill>
                  <a:schemeClr val="tx1">
                    <a:lumMod val="85000"/>
                    <a:lumOff val="15000"/>
                  </a:schemeClr>
                </a:solidFill>
                <a:latin typeface="Berlin Sans FB" panose="020E0602020502020306" pitchFamily="34" charset="0"/>
              </a:rPr>
              <a:t> User Interface Development</a:t>
            </a:r>
          </a:p>
          <a:p>
            <a:pPr marL="3136900"/>
            <a:r>
              <a:rPr dirty="0">
                <a:solidFill>
                  <a:schemeClr val="tx1">
                    <a:lumMod val="85000"/>
                    <a:lumOff val="15000"/>
                  </a:schemeClr>
                </a:solidFill>
                <a:latin typeface="Berlin Sans FB" panose="020E0602020502020306" pitchFamily="34" charset="0"/>
              </a:rPr>
              <a:t> Testing &amp; Validation</a:t>
            </a:r>
          </a:p>
          <a:p>
            <a:pPr marL="3136900"/>
            <a:r>
              <a:rPr dirty="0">
                <a:solidFill>
                  <a:schemeClr val="tx1">
                    <a:lumMod val="85000"/>
                    <a:lumOff val="15000"/>
                  </a:schemeClr>
                </a:solidFill>
                <a:latin typeface="Berlin Sans FB" panose="020E0602020502020306" pitchFamily="34" charset="0"/>
              </a:rPr>
              <a:t> Deployment</a:t>
            </a:r>
          </a:p>
        </p:txBody>
      </p:sp>
      <p:sp>
        <p:nvSpPr>
          <p:cNvPr id="6" name="Rectangle: Diagonal Corners Rounded 5">
            <a:extLst>
              <a:ext uri="{FF2B5EF4-FFF2-40B4-BE49-F238E27FC236}">
                <a16:creationId xmlns:a16="http://schemas.microsoft.com/office/drawing/2014/main" id="{D13B55F2-988E-BA7B-75BA-4B268BDD749A}"/>
              </a:ext>
            </a:extLst>
          </p:cNvPr>
          <p:cNvSpPr/>
          <p:nvPr/>
        </p:nvSpPr>
        <p:spPr>
          <a:xfrm>
            <a:off x="9684358" y="1931743"/>
            <a:ext cx="1818640"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Data collection</a:t>
            </a:r>
          </a:p>
        </p:txBody>
      </p:sp>
      <p:sp>
        <p:nvSpPr>
          <p:cNvPr id="7" name="Rectangle: Diagonal Corners Rounded 6">
            <a:extLst>
              <a:ext uri="{FF2B5EF4-FFF2-40B4-BE49-F238E27FC236}">
                <a16:creationId xmlns:a16="http://schemas.microsoft.com/office/drawing/2014/main" id="{05346B0D-1194-ED46-F3CA-21E84F0BE55D}"/>
              </a:ext>
            </a:extLst>
          </p:cNvPr>
          <p:cNvSpPr/>
          <p:nvPr/>
        </p:nvSpPr>
        <p:spPr>
          <a:xfrm>
            <a:off x="9571623" y="2712269"/>
            <a:ext cx="2039933"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Model Selection</a:t>
            </a:r>
          </a:p>
        </p:txBody>
      </p:sp>
      <p:sp>
        <p:nvSpPr>
          <p:cNvPr id="8" name="Rectangle: Diagonal Corners Rounded 7">
            <a:extLst>
              <a:ext uri="{FF2B5EF4-FFF2-40B4-BE49-F238E27FC236}">
                <a16:creationId xmlns:a16="http://schemas.microsoft.com/office/drawing/2014/main" id="{C74C696C-6044-B9FE-EC85-47EE18E35EFD}"/>
              </a:ext>
            </a:extLst>
          </p:cNvPr>
          <p:cNvSpPr/>
          <p:nvPr/>
        </p:nvSpPr>
        <p:spPr>
          <a:xfrm>
            <a:off x="9684358" y="3517402"/>
            <a:ext cx="1818640"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Model Training</a:t>
            </a:r>
          </a:p>
        </p:txBody>
      </p:sp>
      <p:sp>
        <p:nvSpPr>
          <p:cNvPr id="9" name="Rectangle: Diagonal Corners Rounded 8">
            <a:extLst>
              <a:ext uri="{FF2B5EF4-FFF2-40B4-BE49-F238E27FC236}">
                <a16:creationId xmlns:a16="http://schemas.microsoft.com/office/drawing/2014/main" id="{DE95F9B0-BE92-319E-22AD-CD9F6C5D1427}"/>
              </a:ext>
            </a:extLst>
          </p:cNvPr>
          <p:cNvSpPr/>
          <p:nvPr/>
        </p:nvSpPr>
        <p:spPr>
          <a:xfrm>
            <a:off x="9433837" y="4273670"/>
            <a:ext cx="2305207"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Model Optimization</a:t>
            </a:r>
          </a:p>
        </p:txBody>
      </p:sp>
      <p:sp>
        <p:nvSpPr>
          <p:cNvPr id="10" name="Rectangle: Diagonal Corners Rounded 9">
            <a:extLst>
              <a:ext uri="{FF2B5EF4-FFF2-40B4-BE49-F238E27FC236}">
                <a16:creationId xmlns:a16="http://schemas.microsoft.com/office/drawing/2014/main" id="{E776D7BD-C580-DFFC-76B0-7A695838DF9A}"/>
              </a:ext>
            </a:extLst>
          </p:cNvPr>
          <p:cNvSpPr/>
          <p:nvPr/>
        </p:nvSpPr>
        <p:spPr>
          <a:xfrm>
            <a:off x="9421311" y="5113108"/>
            <a:ext cx="2317733"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System Integration</a:t>
            </a:r>
          </a:p>
        </p:txBody>
      </p:sp>
      <p:sp>
        <p:nvSpPr>
          <p:cNvPr id="11" name="Rectangle: Diagonal Corners Rounded 10">
            <a:extLst>
              <a:ext uri="{FF2B5EF4-FFF2-40B4-BE49-F238E27FC236}">
                <a16:creationId xmlns:a16="http://schemas.microsoft.com/office/drawing/2014/main" id="{13E8EDBB-77C6-4EC7-116F-E1B30EA8FFE1}"/>
              </a:ext>
            </a:extLst>
          </p:cNvPr>
          <p:cNvSpPr/>
          <p:nvPr/>
        </p:nvSpPr>
        <p:spPr>
          <a:xfrm>
            <a:off x="9273991" y="5892535"/>
            <a:ext cx="2615365" cy="457200"/>
          </a:xfrm>
          <a:prstGeom prst="round2DiagRect">
            <a:avLst>
              <a:gd name="adj1" fmla="val 5000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solidFill>
                  <a:schemeClr val="tx1">
                    <a:lumMod val="85000"/>
                    <a:lumOff val="15000"/>
                  </a:schemeClr>
                </a:solidFill>
                <a:latin typeface="Berlin Sans FB" panose="020E0602020502020306" pitchFamily="34" charset="0"/>
              </a:rPr>
              <a:t>Testing and Validation</a:t>
            </a:r>
          </a:p>
        </p:txBody>
      </p:sp>
      <p:cxnSp>
        <p:nvCxnSpPr>
          <p:cNvPr id="12" name="Straight Arrow Connector 11">
            <a:extLst>
              <a:ext uri="{FF2B5EF4-FFF2-40B4-BE49-F238E27FC236}">
                <a16:creationId xmlns:a16="http://schemas.microsoft.com/office/drawing/2014/main" id="{21BC3C06-8353-CA2D-BEAE-AE75A316DEB9}"/>
              </a:ext>
            </a:extLst>
          </p:cNvPr>
          <p:cNvCxnSpPr>
            <a:stCxn id="6" idx="1"/>
            <a:endCxn id="7" idx="3"/>
          </p:cNvCxnSpPr>
          <p:nvPr/>
        </p:nvCxnSpPr>
        <p:spPr>
          <a:xfrm flipH="1">
            <a:off x="10591590" y="2388943"/>
            <a:ext cx="2088" cy="32332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5393D68B-7669-28B5-3B6F-F8A1E7D6DA1B}"/>
              </a:ext>
            </a:extLst>
          </p:cNvPr>
          <p:cNvCxnSpPr>
            <a:cxnSpLocks/>
            <a:stCxn id="7" idx="1"/>
            <a:endCxn id="8" idx="3"/>
          </p:cNvCxnSpPr>
          <p:nvPr/>
        </p:nvCxnSpPr>
        <p:spPr>
          <a:xfrm>
            <a:off x="10591590" y="3169469"/>
            <a:ext cx="2088" cy="3479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1AD43C53-0C4D-200B-BA3A-7712FF11248A}"/>
              </a:ext>
            </a:extLst>
          </p:cNvPr>
          <p:cNvCxnSpPr>
            <a:cxnSpLocks/>
            <a:stCxn id="8" idx="1"/>
            <a:endCxn id="9" idx="3"/>
          </p:cNvCxnSpPr>
          <p:nvPr/>
        </p:nvCxnSpPr>
        <p:spPr>
          <a:xfrm flipH="1">
            <a:off x="10586441" y="3974602"/>
            <a:ext cx="7237" cy="29906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AC291AD3-56F5-FF59-4316-55FA3D346032}"/>
              </a:ext>
            </a:extLst>
          </p:cNvPr>
          <p:cNvCxnSpPr>
            <a:cxnSpLocks/>
            <a:stCxn id="9" idx="1"/>
            <a:endCxn id="10" idx="3"/>
          </p:cNvCxnSpPr>
          <p:nvPr/>
        </p:nvCxnSpPr>
        <p:spPr>
          <a:xfrm flipH="1">
            <a:off x="10580178" y="4730870"/>
            <a:ext cx="6263" cy="38223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F2930712-ADB0-E31D-AEB8-914D5E2690EA}"/>
              </a:ext>
            </a:extLst>
          </p:cNvPr>
          <p:cNvCxnSpPr>
            <a:cxnSpLocks/>
            <a:stCxn id="10" idx="1"/>
            <a:endCxn id="11" idx="3"/>
          </p:cNvCxnSpPr>
          <p:nvPr/>
        </p:nvCxnSpPr>
        <p:spPr>
          <a:xfrm>
            <a:off x="10580178" y="5570308"/>
            <a:ext cx="1496" cy="32222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ppt_x"/>
                                          </p:val>
                                        </p:tav>
                                        <p:tav tm="100000">
                                          <p:val>
                                            <p:strVal val="#ppt_x"/>
                                          </p:val>
                                        </p:tav>
                                      </p:tavLst>
                                    </p:anim>
                                    <p:anim calcmode="lin" valueType="num">
                                      <p:cBhvr additive="base">
                                        <p:cTn id="37" dur="500" fill="hold"/>
                                        <p:tgtEl>
                                          <p:spTgt spid="1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ppt_x"/>
                                          </p:val>
                                        </p:tav>
                                        <p:tav tm="100000">
                                          <p:val>
                                            <p:strVal val="#ppt_x"/>
                                          </p:val>
                                        </p:tav>
                                      </p:tavLst>
                                    </p:anim>
                                    <p:anim calcmode="lin" valueType="num">
                                      <p:cBhvr additive="base">
                                        <p:cTn id="53" dur="500" fill="hold"/>
                                        <p:tgtEl>
                                          <p:spTgt spid="16"/>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8" fill="hold" grpId="0" nodeType="afterEffect">
                                  <p:stCondLst>
                                    <p:cond delay="0"/>
                                  </p:stCondLst>
                                  <p:childTnLst>
                                    <p:set>
                                      <p:cBhvr>
                                        <p:cTn id="56" dur="1" fill="hold">
                                          <p:stCondLst>
                                            <p:cond delay="0"/>
                                          </p:stCondLst>
                                        </p:cTn>
                                        <p:tgtEl>
                                          <p:spTgt spid="3">
                                            <p:bg/>
                                          </p:spTgt>
                                        </p:tgtEl>
                                        <p:attrNameLst>
                                          <p:attrName>style.visibility</p:attrName>
                                        </p:attrNameLst>
                                      </p:cBhvr>
                                      <p:to>
                                        <p:strVal val="visible"/>
                                      </p:to>
                                    </p:set>
                                    <p:anim calcmode="lin" valueType="num">
                                      <p:cBhvr additive="base">
                                        <p:cTn id="57"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bg/>
                                          </p:spTgt>
                                        </p:tgtEl>
                                        <p:attrNameLst>
                                          <p:attrName>ppt_y</p:attrName>
                                        </p:attrNameLst>
                                      </p:cBhvr>
                                      <p:tavLst>
                                        <p:tav tm="0">
                                          <p:val>
                                            <p:strVal val="#ppt_y"/>
                                          </p:val>
                                        </p:tav>
                                        <p:tav tm="100000">
                                          <p:val>
                                            <p:strVal val="#ppt_y"/>
                                          </p:val>
                                        </p:tav>
                                      </p:tavLst>
                                    </p:anim>
                                  </p:childTnLst>
                                </p:cTn>
                              </p:par>
                            </p:childTnLst>
                          </p:cTn>
                        </p:par>
                        <p:par>
                          <p:cTn id="59" fill="hold">
                            <p:stCondLst>
                              <p:cond delay="1500"/>
                            </p:stCondLst>
                            <p:childTnLst>
                              <p:par>
                                <p:cTn id="60" presetID="2" presetClass="entr" presetSubtype="8" fill="hold" grpId="0" nodeType="afterEffect">
                                  <p:stCondLst>
                                    <p:cond delay="0"/>
                                  </p:stCondLst>
                                  <p:childTnLst>
                                    <p:set>
                                      <p:cBhvr>
                                        <p:cTn id="61" dur="1" fill="hold">
                                          <p:stCondLst>
                                            <p:cond delay="0"/>
                                          </p:stCondLst>
                                        </p:cTn>
                                        <p:tgtEl>
                                          <p:spTgt spid="3">
                                            <p:txEl>
                                              <p:pRg st="0" end="0"/>
                                            </p:txEl>
                                          </p:spTgt>
                                        </p:tgtEl>
                                        <p:attrNameLst>
                                          <p:attrName>style.visibility</p:attrName>
                                        </p:attrNameLst>
                                      </p:cBhvr>
                                      <p:to>
                                        <p:strVal val="visible"/>
                                      </p:to>
                                    </p:set>
                                    <p:anim calcmode="lin" valueType="num">
                                      <p:cBhvr additive="base">
                                        <p:cTn id="62"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64" fill="hold">
                            <p:stCondLst>
                              <p:cond delay="2000"/>
                            </p:stCondLst>
                            <p:childTnLst>
                              <p:par>
                                <p:cTn id="65" presetID="2" presetClass="entr" presetSubtype="8" fill="hold" grpId="0" nodeType="after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 calcmode="lin" valueType="num">
                                      <p:cBhvr additive="base">
                                        <p:cTn id="6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69" fill="hold">
                            <p:stCondLst>
                              <p:cond delay="2500"/>
                            </p:stCondLst>
                            <p:childTnLst>
                              <p:par>
                                <p:cTn id="70" presetID="2" presetClass="entr" presetSubtype="8" fill="hold" grpId="0" nodeType="after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anim calcmode="lin" valueType="num">
                                      <p:cBhvr additive="base">
                                        <p:cTn id="7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74" fill="hold">
                            <p:stCondLst>
                              <p:cond delay="3000"/>
                            </p:stCondLst>
                            <p:childTnLst>
                              <p:par>
                                <p:cTn id="75" presetID="2" presetClass="entr" presetSubtype="8" fill="hold" grpId="0" nodeType="afterEffect">
                                  <p:stCondLst>
                                    <p:cond delay="0"/>
                                  </p:stCondLst>
                                  <p:childTnLst>
                                    <p:set>
                                      <p:cBhvr>
                                        <p:cTn id="76" dur="1" fill="hold">
                                          <p:stCondLst>
                                            <p:cond delay="0"/>
                                          </p:stCondLst>
                                        </p:cTn>
                                        <p:tgtEl>
                                          <p:spTgt spid="3">
                                            <p:txEl>
                                              <p:pRg st="3" end="3"/>
                                            </p:txEl>
                                          </p:spTgt>
                                        </p:tgtEl>
                                        <p:attrNameLst>
                                          <p:attrName>style.visibility</p:attrName>
                                        </p:attrNameLst>
                                      </p:cBhvr>
                                      <p:to>
                                        <p:strVal val="visible"/>
                                      </p:to>
                                    </p:set>
                                    <p:anim calcmode="lin" valueType="num">
                                      <p:cBhvr additive="base">
                                        <p:cTn id="7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79" fill="hold">
                            <p:stCondLst>
                              <p:cond delay="3500"/>
                            </p:stCondLst>
                            <p:childTnLst>
                              <p:par>
                                <p:cTn id="80" presetID="2" presetClass="entr" presetSubtype="8" fill="hold" grpId="0" nodeType="afterEffect">
                                  <p:stCondLst>
                                    <p:cond delay="0"/>
                                  </p:stCondLst>
                                  <p:childTnLst>
                                    <p:set>
                                      <p:cBhvr>
                                        <p:cTn id="81" dur="1" fill="hold">
                                          <p:stCondLst>
                                            <p:cond delay="0"/>
                                          </p:stCondLst>
                                        </p:cTn>
                                        <p:tgtEl>
                                          <p:spTgt spid="3">
                                            <p:txEl>
                                              <p:pRg st="4" end="4"/>
                                            </p:txEl>
                                          </p:spTgt>
                                        </p:tgtEl>
                                        <p:attrNameLst>
                                          <p:attrName>style.visibility</p:attrName>
                                        </p:attrNameLst>
                                      </p:cBhvr>
                                      <p:to>
                                        <p:strVal val="visible"/>
                                      </p:to>
                                    </p:set>
                                    <p:anim calcmode="lin" valueType="num">
                                      <p:cBhvr additive="base">
                                        <p:cTn id="8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84" fill="hold">
                            <p:stCondLst>
                              <p:cond delay="4000"/>
                            </p:stCondLst>
                            <p:childTnLst>
                              <p:par>
                                <p:cTn id="85" presetID="2" presetClass="entr" presetSubtype="8" fill="hold" grpId="0" nodeType="after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 calcmode="lin" valueType="num">
                                      <p:cBhvr additive="base">
                                        <p:cTn id="8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89" fill="hold">
                            <p:stCondLst>
                              <p:cond delay="4500"/>
                            </p:stCondLst>
                            <p:childTnLst>
                              <p:par>
                                <p:cTn id="90" presetID="2" presetClass="entr" presetSubtype="8" fill="hold" grpId="0" nodeType="afterEffect">
                                  <p:stCondLst>
                                    <p:cond delay="0"/>
                                  </p:stCondLst>
                                  <p:childTnLst>
                                    <p:set>
                                      <p:cBhvr>
                                        <p:cTn id="91" dur="1" fill="hold">
                                          <p:stCondLst>
                                            <p:cond delay="0"/>
                                          </p:stCondLst>
                                        </p:cTn>
                                        <p:tgtEl>
                                          <p:spTgt spid="3">
                                            <p:txEl>
                                              <p:pRg st="6" end="6"/>
                                            </p:txEl>
                                          </p:spTgt>
                                        </p:tgtEl>
                                        <p:attrNameLst>
                                          <p:attrName>style.visibility</p:attrName>
                                        </p:attrNameLst>
                                      </p:cBhvr>
                                      <p:to>
                                        <p:strVal val="visible"/>
                                      </p:to>
                                    </p:set>
                                    <p:anim calcmode="lin" valueType="num">
                                      <p:cBhvr additive="base">
                                        <p:cTn id="9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6"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480" y="0"/>
            <a:ext cx="8747760" cy="1417638"/>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a:lstStyle/>
          <a:p>
            <a:r>
              <a:rPr dirty="0">
                <a:solidFill>
                  <a:schemeClr val="tx1">
                    <a:lumMod val="85000"/>
                    <a:lumOff val="15000"/>
                  </a:schemeClr>
                </a:solidFill>
                <a:latin typeface="Recharge Rg" panose="020B0805020202020204" pitchFamily="34" charset="0"/>
              </a:rPr>
              <a:t>Technology to be Used</a:t>
            </a:r>
          </a:p>
        </p:txBody>
      </p:sp>
      <p:sp>
        <p:nvSpPr>
          <p:cNvPr id="3" name="Content Placeholder 2"/>
          <p:cNvSpPr>
            <a:spLocks noGrp="1"/>
          </p:cNvSpPr>
          <p:nvPr>
            <p:ph idx="1"/>
          </p:nvPr>
        </p:nvSpPr>
        <p:spPr>
          <a:xfrm>
            <a:off x="-1615440" y="2382521"/>
            <a:ext cx="10972800" cy="2809239"/>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fontScale="85000" lnSpcReduction="10000"/>
          </a:bodyPr>
          <a:lstStyle/>
          <a:p>
            <a:pPr marL="2417763"/>
            <a:r>
              <a:rPr dirty="0">
                <a:solidFill>
                  <a:schemeClr val="tx1">
                    <a:lumMod val="85000"/>
                    <a:lumOff val="15000"/>
                  </a:schemeClr>
                </a:solidFill>
                <a:latin typeface="Berlin Sans FB" panose="020E0602020502020306" pitchFamily="34" charset="0"/>
              </a:rPr>
              <a:t>- Programming Language: Python</a:t>
            </a:r>
          </a:p>
          <a:p>
            <a:pPr marL="2417763"/>
            <a:r>
              <a:rPr dirty="0">
                <a:solidFill>
                  <a:schemeClr val="tx1">
                    <a:lumMod val="85000"/>
                    <a:lumOff val="15000"/>
                  </a:schemeClr>
                </a:solidFill>
                <a:latin typeface="Berlin Sans FB" panose="020E0602020502020306" pitchFamily="34" charset="0"/>
              </a:rPr>
              <a:t>- Libraries: OpenCV, TensorFlow/</a:t>
            </a:r>
            <a:r>
              <a:rPr dirty="0" err="1">
                <a:solidFill>
                  <a:schemeClr val="tx1">
                    <a:lumMod val="85000"/>
                    <a:lumOff val="15000"/>
                  </a:schemeClr>
                </a:solidFill>
                <a:latin typeface="Berlin Sans FB" panose="020E0602020502020306" pitchFamily="34" charset="0"/>
              </a:rPr>
              <a:t>PyTorch</a:t>
            </a:r>
            <a:r>
              <a:rPr lang="en-IN" dirty="0">
                <a:solidFill>
                  <a:schemeClr val="tx1">
                    <a:lumMod val="85000"/>
                    <a:lumOff val="15000"/>
                  </a:schemeClr>
                </a:solidFill>
                <a:latin typeface="Berlin Sans FB" panose="020E0602020502020306" pitchFamily="34" charset="0"/>
              </a:rPr>
              <a:t>, Pygame</a:t>
            </a:r>
            <a:endParaRPr dirty="0">
              <a:solidFill>
                <a:schemeClr val="tx1">
                  <a:lumMod val="85000"/>
                  <a:lumOff val="15000"/>
                </a:schemeClr>
              </a:solidFill>
              <a:latin typeface="Berlin Sans FB" panose="020E0602020502020306" pitchFamily="34" charset="0"/>
            </a:endParaRPr>
          </a:p>
          <a:p>
            <a:pPr marL="2417763"/>
            <a:r>
              <a:rPr dirty="0">
                <a:solidFill>
                  <a:schemeClr val="tx1">
                    <a:lumMod val="85000"/>
                    <a:lumOff val="15000"/>
                  </a:schemeClr>
                </a:solidFill>
                <a:latin typeface="Berlin Sans FB" panose="020E0602020502020306" pitchFamily="34" charset="0"/>
              </a:rPr>
              <a:t>- </a:t>
            </a:r>
            <a:r>
              <a:rPr lang="en-IN" dirty="0">
                <a:solidFill>
                  <a:schemeClr val="tx1">
                    <a:lumMod val="85000"/>
                    <a:lumOff val="15000"/>
                  </a:schemeClr>
                </a:solidFill>
                <a:latin typeface="Berlin Sans FB" panose="020E0602020502020306" pitchFamily="34" charset="0"/>
              </a:rPr>
              <a:t>Model: YOLOv5  </a:t>
            </a:r>
          </a:p>
          <a:p>
            <a:pPr marL="2417763"/>
            <a:r>
              <a:rPr dirty="0">
                <a:solidFill>
                  <a:schemeClr val="tx1">
                    <a:lumMod val="85000"/>
                    <a:lumOff val="15000"/>
                  </a:schemeClr>
                </a:solidFill>
                <a:latin typeface="Berlin Sans FB" panose="020E0602020502020306" pitchFamily="34" charset="0"/>
              </a:rPr>
              <a:t>- IDE:</a:t>
            </a:r>
            <a:r>
              <a:rPr lang="en-IN" dirty="0">
                <a:solidFill>
                  <a:schemeClr val="tx1">
                    <a:lumMod val="85000"/>
                    <a:lumOff val="15000"/>
                  </a:schemeClr>
                </a:solidFill>
                <a:latin typeface="Berlin Sans FB" panose="020E0602020502020306" pitchFamily="34" charset="0"/>
              </a:rPr>
              <a:t> Visual Studio Code</a:t>
            </a:r>
            <a:endParaRPr dirty="0">
              <a:solidFill>
                <a:schemeClr val="tx1">
                  <a:lumMod val="85000"/>
                  <a:lumOff val="15000"/>
                </a:schemeClr>
              </a:solidFill>
              <a:latin typeface="Berlin Sans FB" panose="020E0602020502020306" pitchFamily="34" charset="0"/>
            </a:endParaRPr>
          </a:p>
        </p:txBody>
      </p:sp>
      <p:pic>
        <p:nvPicPr>
          <p:cNvPr id="5" name="Picture 4">
            <a:extLst>
              <a:ext uri="{FF2B5EF4-FFF2-40B4-BE49-F238E27FC236}">
                <a16:creationId xmlns:a16="http://schemas.microsoft.com/office/drawing/2014/main" id="{2610C0CA-4157-78E6-8A54-FDED979E51A4}"/>
              </a:ext>
            </a:extLst>
          </p:cNvPr>
          <p:cNvPicPr>
            <a:picLocks noChangeAspect="1"/>
          </p:cNvPicPr>
          <p:nvPr/>
        </p:nvPicPr>
        <p:blipFill>
          <a:blip r:embed="rId2"/>
          <a:stretch>
            <a:fillRect/>
          </a:stretch>
        </p:blipFill>
        <p:spPr>
          <a:xfrm>
            <a:off x="8908193" y="1659506"/>
            <a:ext cx="1424763" cy="142476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D1663D9-E1A6-CF1D-85F4-F686268ADA65}"/>
              </a:ext>
            </a:extLst>
          </p:cNvPr>
          <p:cNvPicPr>
            <a:picLocks noChangeAspect="1"/>
          </p:cNvPicPr>
          <p:nvPr/>
        </p:nvPicPr>
        <p:blipFill>
          <a:blip r:embed="rId3"/>
          <a:stretch>
            <a:fillRect/>
          </a:stretch>
        </p:blipFill>
        <p:spPr>
          <a:xfrm>
            <a:off x="10213500" y="2095673"/>
            <a:ext cx="1843821" cy="197719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BA615E2-DE23-7F3B-2FF9-75B3FE1761C7}"/>
              </a:ext>
            </a:extLst>
          </p:cNvPr>
          <p:cNvPicPr>
            <a:picLocks noChangeAspect="1"/>
          </p:cNvPicPr>
          <p:nvPr/>
        </p:nvPicPr>
        <p:blipFill>
          <a:blip r:embed="rId4"/>
          <a:stretch>
            <a:fillRect/>
          </a:stretch>
        </p:blipFill>
        <p:spPr>
          <a:xfrm rot="10035392" flipV="1">
            <a:off x="9269643" y="3423337"/>
            <a:ext cx="1887715" cy="2324734"/>
          </a:xfrm>
          <a:prstGeom prst="rect">
            <a:avLst/>
          </a:prstGeom>
        </p:spPr>
      </p:pic>
      <p:pic>
        <p:nvPicPr>
          <p:cNvPr id="11" name="Picture 10">
            <a:extLst>
              <a:ext uri="{FF2B5EF4-FFF2-40B4-BE49-F238E27FC236}">
                <a16:creationId xmlns:a16="http://schemas.microsoft.com/office/drawing/2014/main" id="{9B1EA769-2AE8-4020-A561-C1D0807A5CC0}"/>
              </a:ext>
            </a:extLst>
          </p:cNvPr>
          <p:cNvPicPr>
            <a:picLocks noChangeAspect="1"/>
          </p:cNvPicPr>
          <p:nvPr/>
        </p:nvPicPr>
        <p:blipFill>
          <a:blip r:embed="rId5"/>
          <a:stretch>
            <a:fillRect/>
          </a:stretch>
        </p:blipFill>
        <p:spPr>
          <a:xfrm>
            <a:off x="7374581" y="5465812"/>
            <a:ext cx="2469983" cy="1311659"/>
          </a:xfrm>
          <a:prstGeom prst="rect">
            <a:avLst/>
          </a:prstGeom>
        </p:spPr>
      </p:pic>
      <p:pic>
        <p:nvPicPr>
          <p:cNvPr id="13" name="Picture 12">
            <a:extLst>
              <a:ext uri="{FF2B5EF4-FFF2-40B4-BE49-F238E27FC236}">
                <a16:creationId xmlns:a16="http://schemas.microsoft.com/office/drawing/2014/main" id="{131F8842-CD02-15CB-7A58-CA2A60F80AA4}"/>
              </a:ext>
            </a:extLst>
          </p:cNvPr>
          <p:cNvPicPr>
            <a:picLocks noChangeAspect="1"/>
          </p:cNvPicPr>
          <p:nvPr/>
        </p:nvPicPr>
        <p:blipFill>
          <a:blip r:embed="rId6"/>
          <a:stretch>
            <a:fillRect/>
          </a:stretch>
        </p:blipFill>
        <p:spPr>
          <a:xfrm>
            <a:off x="10227174" y="5077810"/>
            <a:ext cx="1706772" cy="16996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par>
                                <p:cTn id="34" presetID="31" presetClass="entr" presetSubtype="0"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par>
                                <p:cTn id="40" presetID="31"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par>
                                <p:cTn id="46" presetID="31"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1000" fill="hold"/>
                                        <p:tgtEl>
                                          <p:spTgt spid="9"/>
                                        </p:tgtEl>
                                        <p:attrNameLst>
                                          <p:attrName>ppt_w</p:attrName>
                                        </p:attrNameLst>
                                      </p:cBhvr>
                                      <p:tavLst>
                                        <p:tav tm="0">
                                          <p:val>
                                            <p:fltVal val="0"/>
                                          </p:val>
                                        </p:tav>
                                        <p:tav tm="100000">
                                          <p:val>
                                            <p:strVal val="#ppt_w"/>
                                          </p:val>
                                        </p:tav>
                                      </p:tavLst>
                                    </p:anim>
                                    <p:anim calcmode="lin" valueType="num">
                                      <p:cBhvr>
                                        <p:cTn id="49" dur="1000" fill="hold"/>
                                        <p:tgtEl>
                                          <p:spTgt spid="9"/>
                                        </p:tgtEl>
                                        <p:attrNameLst>
                                          <p:attrName>ppt_h</p:attrName>
                                        </p:attrNameLst>
                                      </p:cBhvr>
                                      <p:tavLst>
                                        <p:tav tm="0">
                                          <p:val>
                                            <p:fltVal val="0"/>
                                          </p:val>
                                        </p:tav>
                                        <p:tav tm="100000">
                                          <p:val>
                                            <p:strVal val="#ppt_h"/>
                                          </p:val>
                                        </p:tav>
                                      </p:tavLst>
                                    </p:anim>
                                    <p:anim calcmode="lin" valueType="num">
                                      <p:cBhvr>
                                        <p:cTn id="50" dur="1000" fill="hold"/>
                                        <p:tgtEl>
                                          <p:spTgt spid="9"/>
                                        </p:tgtEl>
                                        <p:attrNameLst>
                                          <p:attrName>style.rotation</p:attrName>
                                        </p:attrNameLst>
                                      </p:cBhvr>
                                      <p:tavLst>
                                        <p:tav tm="0">
                                          <p:val>
                                            <p:fltVal val="90"/>
                                          </p:val>
                                        </p:tav>
                                        <p:tav tm="100000">
                                          <p:val>
                                            <p:fltVal val="0"/>
                                          </p:val>
                                        </p:tav>
                                      </p:tavLst>
                                    </p:anim>
                                    <p:animEffect transition="in" filter="fade">
                                      <p:cBhvr>
                                        <p:cTn id="51" dur="1000"/>
                                        <p:tgtEl>
                                          <p:spTgt spid="9"/>
                                        </p:tgtEl>
                                      </p:cBhvr>
                                    </p:animEffect>
                                  </p:childTnLst>
                                </p:cTn>
                              </p:par>
                            </p:childTnLst>
                          </p:cTn>
                        </p:par>
                        <p:par>
                          <p:cTn id="52" fill="hold">
                            <p:stCondLst>
                              <p:cond delay="3500"/>
                            </p:stCondLst>
                            <p:childTnLst>
                              <p:par>
                                <p:cTn id="53" presetID="31"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p:cTn id="55" dur="1000" fill="hold"/>
                                        <p:tgtEl>
                                          <p:spTgt spid="11"/>
                                        </p:tgtEl>
                                        <p:attrNameLst>
                                          <p:attrName>ppt_w</p:attrName>
                                        </p:attrNameLst>
                                      </p:cBhvr>
                                      <p:tavLst>
                                        <p:tav tm="0">
                                          <p:val>
                                            <p:fltVal val="0"/>
                                          </p:val>
                                        </p:tav>
                                        <p:tav tm="100000">
                                          <p:val>
                                            <p:strVal val="#ppt_w"/>
                                          </p:val>
                                        </p:tav>
                                      </p:tavLst>
                                    </p:anim>
                                    <p:anim calcmode="lin" valueType="num">
                                      <p:cBhvr>
                                        <p:cTn id="56" dur="1000" fill="hold"/>
                                        <p:tgtEl>
                                          <p:spTgt spid="11"/>
                                        </p:tgtEl>
                                        <p:attrNameLst>
                                          <p:attrName>ppt_h</p:attrName>
                                        </p:attrNameLst>
                                      </p:cBhvr>
                                      <p:tavLst>
                                        <p:tav tm="0">
                                          <p:val>
                                            <p:fltVal val="0"/>
                                          </p:val>
                                        </p:tav>
                                        <p:tav tm="100000">
                                          <p:val>
                                            <p:strVal val="#ppt_h"/>
                                          </p:val>
                                        </p:tav>
                                      </p:tavLst>
                                    </p:anim>
                                    <p:anim calcmode="lin" valueType="num">
                                      <p:cBhvr>
                                        <p:cTn id="57" dur="1000" fill="hold"/>
                                        <p:tgtEl>
                                          <p:spTgt spid="11"/>
                                        </p:tgtEl>
                                        <p:attrNameLst>
                                          <p:attrName>style.rotation</p:attrName>
                                        </p:attrNameLst>
                                      </p:cBhvr>
                                      <p:tavLst>
                                        <p:tav tm="0">
                                          <p:val>
                                            <p:fltVal val="90"/>
                                          </p:val>
                                        </p:tav>
                                        <p:tav tm="100000">
                                          <p:val>
                                            <p:fltVal val="0"/>
                                          </p:val>
                                        </p:tav>
                                      </p:tavLst>
                                    </p:anim>
                                    <p:animEffect transition="in" filter="fade">
                                      <p:cBhvr>
                                        <p:cTn id="58" dur="1000"/>
                                        <p:tgtEl>
                                          <p:spTgt spid="11"/>
                                        </p:tgtEl>
                                      </p:cBhvr>
                                    </p:animEffect>
                                  </p:childTnLst>
                                </p:cTn>
                              </p:par>
                              <p:par>
                                <p:cTn id="59" presetID="3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ppt_w</p:attrName>
                                        </p:attrNameLst>
                                      </p:cBhvr>
                                      <p:tavLst>
                                        <p:tav tm="0">
                                          <p:val>
                                            <p:fltVal val="0"/>
                                          </p:val>
                                        </p:tav>
                                        <p:tav tm="100000">
                                          <p:val>
                                            <p:strVal val="#ppt_w"/>
                                          </p:val>
                                        </p:tav>
                                      </p:tavLst>
                                    </p:anim>
                                    <p:anim calcmode="lin" valueType="num">
                                      <p:cBhvr>
                                        <p:cTn id="62" dur="1000" fill="hold"/>
                                        <p:tgtEl>
                                          <p:spTgt spid="13"/>
                                        </p:tgtEl>
                                        <p:attrNameLst>
                                          <p:attrName>ppt_h</p:attrName>
                                        </p:attrNameLst>
                                      </p:cBhvr>
                                      <p:tavLst>
                                        <p:tav tm="0">
                                          <p:val>
                                            <p:fltVal val="0"/>
                                          </p:val>
                                        </p:tav>
                                        <p:tav tm="100000">
                                          <p:val>
                                            <p:strVal val="#ppt_h"/>
                                          </p:val>
                                        </p:tav>
                                      </p:tavLst>
                                    </p:anim>
                                    <p:anim calcmode="lin" valueType="num">
                                      <p:cBhvr>
                                        <p:cTn id="63" dur="1000" fill="hold"/>
                                        <p:tgtEl>
                                          <p:spTgt spid="13"/>
                                        </p:tgtEl>
                                        <p:attrNameLst>
                                          <p:attrName>style.rotation</p:attrName>
                                        </p:attrNameLst>
                                      </p:cBhvr>
                                      <p:tavLst>
                                        <p:tav tm="0">
                                          <p:val>
                                            <p:fltVal val="90"/>
                                          </p:val>
                                        </p:tav>
                                        <p:tav tm="100000">
                                          <p:val>
                                            <p:fltVal val="0"/>
                                          </p:val>
                                        </p:tav>
                                      </p:tavLst>
                                    </p:anim>
                                    <p:animEffect transition="in" filter="fade">
                                      <p:cBhvr>
                                        <p:cTn id="6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26EBCD0E-13AE-32E5-CF33-2D56D3FA7710}"/>
              </a:ext>
            </a:extLst>
          </p:cNvPr>
          <p:cNvSpPr/>
          <p:nvPr/>
        </p:nvSpPr>
        <p:spPr>
          <a:xfrm>
            <a:off x="2255520" y="0"/>
            <a:ext cx="7487920" cy="1656080"/>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4400" b="1" dirty="0">
                <a:solidFill>
                  <a:schemeClr val="tx1">
                    <a:lumMod val="85000"/>
                    <a:lumOff val="15000"/>
                  </a:schemeClr>
                </a:solidFill>
                <a:latin typeface="Recharge Rg" panose="020B0805020202020204" pitchFamily="34" charset="0"/>
              </a:rPr>
              <a:t>Applications</a:t>
            </a:r>
          </a:p>
        </p:txBody>
      </p:sp>
      <p:sp>
        <p:nvSpPr>
          <p:cNvPr id="4" name="Content Placeholder 2">
            <a:extLst>
              <a:ext uri="{FF2B5EF4-FFF2-40B4-BE49-F238E27FC236}">
                <a16:creationId xmlns:a16="http://schemas.microsoft.com/office/drawing/2014/main" id="{39C111D8-27F5-18FC-A869-6330375CBBCB}"/>
              </a:ext>
            </a:extLst>
          </p:cNvPr>
          <p:cNvSpPr txBox="1">
            <a:spLocks/>
          </p:cNvSpPr>
          <p:nvPr/>
        </p:nvSpPr>
        <p:spPr>
          <a:xfrm>
            <a:off x="-1583542" y="2069275"/>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2417763"/>
            <a:r>
              <a:rPr lang="en-US" dirty="0">
                <a:solidFill>
                  <a:schemeClr val="tx1">
                    <a:lumMod val="85000"/>
                    <a:lumOff val="15000"/>
                  </a:schemeClr>
                </a:solidFill>
                <a:latin typeface="Berlin Sans FB" panose="020E0602020502020306" pitchFamily="34" charset="0"/>
              </a:rPr>
              <a:t>Autonomous Vehicle</a:t>
            </a:r>
          </a:p>
        </p:txBody>
      </p:sp>
      <p:sp>
        <p:nvSpPr>
          <p:cNvPr id="5" name="Content Placeholder 2">
            <a:extLst>
              <a:ext uri="{FF2B5EF4-FFF2-40B4-BE49-F238E27FC236}">
                <a16:creationId xmlns:a16="http://schemas.microsoft.com/office/drawing/2014/main" id="{AE303D5D-3C99-5667-9E6E-DEBE340FF50C}"/>
              </a:ext>
            </a:extLst>
          </p:cNvPr>
          <p:cNvSpPr txBox="1">
            <a:spLocks/>
          </p:cNvSpPr>
          <p:nvPr/>
        </p:nvSpPr>
        <p:spPr>
          <a:xfrm>
            <a:off x="5795453" y="3580457"/>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808038" indent="-265113"/>
            <a:r>
              <a:rPr lang="en-IN" dirty="0">
                <a:solidFill>
                  <a:schemeClr val="tx1">
                    <a:lumMod val="85000"/>
                    <a:lumOff val="15000"/>
                  </a:schemeClr>
                </a:solidFill>
                <a:latin typeface="Berlin Sans FB" panose="020E0602020502020306" pitchFamily="34" charset="0"/>
              </a:rPr>
              <a:t>Smart Cities:</a:t>
            </a:r>
            <a:endParaRPr lang="en-US" dirty="0">
              <a:solidFill>
                <a:schemeClr val="tx1">
                  <a:lumMod val="85000"/>
                  <a:lumOff val="15000"/>
                </a:schemeClr>
              </a:solidFill>
              <a:latin typeface="Berlin Sans FB" panose="020E0602020502020306" pitchFamily="34" charset="0"/>
            </a:endParaRPr>
          </a:p>
        </p:txBody>
      </p:sp>
      <p:sp>
        <p:nvSpPr>
          <p:cNvPr id="6" name="Content Placeholder 2">
            <a:extLst>
              <a:ext uri="{FF2B5EF4-FFF2-40B4-BE49-F238E27FC236}">
                <a16:creationId xmlns:a16="http://schemas.microsoft.com/office/drawing/2014/main" id="{505A19A4-1814-4BC5-42FB-10C4681DA5C9}"/>
              </a:ext>
            </a:extLst>
          </p:cNvPr>
          <p:cNvSpPr txBox="1">
            <a:spLocks/>
          </p:cNvSpPr>
          <p:nvPr/>
        </p:nvSpPr>
        <p:spPr>
          <a:xfrm>
            <a:off x="-1583542" y="3139619"/>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2417763"/>
            <a:r>
              <a:rPr lang="en-US" dirty="0">
                <a:solidFill>
                  <a:schemeClr val="tx1">
                    <a:lumMod val="85000"/>
                    <a:lumOff val="15000"/>
                  </a:schemeClr>
                </a:solidFill>
                <a:latin typeface="Berlin Sans FB" panose="020E0602020502020306" pitchFamily="34" charset="0"/>
              </a:rPr>
              <a:t>Security and Surveillance</a:t>
            </a:r>
          </a:p>
        </p:txBody>
      </p:sp>
      <p:sp>
        <p:nvSpPr>
          <p:cNvPr id="7" name="Content Placeholder 2">
            <a:extLst>
              <a:ext uri="{FF2B5EF4-FFF2-40B4-BE49-F238E27FC236}">
                <a16:creationId xmlns:a16="http://schemas.microsoft.com/office/drawing/2014/main" id="{E27689A5-DCD5-E4AB-AE0D-BB64CB293589}"/>
              </a:ext>
            </a:extLst>
          </p:cNvPr>
          <p:cNvSpPr txBox="1">
            <a:spLocks/>
          </p:cNvSpPr>
          <p:nvPr/>
        </p:nvSpPr>
        <p:spPr>
          <a:xfrm>
            <a:off x="5795453" y="2589443"/>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542925" indent="265113"/>
            <a:r>
              <a:rPr lang="en-US" dirty="0">
                <a:solidFill>
                  <a:schemeClr val="tx1">
                    <a:lumMod val="85000"/>
                    <a:lumOff val="15000"/>
                  </a:schemeClr>
                </a:solidFill>
                <a:latin typeface="Berlin Sans FB" panose="020E0602020502020306" pitchFamily="34" charset="0"/>
              </a:rPr>
              <a:t>Augmented Reality (AR):</a:t>
            </a:r>
          </a:p>
        </p:txBody>
      </p:sp>
      <p:sp>
        <p:nvSpPr>
          <p:cNvPr id="8" name="Content Placeholder 2">
            <a:extLst>
              <a:ext uri="{FF2B5EF4-FFF2-40B4-BE49-F238E27FC236}">
                <a16:creationId xmlns:a16="http://schemas.microsoft.com/office/drawing/2014/main" id="{B0BDB1DB-5C7F-B7B8-5FE0-6EF0DF8E6B11}"/>
              </a:ext>
            </a:extLst>
          </p:cNvPr>
          <p:cNvSpPr txBox="1">
            <a:spLocks/>
          </p:cNvSpPr>
          <p:nvPr/>
        </p:nvSpPr>
        <p:spPr>
          <a:xfrm>
            <a:off x="-1583542" y="4156802"/>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2417763"/>
            <a:r>
              <a:rPr lang="en-US" dirty="0">
                <a:solidFill>
                  <a:schemeClr val="tx1">
                    <a:lumMod val="85000"/>
                    <a:lumOff val="15000"/>
                  </a:schemeClr>
                </a:solidFill>
                <a:latin typeface="Berlin Sans FB" panose="020E0602020502020306" pitchFamily="34" charset="0"/>
              </a:rPr>
              <a:t>Robotics</a:t>
            </a:r>
          </a:p>
        </p:txBody>
      </p:sp>
      <p:sp>
        <p:nvSpPr>
          <p:cNvPr id="9" name="Content Placeholder 2">
            <a:extLst>
              <a:ext uri="{FF2B5EF4-FFF2-40B4-BE49-F238E27FC236}">
                <a16:creationId xmlns:a16="http://schemas.microsoft.com/office/drawing/2014/main" id="{FE40BF7D-1215-F42A-CB32-61BAB7D626DF}"/>
              </a:ext>
            </a:extLst>
          </p:cNvPr>
          <p:cNvSpPr txBox="1">
            <a:spLocks/>
          </p:cNvSpPr>
          <p:nvPr/>
        </p:nvSpPr>
        <p:spPr>
          <a:xfrm>
            <a:off x="5795453" y="4576374"/>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808038" indent="-265113" defTabSz="404813"/>
            <a:r>
              <a:rPr lang="en-IN" dirty="0">
                <a:solidFill>
                  <a:schemeClr val="tx1">
                    <a:lumMod val="85000"/>
                    <a:lumOff val="15000"/>
                  </a:schemeClr>
                </a:solidFill>
                <a:latin typeface="Berlin Sans FB" panose="020E0602020502020306" pitchFamily="34" charset="0"/>
              </a:rPr>
              <a:t>Agriculture</a:t>
            </a:r>
            <a:endParaRPr lang="en-US" dirty="0">
              <a:solidFill>
                <a:schemeClr val="tx1">
                  <a:lumMod val="85000"/>
                  <a:lumOff val="15000"/>
                </a:schemeClr>
              </a:solidFill>
              <a:latin typeface="Berlin Sans FB" panose="020E0602020502020306" pitchFamily="34" charset="0"/>
            </a:endParaRPr>
          </a:p>
        </p:txBody>
      </p:sp>
      <p:sp>
        <p:nvSpPr>
          <p:cNvPr id="10" name="Content Placeholder 2">
            <a:extLst>
              <a:ext uri="{FF2B5EF4-FFF2-40B4-BE49-F238E27FC236}">
                <a16:creationId xmlns:a16="http://schemas.microsoft.com/office/drawing/2014/main" id="{F1CBD09B-4B1A-1CEF-7A59-FC3844C94401}"/>
              </a:ext>
            </a:extLst>
          </p:cNvPr>
          <p:cNvSpPr txBox="1">
            <a:spLocks/>
          </p:cNvSpPr>
          <p:nvPr/>
        </p:nvSpPr>
        <p:spPr>
          <a:xfrm>
            <a:off x="5709684" y="5579910"/>
            <a:ext cx="7293226" cy="112923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fontScale="77500" lnSpcReduction="20000"/>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989013" indent="-446088"/>
            <a:r>
              <a:rPr lang="en-US" dirty="0">
                <a:solidFill>
                  <a:schemeClr val="tx1">
                    <a:lumMod val="85000"/>
                    <a:lumOff val="15000"/>
                  </a:schemeClr>
                </a:solidFill>
                <a:latin typeface="Berlin Sans FB" panose="020E0602020502020306" pitchFamily="34" charset="0"/>
              </a:rPr>
              <a:t>Manufacturing and Quality</a:t>
            </a:r>
          </a:p>
          <a:p>
            <a:pPr marL="542925" indent="0">
              <a:buNone/>
            </a:pPr>
            <a:r>
              <a:rPr lang="en-US" dirty="0">
                <a:solidFill>
                  <a:schemeClr val="tx1">
                    <a:lumMod val="85000"/>
                    <a:lumOff val="15000"/>
                  </a:schemeClr>
                </a:solidFill>
                <a:latin typeface="Berlin Sans FB" panose="020E0602020502020306" pitchFamily="34" charset="0"/>
              </a:rPr>
              <a:t>	 Control</a:t>
            </a:r>
          </a:p>
        </p:txBody>
      </p:sp>
      <p:sp>
        <p:nvSpPr>
          <p:cNvPr id="11" name="Content Placeholder 2">
            <a:extLst>
              <a:ext uri="{FF2B5EF4-FFF2-40B4-BE49-F238E27FC236}">
                <a16:creationId xmlns:a16="http://schemas.microsoft.com/office/drawing/2014/main" id="{697A3840-27BF-4069-0477-1A1AC1C5A005}"/>
              </a:ext>
            </a:extLst>
          </p:cNvPr>
          <p:cNvSpPr txBox="1">
            <a:spLocks/>
          </p:cNvSpPr>
          <p:nvPr/>
        </p:nvSpPr>
        <p:spPr>
          <a:xfrm>
            <a:off x="-1583542" y="5148346"/>
            <a:ext cx="7293226" cy="83914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a:bodyPr>
          <a:lstStyle>
            <a:lvl1pPr marL="342900" indent="-342900" algn="l" defTabSz="457200" rtl="0" eaLnBrk="1" latinLnBrk="0" hangingPunct="1">
              <a:spcBef>
                <a:spcPct val="20000"/>
              </a:spcBef>
              <a:buFont typeface="Arial"/>
              <a:buChar char="•"/>
              <a:defRPr sz="3200" kern="1200">
                <a:solidFill>
                  <a:schemeClr val="lt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lt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lt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lt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2417763"/>
            <a:r>
              <a:rPr lang="en-US" dirty="0">
                <a:solidFill>
                  <a:schemeClr val="tx1">
                    <a:lumMod val="85000"/>
                    <a:lumOff val="15000"/>
                  </a:schemeClr>
                </a:solidFill>
                <a:latin typeface="Berlin Sans FB" panose="020E0602020502020306" pitchFamily="34" charset="0"/>
              </a:rPr>
              <a:t>Healthcare</a:t>
            </a:r>
          </a:p>
        </p:txBody>
      </p:sp>
    </p:spTree>
    <p:extLst>
      <p:ext uri="{BB962C8B-B14F-4D97-AF65-F5344CB8AC3E}">
        <p14:creationId xmlns:p14="http://schemas.microsoft.com/office/powerpoint/2010/main" val="35005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additive="base">
                                        <p:cTn id="12"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bg/>
                                          </p:spTgt>
                                        </p:tgtEl>
                                        <p:attrNameLst>
                                          <p:attrName>style.visibility</p:attrName>
                                        </p:attrNameLst>
                                      </p:cBhvr>
                                      <p:to>
                                        <p:strVal val="visible"/>
                                      </p:to>
                                    </p:set>
                                    <p:anim calcmode="lin" valueType="num">
                                      <p:cBhvr additive="base">
                                        <p:cTn id="27" dur="500" fill="hold"/>
                                        <p:tgtEl>
                                          <p:spTgt spid="6">
                                            <p:bg/>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bg/>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1+#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8">
                                            <p:bg/>
                                          </p:spTgt>
                                        </p:tgtEl>
                                        <p:attrNameLst>
                                          <p:attrName>style.visibility</p:attrName>
                                        </p:attrNameLst>
                                      </p:cBhvr>
                                      <p:to>
                                        <p:strVal val="visible"/>
                                      </p:to>
                                    </p:set>
                                    <p:anim calcmode="lin" valueType="num">
                                      <p:cBhvr additive="base">
                                        <p:cTn id="42" dur="500" fill="hold"/>
                                        <p:tgtEl>
                                          <p:spTgt spid="8">
                                            <p:bg/>
                                          </p:spTgt>
                                        </p:tgtEl>
                                        <p:attrNameLst>
                                          <p:attrName>ppt_x</p:attrName>
                                        </p:attrNameLst>
                                      </p:cBhvr>
                                      <p:tavLst>
                                        <p:tav tm="0">
                                          <p:val>
                                            <p:strVal val="0-#ppt_w/2"/>
                                          </p:val>
                                        </p:tav>
                                        <p:tav tm="100000">
                                          <p:val>
                                            <p:strVal val="#ppt_x"/>
                                          </p:val>
                                        </p:tav>
                                      </p:tavLst>
                                    </p:anim>
                                    <p:anim calcmode="lin" valueType="num">
                                      <p:cBhvr additive="base">
                                        <p:cTn id="43" dur="500" fill="hold"/>
                                        <p:tgtEl>
                                          <p:spTgt spid="8">
                                            <p:bg/>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 calcmode="lin" valueType="num">
                                      <p:cBhvr additive="base">
                                        <p:cTn id="4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1+#ppt_w/2"/>
                                          </p:val>
                                        </p:tav>
                                        <p:tav tm="100000">
                                          <p:val>
                                            <p:strVal val="#ppt_x"/>
                                          </p:val>
                                        </p:tav>
                                      </p:tavLst>
                                    </p:anim>
                                    <p:anim calcmode="lin" valueType="num">
                                      <p:cBhvr additive="base">
                                        <p:cTn id="53" dur="500" fill="hold"/>
                                        <p:tgtEl>
                                          <p:spTgt spid="9"/>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500" fill="hold"/>
                                        <p:tgtEl>
                                          <p:spTgt spid="10"/>
                                        </p:tgtEl>
                                        <p:attrNameLst>
                                          <p:attrName>ppt_x</p:attrName>
                                        </p:attrNameLst>
                                      </p:cBhvr>
                                      <p:tavLst>
                                        <p:tav tm="0">
                                          <p:val>
                                            <p:strVal val="1+#ppt_w/2"/>
                                          </p:val>
                                        </p:tav>
                                        <p:tav tm="100000">
                                          <p:val>
                                            <p:strVal val="#ppt_x"/>
                                          </p:val>
                                        </p:tav>
                                      </p:tavLst>
                                    </p:anim>
                                    <p:anim calcmode="lin" valueType="num">
                                      <p:cBhvr additive="base">
                                        <p:cTn id="58" dur="500" fill="hold"/>
                                        <p:tgtEl>
                                          <p:spTgt spid="10"/>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8" fill="hold" grpId="0" nodeType="afterEffect">
                                  <p:stCondLst>
                                    <p:cond delay="0"/>
                                  </p:stCondLst>
                                  <p:childTnLst>
                                    <p:set>
                                      <p:cBhvr>
                                        <p:cTn id="61" dur="1" fill="hold">
                                          <p:stCondLst>
                                            <p:cond delay="0"/>
                                          </p:stCondLst>
                                        </p:cTn>
                                        <p:tgtEl>
                                          <p:spTgt spid="11">
                                            <p:bg/>
                                          </p:spTgt>
                                        </p:tgtEl>
                                        <p:attrNameLst>
                                          <p:attrName>style.visibility</p:attrName>
                                        </p:attrNameLst>
                                      </p:cBhvr>
                                      <p:to>
                                        <p:strVal val="visible"/>
                                      </p:to>
                                    </p:set>
                                    <p:anim calcmode="lin" valueType="num">
                                      <p:cBhvr additive="base">
                                        <p:cTn id="62" dur="500" fill="hold"/>
                                        <p:tgtEl>
                                          <p:spTgt spid="11">
                                            <p:bg/>
                                          </p:spTgt>
                                        </p:tgtEl>
                                        <p:attrNameLst>
                                          <p:attrName>ppt_x</p:attrName>
                                        </p:attrNameLst>
                                      </p:cBhvr>
                                      <p:tavLst>
                                        <p:tav tm="0">
                                          <p:val>
                                            <p:strVal val="0-#ppt_w/2"/>
                                          </p:val>
                                        </p:tav>
                                        <p:tav tm="100000">
                                          <p:val>
                                            <p:strVal val="#ppt_x"/>
                                          </p:val>
                                        </p:tav>
                                      </p:tavLst>
                                    </p:anim>
                                    <p:anim calcmode="lin" valueType="num">
                                      <p:cBhvr additive="base">
                                        <p:cTn id="63" dur="500" fill="hold"/>
                                        <p:tgtEl>
                                          <p:spTgt spid="11">
                                            <p:bg/>
                                          </p:spTgt>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 calcmode="lin" valueType="num">
                                      <p:cBhvr additive="base">
                                        <p:cTn id="6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animBg="1"/>
      <p:bldP spid="5" grpId="0" animBg="1"/>
      <p:bldP spid="6" grpId="0" uiExpand="1" build="p" animBg="1"/>
      <p:bldP spid="7" grpId="0" animBg="1"/>
      <p:bldP spid="8" grpId="0" uiExpand="1" build="p" animBg="1"/>
      <p:bldP spid="9" grpId="0" animBg="1"/>
      <p:bldP spid="10" grpId="0" animBg="1"/>
      <p:bldP spid="11"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19920" cy="1417638"/>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a:lstStyle/>
          <a:p>
            <a:r>
              <a:rPr dirty="0">
                <a:solidFill>
                  <a:schemeClr val="tx1">
                    <a:lumMod val="85000"/>
                    <a:lumOff val="15000"/>
                  </a:schemeClr>
                </a:solidFill>
                <a:latin typeface="Recharge Rg" panose="020B0805020202020204" pitchFamily="34" charset="0"/>
              </a:rPr>
              <a:t>Advantages &amp; Limitations</a:t>
            </a:r>
          </a:p>
        </p:txBody>
      </p:sp>
      <p:sp>
        <p:nvSpPr>
          <p:cNvPr id="3" name="Content Placeholder 2"/>
          <p:cNvSpPr>
            <a:spLocks noGrp="1"/>
          </p:cNvSpPr>
          <p:nvPr>
            <p:ph idx="1"/>
          </p:nvPr>
        </p:nvSpPr>
        <p:spPr>
          <a:xfrm>
            <a:off x="-1132958" y="1600201"/>
            <a:ext cx="10617200" cy="2525232"/>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Autofit/>
          </a:bodyPr>
          <a:lstStyle/>
          <a:p>
            <a:pPr marL="1879600"/>
            <a:r>
              <a:rPr sz="2800" dirty="0">
                <a:solidFill>
                  <a:schemeClr val="tx1">
                    <a:lumMod val="85000"/>
                    <a:lumOff val="15000"/>
                  </a:schemeClr>
                </a:solidFill>
                <a:latin typeface="Berlin Sans FB" panose="020E0602020502020306" pitchFamily="34" charset="0"/>
              </a:rPr>
              <a:t>**Advantages:**</a:t>
            </a:r>
          </a:p>
          <a:p>
            <a:pPr marL="1879600"/>
            <a:r>
              <a:rPr sz="2800" dirty="0">
                <a:solidFill>
                  <a:schemeClr val="tx1">
                    <a:lumMod val="85000"/>
                    <a:lumOff val="15000"/>
                  </a:schemeClr>
                </a:solidFill>
                <a:latin typeface="Berlin Sans FB" panose="020E0602020502020306" pitchFamily="34" charset="0"/>
              </a:rPr>
              <a:t>- High accuracy with deep learning models.</a:t>
            </a:r>
          </a:p>
          <a:p>
            <a:pPr marL="1879600"/>
            <a:r>
              <a:rPr sz="2800" dirty="0">
                <a:solidFill>
                  <a:schemeClr val="tx1">
                    <a:lumMod val="85000"/>
                    <a:lumOff val="15000"/>
                  </a:schemeClr>
                </a:solidFill>
                <a:latin typeface="Berlin Sans FB" panose="020E0602020502020306" pitchFamily="34" charset="0"/>
              </a:rPr>
              <a:t>- Real-time processing capabilities.</a:t>
            </a:r>
          </a:p>
          <a:p>
            <a:pPr marL="1879600"/>
            <a:r>
              <a:rPr sz="2800" dirty="0">
                <a:solidFill>
                  <a:schemeClr val="tx1">
                    <a:lumMod val="85000"/>
                    <a:lumOff val="15000"/>
                  </a:schemeClr>
                </a:solidFill>
                <a:latin typeface="Berlin Sans FB" panose="020E0602020502020306" pitchFamily="34" charset="0"/>
              </a:rPr>
              <a:t>- Wide range of applications.</a:t>
            </a:r>
            <a:endParaRPr lang="en-IN" sz="2800" dirty="0">
              <a:solidFill>
                <a:schemeClr val="tx1">
                  <a:lumMod val="85000"/>
                  <a:lumOff val="15000"/>
                </a:schemeClr>
              </a:solidFill>
              <a:latin typeface="Berlin Sans FB" panose="020E0602020502020306" pitchFamily="34" charset="0"/>
            </a:endParaRPr>
          </a:p>
        </p:txBody>
      </p:sp>
      <p:sp>
        <p:nvSpPr>
          <p:cNvPr id="5" name="TextBox 4">
            <a:extLst>
              <a:ext uri="{FF2B5EF4-FFF2-40B4-BE49-F238E27FC236}">
                <a16:creationId xmlns:a16="http://schemas.microsoft.com/office/drawing/2014/main" id="{2C6FEBBC-96A2-CCAD-D1AF-746A1C2522FD}"/>
              </a:ext>
            </a:extLst>
          </p:cNvPr>
          <p:cNvSpPr txBox="1"/>
          <p:nvPr/>
        </p:nvSpPr>
        <p:spPr>
          <a:xfrm>
            <a:off x="-1325525" y="4201749"/>
            <a:ext cx="10698480" cy="2553474"/>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marL="1971675" indent="-457200">
              <a:buFont typeface="Arial" panose="020B0604020202020204" pitchFamily="34" charset="0"/>
              <a:buChar char="•"/>
            </a:pPr>
            <a:r>
              <a:rPr lang="en-US" sz="2800" dirty="0">
                <a:solidFill>
                  <a:schemeClr val="tx1">
                    <a:lumMod val="85000"/>
                    <a:lumOff val="15000"/>
                  </a:schemeClr>
                </a:solidFill>
                <a:latin typeface="Berlin Sans FB" panose="020E0602020502020306" pitchFamily="34" charset="0"/>
              </a:rPr>
              <a:t>**Limitations:**</a:t>
            </a:r>
          </a:p>
          <a:p>
            <a:pPr marL="1971675" indent="-457200">
              <a:buFont typeface="Arial" panose="020B0604020202020204" pitchFamily="34" charset="0"/>
              <a:buChar char="•"/>
            </a:pPr>
            <a:r>
              <a:rPr lang="en-US" sz="2800" dirty="0">
                <a:solidFill>
                  <a:schemeClr val="tx1">
                    <a:lumMod val="85000"/>
                    <a:lumOff val="15000"/>
                  </a:schemeClr>
                </a:solidFill>
                <a:latin typeface="Berlin Sans FB" panose="020E0602020502020306" pitchFamily="34" charset="0"/>
              </a:rPr>
              <a:t>- Requires substantial computational resources.</a:t>
            </a:r>
          </a:p>
          <a:p>
            <a:pPr marL="1971675" indent="-457200">
              <a:buFont typeface="Arial" panose="020B0604020202020204" pitchFamily="34" charset="0"/>
              <a:buChar char="•"/>
            </a:pPr>
            <a:r>
              <a:rPr lang="en-US" sz="2800" dirty="0">
                <a:solidFill>
                  <a:schemeClr val="tx1">
                    <a:lumMod val="85000"/>
                    <a:lumOff val="15000"/>
                  </a:schemeClr>
                </a:solidFill>
                <a:latin typeface="Berlin Sans FB" panose="020E0602020502020306" pitchFamily="34" charset="0"/>
              </a:rPr>
              <a:t>- May struggle with overlapping objects.</a:t>
            </a:r>
          </a:p>
          <a:p>
            <a:pPr marL="1971675" indent="-457200">
              <a:buFont typeface="Arial" panose="020B0604020202020204" pitchFamily="34" charset="0"/>
              <a:buChar char="•"/>
            </a:pPr>
            <a:r>
              <a:rPr lang="en-US" sz="2800" dirty="0">
                <a:solidFill>
                  <a:schemeClr val="tx1">
                    <a:lumMod val="85000"/>
                    <a:lumOff val="15000"/>
                  </a:schemeClr>
                </a:solidFill>
                <a:latin typeface="Berlin Sans FB" panose="020E0602020502020306" pitchFamily="34" charset="0"/>
              </a:rPr>
              <a:t>- Performance varies with different environments.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 calcmode="lin" valueType="num">
                                      <p:cBhvr additive="base">
                                        <p:cTn id="42"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8" fill="hold" nodeType="after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 calcmode="lin" valueType="num">
                                      <p:cBhvr additive="base">
                                        <p:cTn id="4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 calcmode="lin" valueType="num">
                                      <p:cBhvr additive="base">
                                        <p:cTn id="52"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8" fill="hold" nodeType="after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 calcmode="lin" valueType="num">
                                      <p:cBhvr additive="base">
                                        <p:cTn id="5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0" y="0"/>
            <a:ext cx="4968240" cy="1493520"/>
          </a:xfrm>
          <a:prstGeom prst="round2SameRect">
            <a:avLst>
              <a:gd name="adj1" fmla="val 0"/>
              <a:gd name="adj2" fmla="val 50000"/>
            </a:avLst>
          </a:prstGeom>
        </p:spPr>
        <p:style>
          <a:lnRef idx="0">
            <a:schemeClr val="accent5"/>
          </a:lnRef>
          <a:fillRef idx="3">
            <a:schemeClr val="accent5"/>
          </a:fillRef>
          <a:effectRef idx="3">
            <a:schemeClr val="accent5"/>
          </a:effectRef>
          <a:fontRef idx="minor">
            <a:schemeClr val="lt1"/>
          </a:fontRef>
        </p:style>
        <p:txBody>
          <a:bodyPr/>
          <a:lstStyle/>
          <a:p>
            <a:r>
              <a:rPr dirty="0">
                <a:solidFill>
                  <a:schemeClr val="tx1">
                    <a:lumMod val="85000"/>
                    <a:lumOff val="15000"/>
                  </a:schemeClr>
                </a:solidFill>
                <a:latin typeface="Recharge Rg" panose="020B0805020202020204" pitchFamily="34" charset="0"/>
              </a:rPr>
              <a:t>References</a:t>
            </a:r>
          </a:p>
        </p:txBody>
      </p:sp>
      <p:sp>
        <p:nvSpPr>
          <p:cNvPr id="3" name="Content Placeholder 2"/>
          <p:cNvSpPr>
            <a:spLocks noGrp="1"/>
          </p:cNvSpPr>
          <p:nvPr>
            <p:ph idx="1"/>
          </p:nvPr>
        </p:nvSpPr>
        <p:spPr>
          <a:xfrm>
            <a:off x="-2628841" y="1600201"/>
            <a:ext cx="11432599" cy="4525963"/>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a:normAutofit fontScale="92500" lnSpcReduction="10000"/>
          </a:bodyPr>
          <a:lstStyle/>
          <a:p>
            <a:pPr marL="3232150" indent="-361950"/>
            <a:r>
              <a:rPr sz="2800" dirty="0">
                <a:solidFill>
                  <a:schemeClr val="tx1">
                    <a:lumMod val="85000"/>
                    <a:lumOff val="15000"/>
                  </a:schemeClr>
                </a:solidFill>
                <a:latin typeface="Berlin Sans FB" panose="020E0602020502020306" pitchFamily="34" charset="0"/>
              </a:rPr>
              <a:t>- Goodfellow et al. (2016). Deep Learning. MIT Press.</a:t>
            </a:r>
          </a:p>
          <a:p>
            <a:pPr marL="3232150" indent="-361950"/>
            <a:r>
              <a:rPr sz="2800" dirty="0">
                <a:solidFill>
                  <a:schemeClr val="tx1">
                    <a:lumMod val="85000"/>
                    <a:lumOff val="15000"/>
                  </a:schemeClr>
                </a:solidFill>
                <a:latin typeface="Berlin Sans FB" panose="020E0602020502020306" pitchFamily="34" charset="0"/>
              </a:rPr>
              <a:t>- Redmon et al. (2016). You Only Look Once: Unified Real-Time Object Detection. </a:t>
            </a:r>
            <a:r>
              <a:rPr sz="2800" dirty="0" err="1">
                <a:solidFill>
                  <a:schemeClr val="tx1">
                    <a:lumMod val="85000"/>
                    <a:lumOff val="15000"/>
                  </a:schemeClr>
                </a:solidFill>
                <a:latin typeface="Berlin Sans FB" panose="020E0602020502020306" pitchFamily="34" charset="0"/>
              </a:rPr>
              <a:t>arXiv</a:t>
            </a:r>
            <a:r>
              <a:rPr sz="2800" dirty="0">
                <a:solidFill>
                  <a:schemeClr val="tx1">
                    <a:lumMod val="85000"/>
                    <a:lumOff val="15000"/>
                  </a:schemeClr>
                </a:solidFill>
                <a:latin typeface="Berlin Sans FB" panose="020E0602020502020306" pitchFamily="34" charset="0"/>
              </a:rPr>
              <a:t>.</a:t>
            </a:r>
          </a:p>
          <a:p>
            <a:pPr marL="3232150" indent="-361950"/>
            <a:r>
              <a:rPr sz="2800" dirty="0">
                <a:solidFill>
                  <a:schemeClr val="tx1">
                    <a:lumMod val="85000"/>
                    <a:lumOff val="15000"/>
                  </a:schemeClr>
                </a:solidFill>
                <a:latin typeface="Berlin Sans FB" panose="020E0602020502020306" pitchFamily="34" charset="0"/>
              </a:rPr>
              <a:t>- Liu et al. (2016). SSD: Single Shot </a:t>
            </a:r>
            <a:r>
              <a:rPr sz="2800" dirty="0" err="1">
                <a:solidFill>
                  <a:schemeClr val="tx1">
                    <a:lumMod val="85000"/>
                    <a:lumOff val="15000"/>
                  </a:schemeClr>
                </a:solidFill>
                <a:latin typeface="Berlin Sans FB" panose="020E0602020502020306" pitchFamily="34" charset="0"/>
              </a:rPr>
              <a:t>MultiBox</a:t>
            </a:r>
            <a:r>
              <a:rPr sz="2800" dirty="0">
                <a:solidFill>
                  <a:schemeClr val="tx1">
                    <a:lumMod val="85000"/>
                    <a:lumOff val="15000"/>
                  </a:schemeClr>
                </a:solidFill>
                <a:latin typeface="Berlin Sans FB" panose="020E0602020502020306" pitchFamily="34" charset="0"/>
              </a:rPr>
              <a:t> Detector. </a:t>
            </a:r>
            <a:r>
              <a:rPr sz="2800" dirty="0" err="1">
                <a:solidFill>
                  <a:schemeClr val="tx1">
                    <a:lumMod val="85000"/>
                    <a:lumOff val="15000"/>
                  </a:schemeClr>
                </a:solidFill>
                <a:latin typeface="Berlin Sans FB" panose="020E0602020502020306" pitchFamily="34" charset="0"/>
              </a:rPr>
              <a:t>arXiv</a:t>
            </a:r>
            <a:r>
              <a:rPr sz="2800" dirty="0">
                <a:solidFill>
                  <a:schemeClr val="tx1">
                    <a:lumMod val="85000"/>
                    <a:lumOff val="15000"/>
                  </a:schemeClr>
                </a:solidFill>
                <a:latin typeface="Berlin Sans FB" panose="020E0602020502020306" pitchFamily="34" charset="0"/>
              </a:rPr>
              <a:t>.</a:t>
            </a:r>
          </a:p>
          <a:p>
            <a:pPr marL="3232150" indent="-361950"/>
            <a:r>
              <a:rPr sz="2800" dirty="0">
                <a:solidFill>
                  <a:schemeClr val="tx1">
                    <a:lumMod val="85000"/>
                    <a:lumOff val="15000"/>
                  </a:schemeClr>
                </a:solidFill>
                <a:latin typeface="Berlin Sans FB" panose="020E0602020502020306" pitchFamily="34" charset="0"/>
              </a:rPr>
              <a:t>- Forsyth, D.A., &amp; Ponce, J. (2012). Computer Vision: A Modern Approach. Prentice Hall.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bg/>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266</TotalTime>
  <Words>418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Berlin Sans FB</vt:lpstr>
      <vt:lpstr>Calibri</vt:lpstr>
      <vt:lpstr>Recharge Rg</vt:lpstr>
      <vt:lpstr>Office Theme</vt:lpstr>
      <vt:lpstr>Real-Time Object Detection Using OpenCV</vt:lpstr>
      <vt:lpstr>PowerPoint Presentation</vt:lpstr>
      <vt:lpstr>PowerPoint Presentation</vt:lpstr>
      <vt:lpstr>Objectives of Project</vt:lpstr>
      <vt:lpstr>Flow of Project</vt:lpstr>
      <vt:lpstr>Technology to be Used</vt:lpstr>
      <vt:lpstr>PowerPoint Presentation</vt:lpstr>
      <vt:lpstr>Advantages &amp; Limitations</vt:lpstr>
      <vt:lpstr>References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Deepak Kumar Singh</cp:lastModifiedBy>
  <cp:revision>7</cp:revision>
  <dcterms:created xsi:type="dcterms:W3CDTF">2013-01-27T09:14:16Z</dcterms:created>
  <dcterms:modified xsi:type="dcterms:W3CDTF">2024-10-23T19:14:28Z</dcterms:modified>
  <cp:category/>
</cp:coreProperties>
</file>