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33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24" r:id="rId22"/>
    <p:sldId id="274" r:id="rId23"/>
    <p:sldId id="338" r:id="rId24"/>
    <p:sldId id="337" r:id="rId25"/>
    <p:sldId id="275" r:id="rId26"/>
    <p:sldId id="325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41" r:id="rId36"/>
    <p:sldId id="339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331" r:id="rId46"/>
    <p:sldId id="296" r:id="rId47"/>
    <p:sldId id="295" r:id="rId48"/>
    <p:sldId id="332" r:id="rId49"/>
    <p:sldId id="333" r:id="rId50"/>
    <p:sldId id="334" r:id="rId51"/>
    <p:sldId id="335" r:id="rId52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1pPr>
    <a:lvl2pPr marL="457200"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2pPr>
    <a:lvl3pPr marL="914400"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3pPr>
    <a:lvl4pPr marL="1371600"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4pPr>
    <a:lvl5pPr marL="1828800"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51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.e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LGC Sans" charset="0"/>
                <a:cs typeface="DejaVu LGC Sans" charset="0"/>
              </a:defRPr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LGC Sans" charset="0"/>
                <a:cs typeface="DejaVu LGC Sans" charset="0"/>
              </a:defRPr>
            </a:lvl1pPr>
          </a:lstStyle>
          <a:p>
            <a:fld id="{64202324-985D-4674-AEA3-E589D29921D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06C279-9875-44EF-BC6A-BCA7C81B35F2}" type="slidenum">
              <a:rPr lang="en-GB"/>
              <a:pPr/>
              <a:t>1</a:t>
            </a:fld>
            <a:endParaRPr lang="en-GB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3CDEDB-37E3-4D41-9172-FFABEB0A95E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9A9973-2861-441B-8AA1-9C6BAF5663A8}" type="slidenum">
              <a:rPr lang="en-GB"/>
              <a:pPr/>
              <a:t>10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16E3C41-7EE7-4710-90E8-9B4E373042EB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E9DB1-F357-495A-A2A3-F20881F1004C}" type="slidenum">
              <a:rPr lang="en-GB"/>
              <a:pPr/>
              <a:t>11</a:t>
            </a:fld>
            <a:endParaRPr lang="en-GB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97CE74-9F0C-429C-85CE-59644D6EFA82}" type="slidenum">
              <a:rPr lang="en-GB"/>
              <a:pPr/>
              <a:t>12</a:t>
            </a:fld>
            <a:endParaRPr lang="en-GB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475EE68-0B11-444D-8F9A-560C5BA541D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835B21-252F-4A6F-BD9C-6FEB22D33EA1}" type="slidenum">
              <a:rPr lang="en-GB"/>
              <a:pPr/>
              <a:t>13</a:t>
            </a:fld>
            <a:endParaRPr lang="en-GB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73DFF1A-35BC-4E38-A168-5E153780E760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190625" y="693738"/>
            <a:ext cx="4479925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0D17E-E629-4A57-A4E3-ABBF6F0DD4C9}" type="slidenum">
              <a:rPr lang="en-GB"/>
              <a:pPr/>
              <a:t>14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7AFC5D-8707-49A3-AA5A-9A85FE3ED72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9BE14D-5539-4E2C-8AF8-F725D8C4F9D4}" type="slidenum">
              <a:rPr lang="en-GB"/>
              <a:pPr/>
              <a:t>15</a:t>
            </a:fld>
            <a:endParaRPr lang="en-GB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90A10B-05BF-4447-9C4E-E8A8BFF6302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4BA560-93A3-4A5B-BC6B-B3F084A3C1A0}" type="slidenum">
              <a:rPr lang="en-GB"/>
              <a:pPr/>
              <a:t>16</a:t>
            </a:fld>
            <a:endParaRPr lang="en-GB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80D092-7E35-4CE9-A613-9E6E62688BD3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DF3C6D-1695-4A96-BB58-89BD301D0BCF}" type="slidenum">
              <a:rPr lang="en-GB"/>
              <a:pPr/>
              <a:t>17</a:t>
            </a:fld>
            <a:endParaRPr lang="en-GB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F675BC-8CC9-4DD3-BECD-262F54EF388C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970107-BE38-4474-9132-216DB734A01F}" type="slidenum">
              <a:rPr lang="en-GB"/>
              <a:pPr/>
              <a:t>18</a:t>
            </a:fld>
            <a:endParaRPr lang="en-GB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38ADFA-08D0-41C1-8E6C-3429AB16E8C0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20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6EC7BA-DFEC-4BAC-AAA6-A168EEAA20A5}" type="slidenum">
              <a:rPr lang="en-GB"/>
              <a:pPr/>
              <a:t>2</a:t>
            </a:fld>
            <a:endParaRPr lang="en-GB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FC24FAB-64F1-4FA7-8D3A-465FF9CF8C0F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21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22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23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D7F308-6E47-4D76-9E52-41B4AC0F7E93}" type="slidenum">
              <a:rPr lang="en-GB"/>
              <a:pPr/>
              <a:t>25</a:t>
            </a:fld>
            <a:endParaRPr lang="en-GB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2E1B3F4-88B3-47C8-918B-F95D17E9A80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5115B-5636-420C-81C7-CE7DFD6BF3D6}" type="slidenum">
              <a:rPr lang="en-GB"/>
              <a:pPr/>
              <a:t>26</a:t>
            </a:fld>
            <a:endParaRPr lang="en-GB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D69D6B5-D2EE-4F89-BE3D-F6BCB52B33B5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DF41F8-C733-4E28-96EC-B11BB87154B1}" type="slidenum">
              <a:rPr lang="en-GB"/>
              <a:pPr/>
              <a:t>27</a:t>
            </a:fld>
            <a:endParaRPr lang="en-GB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CF00A34-251A-440E-BA55-323B632749F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FC040F-1C7E-4CFF-9DF6-BF767E31B63F}" type="slidenum">
              <a:rPr lang="en-GB"/>
              <a:pPr/>
              <a:t>28</a:t>
            </a:fld>
            <a:endParaRPr lang="en-GB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E3B166B-9B12-4F13-BCA0-B2F1F5AA9E5A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871DD4-1479-4B92-A124-1901E43872F7}" type="slidenum">
              <a:rPr lang="en-GB"/>
              <a:pPr/>
              <a:t>29</a:t>
            </a:fld>
            <a:endParaRPr lang="en-GB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684773-BDED-47A6-8947-52B4408EE1B7}" type="slidenum">
              <a:rPr lang="en-GB"/>
              <a:pPr/>
              <a:t>30</a:t>
            </a:fld>
            <a:endParaRPr lang="en-GB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F8AEAF8-0BE0-438C-8EBD-67012647426D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30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F275BB-28C4-489E-BBF8-A86AF33E5735}" type="slidenum">
              <a:rPr lang="en-GB"/>
              <a:pPr/>
              <a:t>31</a:t>
            </a:fld>
            <a:endParaRPr lang="en-GB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5794C9-44C6-42FE-8EB0-A9059882E505}" type="slidenum">
              <a:rPr lang="en-GB"/>
              <a:pPr/>
              <a:t>3</a:t>
            </a:fld>
            <a:endParaRPr lang="en-GB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DA60A26-DAA2-4BA6-9F68-317C27BAAF9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F4FA9-CB5A-4A42-B743-6FCF056B8B34}" type="slidenum">
              <a:rPr lang="en-GB"/>
              <a:pPr/>
              <a:t>32</a:t>
            </a:fld>
            <a:endParaRPr lang="en-GB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4C551C9-5DF9-4477-884F-F5CB15DD992B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9F1AFF-7D51-4374-90E9-06BB27A751C8}" type="slidenum">
              <a:rPr lang="en-GB"/>
              <a:pPr/>
              <a:t>35</a:t>
            </a:fld>
            <a:endParaRPr lang="en-GB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7F5329-5078-4326-AD01-94C6529E333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8D69C8-7912-454A-BB4F-153BE2136D16}" type="slidenum">
              <a:rPr lang="en-GB"/>
              <a:pPr/>
              <a:t>36</a:t>
            </a:fld>
            <a:endParaRPr lang="en-GB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0D8A81-E593-4993-A23C-55855DF066B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95D7F-DC97-4C6D-9BC3-A032A6E3253C}" type="slidenum">
              <a:rPr lang="en-GB"/>
              <a:pPr/>
              <a:t>37</a:t>
            </a:fld>
            <a:endParaRPr lang="en-GB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9A4A7F-2CA2-4E27-90ED-97C322A121D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7657F3-D414-4793-B4BB-C29DFD80FB64}" type="slidenum">
              <a:rPr lang="en-GB"/>
              <a:pPr/>
              <a:t>38</a:t>
            </a:fld>
            <a:endParaRPr lang="en-GB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F7992C-555B-4A1F-AA79-AF721FEFB8A5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C01209-6907-4C76-BE52-556423484D37}" type="slidenum">
              <a:rPr lang="en-GB"/>
              <a:pPr/>
              <a:t>39</a:t>
            </a:fld>
            <a:endParaRPr lang="en-GB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DC8D73-2BA1-447B-9AC3-AB0E9192B3D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39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9EB1A2-CFD0-4708-BC34-E840A86AC744}" type="slidenum">
              <a:rPr lang="en-GB"/>
              <a:pPr/>
              <a:t>40</a:t>
            </a:fld>
            <a:endParaRPr lang="en-GB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D57204F-62AB-4310-BA01-581B7F473A98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40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2B9344-9751-4396-B64E-CDDBD2605B2C}" type="slidenum">
              <a:rPr lang="en-GB"/>
              <a:pPr/>
              <a:t>41</a:t>
            </a:fld>
            <a:endParaRPr lang="en-GB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128C0A-D26A-499D-BAE5-57AC7776609A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190625" y="693738"/>
            <a:ext cx="4479925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631801-CF75-452A-B17B-2605BA7CA96B}" type="slidenum">
              <a:rPr lang="en-GB"/>
              <a:pPr/>
              <a:t>42</a:t>
            </a:fld>
            <a:endParaRPr lang="en-GB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AE970A-1A38-4D18-AADA-BD020F21A8BC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190625" y="693738"/>
            <a:ext cx="4479925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B676B-09F6-49CB-9CC1-40684180C9CB}" type="slidenum">
              <a:rPr lang="en-US"/>
              <a:pPr/>
              <a:t>43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3"/>
            <a:ext cx="5031878" cy="4112381"/>
          </a:xfrm>
        </p:spPr>
        <p:txBody>
          <a:bodyPr/>
          <a:lstStyle/>
          <a:p>
            <a:pPr defTabSz="911482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7F8AFF-B3A7-4007-8A80-69EDF8508350}" type="slidenum">
              <a:rPr lang="en-GB"/>
              <a:pPr/>
              <a:t>4</a:t>
            </a:fld>
            <a:endParaRPr lang="en-GB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4E36510-B46E-4056-B91D-4903EF704710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7E1154-99A0-4D98-8EEE-001319A6F689}" type="slidenum">
              <a:rPr lang="en-GB"/>
              <a:pPr/>
              <a:t>44</a:t>
            </a:fld>
            <a:endParaRPr lang="en-GB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9199DBC-3F2C-4C1E-850B-300E9AED28E4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4910F2-AB50-48F5-BE68-C53C015503C6}" type="slidenum">
              <a:rPr lang="en-GB"/>
              <a:pPr/>
              <a:t>45</a:t>
            </a:fld>
            <a:endParaRPr lang="en-GB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17F0E6-A4D5-4E0E-A701-99DC5BCF3D07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190625" y="693738"/>
            <a:ext cx="4479925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2461D9-3DDC-4778-91FA-BAAAC9EC2FB1}" type="slidenum">
              <a:rPr lang="en-GB"/>
              <a:pPr/>
              <a:t>46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588D8E-130C-44C1-875E-437816FD770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72A58A-C499-4B52-8FD5-794338645B41}" type="slidenum">
              <a:rPr lang="en-GB"/>
              <a:pPr/>
              <a:t>47</a:t>
            </a:fld>
            <a:endParaRPr lang="en-GB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DD43627-BCE3-487B-AD6F-301C79C501E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746655-E030-4BC5-B55D-081A403D931C}" type="slidenum">
              <a:rPr lang="en-GB"/>
              <a:pPr/>
              <a:t>48</a:t>
            </a:fld>
            <a:endParaRPr lang="en-GB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770B29F-6CD8-44EC-8C20-9B8EE564F4A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1023F5-C760-4F61-B431-EC34C377A9FC}" type="slidenum">
              <a:rPr lang="en-GB"/>
              <a:pPr/>
              <a:t>49</a:t>
            </a:fld>
            <a:endParaRPr lang="en-GB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D77D86-8C6D-443B-A93F-0D7C8A0D6B18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49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E33CF-C56A-47E4-8D74-BDD4C60475AE}" type="slidenum">
              <a:rPr lang="en-GB"/>
              <a:pPr/>
              <a:t>5</a:t>
            </a:fld>
            <a:endParaRPr lang="en-GB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AAAECAB-DB39-4379-A9B8-88467244E53D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E0F142-65C6-43A5-AF95-BD188C86504A}" type="slidenum">
              <a:rPr lang="en-GB"/>
              <a:pPr/>
              <a:t>6</a:t>
            </a:fld>
            <a:endParaRPr lang="en-GB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6D58B8-BB74-463E-AB3F-81EDA2B465AC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29C5B6-36AF-4E4B-9CE8-B8F611F5B715}" type="slidenum">
              <a:rPr lang="en-GB"/>
              <a:pPr/>
              <a:t>7</a:t>
            </a:fld>
            <a:endParaRPr lang="en-GB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C302BAA-AEC7-4D24-8988-F6B6A755E9C4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9A9973-2861-441B-8AA1-9C6BAF5663A8}" type="slidenum">
              <a:rPr lang="en-GB"/>
              <a:pPr/>
              <a:t>8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16E3C41-7EE7-4710-90E8-9B4E373042EB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A65A9B-20E6-45C1-8739-3C6043EF416B}" type="slidenum">
              <a:rPr lang="en-GB"/>
              <a:pPr/>
              <a:t>9</a:t>
            </a:fld>
            <a:endParaRPr lang="en-GB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960686-0C11-4686-8E18-638D2EB5491A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3C5B44-F516-4851-BE13-F716BB9B9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428C66-5E56-4394-9752-EE2ADB8809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2F3EE46-B68C-404B-996A-0D26A13DCC8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827FFC7-AB24-4ED7-9AEC-09E31F2D1C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515065-5BFC-4B94-9AB0-48B1A43380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762B02-CD7F-4777-88A8-D1ED3142BD5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3AA0DB-9731-44C9-94D1-8DC108FCE2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68CC5C-EE3F-4B20-AE4B-A95BF61103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AE9E0F7-BDD6-4B5E-A1C2-2D251C430C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491F19-9B83-4E68-8A9F-7DE74B6A38C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F106DC-CF52-4792-85BD-CC632FE15D6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36A78C5-24A6-4F23-A304-85CC67B4859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D6F37F-34A9-4560-A335-30EC15F09C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AD160F-CEC1-42FA-99B3-5258B8A2B13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16B3580-3277-4C00-9AEC-1C7ABDA78A4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A978390-A862-42B4-9B47-7C51775B876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9049B7-52F8-4678-B0B8-920A8F77998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2DD7510-23B8-4000-9085-C9C40D6AEF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9EDAD00-1956-4E65-9A44-BC41A91A20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0118E7-E3AC-4220-80AA-E39D93880C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CED722F-F9C0-42D1-B2A5-73A032D37A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8FA3C5-3661-4DF7-8361-3A17A94912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5AA9DD3-07E2-466C-8AAC-295D040654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8910FC-3381-46D7-AF81-5BA4B8E3BEA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B41ED9-9308-44BC-A7E4-A19191EFE0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AB816E-FFA5-4CC2-B957-67E594B280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A31D7-1B23-44FE-85A6-7436E6CDA73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100D66-ABEC-4415-9338-FE3B32A2533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47D9CE-280C-4B1B-A7AA-8C92AC1062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D21CD64-CE43-4CA0-B785-A296389FF2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5BABEF-7238-40F6-815C-41444D5753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900DE3-C111-4828-9C56-9EF8B80D400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7B5589-8CCE-4500-B050-EAB05459A8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89898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087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89898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fld id="{1124D40A-CF49-489F-B6EE-78951E11F79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2pPr>
      <a:lvl3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3pPr>
      <a:lvl4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4pPr>
      <a:lvl5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5pPr>
      <a:lvl6pPr marL="4572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6pPr>
      <a:lvl7pPr marL="9144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7pPr>
      <a:lvl8pPr marL="13716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8pPr>
      <a:lvl9pPr marL="18288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9pPr>
    </p:titleStyle>
    <p:bodyStyle>
      <a:lvl1pPr marL="341313" indent="-341313" algn="l" defTabSz="457200" rtl="0" fontAlgn="base">
        <a:lnSpc>
          <a:spcPct val="98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lnSpc>
          <a:spcPct val="98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6246813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4200" y="6246813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898989"/>
              </a:buClr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75B11111-2180-4C38-AC15-67A1B862218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2pPr>
      <a:lvl3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3pPr>
      <a:lvl4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4pPr>
      <a:lvl5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5pPr>
      <a:lvl6pPr marL="4572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6pPr>
      <a:lvl7pPr marL="9144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7pPr>
      <a:lvl8pPr marL="13716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8pPr>
      <a:lvl9pPr marL="18288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9pPr>
    </p:titleStyle>
    <p:bodyStyle>
      <a:lvl1pPr marL="341313" indent="-341313" algn="l" defTabSz="457200" rtl="0" fontAlgn="base">
        <a:lnSpc>
          <a:spcPct val="98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lnSpc>
          <a:spcPct val="98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6246813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6246813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898989"/>
              </a:buClr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E164C9EE-E266-46F9-90DF-F043D1A0BE3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2pPr>
      <a:lvl3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3pPr>
      <a:lvl4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4pPr>
      <a:lvl5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5pPr>
      <a:lvl6pPr marL="4572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6pPr>
      <a:lvl7pPr marL="9144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7pPr>
      <a:lvl8pPr marL="13716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8pPr>
      <a:lvl9pPr marL="18288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9pPr>
    </p:titleStyle>
    <p:bodyStyle>
      <a:lvl1pPr marL="341313" indent="-341313" algn="l" defTabSz="457200" rtl="0" fontAlgn="base">
        <a:lnSpc>
          <a:spcPct val="98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lnSpc>
          <a:spcPct val="98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4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6.doc"/><Relationship Id="rId4" Type="http://schemas.openxmlformats.org/officeDocument/2006/relationships/oleObject" Target="../embeddings/Microsoft_Office_Word_97_-_2003_Document5.doc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12.xls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Excel_97-2003_Worksheet10.xls"/><Relationship Id="rId5" Type="http://schemas.openxmlformats.org/officeDocument/2006/relationships/oleObject" Target="../embeddings/Microsoft_Office_Excel_97-2003_Worksheet9.xls"/><Relationship Id="rId4" Type="http://schemas.openxmlformats.org/officeDocument/2006/relationships/oleObject" Target="../embeddings/Microsoft_Office_Excel_97-2003_Worksheet8.xls"/><Relationship Id="rId9" Type="http://schemas.openxmlformats.org/officeDocument/2006/relationships/oleObject" Target="../embeddings/Microsoft_Office_Excel_97-2003_Worksheet13.xls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Word_97_-_2003_Document15.doc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Mining Association Rules in Large Databases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simple algorithm for finding all frequent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??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04800" y="1316038"/>
          <a:ext cx="7034213" cy="5313362"/>
        </p:xfrm>
        <a:graphic>
          <a:graphicData uri="http://schemas.openxmlformats.org/presentationml/2006/ole">
            <p:oleObj spid="_x0000_s162818" r:id="rId4" imgW="9807480" imgH="74070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38100"/>
            <a:ext cx="82296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Brute-force algorithm for </a:t>
            </a: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finding all frequent </a:t>
            </a:r>
            <a:r>
              <a:rPr lang="en-GB" sz="3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?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82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 all possible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(lattice of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Start with 1-itemsets, 2-itemsets,...,d-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Compute the frequency of each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from the data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Count in how many transactions each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occurs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the support of an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above </a:t>
            </a:r>
            <a:r>
              <a:rPr lang="en-GB" sz="24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report it as a frequent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76200"/>
            <a:ext cx="82296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Brute-force approach for 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finding all frequent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991600" cy="493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Complexity?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Match 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every candidate against each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transaction </a:t>
            </a:r>
            <a:endParaRPr lang="en-GB" sz="28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For </a:t>
            </a:r>
            <a:r>
              <a:rPr lang="en-GB" sz="28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candidates and </a:t>
            </a:r>
            <a:r>
              <a:rPr lang="en-GB" sz="28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N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transactions, the complexity  is~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O(</a:t>
            </a:r>
            <a:r>
              <a:rPr lang="en-GB" sz="28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NMw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)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=&gt;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Expensive since M = 2</a:t>
            </a:r>
            <a:r>
              <a:rPr lang="en-GB" sz="2800" baseline="30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81000" y="0"/>
            <a:ext cx="85344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Speeding-up the brute-force algorithm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96900" y="1371600"/>
            <a:ext cx="83185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8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the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number of candidates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(M)‏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Complete search: M=2</a:t>
            </a:r>
            <a:r>
              <a:rPr lang="en-GB" sz="2200" baseline="30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pruning techniques to reduce M</a:t>
            </a:r>
          </a:p>
          <a:p>
            <a:pPr marL="2057400" lvl="4" indent="-228600">
              <a:lnSpc>
                <a:spcPct val="80000"/>
              </a:lnSpc>
              <a:spcBef>
                <a:spcPts val="2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1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the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number of transactions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(N)‏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size of N as the size of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increases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vertical-partitioning of the data to apply the mining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algorithms</a:t>
            </a:r>
          </a:p>
          <a:p>
            <a:pPr marL="2057400" lvl="4" indent="-228600">
              <a:lnSpc>
                <a:spcPct val="80000"/>
              </a:lnSpc>
              <a:spcBef>
                <a:spcPts val="225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9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the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number of comparisons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(NM)‏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efficient data structures to store the candidates or transactions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No need to match every candidate against every transaction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92075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the number of candidates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11163" y="1447800"/>
            <a:ext cx="8580437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dirty="0" err="1">
                <a:solidFill>
                  <a:srgbClr val="CC33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000" dirty="0">
                <a:solidFill>
                  <a:srgbClr val="CC3300"/>
                </a:solidFill>
                <a:ea typeface="DejaVu LGC Sans" charset="0"/>
                <a:cs typeface="DejaVu LGC Sans" charset="0"/>
              </a:rPr>
              <a:t> principle (Main observation)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an </a:t>
            </a:r>
            <a:r>
              <a:rPr lang="en-GB" sz="2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frequent, then all of its subsets must also be frequent</a:t>
            </a:r>
          </a:p>
          <a:p>
            <a:pPr marL="2057400" lvl="4" indent="-228600">
              <a:lnSpc>
                <a:spcPct val="90000"/>
              </a:lnSpc>
              <a:spcBef>
                <a:spcPts val="475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19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principle holds due to the following property of the support measure:</a:t>
            </a:r>
          </a:p>
          <a:p>
            <a:pPr marL="290513" indent="-290513">
              <a:lnSpc>
                <a:spcPct val="90000"/>
              </a:lnSpc>
              <a:spcBef>
                <a:spcPts val="7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7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support 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an </a:t>
            </a:r>
            <a:r>
              <a:rPr lang="en-GB" sz="2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6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never exceeds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support of its subsets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This is known as the </a:t>
            </a:r>
            <a:r>
              <a:rPr lang="en-GB" sz="2600" b="1" i="1" dirty="0">
                <a:solidFill>
                  <a:srgbClr val="CC3300"/>
                </a:solidFill>
                <a:ea typeface="DejaVu LGC Sans" charset="0"/>
                <a:cs typeface="DejaVu LGC Sans" charset="0"/>
              </a:rPr>
              <a:t>anti-monotone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property of support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981200" y="4191000"/>
          <a:ext cx="5715000" cy="582613"/>
        </p:xfrm>
        <a:graphic>
          <a:graphicData uri="http://schemas.openxmlformats.org/presentationml/2006/ole">
            <p:oleObj spid="_x0000_s17411" r:id="rId4" imgW="1993680" imgH="2030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</a:t>
            </a:r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685800" y="2438400"/>
            <a:ext cx="3432175" cy="1997075"/>
            <a:chOff x="432" y="1536"/>
            <a:chExt cx="2162" cy="1258"/>
          </a:xfrm>
        </p:grpSpPr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432" y="1536"/>
            <a:ext cx="2163" cy="1259"/>
          </p:xfrm>
          <a:graphic>
            <a:graphicData uri="http://schemas.openxmlformats.org/presentationml/2006/ole">
              <p:oleObj spid="_x0000_s69633" r:id="rId4" imgW="3433292" imgH="1998228" progId="Word.Document.8">
                <p:embed/>
              </p:oleObj>
            </a:graphicData>
          </a:graphic>
        </p:graphicFrame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432" y="1536"/>
              <a:ext cx="2163" cy="12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237038" y="2971800"/>
            <a:ext cx="4610100" cy="91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s(Bread) &gt;  s(Bread, Beer)‏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s(Milk) &gt; s(Bread, Milk)‏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s(Diaper, Beer) &gt; s(Diaper, Beer, Coke)‏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"/>
          <p:cNvGrpSpPr>
            <a:grpSpLocks/>
          </p:cNvGrpSpPr>
          <p:nvPr/>
        </p:nvGrpSpPr>
        <p:grpSpPr bwMode="auto">
          <a:xfrm>
            <a:off x="228600" y="1622425"/>
            <a:ext cx="8829675" cy="5233988"/>
            <a:chOff x="144" y="1022"/>
            <a:chExt cx="5562" cy="3297"/>
          </a:xfrm>
        </p:grpSpPr>
        <p:sp>
          <p:nvSpPr>
            <p:cNvPr id="19458" name="Line 2"/>
            <p:cNvSpPr>
              <a:spLocks noChangeShapeType="1"/>
            </p:cNvSpPr>
            <p:nvPr/>
          </p:nvSpPr>
          <p:spPr bwMode="auto">
            <a:xfrm flipV="1">
              <a:off x="864" y="2255"/>
              <a:ext cx="576" cy="19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144" y="2448"/>
              <a:ext cx="1008" cy="4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C6D9C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C6D9C"/>
                  </a:solidFill>
                  <a:latin typeface="Arial" charset="0"/>
                  <a:ea typeface="DejaVu LGC Sans" charset="0"/>
                  <a:cs typeface="DejaVu LGC Sans" charset="0"/>
                </a:rPr>
                <a:t>Found to be Infrequent</a:t>
              </a:r>
            </a:p>
          </p:txBody>
        </p:sp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p:oleObj spid="_x0000_s19460" r:id="rId4" imgW="9866478" imgH="7377618" progId="">
                <p:embed/>
              </p:oleObj>
            </a:graphicData>
          </a:graphic>
        </p:graphicFrame>
      </p:grp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" y="198438"/>
            <a:ext cx="8229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Illustrating 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principle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2209800" y="1622425"/>
            <a:ext cx="6848475" cy="5233988"/>
            <a:chOff x="1392" y="1022"/>
            <a:chExt cx="4314" cy="3297"/>
          </a:xfrm>
        </p:grpSpPr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p:oleObj spid="_x0000_s19463" r:id="rId5" imgW="9866478" imgH="7377618" progId="">
                <p:embed/>
              </p:oleObj>
            </a:graphicData>
          </a:graphic>
        </p:graphicFrame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488" y="3830"/>
              <a:ext cx="912" cy="4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Arial" charset="0"/>
                  <a:ea typeface="DejaVu LGC Sans" charset="0"/>
                  <a:cs typeface="DejaVu LGC Sans" charset="0"/>
                </a:rPr>
                <a:t>Pruned supersets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Illustrating 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principle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04800" y="1900238"/>
          <a:ext cx="2289175" cy="2498725"/>
        </p:xfrm>
        <a:graphic>
          <a:graphicData uri="http://schemas.openxmlformats.org/presentationml/2006/ole">
            <p:oleObj spid="_x0000_s20482" r:id="rId4" imgW="2289960" imgH="2495520" progId="Word.Document.8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208338" y="2698750"/>
          <a:ext cx="3327400" cy="2128838"/>
        </p:xfrm>
        <a:graphic>
          <a:graphicData uri="http://schemas.openxmlformats.org/presentationml/2006/ole">
            <p:oleObj spid="_x0000_s20483" r:id="rId5" imgW="3328560" imgH="2008800" progId="Word.Document.8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876800" y="5100638"/>
          <a:ext cx="3800475" cy="781050"/>
        </p:xfrm>
        <a:graphic>
          <a:graphicData uri="http://schemas.openxmlformats.org/presentationml/2006/ole">
            <p:oleObj spid="_x0000_s20484" r:id="rId6" imgW="3124080" imgH="840600" progId="Word.Document.8">
              <p:embed/>
            </p:oleObj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20938" y="1824038"/>
            <a:ext cx="2244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 (1-itemsets)‏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027738" y="2551113"/>
            <a:ext cx="3127375" cy="1465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Pairs (2-itemsets)‏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(No need to generate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candidates involving Coke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or Eggs)‏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665913" y="4567238"/>
            <a:ext cx="24574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Triplets (3-itemsets)‏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410200" y="45672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819400" y="25098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934200" y="5938838"/>
            <a:ext cx="304800" cy="304800"/>
          </a:xfrm>
          <a:prstGeom prst="line">
            <a:avLst/>
          </a:prstGeom>
          <a:noFill/>
          <a:ln w="3816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12738" y="4360863"/>
            <a:ext cx="1569959" cy="371513"/>
          </a:xfrm>
          <a:prstGeom prst="rect">
            <a:avLst/>
          </a:prstGeom>
          <a:solidFill>
            <a:srgbClr val="FFFF99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minsup</a:t>
            </a:r>
            <a:r>
              <a:rPr lang="en-GB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= </a:t>
            </a:r>
            <a:r>
              <a:rPr lang="en-GB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3/5</a:t>
            </a: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50813" y="5033963"/>
            <a:ext cx="3535362" cy="1228725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If every subset is considered, 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	</a:t>
            </a:r>
            <a:r>
              <a:rPr lang="en-GB" baseline="30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</a:t>
            </a:r>
            <a:r>
              <a:rPr lang="en-GB" baseline="-25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+ </a:t>
            </a:r>
            <a:r>
              <a:rPr lang="en-GB" baseline="30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</a:t>
            </a:r>
            <a:r>
              <a:rPr lang="en-GB" baseline="-25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+ </a:t>
            </a:r>
            <a:r>
              <a:rPr lang="en-GB" baseline="30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</a:t>
            </a:r>
            <a:r>
              <a:rPr lang="en-GB" baseline="-25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= 41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With support-based pruning,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	6 + 6 + 1 = 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9916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Exploiting the Apriori principle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82296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31813" indent="-531813">
              <a:lnSpc>
                <a:spcPct val="100000"/>
              </a:lnSpc>
              <a:spcBef>
                <a:spcPts val="600"/>
              </a:spcBef>
              <a:buSzPct val="45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frequent 1-items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put them to</a:t>
            </a:r>
            <a:r>
              <a:rPr lang="en-GB" sz="28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k=1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531813" indent="-531813">
              <a:lnSpc>
                <a:spcPct val="100000"/>
              </a:lnSpc>
              <a:spcBef>
                <a:spcPts val="600"/>
              </a:spcBef>
              <a:buSzPct val="45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to generate a collection of </a:t>
            </a:r>
            <a:r>
              <a:rPr lang="en-GB" sz="28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candidate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with size (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531813" indent="-531813">
              <a:lnSpc>
                <a:spcPct val="100000"/>
              </a:lnSpc>
              <a:spcBef>
                <a:spcPts val="600"/>
              </a:spcBef>
              <a:buSzPct val="45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Scan the database to find which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frequent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put them into 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</a:p>
          <a:p>
            <a:pPr marL="531813" indent="-531813">
              <a:lnSpc>
                <a:spcPct val="100000"/>
              </a:lnSpc>
              <a:spcBef>
                <a:spcPts val="600"/>
              </a:spcBef>
              <a:buSzPct val="45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not empty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SzPct val="45000"/>
              <a:buFont typeface="Wingdings" charset="2"/>
              <a:buChar char="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k=k+1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SzPct val="45000"/>
              <a:buFont typeface="Wingdings" charset="2"/>
              <a:buChar char="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Goto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step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0175" y="5988050"/>
            <a:ext cx="8099425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R. Agrawal, R. Srikant: "Fast Algorithms for Mining Association Rules", 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Proc. of the 20th Int'l Conference on Very Large Databases</a:t>
            </a: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, 1994.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8686800" cy="4524375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ea typeface="DejaVu LGC Sans" charset="0"/>
                <a:cs typeface="DejaVu LGC Sans" charset="0"/>
              </a:rPr>
              <a:t>: Candidate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of size k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: frequent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of size k</a:t>
            </a:r>
          </a:p>
          <a:p>
            <a:pPr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dirty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{frequent </a:t>
            </a:r>
            <a:r>
              <a:rPr lang="en-GB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dirty="0" smtClean="0">
                <a:ea typeface="DejaVu LGC Sans" charset="0"/>
                <a:cs typeface="DejaVu LGC Sans" charset="0"/>
              </a:rPr>
              <a:t>-itemsets};</a:t>
            </a:r>
            <a:endParaRPr lang="en-GB" dirty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Clr>
                <a:srgbClr val="F83F24"/>
              </a:buCl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b="1" dirty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(</a:t>
            </a:r>
            <a:r>
              <a:rPr lang="en-GB" i="1" dirty="0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 = </a:t>
            </a:r>
            <a:r>
              <a:rPr lang="en-GB" dirty="0" smtClean="0">
                <a:ea typeface="DejaVu LGC Sans" charset="0"/>
                <a:cs typeface="DejaVu LGC Sans" charset="0"/>
              </a:rPr>
              <a:t>2; </a:t>
            </a:r>
            <a:r>
              <a:rPr lang="en-GB" i="1" dirty="0" err="1">
                <a:ea typeface="DejaVu LGC Sans" charset="0"/>
                <a:cs typeface="DejaVu LGC Sans" charset="0"/>
              </a:rPr>
              <a:t>L</a:t>
            </a:r>
            <a:r>
              <a:rPr lang="en-GB" i="1" baseline="-25000" dirty="0" err="1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 !=</a:t>
            </a:r>
            <a:r>
              <a:rPr lang="en-GB" dirty="0"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dirty="0">
                <a:ea typeface="DejaVu LGC Sans" charset="0"/>
                <a:cs typeface="DejaVu LGC Sans" charset="0"/>
              </a:rPr>
              <a:t>; </a:t>
            </a:r>
            <a:r>
              <a:rPr lang="en-GB" i="1" dirty="0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++) </a:t>
            </a:r>
            <a:endParaRPr lang="en-GB" b="1" dirty="0" smtClean="0">
              <a:solidFill>
                <a:srgbClr val="F83F24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DejaVu LGC Sans" charset="0"/>
                <a:cs typeface="DejaVu LGC Sans" charset="0"/>
              </a:rPr>
              <a:t>   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</a:t>
            </a:r>
            <a:r>
              <a:rPr lang="en-GB" dirty="0" err="1">
                <a:ea typeface="DejaVu LGC Sans" charset="0"/>
                <a:cs typeface="DejaVu LGC Sans" charset="0"/>
              </a:rPr>
              <a:t>GenerateCandidates</a:t>
            </a:r>
            <a:r>
              <a:rPr lang="en-GB" dirty="0">
                <a:ea typeface="DejaVu LGC Sans" charset="0"/>
                <a:cs typeface="DejaVu LGC Sans" charset="0"/>
              </a:rPr>
              <a:t>(</a:t>
            </a:r>
            <a:r>
              <a:rPr lang="en-GB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)‏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rgbClr val="F83F24"/>
                </a:solidFill>
                <a:ea typeface="DejaVu LGC Sans" charset="0"/>
                <a:cs typeface="DejaVu LGC Sans" charset="0"/>
              </a:rPr>
              <a:t>	</a:t>
            </a: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 </a:t>
            </a:r>
            <a:r>
              <a:rPr lang="en-GB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each</a:t>
            </a:r>
            <a:r>
              <a:rPr lang="en-GB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transaction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dirty="0">
                <a:ea typeface="DejaVu LGC Sans" charset="0"/>
                <a:cs typeface="DejaVu LGC Sans" charset="0"/>
              </a:rPr>
              <a:t> in database </a:t>
            </a:r>
            <a:r>
              <a:rPr lang="en-GB" dirty="0" smtClean="0">
                <a:ea typeface="DejaVu LGC Sans" charset="0"/>
                <a:cs typeface="DejaVu LGC Sans" charset="0"/>
              </a:rPr>
              <a:t>do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ea typeface="DejaVu LGC Sans" charset="0"/>
                <a:cs typeface="DejaVu LGC Sans" charset="0"/>
              </a:rPr>
              <a:t>	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	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increment count </a:t>
            </a:r>
            <a:r>
              <a:rPr lang="en-GB" sz="2400" dirty="0">
                <a:ea typeface="DejaVu LGC Sans" charset="0"/>
                <a:cs typeface="DejaVu LGC Sans" charset="0"/>
              </a:rPr>
              <a:t>of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candidates in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ea typeface="DejaVu LGC Sans" charset="0"/>
                <a:cs typeface="DejaVu LGC Sans" charset="0"/>
              </a:rPr>
              <a:t>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that </a:t>
            </a:r>
            <a:r>
              <a:rPr lang="en-GB" sz="2400" dirty="0">
                <a:ea typeface="DejaVu LGC Sans" charset="0"/>
                <a:cs typeface="DejaVu LGC Sans" charset="0"/>
              </a:rPr>
              <a:t>are contained in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endParaRPr lang="en-GB" sz="24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>
                <a:ea typeface="DejaVu LGC Sans" charset="0"/>
                <a:cs typeface="DejaVu LGC Sans" charset="0"/>
              </a:rPr>
              <a:t>	</a:t>
            </a:r>
            <a:r>
              <a:rPr lang="en-GB" b="1" dirty="0" err="1" smtClean="0">
                <a:ea typeface="DejaVu LGC Sans" charset="0"/>
                <a:cs typeface="DejaVu LGC Sans" charset="0"/>
              </a:rPr>
              <a:t>endfor</a:t>
            </a:r>
            <a:endParaRPr lang="en-GB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i="1" dirty="0">
                <a:ea typeface="DejaVu LGC Sans" charset="0"/>
                <a:cs typeface="DejaVu LGC Sans" charset="0"/>
              </a:rPr>
              <a:t>	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candidates in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dirty="0">
                <a:ea typeface="DejaVu LGC Sans" charset="0"/>
                <a:cs typeface="DejaVu LGC Sans" charset="0"/>
              </a:rPr>
              <a:t> with </a:t>
            </a:r>
            <a:r>
              <a:rPr lang="en-GB" dirty="0" smtClean="0">
                <a:ea typeface="DejaVu LGC Sans" charset="0"/>
                <a:cs typeface="DejaVu LGC Sans" charset="0"/>
              </a:rPr>
              <a:t>support ≥</a:t>
            </a:r>
            <a:r>
              <a:rPr lang="en-GB" b="1" i="1" dirty="0" err="1" smtClean="0">
                <a:ea typeface="DejaVu LGC Sans" charset="0"/>
                <a:cs typeface="DejaVu LGC Sans" charset="0"/>
              </a:rPr>
              <a:t>min_sup</a:t>
            </a:r>
            <a:r>
              <a:rPr lang="en-GB" b="1" i="1" dirty="0" smtClean="0">
                <a:ea typeface="DejaVu LGC Sans" charset="0"/>
                <a:cs typeface="DejaVu LGC Sans" charset="0"/>
              </a:rPr>
              <a:t>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ea typeface="DejaVu LGC Sans" charset="0"/>
                <a:cs typeface="DejaVu LGC Sans" charset="0"/>
              </a:rPr>
              <a:t>e</a:t>
            </a:r>
            <a:r>
              <a:rPr lang="en-GB" b="1" dirty="0" err="1" smtClean="0">
                <a:ea typeface="DejaVu LGC Sans" charset="0"/>
                <a:cs typeface="DejaVu LGC Sans" charset="0"/>
              </a:rPr>
              <a:t>ndfor</a:t>
            </a:r>
            <a:endParaRPr lang="en-GB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return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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3200400"/>
            <a:ext cx="5257800" cy="5334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114800"/>
            <a:ext cx="7696200" cy="5334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Association rules 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140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set of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transactions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rules that will predict the occurrence of an item (or a set of items) based on the occurrences of other items in the transaction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3216275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C6D9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C6D9C"/>
                </a:solidFill>
                <a:latin typeface="Arial" charset="0"/>
                <a:ea typeface="DejaVu LGC Sans" charset="0"/>
                <a:cs typeface="DejaVu LGC Sans" charset="0"/>
              </a:rPr>
              <a:t>Market-Basket transactions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57200" y="3868738"/>
          <a:ext cx="4343400" cy="2532062"/>
        </p:xfrm>
        <a:graphic>
          <a:graphicData uri="http://schemas.openxmlformats.org/presentationml/2006/ole">
            <p:oleObj spid="_x0000_s6148" r:id="rId4" imgW="3433292" imgH="1998228" progId="Word.Document.8">
              <p:embed/>
            </p:oleObj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029200" y="4203700"/>
            <a:ext cx="3810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Examples of association rules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154613" y="4989513"/>
            <a:ext cx="3532187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{Beer},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{Milk, Bread}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{Diaper,Coke},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{Beer, Bread}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{Milk},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GenerateCandidates</a:t>
            </a:r>
            <a:endParaRPr lang="en-GB" sz="4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305800" cy="54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Assume the items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listed in an order (e.g., alphabetical)‏</a:t>
            </a: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1: </a:t>
            </a: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i="1" dirty="0">
                <a:solidFill>
                  <a:srgbClr val="008000"/>
                </a:solidFill>
                <a:ea typeface="DejaVu LGC Sans" charset="0"/>
                <a:cs typeface="DejaVu LGC Sans" charset="0"/>
              </a:rPr>
              <a:t>(IN SQL)‏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insert into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k+1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select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where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Candidates Generation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1447800"/>
            <a:ext cx="72390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endParaRPr lang="en-GB" sz="22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from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2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ace</a:t>
            </a:r>
            <a:endParaRPr lang="en-GB" sz="22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03950" y="2433639"/>
            <a:ext cx="2527300" cy="1068388"/>
            <a:chOff x="3908" y="1533"/>
            <a:chExt cx="1592" cy="673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85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73788" y="3544888"/>
            <a:ext cx="2811462" cy="823912"/>
            <a:chOff x="3889" y="2233"/>
            <a:chExt cx="1771" cy="519"/>
          </a:xfrm>
        </p:grpSpPr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4093" y="2233"/>
              <a:ext cx="368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4459" y="2236"/>
              <a:ext cx="129" cy="282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4840" y="2236"/>
              <a:ext cx="422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889" y="2521"/>
              <a:ext cx="428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322" y="2521"/>
              <a:ext cx="40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ace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4747" y="2521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ade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5147" y="2518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cde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755" y="2236"/>
              <a:ext cx="105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GenerateCandidates</a:t>
            </a:r>
            <a:endParaRPr lang="en-GB" sz="4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305800" cy="54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Assume the items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listed in an order (e.g., alphabetical)‏</a:t>
            </a: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1: </a:t>
            </a: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i="1" dirty="0">
                <a:solidFill>
                  <a:srgbClr val="008000"/>
                </a:solidFill>
                <a:ea typeface="DejaVu LGC Sans" charset="0"/>
                <a:cs typeface="DejaVu LGC Sans" charset="0"/>
              </a:rPr>
              <a:t>(IN SQL)‏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insert into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k+1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select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where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2:</a:t>
            </a:r>
            <a:r>
              <a:rPr lang="en-GB" sz="24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pruning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forall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 in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do</a:t>
            </a:r>
          </a:p>
          <a:p>
            <a:pPr marL="1143000" lvl="2" indent="-228600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forall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k-subsets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s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of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do</a:t>
            </a:r>
          </a:p>
          <a:p>
            <a:pPr marL="1600200" lvl="3" indent="-228600">
              <a:lnSpc>
                <a:spcPct val="120000"/>
              </a:lnSpc>
              <a:spcBef>
                <a:spcPts val="4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s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not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 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then delete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from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Candidates Generation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1447800"/>
            <a:ext cx="72390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endParaRPr lang="en-GB" sz="22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from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ace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Pruning: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removed because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ade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not in </a:t>
            </a:r>
            <a:r>
              <a:rPr lang="en-GB" sz="2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2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4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203950" y="2433639"/>
            <a:ext cx="2527300" cy="1068388"/>
            <a:chOff x="3908" y="1533"/>
            <a:chExt cx="1592" cy="673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85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24585" name="Group 9"/>
          <p:cNvGrpSpPr>
            <a:grpSpLocks/>
          </p:cNvGrpSpPr>
          <p:nvPr/>
        </p:nvGrpSpPr>
        <p:grpSpPr bwMode="auto">
          <a:xfrm>
            <a:off x="6173788" y="3544888"/>
            <a:ext cx="2811462" cy="823912"/>
            <a:chOff x="3889" y="2233"/>
            <a:chExt cx="1771" cy="519"/>
          </a:xfrm>
        </p:grpSpPr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4093" y="2233"/>
              <a:ext cx="368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4459" y="2236"/>
              <a:ext cx="129" cy="282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4840" y="2236"/>
              <a:ext cx="422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889" y="2521"/>
              <a:ext cx="428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322" y="2521"/>
              <a:ext cx="40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ace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4747" y="2521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ade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5147" y="2518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cde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755" y="2236"/>
              <a:ext cx="105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6389688" y="4251325"/>
            <a:ext cx="1597025" cy="373063"/>
            <a:chOff x="4025" y="2678"/>
            <a:chExt cx="1006" cy="235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4025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408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4809" y="2678"/>
              <a:ext cx="22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X</a:t>
              </a:r>
            </a:p>
          </p:txBody>
        </p:sp>
      </p:grp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248401" y="312420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8686800" cy="4524375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ea typeface="DejaVu LGC Sans" charset="0"/>
                <a:cs typeface="DejaVu LGC Sans" charset="0"/>
              </a:rPr>
              <a:t>: Candidate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of size k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: frequent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of size k</a:t>
            </a:r>
          </a:p>
          <a:p>
            <a:pPr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dirty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{frequent items};</a:t>
            </a:r>
          </a:p>
          <a:p>
            <a:pPr marL="228600" indent="-228600">
              <a:lnSpc>
                <a:spcPct val="90000"/>
              </a:lnSpc>
              <a:buClr>
                <a:srgbClr val="F83F24"/>
              </a:buCl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b="1" dirty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(</a:t>
            </a:r>
            <a:r>
              <a:rPr lang="en-GB" i="1" dirty="0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 = 1; </a:t>
            </a:r>
            <a:r>
              <a:rPr lang="en-GB" i="1" dirty="0" err="1">
                <a:ea typeface="DejaVu LGC Sans" charset="0"/>
                <a:cs typeface="DejaVu LGC Sans" charset="0"/>
              </a:rPr>
              <a:t>L</a:t>
            </a:r>
            <a:r>
              <a:rPr lang="en-GB" i="1" baseline="-25000" dirty="0" err="1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 !=</a:t>
            </a:r>
            <a:r>
              <a:rPr lang="en-GB" dirty="0"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dirty="0">
                <a:ea typeface="DejaVu LGC Sans" charset="0"/>
                <a:cs typeface="DejaVu LGC Sans" charset="0"/>
              </a:rPr>
              <a:t>; </a:t>
            </a:r>
            <a:r>
              <a:rPr lang="en-GB" i="1" dirty="0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++) </a:t>
            </a:r>
            <a:endParaRPr lang="en-GB" b="1" dirty="0" smtClean="0">
              <a:solidFill>
                <a:srgbClr val="F83F24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DejaVu LGC Sans" charset="0"/>
                <a:cs typeface="DejaVu LGC Sans" charset="0"/>
              </a:rPr>
              <a:t>   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</a:t>
            </a:r>
            <a:r>
              <a:rPr lang="en-GB" dirty="0" err="1">
                <a:ea typeface="DejaVu LGC Sans" charset="0"/>
                <a:cs typeface="DejaVu LGC Sans" charset="0"/>
              </a:rPr>
              <a:t>GenerateCandidates</a:t>
            </a:r>
            <a:r>
              <a:rPr lang="en-GB" dirty="0">
                <a:ea typeface="DejaVu LGC Sans" charset="0"/>
                <a:cs typeface="DejaVu LGC Sans" charset="0"/>
              </a:rPr>
              <a:t>(</a:t>
            </a:r>
            <a:r>
              <a:rPr lang="en-GB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)‏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rgbClr val="F83F24"/>
                </a:solidFill>
                <a:ea typeface="DejaVu LGC Sans" charset="0"/>
                <a:cs typeface="DejaVu LGC Sans" charset="0"/>
              </a:rPr>
              <a:t>	</a:t>
            </a: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 </a:t>
            </a:r>
            <a:r>
              <a:rPr lang="en-GB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each</a:t>
            </a:r>
            <a:r>
              <a:rPr lang="en-GB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transaction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dirty="0">
                <a:ea typeface="DejaVu LGC Sans" charset="0"/>
                <a:cs typeface="DejaVu LGC Sans" charset="0"/>
              </a:rPr>
              <a:t> in database </a:t>
            </a:r>
            <a:r>
              <a:rPr lang="en-GB" dirty="0" smtClean="0">
                <a:ea typeface="DejaVu LGC Sans" charset="0"/>
                <a:cs typeface="DejaVu LGC Sans" charset="0"/>
              </a:rPr>
              <a:t>do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ea typeface="DejaVu LGC Sans" charset="0"/>
                <a:cs typeface="DejaVu LGC Sans" charset="0"/>
              </a:rPr>
              <a:t>	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	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increment count </a:t>
            </a:r>
            <a:r>
              <a:rPr lang="en-GB" sz="2400" dirty="0">
                <a:ea typeface="DejaVu LGC Sans" charset="0"/>
                <a:cs typeface="DejaVu LGC Sans" charset="0"/>
              </a:rPr>
              <a:t>of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candidates in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ea typeface="DejaVu LGC Sans" charset="0"/>
                <a:cs typeface="DejaVu LGC Sans" charset="0"/>
              </a:rPr>
              <a:t>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that </a:t>
            </a:r>
            <a:r>
              <a:rPr lang="en-GB" sz="2400" dirty="0">
                <a:ea typeface="DejaVu LGC Sans" charset="0"/>
                <a:cs typeface="DejaVu LGC Sans" charset="0"/>
              </a:rPr>
              <a:t>are contained in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endParaRPr lang="en-GB" sz="24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>
                <a:ea typeface="DejaVu LGC Sans" charset="0"/>
                <a:cs typeface="DejaVu LGC Sans" charset="0"/>
              </a:rPr>
              <a:t>	</a:t>
            </a:r>
            <a:r>
              <a:rPr lang="en-GB" b="1" dirty="0" err="1" smtClean="0">
                <a:ea typeface="DejaVu LGC Sans" charset="0"/>
                <a:cs typeface="DejaVu LGC Sans" charset="0"/>
              </a:rPr>
              <a:t>endfor</a:t>
            </a:r>
            <a:endParaRPr lang="en-GB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i="1" dirty="0">
                <a:ea typeface="DejaVu LGC Sans" charset="0"/>
                <a:cs typeface="DejaVu LGC Sans" charset="0"/>
              </a:rPr>
              <a:t>	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candidates in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dirty="0">
                <a:ea typeface="DejaVu LGC Sans" charset="0"/>
                <a:cs typeface="DejaVu LGC Sans" charset="0"/>
              </a:rPr>
              <a:t> with </a:t>
            </a:r>
            <a:r>
              <a:rPr lang="en-GB" dirty="0" smtClean="0">
                <a:ea typeface="DejaVu LGC Sans" charset="0"/>
                <a:cs typeface="DejaVu LGC Sans" charset="0"/>
              </a:rPr>
              <a:t>support ≥</a:t>
            </a:r>
            <a:r>
              <a:rPr lang="en-GB" b="1" i="1" dirty="0" err="1" smtClean="0">
                <a:ea typeface="DejaVu LGC Sans" charset="0"/>
                <a:cs typeface="DejaVu LGC Sans" charset="0"/>
              </a:rPr>
              <a:t>min_sup</a:t>
            </a:r>
            <a:r>
              <a:rPr lang="en-GB" b="1" i="1" dirty="0" smtClean="0">
                <a:ea typeface="DejaVu LGC Sans" charset="0"/>
                <a:cs typeface="DejaVu LGC Sans" charset="0"/>
              </a:rPr>
              <a:t>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ea typeface="DejaVu LGC Sans" charset="0"/>
                <a:cs typeface="DejaVu LGC Sans" charset="0"/>
              </a:rPr>
              <a:t>e</a:t>
            </a:r>
            <a:r>
              <a:rPr lang="en-GB" b="1" dirty="0" err="1" smtClean="0">
                <a:ea typeface="DejaVu LGC Sans" charset="0"/>
                <a:cs typeface="DejaVu LGC Sans" charset="0"/>
              </a:rPr>
              <a:t>ndfor</a:t>
            </a:r>
            <a:endParaRPr lang="en-GB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return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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3200400"/>
            <a:ext cx="5257800" cy="5334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114800"/>
            <a:ext cx="7696200" cy="5334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28600" y="334963"/>
            <a:ext cx="8915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How to Count Supports of Candidates?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772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Naive algorithm?</a:t>
            </a:r>
          </a:p>
          <a:p>
            <a:pPr marL="341313" indent="-341313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84163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84163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Candidate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stored in a </a:t>
            </a: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hash-tree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Leaf </a:t>
            </a:r>
            <a:r>
              <a:rPr lang="en-GB" sz="2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node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hash-tree contains a list of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counts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Interior </a:t>
            </a:r>
            <a:r>
              <a:rPr lang="en-GB" sz="2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node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contains a hash table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Subset function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finds all the candidates contained in a transaction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879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1219200" y="2133600"/>
            <a:ext cx="357188" cy="366713"/>
            <a:chOff x="768" y="1344"/>
            <a:chExt cx="225" cy="231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62706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6238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6223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5029200" y="2182813"/>
            <a:ext cx="357188" cy="366712"/>
            <a:chOff x="3168" y="1375"/>
            <a:chExt cx="225" cy="231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2225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4087813" y="2944813"/>
            <a:ext cx="357187" cy="366712"/>
            <a:chOff x="2575" y="1855"/>
            <a:chExt cx="225" cy="231"/>
          </a:xfrm>
        </p:grpSpPr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5976938" y="2944813"/>
            <a:ext cx="357187" cy="366712"/>
            <a:chOff x="3765" y="1855"/>
            <a:chExt cx="225" cy="231"/>
          </a:xfrm>
        </p:grpSpPr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4087813" y="3783013"/>
            <a:ext cx="357187" cy="366712"/>
            <a:chOff x="2575" y="2383"/>
            <a:chExt cx="225" cy="231"/>
          </a:xfrm>
        </p:grpSpPr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50875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49288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271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885825" y="3965575"/>
            <a:ext cx="22415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3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rd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5181600" y="1949450"/>
            <a:ext cx="1588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879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219200" y="2133600"/>
            <a:ext cx="357188" cy="366713"/>
            <a:chOff x="768" y="1344"/>
            <a:chExt cx="225" cy="231"/>
          </a:xfrm>
        </p:grpSpPr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62706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6238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6223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5029200" y="2182813"/>
            <a:ext cx="357188" cy="366712"/>
            <a:chOff x="3168" y="1375"/>
            <a:chExt cx="225" cy="231"/>
          </a:xfrm>
        </p:grpSpPr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2225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087813" y="2944813"/>
            <a:ext cx="357187" cy="366712"/>
            <a:chOff x="2575" y="1855"/>
            <a:chExt cx="225" cy="231"/>
          </a:xfrm>
        </p:grpSpPr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5976938" y="2944813"/>
            <a:ext cx="357187" cy="366712"/>
            <a:chOff x="3765" y="1855"/>
            <a:chExt cx="225" cy="231"/>
          </a:xfrm>
        </p:grpSpPr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4087813" y="3783013"/>
            <a:ext cx="357187" cy="366712"/>
            <a:chOff x="2575" y="2383"/>
            <a:chExt cx="225" cy="231"/>
          </a:xfrm>
        </p:grpSpPr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50875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49288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271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885825" y="3965575"/>
            <a:ext cx="22415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3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rd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3932238" y="1766888"/>
            <a:ext cx="962025" cy="3683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12345</a:t>
            </a:r>
          </a:p>
        </p:txBody>
      </p:sp>
      <p:cxnSp>
        <p:nvCxnSpPr>
          <p:cNvPr id="28721" name="AutoShape 49"/>
          <p:cNvCxnSpPr>
            <a:cxnSpLocks noChangeShapeType="1"/>
            <a:stCxn id="28720" idx="3"/>
            <a:endCxn id="28689" idx="0"/>
          </p:cNvCxnSpPr>
          <p:nvPr/>
        </p:nvCxnSpPr>
        <p:spPr bwMode="auto">
          <a:xfrm>
            <a:off x="4894263" y="1951038"/>
            <a:ext cx="314325" cy="231775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8400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420938" y="2563813"/>
            <a:ext cx="1728787" cy="642937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5192713" y="1441450"/>
            <a:ext cx="1728787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 flipH="1">
            <a:off x="5240338" y="2092325"/>
            <a:ext cx="465137" cy="8524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6951663" y="1441450"/>
            <a:ext cx="1728787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6" name="Line 54"/>
          <p:cNvSpPr>
            <a:spLocks noChangeShapeType="1"/>
          </p:cNvSpPr>
          <p:nvPr/>
        </p:nvSpPr>
        <p:spPr bwMode="auto">
          <a:xfrm flipH="1">
            <a:off x="6154738" y="2078038"/>
            <a:ext cx="1046162" cy="866775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879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219200" y="2133600"/>
            <a:ext cx="357188" cy="366713"/>
            <a:chOff x="768" y="1344"/>
            <a:chExt cx="225" cy="231"/>
          </a:xfrm>
        </p:grpSpPr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62706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6238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6223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5029200" y="2182813"/>
            <a:ext cx="357188" cy="366712"/>
            <a:chOff x="3168" y="1375"/>
            <a:chExt cx="225" cy="231"/>
          </a:xfrm>
        </p:grpSpPr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2225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4087813" y="2944813"/>
            <a:ext cx="357187" cy="366712"/>
            <a:chOff x="2575" y="1855"/>
            <a:chExt cx="225" cy="231"/>
          </a:xfrm>
        </p:grpSpPr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5976938" y="2944813"/>
            <a:ext cx="357187" cy="366712"/>
            <a:chOff x="3765" y="1855"/>
            <a:chExt cx="225" cy="231"/>
          </a:xfrm>
        </p:grpSpPr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4087813" y="3783013"/>
            <a:ext cx="357187" cy="366712"/>
            <a:chOff x="2575" y="2383"/>
            <a:chExt cx="225" cy="231"/>
          </a:xfrm>
        </p:grpSpPr>
        <p:sp>
          <p:nvSpPr>
            <p:cNvPr id="29724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50875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49288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271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3932238" y="1766888"/>
            <a:ext cx="962025" cy="3683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12345</a:t>
            </a:r>
          </a:p>
        </p:txBody>
      </p:sp>
      <p:cxnSp>
        <p:nvCxnSpPr>
          <p:cNvPr id="29744" name="AutoShape 48"/>
          <p:cNvCxnSpPr>
            <a:cxnSpLocks noChangeShapeType="1"/>
            <a:stCxn id="29743" idx="3"/>
            <a:endCxn id="29713" idx="0"/>
          </p:cNvCxnSpPr>
          <p:nvPr/>
        </p:nvCxnSpPr>
        <p:spPr bwMode="auto">
          <a:xfrm>
            <a:off x="4894263" y="1951038"/>
            <a:ext cx="314325" cy="231775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8400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2420938" y="2563813"/>
            <a:ext cx="1728787" cy="642937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5192713" y="1441450"/>
            <a:ext cx="1728787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flipH="1">
            <a:off x="5240338" y="2092325"/>
            <a:ext cx="465137" cy="8524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6951663" y="1441450"/>
            <a:ext cx="1728787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6154738" y="2078038"/>
            <a:ext cx="1046162" cy="866775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1169988" y="3446463"/>
            <a:ext cx="1712912" cy="642937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442913" y="4205288"/>
            <a:ext cx="2465387" cy="642937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 (null)‏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1166813" y="4987925"/>
            <a:ext cx="1712912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4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14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 flipH="1">
            <a:off x="2817813" y="3871913"/>
            <a:ext cx="1271587" cy="158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 flipH="1">
            <a:off x="2820988" y="3871913"/>
            <a:ext cx="1763712" cy="500062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 flipH="1">
            <a:off x="2817813" y="4100513"/>
            <a:ext cx="255587" cy="137953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4484688" y="3582988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609600" y="5791200"/>
            <a:ext cx="85344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subset function finds all the candidates contained in a transaction: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 At the root level it hashes on all items in the transaction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 At level </a:t>
            </a:r>
            <a:r>
              <a:rPr lang="en-GB">
                <a:solidFill>
                  <a:srgbClr val="4F81BD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 it hashes on all items in the transaction that come after item the </a:t>
            </a:r>
            <a:r>
              <a:rPr lang="en-GB">
                <a:solidFill>
                  <a:srgbClr val="4F81BD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-th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Discussion 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the </a:t>
            </a:r>
            <a:r>
              <a:rPr lang="en-GB" sz="3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algorithm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31163" cy="4760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Much faster than the Brute-force algorithm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 avoids checking all elements in the lattice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running time is in the worst case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O(2</a:t>
            </a:r>
            <a:r>
              <a:rPr lang="en-GB" sz="2400" b="1" baseline="30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Pruning really prunes in practice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 makes multiple passes over the dataset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One pass for every level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Multiple passes over the dataset is inefficient when we have thousands of candidates and millions of transactions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38100"/>
            <a:ext cx="82296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An even simpler concept: frequent itemsets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set of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transactions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combination of items that occur frequently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3216275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C6D9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C6D9C"/>
                </a:solidFill>
                <a:latin typeface="Arial" charset="0"/>
                <a:ea typeface="DejaVu LGC Sans" charset="0"/>
                <a:cs typeface="DejaVu LGC Sans" charset="0"/>
              </a:rPr>
              <a:t>Market-Basket transactions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57200" y="3868738"/>
          <a:ext cx="4343400" cy="2532062"/>
        </p:xfrm>
        <a:graphic>
          <a:graphicData uri="http://schemas.openxmlformats.org/presentationml/2006/ole">
            <p:oleObj spid="_x0000_s7172" name="Document" r:id="rId4" imgW="3586819" imgH="2001946" progId="Word.Document.8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029200" y="4203700"/>
            <a:ext cx="3810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Examples of frequent itemsets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154613" y="4989513"/>
            <a:ext cx="3532187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{Diaper, Beer},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{Milk, Bread} 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{Beer, Bread, Milk},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Making a single pass over the data: the AprioriTid algorithm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31163" cy="495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database is</a:t>
            </a:r>
            <a:r>
              <a:rPr lang="en-GB" sz="28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not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used  for counting 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after the 1</a:t>
            </a:r>
            <a:r>
              <a:rPr lang="en-GB" sz="2800" baseline="30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st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pass!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Instead information in data structure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used for counting support in every 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step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200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 = {&lt;TID, {</a:t>
            </a:r>
            <a:r>
              <a:rPr lang="en-GB" sz="22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2200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}&gt; | </a:t>
            </a:r>
            <a:r>
              <a:rPr lang="en-GB" sz="22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2200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a potentially frequent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-</a:t>
            </a:r>
            <a:r>
              <a:rPr lang="en-GB" sz="2200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transaction with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id=TID}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200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’: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corresponds to the original database (every item </a:t>
            </a:r>
            <a:r>
              <a:rPr lang="en-GB" sz="22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replaced by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sz="22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member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200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corresponding to transaction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&lt;t.TID, {c є C</a:t>
            </a:r>
            <a:r>
              <a:rPr lang="en-GB" sz="2200" b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| c is contained in t}&gt; 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AprioriTID algorithm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86800" cy="5240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{frequent 1-itemsets}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database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(k=2, L</a:t>
            </a:r>
            <a:r>
              <a:rPr lang="en-GB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’≠ empty; k++)‏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		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GenerateCandidates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{}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all entries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є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	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|t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[c-c[k]]=1 and t[c-c[k-1]]=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1}</a:t>
            </a:r>
            <a:endParaRPr lang="en-GB" b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	</a:t>
            </a: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for 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all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 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c.count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++}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	</a:t>
            </a: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≠ {}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 </a:t>
            </a:r>
          </a:p>
          <a:p>
            <a:pPr marL="2057400" lvl="4" indent="-228600">
              <a:lnSpc>
                <a:spcPct val="10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    </a:t>
            </a:r>
            <a:r>
              <a:rPr lang="en-GB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append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baseline="-25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to  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 </a:t>
            </a:r>
            <a:endParaRPr lang="en-GB" b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057400" lvl="4" indent="-228600">
              <a:lnSpc>
                <a:spcPct val="10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endif</a:t>
            </a:r>
            <a:endParaRPr lang="en-GB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1143000" lvl="2" indent="-228600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endfor</a:t>
            </a:r>
            <a:endParaRPr lang="en-GB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|c.count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&gt;=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endfor</a:t>
            </a:r>
            <a:endParaRPr lang="en-GB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return</a:t>
            </a:r>
            <a:r>
              <a:rPr lang="en-GB" sz="25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600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U</a:t>
            </a:r>
            <a:r>
              <a:rPr lang="en-GB" sz="1400" b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5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AprioriTid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Example (</a:t>
            </a:r>
            <a:r>
              <a:rPr lang="en-GB" sz="32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=2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57238" y="1816100"/>
          <a:ext cx="1539875" cy="1376363"/>
        </p:xfrm>
        <a:graphic>
          <a:graphicData uri="http://schemas.openxmlformats.org/presentationml/2006/ole">
            <p:oleObj spid="_x0000_s33794" r:id="rId4" imgW="1661760" imgH="1734840" progId="Excel.Sheet.8">
              <p:embed/>
            </p:oleObj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47713" y="1482725"/>
            <a:ext cx="14922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Database D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323013" y="1695450"/>
          <a:ext cx="1758950" cy="1428750"/>
        </p:xfrm>
        <a:graphic>
          <a:graphicData uri="http://schemas.openxmlformats.org/presentationml/2006/ole">
            <p:oleObj spid="_x0000_s33796" r:id="rId5" imgW="1614240" imgH="1734840" progId="Excel.Sheet.8">
              <p:embed/>
            </p:oleObj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010400" y="1193800"/>
            <a:ext cx="4889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914400" y="3416300"/>
          <a:ext cx="1066800" cy="2222500"/>
        </p:xfrm>
        <a:graphic>
          <a:graphicData uri="http://schemas.openxmlformats.org/presentationml/2006/ole">
            <p:oleObj spid="_x0000_s33798" r:id="rId6" imgW="987480" imgH="2417400" progId="Excel.Sheet.8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484938" y="3836988"/>
          <a:ext cx="1504950" cy="1577975"/>
        </p:xfrm>
        <a:graphic>
          <a:graphicData uri="http://schemas.openxmlformats.org/presentationml/2006/ole">
            <p:oleObj spid="_x0000_s33799" r:id="rId7" imgW="1576080" imgH="1734840" progId="Excel.Sheet.8">
              <p:embed/>
            </p:oleObj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010400" y="3170238"/>
            <a:ext cx="455613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25438" y="3848100"/>
            <a:ext cx="5016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553075" y="5961063"/>
            <a:ext cx="600075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’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914400" y="5668963"/>
          <a:ext cx="1125538" cy="776287"/>
        </p:xfrm>
        <a:graphic>
          <a:graphicData uri="http://schemas.openxmlformats.org/presentationml/2006/ole">
            <p:oleObj spid="_x0000_s33803" r:id="rId8" imgW="987480" imgH="711000" progId="Excel.Sheet.8">
              <p:embed/>
            </p:oleObj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6484938" y="5565775"/>
          <a:ext cx="1754187" cy="811213"/>
        </p:xfrm>
        <a:graphic>
          <a:graphicData uri="http://schemas.openxmlformats.org/presentationml/2006/ole">
            <p:oleObj spid="_x0000_s33804" r:id="rId9" imgW="1576080" imgH="701640" progId="Excel.Sheet.8">
              <p:embed/>
            </p:oleObj>
          </a:graphicData>
        </a:graphic>
      </p:graphicFrame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953000" y="2384425"/>
            <a:ext cx="9525" cy="9525"/>
          </a:xfrm>
          <a:prstGeom prst="rect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3048000" y="1857375"/>
            <a:ext cx="2513013" cy="1235075"/>
            <a:chOff x="1920" y="1170"/>
            <a:chExt cx="1583" cy="778"/>
          </a:xfrm>
        </p:grpSpPr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920" y="1170"/>
              <a:ext cx="336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TID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256" y="1170"/>
              <a:ext cx="1248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Sets of itemsets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1920" y="1285"/>
              <a:ext cx="336" cy="16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100</a:t>
              </a: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256" y="1285"/>
              <a:ext cx="1248" cy="16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{{1},{3},{4}}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920" y="1453"/>
              <a:ext cx="33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200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2256" y="1453"/>
              <a:ext cx="1248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{{2},{3},{5}}</a:t>
              </a:r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1920" y="1622"/>
              <a:ext cx="33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300</a:t>
              </a:r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2256" y="1622"/>
              <a:ext cx="1248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{{1},{2},{3},{5}}</a:t>
              </a:r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1920" y="1791"/>
              <a:ext cx="336" cy="15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400</a:t>
              </a:r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2256" y="1791"/>
              <a:ext cx="1248" cy="15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{{2},{5}}</a:t>
              </a:r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2256" y="1170"/>
              <a:ext cx="1" cy="77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>
              <a:off x="1920" y="1285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>
              <a:off x="1920" y="1453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1920" y="1622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1920" y="1791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1920" y="1170"/>
              <a:ext cx="1" cy="77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3504" y="1170"/>
              <a:ext cx="1" cy="77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1920" y="1170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920" y="1949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863975" y="1333500"/>
            <a:ext cx="7048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’</a:t>
            </a:r>
          </a:p>
        </p:txBody>
      </p:sp>
      <p:grpSp>
        <p:nvGrpSpPr>
          <p:cNvPr id="33827" name="Group 35"/>
          <p:cNvGrpSpPr>
            <a:grpSpLocks/>
          </p:cNvGrpSpPr>
          <p:nvPr/>
        </p:nvGrpSpPr>
        <p:grpSpPr bwMode="auto">
          <a:xfrm>
            <a:off x="2795588" y="3805238"/>
            <a:ext cx="2789237" cy="1333500"/>
            <a:chOff x="1761" y="2397"/>
            <a:chExt cx="1757" cy="840"/>
          </a:xfrm>
        </p:grpSpPr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1761" y="2397"/>
              <a:ext cx="372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TID</a:t>
              </a:r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2133" y="2397"/>
              <a:ext cx="1386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Sets of itemsets</a:t>
              </a: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1761" y="2512"/>
              <a:ext cx="372" cy="16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100</a:t>
              </a:r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2133" y="2512"/>
              <a:ext cx="1386" cy="16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{{1 3}}</a:t>
              </a:r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761" y="2680"/>
              <a:ext cx="372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200</a:t>
              </a: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2133" y="2680"/>
              <a:ext cx="138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 3},{2 5},{3 5}}</a:t>
              </a: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761" y="2849"/>
              <a:ext cx="372" cy="231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300</a:t>
              </a:r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133" y="2849"/>
              <a:ext cx="1386" cy="231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{{1 2},{1 3},{1 5},   {2 3},{2 5},{3 5}}</a:t>
              </a:r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761" y="3080"/>
              <a:ext cx="372" cy="15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400</a:t>
              </a:r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2133" y="3080"/>
              <a:ext cx="1386" cy="15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 5}}</a:t>
              </a:r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2133" y="2397"/>
              <a:ext cx="1" cy="8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>
              <a:off x="1761" y="2512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1761" y="2680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1761" y="2849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Line 50"/>
            <p:cNvSpPr>
              <a:spLocks noChangeShapeType="1"/>
            </p:cNvSpPr>
            <p:nvPr/>
          </p:nvSpPr>
          <p:spPr bwMode="auto">
            <a:xfrm>
              <a:off x="1761" y="3080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51"/>
            <p:cNvSpPr>
              <a:spLocks noChangeShapeType="1"/>
            </p:cNvSpPr>
            <p:nvPr/>
          </p:nvSpPr>
          <p:spPr bwMode="auto">
            <a:xfrm>
              <a:off x="1761" y="2397"/>
              <a:ext cx="1" cy="8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52"/>
            <p:cNvSpPr>
              <a:spLocks noChangeShapeType="1"/>
            </p:cNvSpPr>
            <p:nvPr/>
          </p:nvSpPr>
          <p:spPr bwMode="auto">
            <a:xfrm>
              <a:off x="3519" y="2397"/>
              <a:ext cx="1" cy="8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>
              <a:off x="1761" y="2397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Line 54"/>
            <p:cNvSpPr>
              <a:spLocks noChangeShapeType="1"/>
            </p:cNvSpPr>
            <p:nvPr/>
          </p:nvSpPr>
          <p:spPr bwMode="auto">
            <a:xfrm>
              <a:off x="1761" y="3238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3348038" y="3173413"/>
            <a:ext cx="70485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400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’</a:t>
            </a:r>
            <a:endParaRPr lang="en-GB" sz="2400" i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5586413" y="2336800"/>
            <a:ext cx="6477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9" name="Line 57"/>
          <p:cNvSpPr>
            <a:spLocks noChangeShapeType="1"/>
          </p:cNvSpPr>
          <p:nvPr/>
        </p:nvSpPr>
        <p:spPr bwMode="auto">
          <a:xfrm>
            <a:off x="1981200" y="4487863"/>
            <a:ext cx="647700" cy="1587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0" name="Line 58"/>
          <p:cNvSpPr>
            <a:spLocks noChangeShapeType="1"/>
          </p:cNvSpPr>
          <p:nvPr/>
        </p:nvSpPr>
        <p:spPr bwMode="auto">
          <a:xfrm>
            <a:off x="5586413" y="4487863"/>
            <a:ext cx="647700" cy="1587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261938" y="5641975"/>
            <a:ext cx="5016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33852" name="Line 60"/>
          <p:cNvSpPr>
            <a:spLocks noChangeShapeType="1"/>
          </p:cNvSpPr>
          <p:nvPr/>
        </p:nvSpPr>
        <p:spPr bwMode="auto">
          <a:xfrm>
            <a:off x="2039938" y="5867400"/>
            <a:ext cx="6477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3853" name="Group 61"/>
          <p:cNvGrpSpPr>
            <a:grpSpLocks/>
          </p:cNvGrpSpPr>
          <p:nvPr/>
        </p:nvGrpSpPr>
        <p:grpSpPr bwMode="auto">
          <a:xfrm>
            <a:off x="2816225" y="5627688"/>
            <a:ext cx="2789238" cy="717550"/>
            <a:chOff x="1774" y="3545"/>
            <a:chExt cx="1757" cy="452"/>
          </a:xfrm>
        </p:grpSpPr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774" y="3545"/>
              <a:ext cx="372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TID</a:t>
              </a:r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2146" y="3545"/>
              <a:ext cx="1386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Sets of itemsets</a:t>
              </a:r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1774" y="3660"/>
              <a:ext cx="372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200</a:t>
              </a:r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2146" y="3660"/>
              <a:ext cx="138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 3 5}}</a:t>
              </a: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1774" y="3829"/>
              <a:ext cx="372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300</a:t>
              </a:r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2146" y="3829"/>
              <a:ext cx="138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 3 5}}</a:t>
              </a:r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>
              <a:off x="2146" y="3545"/>
              <a:ext cx="1" cy="4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>
              <a:off x="1774" y="3660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>
              <a:off x="1774" y="3829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>
              <a:off x="1774" y="3545"/>
              <a:ext cx="1" cy="4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72"/>
            <p:cNvSpPr>
              <a:spLocks noChangeShapeType="1"/>
            </p:cNvSpPr>
            <p:nvPr/>
          </p:nvSpPr>
          <p:spPr bwMode="auto">
            <a:xfrm>
              <a:off x="3532" y="3545"/>
              <a:ext cx="1" cy="4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Line 73"/>
            <p:cNvSpPr>
              <a:spLocks noChangeShapeType="1"/>
            </p:cNvSpPr>
            <p:nvPr/>
          </p:nvSpPr>
          <p:spPr bwMode="auto">
            <a:xfrm>
              <a:off x="1774" y="3545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Line 74"/>
            <p:cNvSpPr>
              <a:spLocks noChangeShapeType="1"/>
            </p:cNvSpPr>
            <p:nvPr/>
          </p:nvSpPr>
          <p:spPr bwMode="auto">
            <a:xfrm>
              <a:off x="1774" y="3998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67" name="Line 75"/>
          <p:cNvSpPr>
            <a:spLocks noChangeShapeType="1"/>
          </p:cNvSpPr>
          <p:nvPr/>
        </p:nvSpPr>
        <p:spPr bwMode="auto">
          <a:xfrm>
            <a:off x="5607050" y="5867400"/>
            <a:ext cx="6477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8" name="Text Box 76"/>
          <p:cNvSpPr txBox="1">
            <a:spLocks noChangeArrowheads="1"/>
          </p:cNvSpPr>
          <p:nvPr/>
        </p:nvSpPr>
        <p:spPr bwMode="auto">
          <a:xfrm>
            <a:off x="8239125" y="5189538"/>
            <a:ext cx="455613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 the </a:t>
            </a:r>
            <a:r>
              <a:rPr lang="en-US" dirty="0" err="1" smtClean="0"/>
              <a:t>AprioriTID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54102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= {frequent 1-itemsets}</a:t>
            </a:r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= database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ea typeface="DejaVu LGC Sans" charset="0"/>
                <a:cs typeface="DejaVu LGC Sans" charset="0"/>
              </a:rPr>
              <a:t>for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(k=2, L</a:t>
            </a:r>
            <a:r>
              <a:rPr lang="en-GB" sz="1600" baseline="-25000" dirty="0" smtClean="0">
                <a:ea typeface="DejaVu LGC Sans" charset="0"/>
                <a:cs typeface="DejaVu LGC Sans" charset="0"/>
              </a:rPr>
              <a:t>k-1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’≠ empty; k++)‏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 		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= </a:t>
            </a:r>
            <a:r>
              <a:rPr lang="en-GB" sz="1600" dirty="0" err="1" smtClean="0">
                <a:ea typeface="DejaVu LGC Sans" charset="0"/>
                <a:cs typeface="DejaVu LGC Sans" charset="0"/>
              </a:rPr>
              <a:t>GenerateCandidates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(</a:t>
            </a:r>
            <a:r>
              <a:rPr lang="en-GB" sz="16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1600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)‏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= {}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</a:t>
            </a:r>
            <a:r>
              <a:rPr lang="en-GB" sz="1600" b="1" dirty="0" smtClean="0">
                <a:ea typeface="DejaVu LGC Sans" charset="0"/>
                <a:cs typeface="DejaVu LGC Sans" charset="0"/>
              </a:rPr>
              <a:t>for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all entries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є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	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|t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[c-c[k]]=1 and t[c-c[k-1]]=1}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	</a:t>
            </a:r>
            <a:r>
              <a:rPr lang="en-GB" sz="1600" b="1" dirty="0" smtClean="0">
                <a:ea typeface="DejaVu LGC Sans" charset="0"/>
                <a:cs typeface="DejaVu LGC Sans" charset="0"/>
              </a:rPr>
              <a:t>for 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all 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 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{</a:t>
            </a:r>
            <a:r>
              <a:rPr lang="en-GB" sz="1600" dirty="0" err="1" smtClean="0">
                <a:ea typeface="DejaVu LGC Sans" charset="0"/>
                <a:cs typeface="DejaVu LGC Sans" charset="0"/>
              </a:rPr>
              <a:t>c.count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++}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	</a:t>
            </a:r>
            <a:r>
              <a:rPr lang="en-GB" sz="1600" b="1" dirty="0" smtClean="0">
                <a:ea typeface="DejaVu LGC Sans" charset="0"/>
                <a:cs typeface="DejaVu LGC Sans" charset="0"/>
              </a:rPr>
              <a:t>if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(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≠ {}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) </a:t>
            </a:r>
          </a:p>
          <a:p>
            <a:pPr lvl="4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      </a:t>
            </a:r>
            <a:r>
              <a:rPr lang="en-GB" sz="1600" b="1" i="1" dirty="0" smtClean="0">
                <a:ea typeface="DejaVu LGC Sans" charset="0"/>
                <a:cs typeface="DejaVu LGC Sans" charset="0"/>
              </a:rPr>
              <a:t>append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1600" baseline="-25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to 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 </a:t>
            </a:r>
          </a:p>
          <a:p>
            <a:pPr lvl="4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err="1" smtClean="0">
                <a:ea typeface="DejaVu LGC Sans" charset="0"/>
                <a:cs typeface="DejaVu LGC Sans" charset="0"/>
              </a:rPr>
              <a:t>endif</a:t>
            </a:r>
            <a:endParaRPr lang="en-GB" sz="1600" b="1" dirty="0" smtClean="0">
              <a:ea typeface="DejaVu LGC Sans" charset="0"/>
              <a:cs typeface="DejaVu LGC Sans" charset="0"/>
            </a:endParaRPr>
          </a:p>
          <a:p>
            <a:pPr lvl="2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err="1" smtClean="0">
                <a:ea typeface="DejaVu LGC Sans" charset="0"/>
                <a:cs typeface="DejaVu LGC Sans" charset="0"/>
              </a:rPr>
              <a:t>endfor</a:t>
            </a:r>
            <a:endParaRPr lang="en-GB" sz="1600" b="1" dirty="0" smtClean="0">
              <a:ea typeface="DejaVu LGC Sans" charset="0"/>
              <a:cs typeface="DejaVu LGC Sans" charset="0"/>
            </a:endParaRP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1600" b="1" baseline="-25000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|c.count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&gt;= 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lvl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err="1" smtClean="0">
                <a:ea typeface="DejaVu LGC Sans" charset="0"/>
                <a:cs typeface="DejaVu LGC Sans" charset="0"/>
              </a:rPr>
              <a:t>endfor</a:t>
            </a:r>
            <a:endParaRPr lang="en-GB" sz="1600" b="1" dirty="0" smtClean="0">
              <a:ea typeface="DejaVu LGC Sans" charset="0"/>
              <a:cs typeface="DejaVu LGC Sans" charset="0"/>
            </a:endParaRPr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ea typeface="DejaVu LGC Sans" charset="0"/>
                <a:cs typeface="DejaVu LGC Sans" charset="0"/>
              </a:rPr>
              <a:t>return </a:t>
            </a:r>
            <a:r>
              <a:rPr lang="en-GB" sz="1600" b="1" dirty="0" err="1" smtClean="0">
                <a:ea typeface="DejaVu LGC Sans" charset="0"/>
                <a:cs typeface="DejaVu LGC Sans" charset="0"/>
              </a:rPr>
              <a:t>U</a:t>
            </a:r>
            <a:r>
              <a:rPr lang="en-GB" sz="1600" b="1" baseline="-25000" dirty="0" err="1" smtClean="0">
                <a:ea typeface="DejaVu LGC Sans" charset="0"/>
                <a:cs typeface="DejaVu LGC Sans" charset="0"/>
              </a:rPr>
              <a:t>k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</a:t>
            </a:r>
            <a:r>
              <a:rPr lang="en-GB" sz="1600" dirty="0" err="1" smtClean="0">
                <a:ea typeface="DejaVu LGC Sans" charset="0"/>
                <a:cs typeface="DejaVu LGC Sans" charset="0"/>
              </a:rPr>
              <a:t>L</a:t>
            </a:r>
            <a:r>
              <a:rPr lang="en-GB" sz="1600" baseline="-25000" dirty="0" err="1" smtClean="0">
                <a:ea typeface="DejaVu LGC Sans" charset="0"/>
                <a:cs typeface="DejaVu LGC Sans" charset="0"/>
              </a:rPr>
              <a:t>k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One single pass over the data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</a:t>
            </a:r>
            <a:r>
              <a:rPr lang="en-US" sz="2400" b="1" dirty="0" smtClean="0">
                <a:solidFill>
                  <a:schemeClr val="accent2"/>
                </a:solidFill>
              </a:rPr>
              <a:t>’ </a:t>
            </a:r>
            <a:r>
              <a:rPr lang="en-US" sz="2400" dirty="0" smtClean="0"/>
              <a:t>is generated from </a:t>
            </a:r>
            <a:r>
              <a:rPr lang="en-US" sz="2400" b="1" dirty="0" smtClean="0">
                <a:solidFill>
                  <a:schemeClr val="accent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k-1</a:t>
            </a:r>
            <a:r>
              <a:rPr lang="en-US" sz="2400" b="1" dirty="0" smtClean="0">
                <a:solidFill>
                  <a:schemeClr val="accent2"/>
                </a:solidFill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For small values of </a:t>
            </a:r>
            <a:r>
              <a:rPr lang="en-US" sz="2400" b="1" dirty="0" smtClean="0">
                <a:solidFill>
                  <a:schemeClr val="accent2"/>
                </a:solidFill>
              </a:rPr>
              <a:t>k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</a:t>
            </a:r>
            <a:r>
              <a:rPr lang="en-US" sz="2400" b="1" dirty="0" smtClean="0">
                <a:solidFill>
                  <a:schemeClr val="accent2"/>
                </a:solidFill>
              </a:rPr>
              <a:t>’</a:t>
            </a:r>
            <a:r>
              <a:rPr lang="en-US" sz="2400" dirty="0" smtClean="0"/>
              <a:t> could be larger than the database!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For large values of </a:t>
            </a:r>
            <a:r>
              <a:rPr lang="en-US" sz="2400" b="1" dirty="0" smtClean="0">
                <a:solidFill>
                  <a:schemeClr val="accent2"/>
                </a:solidFill>
              </a:rPr>
              <a:t>k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</a:t>
            </a:r>
            <a:r>
              <a:rPr lang="en-US" sz="2400" b="1" dirty="0" smtClean="0">
                <a:solidFill>
                  <a:schemeClr val="accent2"/>
                </a:solidFill>
              </a:rPr>
              <a:t>’</a:t>
            </a:r>
            <a:r>
              <a:rPr lang="en-US" sz="2400" dirty="0" smtClean="0"/>
              <a:t> can be very small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vs. </a:t>
            </a:r>
            <a:r>
              <a:rPr lang="en-US" dirty="0" err="1" smtClean="0"/>
              <a:t>AprioriTID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 smtClean="0">
                <a:solidFill>
                  <a:srgbClr val="FF0000"/>
                </a:solidFill>
              </a:rPr>
              <a:t>Apriori</a:t>
            </a:r>
            <a:r>
              <a:rPr lang="en-US" sz="2800" i="1" dirty="0" smtClean="0"/>
              <a:t> </a:t>
            </a:r>
            <a:r>
              <a:rPr lang="en-US" sz="2800" dirty="0" smtClean="0"/>
              <a:t>makes multiple passes over the data while </a:t>
            </a:r>
            <a:r>
              <a:rPr lang="en-US" sz="2800" i="1" dirty="0" err="1" smtClean="0">
                <a:solidFill>
                  <a:srgbClr val="FF0000"/>
                </a:solidFill>
              </a:rPr>
              <a:t>AprioriTID</a:t>
            </a:r>
            <a:r>
              <a:rPr lang="en-US" sz="2800" dirty="0" smtClean="0"/>
              <a:t> makes a single pass over the data</a:t>
            </a:r>
          </a:p>
          <a:p>
            <a:endParaRPr lang="en-US" sz="2800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AprioriTID</a:t>
            </a:r>
            <a:r>
              <a:rPr lang="en-US" sz="2800" dirty="0" smtClean="0"/>
              <a:t> needs to store additional data structures that may require more space than </a:t>
            </a:r>
            <a:r>
              <a:rPr lang="en-US" sz="2800" i="1" dirty="0" err="1" smtClean="0">
                <a:solidFill>
                  <a:srgbClr val="FF0000"/>
                </a:solidFill>
              </a:rPr>
              <a:t>Apriori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Both algorithms need to check all candidates’ frequencies in every step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Implementations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>
                <a:solidFill>
                  <a:srgbClr val="000000"/>
                </a:solidFill>
                <a:ea typeface="DejaVu LGC Sans" charset="0"/>
                <a:cs typeface="DejaVu LGC Sans" charset="0"/>
              </a:rPr>
              <a:t>Lots of them around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>
                <a:solidFill>
                  <a:srgbClr val="000000"/>
                </a:solidFill>
                <a:ea typeface="DejaVu LGC Sans" charset="0"/>
                <a:cs typeface="DejaVu LGC Sans" charset="0"/>
              </a:rPr>
              <a:t>See, for example, the web page of Bart Goethals: http://www.adrem.ua.ac.be/~goethals/software/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>
                <a:solidFill>
                  <a:srgbClr val="000000"/>
                </a:solidFill>
                <a:ea typeface="DejaVu LGC Sans" charset="0"/>
                <a:cs typeface="DejaVu LGC Sans" charset="0"/>
              </a:rPr>
              <a:t>Typical input format: each row lists the items (using item id's) that appear in every row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Lecture outline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Task 1: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Methods for finding all frequent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efficiently 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Task 2: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Methods for finding association rules efficiently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4582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Definition: Association Rule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03363"/>
            <a:ext cx="8229600" cy="535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Let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be database of </a:t>
            </a:r>
            <a:r>
              <a:rPr lang="en-GB" sz="32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transactions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e.g.: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FF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Let </a:t>
            </a:r>
            <a:r>
              <a:rPr lang="en-GB" sz="3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be the set of items that appear in the database, e.g., </a:t>
            </a:r>
            <a:r>
              <a:rPr lang="en-GB" sz="3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I={A,B,C,D,E,F}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</a:t>
            </a:r>
            <a:r>
              <a:rPr lang="en-GB" sz="32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rule</a:t>
            </a:r>
            <a:r>
              <a:rPr lang="en-GB" sz="32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defined by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where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</a:t>
            </a:r>
            <a:r>
              <a:rPr lang="en-GB" sz="3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</a:t>
            </a:r>
            <a:r>
              <a:rPr lang="en-GB" sz="3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and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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Y=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e.g.: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{B,C} </a:t>
            </a:r>
            <a:r>
              <a:rPr lang="en-GB" sz="2800" b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28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{A}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a rule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2133600"/>
          <a:ext cx="2514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E, 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Definition: Association Rule</a:t>
            </a:r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4784726" y="3657601"/>
            <a:ext cx="3978276" cy="2527301"/>
            <a:chOff x="3014" y="2304"/>
            <a:chExt cx="2506" cy="1592"/>
          </a:xfrm>
        </p:grpSpPr>
        <p:sp>
          <p:nvSpPr>
            <p:cNvPr id="38915" name="Text Box 3"/>
            <p:cNvSpPr txBox="1">
              <a:spLocks noChangeArrowheads="1"/>
            </p:cNvSpPr>
            <p:nvPr/>
          </p:nvSpPr>
          <p:spPr bwMode="auto">
            <a:xfrm>
              <a:off x="3242" y="2304"/>
              <a:ext cx="66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F0000"/>
                  </a:solidFill>
                  <a:ea typeface="DejaVu LGC Sans" charset="0"/>
                  <a:cs typeface="DejaVu LGC Sans" charset="0"/>
                </a:rPr>
                <a:t>Example:</a:t>
              </a:r>
            </a:p>
          </p:txBody>
        </p:sp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p:oleObj spid="_x0000_s38916" name="Equation" r:id="rId4" imgW="1434960" imgH="203040" progId="Equation.3">
                <p:embed/>
              </p:oleObj>
            </a:graphicData>
          </a:graphic>
        </p:graphicFrame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p:oleObj spid="_x0000_s38917" r:id="rId5" imgW="4317840" imgH="787320" progId="Equation.3">
                <p:embed/>
              </p:oleObj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p:oleObj spid="_x0000_s38918" r:id="rId6" imgW="4470120" imgH="787320" progId="Equation.3">
                <p:embed/>
              </p:oleObj>
            </a:graphicData>
          </a:graphic>
        </p:graphicFrame>
      </p:grp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28600" y="1524000"/>
            <a:ext cx="48768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Association Rule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An implication expression of the form 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X 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 Y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, where 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and 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are 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non-overlapping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itemsets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Example:</a:t>
            </a:r>
            <a:b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</a:br>
            <a:r>
              <a:rPr lang="en-GB" b="1" i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  {Milk, Diaper} </a:t>
            </a:r>
            <a:r>
              <a:rPr lang="en-GB" b="1" i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b="1" i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{Beer}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b="1" dirty="0">
              <a:solidFill>
                <a:srgbClr val="000000"/>
              </a:solidFill>
              <a:latin typeface="Verdana" pitchFamily="32" charset="0"/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Rule Evaluation Metrics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Support (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s</a:t>
            </a: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)‏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Fraction of transactions that contain both </a:t>
            </a:r>
            <a:r>
              <a:rPr lang="en-GB" sz="1600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X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and </a:t>
            </a:r>
            <a:r>
              <a:rPr lang="en-GB" sz="1600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Y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Confidence (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c</a:t>
            </a: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)‏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Measures how often items in </a:t>
            </a:r>
            <a:r>
              <a:rPr lang="en-GB" sz="1600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Y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</a:t>
            </a:r>
            <a:b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</a:b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appear in transactions that</a:t>
            </a:r>
            <a:b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</a:b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contain </a:t>
            </a:r>
            <a:r>
              <a:rPr lang="en-GB" sz="1600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5410200" y="1295400"/>
            <a:ext cx="3586163" cy="2151063"/>
            <a:chOff x="3408" y="816"/>
            <a:chExt cx="2259" cy="1355"/>
          </a:xfrm>
        </p:grpSpPr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3408" y="816"/>
            <a:ext cx="2260" cy="1356"/>
          </p:xfrm>
          <a:graphic>
            <a:graphicData uri="http://schemas.openxmlformats.org/presentationml/2006/ole">
              <p:oleObj spid="_x0000_s38921" r:id="rId7" imgW="3359338" imgH="2015504" progId="Word.Document.8">
                <p:embed/>
              </p:oleObj>
            </a:graphicData>
          </a:graphic>
        </p:graphicFrame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408" y="816"/>
              <a:ext cx="2260" cy="13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57200" y="192088"/>
            <a:ext cx="8458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Rule Measures: Support </a:t>
            </a:r>
            <a:r>
              <a:rPr lang="en-GB" sz="4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4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Confidence</a:t>
            </a:r>
            <a:endParaRPr lang="en-GB" sz="4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86200" y="1524000"/>
            <a:ext cx="5410200" cy="270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all the rules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 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with minimum confidence and support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support, </a:t>
            </a:r>
            <a:r>
              <a:rPr lang="en-GB" sz="2000" i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dirty="0">
                <a:solidFill>
                  <a:srgbClr val="1F497D"/>
                </a:solidFill>
                <a:ea typeface="DejaVu LGC Sans" charset="0"/>
                <a:cs typeface="DejaVu LGC Sans" charset="0"/>
              </a:rPr>
              <a:t>probability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a transaction contains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{X </a:t>
            </a:r>
            <a:r>
              <a:rPr lang="en-GB" sz="20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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Y}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confidence, </a:t>
            </a:r>
            <a:r>
              <a:rPr lang="en-GB" sz="2000" i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conditional probability </a:t>
            </a:r>
            <a:endParaRPr lang="en-GB" sz="2000" b="1" i="1" dirty="0" smtClean="0">
              <a:solidFill>
                <a:schemeClr val="tx1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that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transaction having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also contains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343400" y="4267200"/>
            <a:ext cx="45720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lnSpc>
                <a:spcPct val="100000"/>
              </a:lnSpc>
              <a:spcBef>
                <a:spcPts val="600"/>
              </a:spcBef>
              <a:buClr>
                <a:srgbClr val="EEECE1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Let minimum support 50%, and minimum confidence 50%, we have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i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A </a:t>
            </a:r>
            <a:r>
              <a:rPr lang="en-GB" i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i="1" dirty="0" smtClean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 </a:t>
            </a:r>
            <a:r>
              <a:rPr lang="en-GB" i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C  </a:t>
            </a:r>
            <a:r>
              <a:rPr lang="en-GB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(50%, 66.6%)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‏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i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C </a:t>
            </a:r>
            <a:r>
              <a:rPr lang="en-GB" i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i="1" dirty="0" smtClean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  </a:t>
            </a:r>
            <a:r>
              <a:rPr lang="en-GB" i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A  </a:t>
            </a:r>
            <a:r>
              <a:rPr lang="en-GB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(50%, 100%)‏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85800" y="1981200"/>
            <a:ext cx="1905000" cy="1371600"/>
          </a:xfrm>
          <a:prstGeom prst="ellipse">
            <a:avLst/>
          </a:prstGeom>
          <a:noFill/>
          <a:ln w="25560">
            <a:solidFill>
              <a:srgbClr val="1F49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371600" y="1981200"/>
            <a:ext cx="1905000" cy="1524000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>
            <a:off x="912813" y="2667000"/>
            <a:ext cx="231775" cy="762000"/>
          </a:xfrm>
          <a:prstGeom prst="line">
            <a:avLst/>
          </a:prstGeom>
          <a:noFill/>
          <a:ln w="9360">
            <a:solidFill>
              <a:srgbClr val="1F497D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2819400" y="2055813"/>
            <a:ext cx="228600" cy="68897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 flipV="1">
            <a:off x="1903413" y="1827213"/>
            <a:ext cx="79375" cy="917575"/>
          </a:xfrm>
          <a:prstGeom prst="line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590800" y="1524000"/>
            <a:ext cx="1219200" cy="116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FF0000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FF0000"/>
                </a:solidFill>
                <a:ea typeface="DejaVu LGC Sans" charset="0"/>
                <a:cs typeface="DejaVu LGC Sans" charset="0"/>
              </a:rPr>
              <a:t>buys diaper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295400" y="1371600"/>
            <a:ext cx="1042988" cy="116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4F81B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4F81BD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4F81B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4F81BD"/>
                </a:solidFill>
                <a:ea typeface="DejaVu LGC Sans" charset="0"/>
                <a:cs typeface="DejaVu LGC Sans" charset="0"/>
              </a:rPr>
              <a:t>buys both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06400" y="3429000"/>
            <a:ext cx="1296988" cy="62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1F497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1F497D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1F497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1F497D"/>
                </a:solidFill>
                <a:ea typeface="DejaVu LGC Sans" charset="0"/>
                <a:cs typeface="DejaVu LGC Sans" charset="0"/>
              </a:rPr>
              <a:t>buys beer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20662" y="1484312"/>
            <a:ext cx="3665538" cy="2554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0600" y="4419600"/>
          <a:ext cx="24384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288"/>
                <a:gridCol w="1281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B,E,F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Lecture outline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Task 1: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Methods for finding all frequent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efficiently 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Task 2: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Methods for finding association rules efficiently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569913" y="1660525"/>
            <a:ext cx="4504631" cy="1477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u="sng" dirty="0">
                <a:solidFill>
                  <a:srgbClr val="000000"/>
                </a:solidFill>
                <a:cs typeface="Times New Roman" pitchFamily="16" charset="0"/>
              </a:rPr>
              <a:t>TID	date		</a:t>
            </a:r>
            <a:r>
              <a:rPr lang="en-GB" sz="2400" u="sng" dirty="0" err="1">
                <a:solidFill>
                  <a:srgbClr val="000000"/>
                </a:solidFill>
                <a:cs typeface="Times New Roman" pitchFamily="16" charset="0"/>
              </a:rPr>
              <a:t>items_bought</a:t>
            </a:r>
            <a:endParaRPr lang="en-GB" sz="2400" u="sng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100	10/10/99	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	{F,A,D,B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}</a:t>
            </a:r>
          </a:p>
          <a:p>
            <a:pPr algn="just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200	15/10/99	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	{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D,A,C,E,B}</a:t>
            </a:r>
          </a:p>
          <a:p>
            <a:pPr algn="just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300	19/10/99	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	{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C,A,B,E}</a:t>
            </a:r>
          </a:p>
          <a:p>
            <a:pPr algn="just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400	20/10/99	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	{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B,A,D}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3505200"/>
            <a:ext cx="88392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What is the </a:t>
            </a:r>
            <a:r>
              <a:rPr lang="en-GB" sz="2800" b="1" i="1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support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800" b="1" i="1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confidence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the rule: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{B,D} </a:t>
            </a:r>
            <a:r>
              <a:rPr lang="en-GB" sz="2800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28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{A}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4343400"/>
            <a:ext cx="8686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Support:</a:t>
            </a:r>
          </a:p>
          <a:p>
            <a:pPr marL="741363" lvl="1" indent="-284163">
              <a:lnSpc>
                <a:spcPct val="100000"/>
              </a:lnSpc>
              <a:spcBef>
                <a:spcPts val="60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percentage of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tuples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that contain {A,B,D} =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57200" y="5257800"/>
            <a:ext cx="8686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Confidence: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1F497D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800">
              <a:solidFill>
                <a:srgbClr val="000000"/>
              </a:solidFill>
              <a:latin typeface="Verdana" pitchFamily="32" charset="0"/>
              <a:ea typeface="DejaVu LGC Sans" charset="0"/>
              <a:cs typeface="DejaVu LGC Sans" charset="0"/>
            </a:endParaRP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2214563" y="5715000"/>
            <a:ext cx="5322887" cy="868363"/>
            <a:chOff x="1395" y="3600"/>
            <a:chExt cx="3353" cy="547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1395" y="3600"/>
            <a:ext cx="3354" cy="548"/>
          </p:xfrm>
          <a:graphic>
            <a:graphicData uri="http://schemas.openxmlformats.org/presentationml/2006/ole">
              <p:oleObj spid="_x0000_s110593" r:id="rId4" imgW="2565360" imgH="419040" progId="Equation.3">
                <p:embed/>
              </p:oleObj>
            </a:graphicData>
          </a:graphic>
        </p:graphicFrame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1395" y="3600"/>
              <a:ext cx="3354" cy="5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8085138" y="4776788"/>
            <a:ext cx="9747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FF"/>
                </a:solidFill>
                <a:ea typeface="DejaVu LGC Sans" charset="0"/>
                <a:cs typeface="DejaVu LGC Sans" charset="0"/>
              </a:rPr>
              <a:t>75%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451725" y="5867400"/>
            <a:ext cx="119856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0000"/>
                </a:solidFill>
                <a:ea typeface="DejaVu LGC Sans" charset="0"/>
                <a:cs typeface="DejaVu LGC Sans" charset="0"/>
              </a:rPr>
              <a:t>100%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88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Association-rule mining task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49250" y="1743075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set of transactions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goal of association rule mining is to find </a:t>
            </a:r>
            <a:r>
              <a:rPr lang="en-GB" sz="3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all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rules having </a:t>
            </a:r>
          </a:p>
          <a:p>
            <a:pPr marL="798513" lvl="1" indent="-34131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 ≥ </a:t>
            </a:r>
            <a:r>
              <a:rPr lang="en-GB" sz="28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800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threshold</a:t>
            </a:r>
          </a:p>
          <a:p>
            <a:pPr marL="798513" lvl="1" indent="-34131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confidence ≥ </a:t>
            </a:r>
            <a:r>
              <a:rPr lang="en-GB" sz="28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minconf</a:t>
            </a:r>
            <a:r>
              <a:rPr lang="en-GB" sz="28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threshold</a:t>
            </a: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31750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Brute-force algorithm for association-rule mining 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49250" y="1527175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List all possible association rules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Compute the support and confidence for each rule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Prune rules that fail the </a:t>
            </a:r>
            <a:r>
              <a:rPr lang="en-GB" sz="32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32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minconf</a:t>
            </a: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thresholds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>
              <a:solidFill>
                <a:srgbClr val="000000"/>
              </a:solidFill>
              <a:latin typeface="Symbol" pitchFamily="16" charset="2"/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</a:t>
            </a: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>
                <a:solidFill>
                  <a:srgbClr val="FF0000"/>
                </a:solidFill>
                <a:ea typeface="DejaVu LGC Sans" charset="0"/>
                <a:cs typeface="DejaVu LGC Sans" charset="0"/>
              </a:rPr>
              <a:t>Computationally prohibitive</a:t>
            </a: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79438"/>
          </a:xfrm>
        </p:spPr>
        <p:txBody>
          <a:bodyPr/>
          <a:lstStyle/>
          <a:p>
            <a:r>
              <a:rPr lang="en-US" sz="4000"/>
              <a:t>Computational Complexity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dirty="0"/>
              <a:t>Given </a:t>
            </a:r>
            <a:r>
              <a:rPr lang="en-US" b="1" dirty="0">
                <a:solidFill>
                  <a:schemeClr val="accent2"/>
                </a:solidFill>
              </a:rPr>
              <a:t>d</a:t>
            </a:r>
            <a:r>
              <a:rPr lang="en-US" dirty="0"/>
              <a:t> unique </a:t>
            </a:r>
            <a:r>
              <a:rPr lang="en-US" dirty="0" smtClean="0"/>
              <a:t>items in </a:t>
            </a:r>
            <a:r>
              <a:rPr lang="en-US" b="1" i="1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:</a:t>
            </a:r>
            <a:endParaRPr lang="en-US" dirty="0"/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Total number of </a:t>
            </a:r>
            <a:r>
              <a:rPr lang="en-US" dirty="0" err="1"/>
              <a:t>itemsets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  <a:r>
              <a:rPr lang="en-US" b="1" baseline="30000" dirty="0">
                <a:solidFill>
                  <a:schemeClr val="accent2"/>
                </a:solidFill>
              </a:rPr>
              <a:t>d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Total number of possible association rules: </a:t>
            </a:r>
          </a:p>
        </p:txBody>
      </p:sp>
      <p:graphicFrame>
        <p:nvGraphicFramePr>
          <p:cNvPr id="428036" name="Object 4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p:oleObj spid="_x0000_s142338" name="Equation" r:id="rId4" imgW="2831760" imgH="1269720" progId="Equation.3">
              <p:embed/>
            </p:oleObj>
          </a:graphicData>
        </a:graphic>
      </p:graphicFrame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If d=</a:t>
            </a:r>
            <a:r>
              <a:rPr lang="en-US" b="1">
                <a:latin typeface="Arial" charset="0"/>
                <a:sym typeface="Symbol" pitchFamily="16" charset="2"/>
              </a:rPr>
              <a:t>6,  R = 602 rules</a:t>
            </a:r>
          </a:p>
        </p:txBody>
      </p:sp>
      <p:pic>
        <p:nvPicPr>
          <p:cNvPr id="428038" name="Picture 6"/>
          <p:cNvPicPr>
            <a:picLocks noChangeAspect="1" noChangeArrowheads="1"/>
          </p:cNvPicPr>
          <p:nvPr/>
        </p:nvPicPr>
        <p:blipFill>
          <a:blip r:embed="rId5" cstate="print"/>
          <a:srcRect l="5714" t="1904" r="7143" b="952"/>
          <a:stretch>
            <a:fillRect/>
          </a:stretch>
        </p:blipFill>
        <p:spPr bwMode="auto">
          <a:xfrm>
            <a:off x="152400" y="2667000"/>
            <a:ext cx="4876800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Mining Association Rules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267200" y="1524000"/>
            <a:ext cx="4724400" cy="247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CC3300"/>
                </a:solidFill>
                <a:latin typeface="Arial" charset="0"/>
                <a:ea typeface="DejaVu LGC Sans" charset="0"/>
                <a:cs typeface="DejaVu LGC Sans" charset="0"/>
              </a:rPr>
              <a:t>Example of Rules:</a:t>
            </a:r>
            <a:br>
              <a:rPr lang="en-GB" sz="2400">
                <a:solidFill>
                  <a:srgbClr val="CC3300"/>
                </a:solidFill>
                <a:latin typeface="Arial" charset="0"/>
                <a:ea typeface="DejaVu LGC Sans" charset="0"/>
                <a:cs typeface="DejaVu LGC Sans" charset="0"/>
              </a:rPr>
            </a:br>
            <a:endParaRPr lang="en-GB" sz="2400">
              <a:solidFill>
                <a:srgbClr val="CC3300"/>
              </a:solidFill>
              <a:latin typeface="Arial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{Milk,Diaper}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{Beer} (s=0.4, c=0.67)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{Milk,Beer}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{Diaper} (s=0.4, c=1.0)‏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{Diaper,Beer}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{Milk} (s=0.4, c=0.67)‏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{Beer}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{Milk,Diaper} (s=0.4, c=0.67) 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{Milk,Beer} (s=0.4, c=0.5) 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{Diaper,Beer} (s=0.4, c=0.5)‏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304800" y="1524000"/>
            <a:ext cx="3732213" cy="2239963"/>
            <a:chOff x="192" y="960"/>
            <a:chExt cx="2351" cy="1411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192" y="960"/>
            <a:ext cx="2352" cy="1412"/>
          </p:xfrm>
          <a:graphic>
            <a:graphicData uri="http://schemas.openxmlformats.org/presentationml/2006/ole">
              <p:oleObj spid="_x0000_s152577" r:id="rId4" imgW="3359338" imgH="2015504" progId="Word.Document.8">
                <p:embed/>
              </p:oleObj>
            </a:graphicData>
          </a:graphic>
        </p:graphicFrame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192" y="960"/>
              <a:ext cx="2352" cy="14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7924800" cy="183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CC3300"/>
                </a:solidFill>
                <a:latin typeface="Arial" charset="0"/>
                <a:ea typeface="DejaVu LGC Sans" charset="0"/>
                <a:cs typeface="DejaVu LGC Sans" charset="0"/>
              </a:rPr>
              <a:t>Observations: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All the above rules are binary partitions of the same itemset: 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	{Milk, Diaper, Beer}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Rules originating from the same itemset have identical support but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 can have different confidence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Thus, we may decouple the support and confidence requirements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Mining Association Rules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31813" indent="-5318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Two-step approach: </a:t>
            </a:r>
          </a:p>
          <a:p>
            <a:pPr marL="914400" lvl="1" indent="-457200"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Arial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6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600" dirty="0" err="1">
                <a:solidFill>
                  <a:srgbClr val="FF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6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Generation</a:t>
            </a:r>
          </a:p>
          <a:p>
            <a:pPr marL="1293813" lvl="2" indent="-379413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 all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whose support </a:t>
            </a:r>
            <a:r>
              <a:rPr lang="en-GB" sz="2200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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1293813" lvl="2" indent="-379413">
              <a:lnSpc>
                <a:spcPct val="90000"/>
              </a:lnSpc>
              <a:spcBef>
                <a:spcPts val="550"/>
              </a:spcBef>
              <a:buFont typeface="Arial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Arial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6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Rule Generation</a:t>
            </a:r>
          </a:p>
          <a:p>
            <a:pPr marL="1293813" lvl="2" indent="-379413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 high confidence rules from each frequent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where each rule is a binary </a:t>
            </a:r>
            <a:r>
              <a:rPr lang="en-GB" sz="2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partition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a frequent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531813" indent="-531813">
              <a:lnSpc>
                <a:spcPct val="90000"/>
              </a:lnSpc>
              <a:spcBef>
                <a:spcPts val="750"/>
              </a:spcBef>
              <a:buFont typeface="Arial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531813" indent="-5318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531813" indent="-531813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457200" y="152400"/>
            <a:ext cx="8229600" cy="88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Rule </a:t>
            </a:r>
            <a:r>
              <a:rPr lang="en-GB" sz="4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Generation – Naive algorithm</a:t>
            </a:r>
            <a:endParaRPr lang="en-GB" sz="4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584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frequent </a:t>
            </a:r>
            <a:r>
              <a:rPr lang="en-GB" sz="3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all non-empty subsets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3200" b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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X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such that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3200" b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X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–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satisfies the minimum confidence 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requirement</a:t>
            </a:r>
          </a:p>
          <a:p>
            <a:pPr marL="290513" indent="-2905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{A,B,C,D}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a frequent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candidate rules: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D, 	ABD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C, 	ACD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B, 	BCD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A, </a:t>
            </a:r>
            <a:b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</a:b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BCD,	B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ACD,	C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ABD, 	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b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</a:b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CD,	AC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BD, 	AD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BC, 	BC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AD, </a:t>
            </a:r>
            <a:b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</a:b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AC, 	CD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AB,	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/>
            </a:r>
            <a:b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|X|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k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there are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3200" b="1" baseline="30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– 2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candidate association rules (ignoring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 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L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Efficient rule </a:t>
            </a:r>
            <a:r>
              <a:rPr lang="en-GB" sz="4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</a:t>
            </a:r>
            <a:r>
              <a:rPr lang="en-GB" sz="4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eneration</a:t>
            </a:r>
            <a:endParaRPr lang="en-GB" sz="4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3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7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How to efficiently generate rules from frequent </a:t>
            </a:r>
            <a:r>
              <a:rPr lang="en-GB" sz="3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?</a:t>
            </a:r>
          </a:p>
          <a:p>
            <a:pPr marL="798513" lvl="1" indent="-341313">
              <a:lnSpc>
                <a:spcPct val="70000"/>
              </a:lnSpc>
              <a:spcBef>
                <a:spcPts val="6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 general, confidence does not have an anti-monotone property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buFont typeface="Wingdings" charset="2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c(ABC </a:t>
            </a:r>
            <a:r>
              <a:rPr lang="en-GB" sz="24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D)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 be larger or smaller than 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c(AB </a:t>
            </a:r>
            <a:r>
              <a:rPr lang="en-GB" sz="24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D)‏</a:t>
            </a:r>
          </a:p>
          <a:p>
            <a:pPr marL="2057400" lvl="4" indent="-228600">
              <a:lnSpc>
                <a:spcPct val="70000"/>
              </a:lnSpc>
              <a:spcBef>
                <a:spcPts val="60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70000"/>
              </a:lnSpc>
              <a:spcBef>
                <a:spcPts val="6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But confidence of rules generated from the same </a:t>
            </a:r>
            <a:r>
              <a:rPr lang="en-GB" sz="24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has an anti-monotone property</a:t>
            </a:r>
          </a:p>
          <a:p>
            <a:pPr marL="798513" lvl="1" indent="-341313">
              <a:lnSpc>
                <a:spcPct val="7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Example: </a:t>
            </a:r>
            <a:r>
              <a:rPr lang="en-GB" sz="24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 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{A,B,C,D}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/>
            </a:r>
            <a:b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b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c(ABC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D)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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c(AB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CD)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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c(A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BCD)</a:t>
            </a:r>
            <a:r>
              <a:rPr lang="en-GB" sz="26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798513" lvl="1" indent="-341313">
              <a:lnSpc>
                <a:spcPct val="7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Why?</a:t>
            </a:r>
          </a:p>
          <a:p>
            <a:pPr marL="798513" lvl="1" indent="-341313">
              <a:lnSpc>
                <a:spcPct val="7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600" dirty="0" smtClean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70000"/>
              </a:lnSpc>
              <a:spcBef>
                <a:spcPts val="650"/>
              </a:spcBef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Confidence is anti-monotone </a:t>
            </a:r>
            <a:r>
              <a:rPr lang="en-GB" sz="2600" b="1" dirty="0" err="1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w.r.t</a:t>
            </a:r>
            <a:r>
              <a:rPr lang="en-GB" sz="26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. number of items on the RHS of the rule</a:t>
            </a:r>
            <a:endParaRPr lang="en-GB" sz="2600" b="1" dirty="0">
              <a:solidFill>
                <a:srgbClr val="FF0000"/>
              </a:solidFill>
              <a:ea typeface="DejaVu LGC Sans" charset="0"/>
              <a:cs typeface="DejaVu LGC Sans" charset="0"/>
            </a:endParaRPr>
          </a:p>
          <a:p>
            <a:pPr lvl="2">
              <a:lnSpc>
                <a:spcPct val="70000"/>
              </a:lnSpc>
              <a:spcBef>
                <a:spcPts val="550"/>
              </a:spcBef>
              <a:buFont typeface="Wingdings" charset="2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04800" y="-22225"/>
            <a:ext cx="86868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Rule Generation for Apriori Algorithm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p:oleObj spid="_x0000_s143362" r:id="rId4" imgW="8671306" imgH="4782859" progId="">
              <p:embed/>
            </p:oleObj>
          </a:graphicData>
        </a:graphic>
      </p:graphicFrame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66700" y="1066800"/>
            <a:ext cx="24066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CC3300"/>
                </a:solidFill>
                <a:ea typeface="DejaVu LGC Sans" charset="0"/>
                <a:cs typeface="DejaVu LGC Sans" charset="0"/>
              </a:rPr>
              <a:t>Lattice of rules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419225"/>
            <a:ext cx="8151813" cy="4784725"/>
            <a:chOff x="240" y="894"/>
            <a:chExt cx="5135" cy="3014"/>
          </a:xfrm>
        </p:grpSpPr>
        <p:graphicFrame>
          <p:nvGraphicFramePr>
            <p:cNvPr id="55301" name="Object 5"/>
            <p:cNvGraphicFramePr>
              <a:graphicFrameLocks noChangeAspect="1"/>
            </p:cNvGraphicFramePr>
            <p:nvPr/>
          </p:nvGraphicFramePr>
          <p:xfrm>
            <a:off x="576" y="894"/>
            <a:ext cx="4800" cy="2706"/>
          </p:xfrm>
          <a:graphic>
            <a:graphicData uri="http://schemas.openxmlformats.org/presentationml/2006/ole">
              <p:oleObj spid="_x0000_s143363" r:id="rId5" imgW="8671306" imgH="4782859" progId="">
                <p:embed/>
              </p:oleObj>
            </a:graphicData>
          </a:graphic>
        </p:graphicFrame>
        <p:sp>
          <p:nvSpPr>
            <p:cNvPr id="55302" name="AutoShape 6"/>
            <p:cNvSpPr>
              <a:spLocks noChangeArrowheads="1"/>
            </p:cNvSpPr>
            <p:nvPr/>
          </p:nvSpPr>
          <p:spPr bwMode="auto">
            <a:xfrm>
              <a:off x="464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w 3712"/>
                <a:gd name="T21" fmla="*/ 0 h 2808"/>
                <a:gd name="T22" fmla="*/ 3712 w 3712"/>
                <a:gd name="T23" fmla="*/ 2808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40" y="3504"/>
              <a:ext cx="720" cy="4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Arial" charset="0"/>
                  <a:ea typeface="DejaVu LGC Sans" charset="0"/>
                  <a:cs typeface="DejaVu LGC Sans" charset="0"/>
                </a:rPr>
                <a:t>Pruned Rules</a:t>
              </a:r>
            </a:p>
          </p:txBody>
        </p:sp>
      </p:grp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304800" y="1600200"/>
            <a:ext cx="1371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Low Confidence Rule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4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algorithm for rule generation</a:t>
            </a:r>
            <a:endParaRPr lang="en-GB" sz="4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Candidate rule is generated by merging two rules that share the same prefix</a:t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 the rule consequent</a:t>
            </a:r>
          </a:p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join(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CD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AB,BD—&gt;AC</a:t>
            </a:r>
            <a:r>
              <a:rPr lang="en-GB" sz="30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)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/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would produce the candidate</a:t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rule </a:t>
            </a:r>
            <a:r>
              <a:rPr lang="en-GB" sz="3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 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endParaRPr lang="en-GB" sz="3000" b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Prune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rule 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 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3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there exists a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/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subset </a:t>
            </a:r>
            <a:r>
              <a:rPr lang="en-GB" sz="3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(e.g., 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AD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</a:t>
            </a:r>
            <a:r>
              <a:rPr lang="en-GB" sz="3000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) that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does not have</a:t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high confidence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486400" y="2667000"/>
            <a:ext cx="1524000" cy="6858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</a:rPr>
              <a:t>CD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  <a:sym typeface="Wingdings" pitchFamily="2" charset="2"/>
              </a:rPr>
              <a:t>AB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alibri" pitchFamily="3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315200" y="2667000"/>
            <a:ext cx="1524000" cy="6858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</a:rPr>
              <a:t>BD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  <a:sym typeface="Wingdings" pitchFamily="2" charset="2"/>
              </a:rPr>
              <a:t>AC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alibri" pitchFamily="32" charset="0"/>
            </a:endParaRPr>
          </a:p>
        </p:txBody>
      </p:sp>
      <p:cxnSp>
        <p:nvCxnSpPr>
          <p:cNvPr id="8" name="Straight Connector 7"/>
          <p:cNvCxnSpPr>
            <a:stCxn id="5" idx="4"/>
          </p:cNvCxnSpPr>
          <p:nvPr/>
        </p:nvCxnSpPr>
        <p:spPr bwMode="auto">
          <a:xfrm rot="16200000" flipH="1">
            <a:off x="6172200" y="3429000"/>
            <a:ext cx="1143000" cy="99060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124701" y="3467100"/>
            <a:ext cx="1142999" cy="91440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6477000" y="4495800"/>
            <a:ext cx="1524000" cy="6858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</a:rPr>
              <a:t>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  <a:sym typeface="Wingdings" pitchFamily="2" charset="2"/>
              </a:rPr>
              <a:t>ABC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8229600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Definition: Frequent Itemset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876800" cy="5780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000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set of 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one or more items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E.g.: </a:t>
            </a: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{Milk, Bread, Diaper}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-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 </a:t>
            </a:r>
            <a:r>
              <a:rPr lang="en-GB" sz="1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contains </a:t>
            </a:r>
            <a:r>
              <a:rPr lang="en-GB" sz="1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items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 count (</a:t>
            </a:r>
            <a:r>
              <a:rPr lang="en-GB" sz="2000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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Frequency of occurrence of an </a:t>
            </a:r>
            <a:r>
              <a:rPr lang="en-GB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(number of transactions it appears)</a:t>
            </a:r>
            <a:endParaRPr lang="en-GB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   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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({Milk,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Bread,Diaper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}) = 2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Fraction of 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transactions in which an </a:t>
            </a:r>
            <a:r>
              <a:rPr lang="en-GB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appears</a:t>
            </a:r>
            <a:endParaRPr lang="en-GB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.   s({Milk, Bread, Diaper}) = 2/5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000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000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 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whose support is greater than or equal to a </a:t>
            </a:r>
            <a:r>
              <a:rPr lang="en-GB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threshold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5410200" y="2089150"/>
            <a:ext cx="3656013" cy="2193925"/>
            <a:chOff x="3408" y="1316"/>
            <a:chExt cx="2303" cy="1382"/>
          </a:xfrm>
        </p:grpSpPr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3408" y="1316"/>
            <a:ext cx="2304" cy="1383"/>
          </p:xfrm>
          <a:graphic>
            <a:graphicData uri="http://schemas.openxmlformats.org/presentationml/2006/ole">
              <p:oleObj spid="_x0000_s9220" r:id="rId4" imgW="3359338" imgH="2015504" progId="Word.Document.8">
                <p:embed/>
              </p:oleObj>
            </a:graphicData>
          </a:graphic>
        </p:graphicFrame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38100"/>
            <a:ext cx="82296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Why do we want to find frequent itemsets?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all combinations of items that occur together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They might be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interesting (e.g., in placement of items in a store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  <a:sym typeface="Wingdings" pitchFamily="2" charset="2"/>
              </a:rPr>
              <a:t>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</a:t>
            </a: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only positive combinations (we do not report combinations that do not occur frequently together)</a:t>
            </a: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aims at providing a summary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for the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Finding frequent sets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Task: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transaction database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a </a:t>
            </a:r>
            <a:r>
              <a:rPr lang="en-GB" sz="24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threshold find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all frequent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the frequency of each set in this collection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Stated differently: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Count the number of times combinations of attributes occur in the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data. If the count of a combination is above </a:t>
            </a:r>
            <a:r>
              <a:rPr lang="en-GB" sz="24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report it.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Recall: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input is a transaction database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where every transaction consists of a subset of items from some universe 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endParaRPr lang="en-GB" sz="24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How many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there? 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04800" y="1316038"/>
          <a:ext cx="7034213" cy="5313362"/>
        </p:xfrm>
        <a:graphic>
          <a:graphicData uri="http://schemas.openxmlformats.org/presentationml/2006/ole">
            <p:oleObj spid="_x0000_s12290" r:id="rId4" imgW="9807480" imgH="7407000" progId="">
              <p:embed/>
            </p:oleObj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248400" y="5257800"/>
            <a:ext cx="27432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Given 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items, there are 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2</a:t>
            </a:r>
            <a:r>
              <a:rPr lang="en-GB" b="1" baseline="30000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possible  </a:t>
            </a:r>
            <a:r>
              <a:rPr lang="en-GB" b="1" dirty="0" err="1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itemsets</a:t>
            </a:r>
            <a:endParaRPr lang="en-GB" b="1" dirty="0">
              <a:solidFill>
                <a:srgbClr val="000000"/>
              </a:solidFill>
              <a:latin typeface="Arial" charset="0"/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38100"/>
            <a:ext cx="82296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When is the task sensible and feasible?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24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= 0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all subsets of 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will be frequent and thus the size of the collection will be very large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This summary is very large (maybe larger than the original input) and thus not interesting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task of finding all frequent sets is interesting typically only for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relatively large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values of </a:t>
            </a:r>
            <a:r>
              <a:rPr lang="en-GB" sz="24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endParaRPr lang="en-GB" sz="2400" b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LGC Sans"/>
        <a:cs typeface="DejaVu LGC Sans"/>
      </a:majorFont>
      <a:minorFont>
        <a:latin typeface="Calibri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LGC Sans"/>
        <a:cs typeface="DejaVu LGC Sans"/>
      </a:majorFont>
      <a:minorFont>
        <a:latin typeface="Calibri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LGC Sans"/>
        <a:cs typeface="DejaVu LGC Sans"/>
      </a:majorFont>
      <a:minorFont>
        <a:latin typeface="Calibri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2523</Words>
  <Application>Microsoft Office PowerPoint</Application>
  <PresentationFormat>On-screen Show (4:3)</PresentationFormat>
  <Paragraphs>635</Paragraphs>
  <Slides>49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Office Theme</vt:lpstr>
      <vt:lpstr>Office Theme</vt:lpstr>
      <vt:lpstr>Office Theme</vt:lpstr>
      <vt:lpstr>Microsoft Office Word 97 - 2003 Document</vt:lpstr>
      <vt:lpstr>Document</vt:lpstr>
      <vt:lpstr>Microsoft Equation 3.0</vt:lpstr>
      <vt:lpstr>Microsoft Office Excel 97-2003 Worksheet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The Apriori algorithm</vt:lpstr>
      <vt:lpstr>Slide 20</vt:lpstr>
      <vt:lpstr>Slide 21</vt:lpstr>
      <vt:lpstr>Slide 22</vt:lpstr>
      <vt:lpstr>Slide 23</vt:lpstr>
      <vt:lpstr>The Apriori algorithm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Discussion on the AprioriTID algorithm</vt:lpstr>
      <vt:lpstr>Apriori vs. AprioriTID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Computational Complexity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Evimaria</dc:creator>
  <cp:lastModifiedBy>Evimaria</cp:lastModifiedBy>
  <cp:revision>75</cp:revision>
  <dcterms:modified xsi:type="dcterms:W3CDTF">2010-09-15T02:36:03Z</dcterms:modified>
</cp:coreProperties>
</file>