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Vc97zqL+6KGhWsLExsXULlDX9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9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97C3532-203A-D260-1E56-6401B36B5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>
            <a:extLst>
              <a:ext uri="{FF2B5EF4-FFF2-40B4-BE49-F238E27FC236}">
                <a16:creationId xmlns:a16="http://schemas.microsoft.com/office/drawing/2014/main" id="{07888744-B0BA-8131-0EC2-7EFB5C4A6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>
            <a:extLst>
              <a:ext uri="{FF2B5EF4-FFF2-40B4-BE49-F238E27FC236}">
                <a16:creationId xmlns:a16="http://schemas.microsoft.com/office/drawing/2014/main" id="{670DE778-676B-EC40-5066-8F6D5DB9E4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712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oteapp-bytesquad.netlify.app/index.html" TargetMode="External"/><Relationship Id="rId4" Type="http://schemas.openxmlformats.org/officeDocument/2006/relationships/hyperlink" Target="https://github.com/itsdevmannan/Voteapp_Bytesqua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 descr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192000" y="2841776"/>
            <a:ext cx="9326970" cy="160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Details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name: </a:t>
            </a:r>
            <a:r>
              <a:rPr lang="en-US" b="1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BYTE SQUAD (Jamia Hamdard, New Delhi)</a:t>
            </a:r>
            <a:endParaRPr b="1" dirty="0">
              <a:highlight>
                <a:srgbClr val="FFFF00"/>
              </a:highlight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leader name: </a:t>
            </a:r>
            <a:r>
              <a:rPr lang="en-US" b="1" i="1" dirty="0">
                <a:latin typeface="Helvetica Neue"/>
                <a:ea typeface="Helvetica Neue"/>
                <a:cs typeface="Helvetica Neue"/>
                <a:sym typeface="Helvetica Neue"/>
              </a:rPr>
              <a:t>ABDUL MANNAN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latin typeface="Helvetica Neue"/>
                <a:sym typeface="Helvetica Neue"/>
              </a:rPr>
              <a:t>Team Members </a:t>
            </a:r>
            <a:r>
              <a:rPr lang="en-US" b="1" i="1" dirty="0">
                <a:latin typeface="Helvetica Neue"/>
                <a:sym typeface="Helvetica Neue"/>
              </a:rPr>
              <a:t>: Ahmad , Zainab , Zoha , Mannan</a:t>
            </a:r>
            <a:endParaRPr i="1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Statement: </a:t>
            </a:r>
            <a:r>
              <a:rPr lang="en-US" b="1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Revolutionizing voting with faster and secure automated verification</a:t>
            </a:r>
            <a:r>
              <a:rPr lang="en-US" sz="1300" b="1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ctrTitle" idx="4294967295"/>
          </p:nvPr>
        </p:nvSpPr>
        <p:spPr>
          <a:xfrm>
            <a:off x="296257" y="744576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>
            <a:spLocks noGrp="1"/>
          </p:cNvSpPr>
          <p:nvPr>
            <p:ph type="subTitle" idx="4294967295"/>
          </p:nvPr>
        </p:nvSpPr>
        <p:spPr>
          <a:xfrm>
            <a:off x="296249" y="2834126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0" descr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45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15450" y="507564"/>
            <a:ext cx="8894100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Details/Future Development (if any)</a:t>
            </a:r>
            <a:endParaRPr b="1" dirty="0"/>
          </a:p>
        </p:txBody>
      </p:sp>
      <p:sp>
        <p:nvSpPr>
          <p:cNvPr id="126" name="Google Shape;126;p10"/>
          <p:cNvSpPr txBox="1"/>
          <p:nvPr/>
        </p:nvSpPr>
        <p:spPr>
          <a:xfrm>
            <a:off x="155399" y="1257597"/>
            <a:ext cx="962114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sz="1200" b="1" dirty="0"/>
              <a:t>Government-Level Deployment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i="1" dirty="0"/>
              <a:t>• Hosting the application on secure, government-backed infrastructure</a:t>
            </a:r>
          </a:p>
          <a:p>
            <a:pPr>
              <a:buNone/>
            </a:pPr>
            <a:r>
              <a:rPr lang="en-US" sz="1200" i="1" dirty="0"/>
              <a:t>• Ensuring compliance with national digital governance standards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b="1" dirty="0"/>
              <a:t>Enhanced Cybersecurity Measures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i="1" dirty="0"/>
              <a:t>• Implementing advanced security protocols (e.g., intrusion detection systems, rate limiting)</a:t>
            </a:r>
          </a:p>
          <a:p>
            <a:pPr>
              <a:buNone/>
            </a:pPr>
            <a:r>
              <a:rPr lang="en-US" sz="1200" i="1" dirty="0"/>
              <a:t>• Periodic vulnerability testing and penetration audits before final deployment</a:t>
            </a:r>
          </a:p>
          <a:p>
            <a:r>
              <a:rPr lang="en-US" sz="1200" i="1" dirty="0"/>
              <a:t>• Integration of multi-factor authentication and biometric-based access layers</a:t>
            </a:r>
          </a:p>
        </p:txBody>
      </p:sp>
      <p:sp>
        <p:nvSpPr>
          <p:cNvPr id="127" name="Google Shape;127;p10"/>
          <p:cNvSpPr txBox="1"/>
          <p:nvPr/>
        </p:nvSpPr>
        <p:spPr>
          <a:xfrm>
            <a:off x="155399" y="3392039"/>
            <a:ext cx="8833201" cy="144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Links: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GitHub Public Repository </a:t>
            </a:r>
            <a:endParaRPr lang="en-US" i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 Video Link - </a:t>
            </a:r>
            <a:r>
              <a:rPr lang="en-US" sz="15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Youtube</a:t>
            </a:r>
            <a:endParaRPr lang="en-US" sz="15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en-US" sz="1500" i="1" dirty="0">
                <a:latin typeface="Helvetica Neue"/>
                <a:sym typeface="Helvetica Neue"/>
                <a:hlinkClick r:id="rId5"/>
              </a:rPr>
              <a:t>MVP LINK </a:t>
            </a:r>
            <a:r>
              <a:rPr lang="en-US" sz="1500" i="1" dirty="0">
                <a:latin typeface="Helvetica Neue"/>
                <a:sym typeface="Helvetica Neue"/>
              </a:rPr>
              <a:t>  </a:t>
            </a:r>
            <a:r>
              <a:rPr lang="en-US" sz="1100" i="1" dirty="0">
                <a:latin typeface="Helvetica Neue"/>
                <a:sym typeface="Helvetica Neue"/>
              </a:rPr>
              <a:t>(Instructions Provided In </a:t>
            </a:r>
            <a:r>
              <a:rPr lang="en-US" sz="1100" i="1" dirty="0" err="1">
                <a:latin typeface="Helvetica Neue"/>
                <a:sym typeface="Helvetica Neue"/>
              </a:rPr>
              <a:t>github</a:t>
            </a:r>
            <a:r>
              <a:rPr lang="en-US" sz="1100" i="1" dirty="0">
                <a:latin typeface="Helvetica Neue"/>
                <a:sym typeface="Helvetica Neue"/>
              </a:rPr>
              <a:t> README.md)</a:t>
            </a:r>
            <a:endParaRPr lang="en-US" sz="11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1" descr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 descr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525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46054" y="589262"/>
            <a:ext cx="8943000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 description about our solution</a:t>
            </a:r>
            <a:endParaRPr b="1" dirty="0"/>
          </a:p>
        </p:txBody>
      </p:sp>
      <p:sp>
        <p:nvSpPr>
          <p:cNvPr id="71" name="Google Shape;71;p3"/>
          <p:cNvSpPr txBox="1"/>
          <p:nvPr/>
        </p:nvSpPr>
        <p:spPr>
          <a:xfrm>
            <a:off x="242301" y="1051513"/>
            <a:ext cx="8550506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sz="1600" dirty="0"/>
              <a:t>Our project is a secure, </a:t>
            </a:r>
            <a:r>
              <a:rPr lang="en-US" sz="1600" i="1" dirty="0">
                <a:highlight>
                  <a:srgbClr val="FFFF00"/>
                </a:highlight>
              </a:rPr>
              <a:t>user-friendly online voting platform </a:t>
            </a:r>
            <a:r>
              <a:rPr lang="en-US" sz="1600" dirty="0"/>
              <a:t>that empowers citizens to vote from home with confidence. Built with AIOHTTP (backend) and SQLite (database), it ensures speed, reliability, and data integrity.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To prevent fraud, we’ve implemented robust authentication and security measures. A key innovation is our </a:t>
            </a:r>
            <a:r>
              <a:rPr lang="en-US" sz="1600" dirty="0">
                <a:highlight>
                  <a:srgbClr val="FFFF00"/>
                </a:highlight>
              </a:rPr>
              <a:t>Gemini AI chatbot</a:t>
            </a:r>
            <a:r>
              <a:rPr lang="en-US" sz="1600" dirty="0"/>
              <a:t>, which guides users through the voting process, making it easy, even for first-time voters.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Additional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🌙 Dark mode for visual comfort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♻️ Paperless and eco-friendly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🔐 Real-time ID verification</a:t>
            </a:r>
          </a:p>
          <a:p>
            <a:endParaRPr lang="en-US" sz="1600" dirty="0"/>
          </a:p>
          <a:p>
            <a:r>
              <a:rPr lang="en-US" sz="1600" i="1" dirty="0"/>
              <a:t>By eliminating paperwork and enabling secure digital participation</a:t>
            </a:r>
            <a:r>
              <a:rPr lang="en-US" sz="1600" dirty="0"/>
              <a:t>, this platform has the potential to transform how elections are conducted offering a scalable, </a:t>
            </a:r>
            <a:r>
              <a:rPr lang="en-US" sz="1600" i="1" dirty="0">
                <a:highlight>
                  <a:srgbClr val="FFFF00"/>
                </a:highlight>
              </a:rPr>
              <a:t>future-ready solution </a:t>
            </a:r>
            <a:r>
              <a:rPr lang="en-US" sz="1600" dirty="0"/>
              <a:t>for democratic engagement.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 descr="Google Shape;75;p16"/>
          <p:cNvPicPr preferRelativeResize="0"/>
          <p:nvPr/>
        </p:nvPicPr>
        <p:blipFill rotWithShape="1">
          <a:blip r:embed="rId3">
            <a:alphaModFix/>
          </a:blip>
          <a:srcRect l="1453" b="129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2810E6-B542-28C7-FFC9-FDE081DDD209}"/>
              </a:ext>
            </a:extLst>
          </p:cNvPr>
          <p:cNvSpPr txBox="1"/>
          <p:nvPr/>
        </p:nvSpPr>
        <p:spPr>
          <a:xfrm>
            <a:off x="0" y="480060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Opportunities</a:t>
            </a:r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b="1" i="1" dirty="0"/>
              <a:t>How Is It Different?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Speed &amp; Efficiency</a:t>
            </a:r>
            <a:br>
              <a:rPr lang="en-US" dirty="0"/>
            </a:br>
            <a:r>
              <a:rPr lang="en-US" dirty="0"/>
              <a:t>	Traditional systems use manual checks and paperwork.</a:t>
            </a:r>
            <a:br>
              <a:rPr lang="en-US" dirty="0"/>
            </a:br>
            <a:r>
              <a:rPr lang="en-US" dirty="0"/>
              <a:t>	Our system features real-time automated verification, eliminating delays and reducing human 	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&amp; Fraud Prevention</a:t>
            </a:r>
            <a:br>
              <a:rPr lang="en-US" dirty="0"/>
            </a:br>
            <a:r>
              <a:rPr lang="en-US" dirty="0"/>
              <a:t>	Existing systems are prone to tampering and duplicate votes.</a:t>
            </a:r>
            <a:br>
              <a:rPr lang="en-US" dirty="0"/>
            </a:br>
            <a:r>
              <a:rPr lang="en-US" dirty="0"/>
              <a:t>	We use secure ID checks to ensure each vote is genuine and traceable.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Accessibility &amp; Scalability</a:t>
            </a:r>
            <a:br>
              <a:rPr lang="en-US" dirty="0"/>
            </a:br>
            <a:r>
              <a:rPr lang="en-US" dirty="0"/>
              <a:t>	Many systems require in-person voting or special devices.</a:t>
            </a:r>
          </a:p>
          <a:p>
            <a:r>
              <a:rPr lang="en-US" dirty="0"/>
              <a:t>	Ours supports remote voting with robust authentication ideal for rural areas, NRI voters, or 	people 	with disabilities.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Eco-Friendly</a:t>
            </a:r>
          </a:p>
          <a:p>
            <a:pPr>
              <a:buNone/>
            </a:pPr>
            <a:r>
              <a:rPr lang="en-US" dirty="0"/>
              <a:t>	Paper ballots lead to waste and environmental impact.</a:t>
            </a:r>
          </a:p>
          <a:p>
            <a:r>
              <a:rPr lang="en-US" dirty="0"/>
              <a:t>	Our digital approach promotes sustainability by going completely paperless.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 descr="Google Shape;75;p16"/>
          <p:cNvPicPr preferRelativeResize="0"/>
          <p:nvPr/>
        </p:nvPicPr>
        <p:blipFill rotWithShape="1">
          <a:blip r:embed="rId3">
            <a:alphaModFix/>
          </a:blip>
          <a:srcRect l="1453" b="1290"/>
          <a:stretch/>
        </p:blipFill>
        <p:spPr>
          <a:xfrm>
            <a:off x="0" y="-164157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/>
        </p:nvSpPr>
        <p:spPr>
          <a:xfrm>
            <a:off x="5207249" y="758592"/>
            <a:ext cx="3936751" cy="327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USP of the Proposed Solution</a:t>
            </a:r>
            <a:endParaRPr sz="2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None/>
            </a:pPr>
            <a:r>
              <a:rPr lang="en-US" sz="1100" b="1" dirty="0"/>
              <a:t>Instant &amp; Automated Verification</a:t>
            </a:r>
          </a:p>
          <a:p>
            <a:pPr>
              <a:buNone/>
            </a:pPr>
            <a:r>
              <a:rPr lang="en-US" sz="1100" i="1" dirty="0"/>
              <a:t>AI-based ID checks (from govt database) replace manual verification cutting wait times and errors.</a:t>
            </a:r>
          </a:p>
          <a:p>
            <a:pPr>
              <a:buNone/>
            </a:pPr>
            <a:endParaRPr lang="en-US" sz="1100" i="1" dirty="0"/>
          </a:p>
          <a:p>
            <a:pPr>
              <a:buNone/>
            </a:pPr>
            <a:r>
              <a:rPr lang="en-US" sz="1100" b="1" dirty="0"/>
              <a:t>Secure &amp; Fraud-Proof Voting</a:t>
            </a:r>
          </a:p>
          <a:p>
            <a:pPr>
              <a:buNone/>
            </a:pPr>
            <a:r>
              <a:rPr lang="en-US" sz="1100" i="1" dirty="0"/>
              <a:t>Strong authentication ensures only eligible voters can access the system, blocking impersonation and fake votes.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Accessible for All</a:t>
            </a:r>
          </a:p>
          <a:p>
            <a:pPr>
              <a:buNone/>
            </a:pPr>
            <a:r>
              <a:rPr lang="en-US" sz="1100" i="1" dirty="0"/>
              <a:t>Supports voting via mobile, kiosks, and biometrics ideal for remote regions and differently-abled users.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Scalable &amp; Cost-Effective</a:t>
            </a:r>
          </a:p>
          <a:p>
            <a:r>
              <a:rPr lang="en-US" sz="1100" i="1" dirty="0"/>
              <a:t>Integrates easily with government systems, reducing costs while boosting speed and efficiency.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B29A5-86E0-D09B-5F6E-1ED37B536CA0}"/>
              </a:ext>
            </a:extLst>
          </p:cNvPr>
          <p:cNvSpPr txBox="1"/>
          <p:nvPr/>
        </p:nvSpPr>
        <p:spPr>
          <a:xfrm>
            <a:off x="0" y="762804"/>
            <a:ext cx="48615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How It Solves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b="1" dirty="0"/>
              <a:t>Stops Voter Fraud</a:t>
            </a:r>
            <a:br>
              <a:rPr lang="en-IN" sz="1200" dirty="0"/>
            </a:br>
            <a:r>
              <a:rPr lang="en-IN" sz="1200" i="1" dirty="0"/>
              <a:t>Uses biometric checks and secure records to prevent fake IDs and duplicate votes.</a:t>
            </a:r>
          </a:p>
          <a:p>
            <a:r>
              <a:rPr lang="en-IN" sz="1200" i="1" dirty="0"/>
              <a:t>       Builds trust through transparent, verifiable processes</a:t>
            </a:r>
            <a:r>
              <a:rPr lang="en-IN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Speeds Up Verification</a:t>
            </a:r>
            <a:br>
              <a:rPr lang="en-IN" sz="1200" dirty="0"/>
            </a:br>
            <a:r>
              <a:rPr lang="en-IN" sz="1200" i="1" dirty="0"/>
              <a:t>AI verifies voter details instantly from govt databases.</a:t>
            </a:r>
            <a:br>
              <a:rPr lang="en-IN" sz="1200" i="1" dirty="0"/>
            </a:br>
            <a:r>
              <a:rPr lang="en-IN" sz="1200" i="1" dirty="0"/>
              <a:t>Automated ID scanning (QR, NFC) cuts down wait times.</a:t>
            </a:r>
            <a:br>
              <a:rPr lang="en-IN" sz="1200" i="1" dirty="0"/>
            </a:br>
            <a:r>
              <a:rPr lang="en-IN" sz="1200" i="1" dirty="0"/>
              <a:t>Real-time verification removes manual bottlenecks.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Guided User Experience</a:t>
            </a:r>
          </a:p>
          <a:p>
            <a:pPr>
              <a:buNone/>
            </a:pPr>
            <a:r>
              <a:rPr lang="en-US" sz="1200" dirty="0"/>
              <a:t>      </a:t>
            </a:r>
            <a:r>
              <a:rPr lang="en-US" sz="1200" i="1" dirty="0"/>
              <a:t>Gemini AI chatbot assists users throughout the voting process.</a:t>
            </a:r>
          </a:p>
          <a:p>
            <a:r>
              <a:rPr lang="en-US" sz="1200" i="1" dirty="0"/>
              <a:t>      Makes the platform beginner-friendly and accessible for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Prevents Double Voting</a:t>
            </a:r>
          </a:p>
          <a:p>
            <a:pPr>
              <a:buNone/>
            </a:pPr>
            <a:r>
              <a:rPr lang="en-US" sz="1200" dirty="0"/>
              <a:t>       </a:t>
            </a:r>
            <a:r>
              <a:rPr lang="en-US" sz="1200" i="1" dirty="0"/>
              <a:t>Each Aadhaar-linked vote is uniquely logged.</a:t>
            </a:r>
          </a:p>
          <a:p>
            <a:r>
              <a:rPr lang="en-US" sz="1200" i="1" dirty="0"/>
              <a:t>       Ensures one person, one vote—no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C1C009-0C9C-2009-3B6D-D81CDEA04AD0}"/>
              </a:ext>
            </a:extLst>
          </p:cNvPr>
          <p:cNvCxnSpPr>
            <a:cxnSpLocks/>
          </p:cNvCxnSpPr>
          <p:nvPr/>
        </p:nvCxnSpPr>
        <p:spPr>
          <a:xfrm>
            <a:off x="4705350" y="-164157"/>
            <a:ext cx="80010" cy="5307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" descr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113008" y="457362"/>
            <a:ext cx="8698802" cy="4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features offered by the solution</a:t>
            </a:r>
            <a:endParaRPr b="1" dirty="0"/>
          </a:p>
        </p:txBody>
      </p:sp>
      <p:sp>
        <p:nvSpPr>
          <p:cNvPr id="92" name="Google Shape;92;p6"/>
          <p:cNvSpPr txBox="1"/>
          <p:nvPr/>
        </p:nvSpPr>
        <p:spPr>
          <a:xfrm>
            <a:off x="195473" y="919613"/>
            <a:ext cx="8533871" cy="389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None/>
            </a:pPr>
            <a:r>
              <a:rPr lang="en-US" sz="1100" b="1" dirty="0"/>
              <a:t>Seamless Integration with Existing Systems</a:t>
            </a:r>
          </a:p>
          <a:p>
            <a:pPr>
              <a:buNone/>
            </a:pPr>
            <a:r>
              <a:rPr lang="en-US" sz="1100" i="1" dirty="0"/>
              <a:t>• Easily connects with government Aadhaar databases for ID verification</a:t>
            </a:r>
          </a:p>
          <a:p>
            <a:pPr>
              <a:buNone/>
            </a:pPr>
            <a:r>
              <a:rPr lang="en-US" sz="1100" i="1" dirty="0"/>
              <a:t>• No need for new hardware or infrastructure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Strong Data Privacy &amp; Security</a:t>
            </a:r>
          </a:p>
          <a:p>
            <a:pPr>
              <a:buNone/>
            </a:pPr>
            <a:r>
              <a:rPr lang="en-US" sz="1100" i="1" dirty="0"/>
              <a:t>• End-to-end encryption ensures secure vote transmission</a:t>
            </a:r>
          </a:p>
          <a:p>
            <a:pPr>
              <a:buNone/>
            </a:pPr>
            <a:r>
              <a:rPr lang="en-US" sz="1100" i="1" dirty="0"/>
              <a:t>• Strict access control on databases using </a:t>
            </a:r>
            <a:r>
              <a:rPr lang="en-US" sz="1100" i="1" dirty="0" err="1"/>
              <a:t>aiosqlite</a:t>
            </a:r>
            <a:r>
              <a:rPr lang="en-US" sz="1100" i="1" dirty="0"/>
              <a:t> for secure data handling</a:t>
            </a:r>
          </a:p>
          <a:p>
            <a:pPr>
              <a:buNone/>
            </a:pPr>
            <a:r>
              <a:rPr lang="en-US" sz="1100" i="1" dirty="0"/>
              <a:t>• Vote records are tamper-proof, and each Aadhaar ID can only be used once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Real-Time Monitoring &amp; Analytics</a:t>
            </a:r>
          </a:p>
          <a:p>
            <a:pPr>
              <a:buNone/>
            </a:pPr>
            <a:r>
              <a:rPr lang="en-US" sz="1100" i="1" dirty="0"/>
              <a:t>• Tracks total votes and displays vote share (%) for each party</a:t>
            </a:r>
          </a:p>
          <a:p>
            <a:r>
              <a:rPr lang="en-US" sz="1100" i="1" dirty="0"/>
              <a:t>• Admins can view stats instantly using /votes API</a:t>
            </a:r>
          </a:p>
          <a:p>
            <a:pPr>
              <a:buNone/>
            </a:pPr>
            <a:r>
              <a:rPr lang="en-US" sz="1100" i="1" dirty="0"/>
              <a:t>• Prevents duplicate voting through live checks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Fast &amp; Automated Voter Verification</a:t>
            </a:r>
          </a:p>
          <a:p>
            <a:pPr>
              <a:buNone/>
            </a:pPr>
            <a:r>
              <a:rPr lang="en-US" sz="1100" i="1" dirty="0"/>
              <a:t>• Aadhaar and Voter ID are auto-validated via database lookups</a:t>
            </a:r>
          </a:p>
          <a:p>
            <a:pPr>
              <a:buNone/>
            </a:pPr>
            <a:r>
              <a:rPr lang="en-US" sz="1100" i="1" dirty="0"/>
              <a:t>• Manual paperwork and ID checks are eliminated, reducing queues</a:t>
            </a:r>
          </a:p>
          <a:p>
            <a:pPr>
              <a:buNone/>
            </a:pPr>
            <a:r>
              <a:rPr lang="en-US" sz="1100" i="1" dirty="0"/>
              <a:t>• Each user gets one vote, tracked by their Aadhaar ID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b="1" dirty="0"/>
              <a:t>AI Chatbot Support for Voter Assistance (Gemini Integration)</a:t>
            </a:r>
          </a:p>
          <a:p>
            <a:pPr>
              <a:buNone/>
            </a:pPr>
            <a:r>
              <a:rPr lang="en-US" sz="1100" i="1" dirty="0"/>
              <a:t>• Gemini chatbot guides users through the voting process step-by-step</a:t>
            </a:r>
          </a:p>
          <a:p>
            <a:pPr>
              <a:buNone/>
            </a:pPr>
            <a:r>
              <a:rPr lang="en-US" sz="1100" i="1" dirty="0"/>
              <a:t>• Improves accessibility and usability for new or confused voters</a:t>
            </a:r>
          </a:p>
          <a:p>
            <a:r>
              <a:rPr lang="en-US" sz="1100" i="1" dirty="0"/>
              <a:t>• Answers questions, explains party options, and provides real-time help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7" descr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0286"/>
            <a:ext cx="9144000" cy="502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92648-EE06-653A-AE39-B458651C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454342"/>
            <a:ext cx="6252210" cy="4689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8" descr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7993" y="562783"/>
            <a:ext cx="8784300" cy="467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Technologies used in the solution</a:t>
            </a:r>
            <a:endParaRPr sz="1800"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Frontend: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AutoNum type="arabicPeriod"/>
            </a:pPr>
            <a:endParaRPr dirty="0"/>
          </a:p>
          <a:p>
            <a:pPr marL="501315" marR="0" lvl="1" indent="-1203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•"/>
            </a:pPr>
            <a:r>
              <a:rPr lang="en-US" sz="1300" b="0" i="1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i="1" dirty="0"/>
          </a:p>
          <a:p>
            <a:pPr marL="501315" marR="0" lvl="1" indent="-1203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•"/>
            </a:pPr>
            <a:r>
              <a:rPr lang="en-US" sz="1300" b="0" i="1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i="1" dirty="0"/>
          </a:p>
          <a:p>
            <a:pPr marL="501314" marR="0" lvl="1" indent="-12031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•"/>
            </a:pPr>
            <a:r>
              <a:rPr lang="en-US" sz="1300" b="0" i="1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</a:t>
            </a:r>
            <a:endParaRPr sz="1300" b="0" i="1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Backend: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endParaRPr dirty="0"/>
          </a:p>
          <a:p>
            <a:pPr marL="511342" marR="0" lvl="1" indent="-13034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•"/>
            </a:pPr>
            <a:r>
              <a:rPr lang="en-US" sz="13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SQLITE</a:t>
            </a:r>
            <a:endParaRPr i="1" dirty="0"/>
          </a:p>
          <a:p>
            <a:pPr marL="511342" marR="0" lvl="1" indent="-13034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Char char="•"/>
            </a:pPr>
            <a:r>
              <a:rPr lang="en-US" sz="13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endParaRPr sz="13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1342" marR="0" lvl="1" indent="-13034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•"/>
            </a:pPr>
            <a:r>
              <a:rPr lang="en-US" sz="1300" i="1" dirty="0">
                <a:latin typeface="Helvetica Neue"/>
                <a:ea typeface="Helvetica Neue"/>
                <a:cs typeface="Helvetica Neue"/>
                <a:sym typeface="Helvetica Neue"/>
              </a:rPr>
              <a:t>AIOHTTP</a:t>
            </a:r>
            <a:endParaRPr sz="13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Chatbot: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11342" marR="0" lvl="1" indent="-13034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Char char="•"/>
            </a:pPr>
            <a:r>
              <a:rPr lang="en-US" sz="1300" i="1" dirty="0">
                <a:latin typeface="Helvetica Neue"/>
                <a:ea typeface="Helvetica Neue"/>
                <a:cs typeface="Helvetica Neue"/>
                <a:sym typeface="Helvetica Neue"/>
              </a:rPr>
              <a:t>Gemini API</a:t>
            </a:r>
          </a:p>
          <a:p>
            <a:pPr marL="511342" lvl="1" indent="-130342">
              <a:buSzPts val="1300"/>
              <a:buFont typeface="Helvetica Neue"/>
              <a:buChar char="•"/>
            </a:pPr>
            <a:r>
              <a:rPr lang="en-US" sz="1300" i="1" dirty="0">
                <a:latin typeface="Helvetica Neue"/>
                <a:ea typeface="Helvetica Neue"/>
                <a:cs typeface="Helvetica Neue"/>
                <a:sym typeface="Helvetica Neue"/>
              </a:rPr>
              <a:t>Gemini Model - </a:t>
            </a:r>
            <a:r>
              <a:rPr lang="en-IN" sz="1200" b="0" i="1" dirty="0">
                <a:solidFill>
                  <a:srgbClr val="D8A657"/>
                </a:solidFill>
                <a:effectLst/>
                <a:latin typeface="Consolas" panose="020B0609020204030204" pitchFamily="49" charset="0"/>
              </a:rPr>
              <a:t>gemini-1.5-pro</a:t>
            </a:r>
          </a:p>
          <a:p>
            <a:pPr marL="511342" lvl="1" indent="-130342">
              <a:buSzPts val="1300"/>
              <a:buFont typeface="Helvetica Neue"/>
              <a:buChar char="•"/>
            </a:pPr>
            <a:endParaRPr lang="en-IN" sz="1200" i="1" dirty="0">
              <a:solidFill>
                <a:srgbClr val="D8A657"/>
              </a:solidFill>
              <a:latin typeface="Consolas" panose="020B0609020204030204" pitchFamily="49" charset="0"/>
              <a:ea typeface="Helvetica Neue"/>
              <a:cs typeface="Helvetica Neue"/>
              <a:sym typeface="Helvetica Neue"/>
            </a:endParaRPr>
          </a:p>
          <a:p>
            <a:pPr marL="381000" lvl="1" algn="r">
              <a:buSzPts val="1300"/>
            </a:pPr>
            <a:r>
              <a:rPr lang="en-IN" sz="1000" i="1" dirty="0">
                <a:solidFill>
                  <a:srgbClr val="FF0000"/>
                </a:solidFill>
                <a:latin typeface="Consolas" panose="020B0609020204030204" pitchFamily="49" charset="0"/>
                <a:ea typeface="Helvetica Neue"/>
                <a:cs typeface="Helvetica Neue"/>
                <a:sym typeface="Helvetica Neue"/>
              </a:rPr>
              <a:t># note : we couldn’t migrate the project to Project IDX because of CORS error</a:t>
            </a:r>
            <a:endParaRPr sz="900" i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6FEC02AA-6AB0-E603-5074-58FE7F6E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>
            <a:extLst>
              <a:ext uri="{FF2B5EF4-FFF2-40B4-BE49-F238E27FC236}">
                <a16:creationId xmlns:a16="http://schemas.microsoft.com/office/drawing/2014/main" id="{C9157433-5E59-6F56-10C6-94391090301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>
            <a:extLst>
              <a:ext uri="{FF2B5EF4-FFF2-40B4-BE49-F238E27FC236}">
                <a16:creationId xmlns:a16="http://schemas.microsoft.com/office/drawing/2014/main" id="{91ADBBFD-239C-AD4C-83FC-1B9E2C3FB3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9" descr="Google Shape;129;p23">
            <a:extLst>
              <a:ext uri="{FF2B5EF4-FFF2-40B4-BE49-F238E27FC236}">
                <a16:creationId xmlns:a16="http://schemas.microsoft.com/office/drawing/2014/main" id="{D1943098-9CBA-D42C-32EA-B91E428FEF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A8B452-5217-B8F8-B59F-2BD683C51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231" y="504825"/>
            <a:ext cx="6283970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ctrTitle" idx="4294967295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endParaRPr sz="5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4294967295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9" descr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5683439" y="0"/>
            <a:ext cx="3620581" cy="46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Snapshots of the MVP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A67FE-B76E-D6E0-D884-A9A5E7F8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6" y="530069"/>
            <a:ext cx="3540637" cy="19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100E1-6F86-919F-01C0-314724133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79" y="2834124"/>
            <a:ext cx="3540637" cy="1986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E7068-DD97-5BBA-9742-E3FCF31A7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847" y="530069"/>
            <a:ext cx="3550507" cy="19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D6AE1-2963-671F-FEDB-FC7E00702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1847" y="2834125"/>
            <a:ext cx="3550507" cy="1986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733813-8C99-291D-19CC-7C5989A904F8}"/>
              </a:ext>
            </a:extLst>
          </p:cNvPr>
          <p:cNvSpPr txBox="1"/>
          <p:nvPr/>
        </p:nvSpPr>
        <p:spPr>
          <a:xfrm>
            <a:off x="1104899" y="2524637"/>
            <a:ext cx="1301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Voting Login Interface</a:t>
            </a:r>
            <a:endParaRPr lang="en-IN" sz="9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49767-E995-2835-5744-B20F93CB405C}"/>
              </a:ext>
            </a:extLst>
          </p:cNvPr>
          <p:cNvSpPr txBox="1"/>
          <p:nvPr/>
        </p:nvSpPr>
        <p:spPr>
          <a:xfrm>
            <a:off x="920749" y="4803228"/>
            <a:ext cx="2381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Results Page After Vote Submission</a:t>
            </a:r>
            <a:endParaRPr lang="en-IN" sz="9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00547-F834-BA67-A4F4-6EDB7301170C}"/>
              </a:ext>
            </a:extLst>
          </p:cNvPr>
          <p:cNvSpPr txBox="1"/>
          <p:nvPr/>
        </p:nvSpPr>
        <p:spPr>
          <a:xfrm>
            <a:off x="5768703" y="2508101"/>
            <a:ext cx="21463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Gemini AI chatbot for assistance</a:t>
            </a:r>
            <a:endParaRPr lang="en-IN" sz="9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2E0560-10A7-55A6-93C5-9AD3C1F93783}"/>
              </a:ext>
            </a:extLst>
          </p:cNvPr>
          <p:cNvSpPr txBox="1"/>
          <p:nvPr/>
        </p:nvSpPr>
        <p:spPr>
          <a:xfrm>
            <a:off x="4755600" y="4832864"/>
            <a:ext cx="397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Dark Mode + Vote Submission after input is verified from dummy govt database</a:t>
            </a:r>
            <a:endParaRPr lang="en-IN" sz="8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845</Words>
  <Application>Microsoft Office PowerPoint</Application>
  <PresentationFormat>On-screen Show (16:9)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Consolas</vt:lpstr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Mannan</dc:creator>
  <cp:lastModifiedBy>Abdul Mannan</cp:lastModifiedBy>
  <cp:revision>2</cp:revision>
  <dcterms:modified xsi:type="dcterms:W3CDTF">2025-04-05T18:38:13Z</dcterms:modified>
</cp:coreProperties>
</file>