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7" r:id="rId6"/>
    <p:sldId id="266" r:id="rId7"/>
    <p:sldId id="271" r:id="rId8"/>
    <p:sldId id="269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63" r:id="rId17"/>
    <p:sldId id="265" r:id="rId18"/>
    <p:sldId id="264" r:id="rId19"/>
    <p:sldId id="27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121-D6F6-4C33-B49C-E67A50D5504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8924-F9BB-4D73-9BF9-0F7F99802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GRAPIC FOR TIMINGS TABLE</a:t>
            </a:r>
          </a:p>
          <a:p>
            <a:r>
              <a:rPr lang="en-US" dirty="0"/>
              <a:t>Motivation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D8924-F9BB-4D73-9BF9-0F7F998028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8925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19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8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2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04E4740-B399-47BF-B5A6-2EA85B90FBD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DF6A0E-2A32-4185-8297-A57A665C6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84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6988-7283-48A8-9AF0-1DB75356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Surveying Phylogenetic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1B7B7-3441-44B6-8E66-926AFAB0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DeAngelo Wilson</a:t>
            </a:r>
          </a:p>
        </p:txBody>
      </p:sp>
    </p:spTree>
    <p:extLst>
      <p:ext uri="{BB962C8B-B14F-4D97-AF65-F5344CB8AC3E}">
        <p14:creationId xmlns:p14="http://schemas.microsoft.com/office/powerpoint/2010/main" val="50896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CDF1-777B-415A-8A63-65558373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4C25-AA3B-4373-B99E-DE55FE90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Biparted</a:t>
            </a:r>
            <a:r>
              <a:rPr lang="en-US" dirty="0">
                <a:solidFill>
                  <a:srgbClr val="FF0000"/>
                </a:solidFill>
              </a:rPr>
              <a:t> tree diagram (build – slide_2)</a:t>
            </a:r>
          </a:p>
        </p:txBody>
      </p:sp>
    </p:spTree>
    <p:extLst>
      <p:ext uri="{BB962C8B-B14F-4D97-AF65-F5344CB8AC3E}">
        <p14:creationId xmlns:p14="http://schemas.microsoft.com/office/powerpoint/2010/main" val="221556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C21D-BCB2-4F1B-AC0C-618152AB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Phylogeny Estimation: Quantifying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D62E-214D-4312-BD79-4B10F3E0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Bipartitions in true tree, not in T*</a:t>
            </a:r>
          </a:p>
          <a:p>
            <a:r>
              <a:rPr lang="en-US" dirty="0"/>
              <a:t>False Positives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Bipartitions in T not in true-tree</a:t>
            </a:r>
          </a:p>
          <a:p>
            <a:r>
              <a:rPr lang="en-US" dirty="0"/>
              <a:t>Robinson-</a:t>
            </a:r>
            <a:r>
              <a:rPr lang="en-US" dirty="0" err="1"/>
              <a:t>Foulds</a:t>
            </a:r>
            <a:r>
              <a:rPr lang="en-US" dirty="0"/>
              <a:t> (RF) Distance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Number of non-trivial bipartitions present in one tree but not the other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FN + FP / 2n - 6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1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890A-D855-4A36-A6AB-D93272C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557C-6CB3-4AB7-9F18-4678258D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Range:</a:t>
            </a:r>
          </a:p>
          <a:p>
            <a:pPr lvl="1"/>
            <a:r>
              <a:rPr lang="en-US" dirty="0"/>
              <a:t>0 – Identical structures</a:t>
            </a:r>
          </a:p>
          <a:p>
            <a:pPr lvl="1"/>
            <a:r>
              <a:rPr lang="en-US" dirty="0"/>
              <a:t>2n – 6 – maximally different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 – 3 internal edges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50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F292-AFDD-4FB5-A3BC-97CA483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Homeomorphic 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6093-9924-4B60-8213-D05CA4A6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EXAMPLE! (build)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Large-tree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induced tree highlighted  induced tree refined and extracted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Homeomorphic subtree of T induced by X</a:t>
            </a:r>
          </a:p>
          <a:p>
            <a:pPr lvl="1"/>
            <a:r>
              <a:rPr lang="en-US" dirty="0"/>
              <a:t>AKA: T|X</a:t>
            </a:r>
          </a:p>
        </p:txBody>
      </p:sp>
    </p:spTree>
    <p:extLst>
      <p:ext uri="{BB962C8B-B14F-4D97-AF65-F5344CB8AC3E}">
        <p14:creationId xmlns:p14="http://schemas.microsoft.com/office/powerpoint/2010/main" val="16447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1681-B73B-4C7B-9403-9B676704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96E2-6BA8-4B78-B2F2-48B1F155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Identical trees / Total tree count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Quartet compatibility – induced quartets compared to directly generated quartets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(p. 91) St. John et al (2003) proved induced quartets from NJ more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accuarete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than directly generated Quartets from FPM</a:t>
            </a:r>
          </a:p>
          <a:p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 &amp; 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If T|X is refinement of t ( i.e. C(T|X) contains all bipartitions of C(t) 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NOTE: C(T|X) may have additional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bipparitions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(refinement)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(p. 52)  For every tree (t-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in tree set, sum of RF(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T|t-i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 ==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4729-F01B-4F9F-8EA4-A870B05B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2C8C-5488-46EF-86AA-79550E6A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Q(T0) (intersection) Q(T)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“true tree”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Quartet Agreement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Agreement between directly generated quartet trees 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Induced Quartet Agreement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Agreement between induced quartet trees 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011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A0DC-6AE4-4E73-BF5B-8273443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FABB-F62F-4198-88B3-5DE192B1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8CF9-C0C2-4E5A-9498-8E5A3EF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2559-6FC7-4036-9067-313195B7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5BF0-0AD7-4B01-BD13-01EDFD00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048B-71FB-4B8F-84A2-0201BFF4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Swiss army knife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FASTA sequences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Tree analysis document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E323-9959-48AA-B336-2E14EFCC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7F7D-7743-4CCA-AD50-1149CA4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compression methods</a:t>
            </a:r>
          </a:p>
          <a:p>
            <a:pPr lvl="1"/>
            <a:r>
              <a:rPr lang="en-US" dirty="0"/>
              <a:t>7zip vs. WinZip</a:t>
            </a:r>
          </a:p>
          <a:p>
            <a:pPr lvl="1"/>
            <a:r>
              <a:rPr lang="en-US" dirty="0"/>
              <a:t>Biological assumptions in compression (MFC)</a:t>
            </a:r>
          </a:p>
        </p:txBody>
      </p:sp>
    </p:spTree>
    <p:extLst>
      <p:ext uri="{BB962C8B-B14F-4D97-AF65-F5344CB8AC3E}">
        <p14:creationId xmlns:p14="http://schemas.microsoft.com/office/powerpoint/2010/main" val="184640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F973-E7DE-41A2-B4B7-C9550A2C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837F-9B3E-4089-AEA6-E41063A1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Methods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DNA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Tree</a:t>
            </a:r>
          </a:p>
          <a:p>
            <a:pPr lvl="2">
              <a:lnSpc>
                <a:spcPct val="101000"/>
              </a:lnSpc>
            </a:pPr>
            <a:r>
              <a:rPr lang="en-US" dirty="0" err="1"/>
              <a:t>MrBayes</a:t>
            </a:r>
            <a:r>
              <a:rPr lang="en-US" dirty="0"/>
              <a:t> (MCMC)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NCD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parsimony</a:t>
            </a:r>
          </a:p>
          <a:p>
            <a:pPr lvl="2">
              <a:lnSpc>
                <a:spcPct val="101000"/>
              </a:lnSpc>
            </a:pPr>
            <a:r>
              <a:rPr lang="en-US" dirty="0">
                <a:solidFill>
                  <a:srgbClr val="FF0000"/>
                </a:solidFill>
              </a:rPr>
              <a:t>Maximum likelihood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Analysis Tools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>
                <a:solidFill>
                  <a:schemeClr val="tx2"/>
                </a:solidFill>
              </a:rPr>
              <a:t>Induced Quartet Agreement</a:t>
            </a:r>
          </a:p>
          <a:p>
            <a:pPr lvl="1">
              <a:lnSpc>
                <a:spcPct val="101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Timing differences</a:t>
            </a:r>
          </a:p>
          <a:p>
            <a:pPr>
              <a:lnSpc>
                <a:spcPct val="101000"/>
              </a:lnSpc>
            </a:pPr>
            <a:r>
              <a:rPr lang="en-US" sz="1800" dirty="0">
                <a:solidFill>
                  <a:schemeClr val="tx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5368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5D17C-A711-4ABE-93E9-838FE79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288D0C2-82EB-403E-93B9-7AD46FA0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NCD paper citation</a:t>
            </a:r>
          </a:p>
          <a:p>
            <a:r>
              <a:rPr lang="en-US" dirty="0"/>
              <a:t>Tandy </a:t>
            </a:r>
            <a:r>
              <a:rPr lang="en-US" dirty="0" err="1"/>
              <a:t>Warnow</a:t>
            </a:r>
            <a:r>
              <a:rPr lang="en-US" dirty="0"/>
              <a:t> citation</a:t>
            </a:r>
          </a:p>
          <a:p>
            <a:r>
              <a:rPr lang="en-US" dirty="0"/>
              <a:t>Dr. Rogers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text on a wooden surface&#10;&#10;Description automatically generated">
            <a:extLst>
              <a:ext uri="{FF2B5EF4-FFF2-40B4-BE49-F238E27FC236}">
                <a16:creationId xmlns:a16="http://schemas.microsoft.com/office/drawing/2014/main" id="{81FDBE06-1D95-4605-B9C9-099B18A30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2" r="15008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3FF-5FB1-46C4-A1CB-AEE69AD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F14B-31E6-4A5F-B894-3BB828C9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Phylogeny estimation</a:t>
            </a:r>
          </a:p>
          <a:p>
            <a:pPr lvl="1"/>
            <a:r>
              <a:rPr lang="en-US" dirty="0"/>
              <a:t>DNA sequences </a:t>
            </a:r>
            <a:r>
              <a:rPr lang="en-US" dirty="0">
                <a:sym typeface="Wingdings" panose="05000000000000000000" pitchFamily="2" charset="2"/>
              </a:rPr>
              <a:t> Phylogenetic trees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Phylogenetic Trees identify evolutionary relationships between species</a:t>
            </a:r>
          </a:p>
          <a:p>
            <a:r>
              <a:rPr lang="en-US" dirty="0">
                <a:solidFill>
                  <a:schemeClr val="tx1"/>
                </a:solidFill>
              </a:rPr>
              <a:t>From single gene phylogenies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Genome-scale phylogenies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 with everything, hardware can only improve so much, many of the standard or best methods are fat too computationally expensive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Improved DNA sequencing allows readily available genomes + algorithms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08C-39B6-47E9-A8BC-9BCC9AF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95AF-FF81-414C-BACB-88CE1D7B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11053"/>
          </a:xfrm>
        </p:spPr>
        <p:txBody>
          <a:bodyPr/>
          <a:lstStyle/>
          <a:p>
            <a:r>
              <a:rPr lang="en-US" dirty="0"/>
              <a:t>Our horse: NCD</a:t>
            </a:r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r>
              <a:rPr lang="en-US" dirty="0"/>
              <a:t>The standard: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16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r>
              <a:rPr lang="en-US" dirty="0"/>
              <a:t>59 DNA sequences</a:t>
            </a:r>
          </a:p>
          <a:p>
            <a:pPr lvl="2"/>
            <a:r>
              <a:rPr lang="en-US" dirty="0"/>
              <a:t>XXXXX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0C52-DC7C-45D3-AC0E-28C38B19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35AE-6DCC-4845-BFE7-7799466B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71700"/>
            <a:ext cx="9601200" cy="3581400"/>
          </a:xfrm>
        </p:spPr>
        <p:txBody>
          <a:bodyPr/>
          <a:lstStyle/>
          <a:p>
            <a:r>
              <a:rPr lang="en-US" dirty="0"/>
              <a:t>Markov Chain Monte Carlo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Process + Speed</a:t>
            </a:r>
          </a:p>
          <a:p>
            <a:r>
              <a:rPr lang="en-US" dirty="0">
                <a:solidFill>
                  <a:schemeClr val="tx1"/>
                </a:solidFill>
              </a:rPr>
              <a:t>Multiple Sequence Alignment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costly precursor</a:t>
            </a:r>
          </a:p>
          <a:p>
            <a:r>
              <a:rPr lang="en-US" dirty="0">
                <a:solidFill>
                  <a:schemeClr val="tx1"/>
                </a:solidFill>
              </a:rPr>
              <a:t>Bells and whistles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Parameters of </a:t>
            </a:r>
            <a:r>
              <a:rPr lang="en-US" dirty="0" err="1">
                <a:solidFill>
                  <a:schemeClr val="tx1"/>
                </a:solidFill>
              </a:rPr>
              <a:t>MrBayes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Substitution rates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Assumptions!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30AA-B778-4C77-AD26-A44D5A6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Compression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39F9-8FD2-40A7-9BCF-74073941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Based on </a:t>
            </a:r>
            <a:r>
              <a:rPr lang="en-US" dirty="0" err="1">
                <a:solidFill>
                  <a:srgbClr val="FF0000"/>
                </a:solidFill>
              </a:rPr>
              <a:t>Kolomogrov</a:t>
            </a:r>
            <a:r>
              <a:rPr lang="en-US" dirty="0">
                <a:solidFill>
                  <a:srgbClr val="FF0000"/>
                </a:solidFill>
              </a:rPr>
              <a:t> Complexity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Based on Normalized information distance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Unprovable… NCD is based on</a:t>
            </a:r>
            <a:r>
              <a:rPr lang="en-US" dirty="0"/>
              <a:t>………………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Used in </a:t>
            </a:r>
            <a:r>
              <a:rPr lang="en-US" dirty="0" err="1">
                <a:solidFill>
                  <a:srgbClr val="FF0000"/>
                </a:solidFill>
              </a:rPr>
              <a:t>vitany</a:t>
            </a:r>
            <a:r>
              <a:rPr lang="en-US" dirty="0">
                <a:solidFill>
                  <a:srgbClr val="FF0000"/>
                </a:solidFill>
              </a:rPr>
              <a:t> paper as example, we are trying to prove with results, that it is a valid method for phylogeny creation.</a:t>
            </a:r>
          </a:p>
          <a:p>
            <a:pPr marL="530352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Avoids Multiple Sequence Alignment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Muscle timings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D775-B4F9-4624-8CDA-E8C4FE73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947C-9282-4E13-BBB7-1AE33FCD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algorithms</a:t>
            </a:r>
          </a:p>
          <a:p>
            <a:pPr lvl="1"/>
            <a:r>
              <a:rPr lang="en-US" dirty="0"/>
              <a:t>Basis…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74524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B0-CE2B-4C43-BD64-9435EDD8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5BD8-A76C-49CC-A64D-8ED78792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1000"/>
              </a:lnSpc>
            </a:pPr>
            <a:r>
              <a:rPr lang="en-US" dirty="0"/>
              <a:t>Symmetric Difference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Compatibility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Quartet Agreement</a:t>
            </a:r>
          </a:p>
          <a:p>
            <a:pPr lvl="1">
              <a:lnSpc>
                <a:spcPct val="101000"/>
              </a:lnSpc>
            </a:pPr>
            <a:r>
              <a:rPr lang="en-US" dirty="0"/>
              <a:t>Induced Quartet Agreement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98C-C9F6-4BFE-BAE5-B39B1BD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CCF-ADB1-4D16-9FE9-A6754EAC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Tree diagram (build – slide_1)</a:t>
            </a:r>
          </a:p>
        </p:txBody>
      </p:sp>
    </p:spTree>
    <p:extLst>
      <p:ext uri="{BB962C8B-B14F-4D97-AF65-F5344CB8AC3E}">
        <p14:creationId xmlns:p14="http://schemas.microsoft.com/office/powerpoint/2010/main" val="34377897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468</TotalTime>
  <Words>538</Words>
  <Application>Microsoft Office PowerPoint</Application>
  <PresentationFormat>Widescreen</PresentationFormat>
  <Paragraphs>144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Crop</vt:lpstr>
      <vt:lpstr>Surveying Phylogenetic Forests</vt:lpstr>
      <vt:lpstr>Draft</vt:lpstr>
      <vt:lpstr>Computational Phylogenetics</vt:lpstr>
      <vt:lpstr>Timings</vt:lpstr>
      <vt:lpstr>MrBayes</vt:lpstr>
      <vt:lpstr>Normalized Compression Distance</vt:lpstr>
      <vt:lpstr>Compression</vt:lpstr>
      <vt:lpstr>Analysis Tools</vt:lpstr>
      <vt:lpstr>Bipartition</vt:lpstr>
      <vt:lpstr>Bipartition</vt:lpstr>
      <vt:lpstr>Phylogeny Estimation: Quantifying Error</vt:lpstr>
      <vt:lpstr>Symmetric Difference</vt:lpstr>
      <vt:lpstr>Homeomorphic Subtrees</vt:lpstr>
      <vt:lpstr>Compatibility</vt:lpstr>
      <vt:lpstr>Agreement</vt:lpstr>
      <vt:lpstr>Results</vt:lpstr>
      <vt:lpstr>Timings</vt:lpstr>
      <vt:lpstr>PhyloTools</vt:lpstr>
      <vt:lpstr>Future Steps?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Phylogenetic Forests</dc:title>
  <dc:creator>DeAngelo Wilson</dc:creator>
  <cp:lastModifiedBy>DeAngelo Wilson</cp:lastModifiedBy>
  <cp:revision>62</cp:revision>
  <dcterms:created xsi:type="dcterms:W3CDTF">2020-02-06T00:30:36Z</dcterms:created>
  <dcterms:modified xsi:type="dcterms:W3CDTF">2020-02-15T00:00:20Z</dcterms:modified>
</cp:coreProperties>
</file>