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21"/>
  </p:notesMasterIdLst>
  <p:sldIdLst>
    <p:sldId id="256" r:id="rId2"/>
    <p:sldId id="257" r:id="rId3"/>
    <p:sldId id="258" r:id="rId4"/>
    <p:sldId id="262" r:id="rId5"/>
    <p:sldId id="267" r:id="rId6"/>
    <p:sldId id="266" r:id="rId7"/>
    <p:sldId id="271" r:id="rId8"/>
    <p:sldId id="269" r:id="rId9"/>
    <p:sldId id="272" r:id="rId10"/>
    <p:sldId id="273" r:id="rId11"/>
    <p:sldId id="275" r:id="rId12"/>
    <p:sldId id="274" r:id="rId13"/>
    <p:sldId id="276" r:id="rId14"/>
    <p:sldId id="277" r:id="rId15"/>
    <p:sldId id="263" r:id="rId16"/>
    <p:sldId id="265" r:id="rId17"/>
    <p:sldId id="264" r:id="rId18"/>
    <p:sldId id="270" r:id="rId19"/>
    <p:sldId id="25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4660"/>
  </p:normalViewPr>
  <p:slideViewPr>
    <p:cSldViewPr snapToGrid="0">
      <p:cViewPr varScale="1">
        <p:scale>
          <a:sx n="76" d="100"/>
          <a:sy n="76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54121-D6F6-4C33-B49C-E67A50D5504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D8924-F9BB-4D73-9BF9-0F7F99802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55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5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GRAPIC FOR TIMINGS TABLE</a:t>
            </a:r>
          </a:p>
          <a:p>
            <a:r>
              <a:rPr lang="en-US" dirty="0"/>
              <a:t>Motivation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37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99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17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4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45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79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04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93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04E4740-B399-47BF-B5A6-2EA85B90FBD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88925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1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8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8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4E4740-B399-47BF-B5A6-2EA85B90FBD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82191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8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3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18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4E4740-B399-47BF-B5A6-2EA85B90FBD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4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4E4740-B399-47BF-B5A6-2EA85B90FBD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729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04E4740-B399-47BF-B5A6-2EA85B90FBD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984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6988-7283-48A8-9AF0-1DB75356A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Surveying Phylogenetic Forests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1B7B7-3441-44B6-8E66-926AFAB05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DeAngelo Wilson</a:t>
            </a:r>
          </a:p>
        </p:txBody>
      </p:sp>
    </p:spTree>
    <p:extLst>
      <p:ext uri="{BB962C8B-B14F-4D97-AF65-F5344CB8AC3E}">
        <p14:creationId xmlns:p14="http://schemas.microsoft.com/office/powerpoint/2010/main" val="508967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CDF1-777B-415A-8A63-65558373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54C25-AA3B-4373-B99E-DE55FE901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Biparted</a:t>
            </a:r>
            <a:r>
              <a:rPr lang="en-US" dirty="0">
                <a:solidFill>
                  <a:srgbClr val="FF0000"/>
                </a:solidFill>
              </a:rPr>
              <a:t> tree diagram (build – slide_2)</a:t>
            </a:r>
          </a:p>
        </p:txBody>
      </p:sp>
    </p:spTree>
    <p:extLst>
      <p:ext uri="{BB962C8B-B14F-4D97-AF65-F5344CB8AC3E}">
        <p14:creationId xmlns:p14="http://schemas.microsoft.com/office/powerpoint/2010/main" val="2215564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C21D-BCB2-4F1B-AC0C-618152AB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Phylogeny Estimation: Quantifying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CD62E-214D-4312-BD79-4B10F3E04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False Negatives</a:t>
            </a:r>
          </a:p>
          <a:p>
            <a:r>
              <a:rPr lang="en-US" dirty="0"/>
              <a:t>False Positives</a:t>
            </a:r>
          </a:p>
          <a:p>
            <a:r>
              <a:rPr lang="en-US" dirty="0"/>
              <a:t>Robinson-</a:t>
            </a:r>
            <a:r>
              <a:rPr lang="en-US" dirty="0" err="1"/>
              <a:t>Foulds</a:t>
            </a:r>
            <a:r>
              <a:rPr lang="en-US" dirty="0"/>
              <a:t> (RF) Distance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Number of non-trivial bipartitions present in one tree but not the other</a:t>
            </a:r>
          </a:p>
        </p:txBody>
      </p:sp>
    </p:spTree>
    <p:extLst>
      <p:ext uri="{BB962C8B-B14F-4D97-AF65-F5344CB8AC3E}">
        <p14:creationId xmlns:p14="http://schemas.microsoft.com/office/powerpoint/2010/main" val="86271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890A-D855-4A36-A6AB-D93272C2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4557C-6CB3-4AB7-9F18-4678258D8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07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F292-AFDD-4FB5-A3BC-97CA483E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Homeomorphic Subtrees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6093-9924-4B60-8213-D05CA4A64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Homeomorphic subtree of T induced by X</a:t>
            </a:r>
          </a:p>
          <a:p>
            <a:pPr lvl="1"/>
            <a:r>
              <a:rPr lang="en-US" dirty="0"/>
              <a:t>AKA: T|X</a:t>
            </a:r>
          </a:p>
        </p:txBody>
      </p:sp>
    </p:spTree>
    <p:extLst>
      <p:ext uri="{BB962C8B-B14F-4D97-AF65-F5344CB8AC3E}">
        <p14:creationId xmlns:p14="http://schemas.microsoft.com/office/powerpoint/2010/main" val="164477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1681-B73B-4C7B-9403-9B676704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896E2-6BA8-4B78-B2F2-48B1F155C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2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1A0DC-6AE4-4E73-BF5B-8273443B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8FABB-F62F-4198-88B3-5DE192B19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76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8CF9-C0C2-4E5A-9498-8E5A3EFB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62559-6FC7-4036-9067-313195B78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76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5BF0-0AD7-4B01-BD13-01EDFD00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PhyloTools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7048B-71FB-4B8F-84A2-0201BFF4D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Swiss army knife</a:t>
            </a:r>
          </a:p>
          <a:p>
            <a:pPr lvl="1"/>
            <a:r>
              <a:rPr lang="en-US" dirty="0"/>
              <a:t>Input:</a:t>
            </a:r>
          </a:p>
          <a:p>
            <a:pPr lvl="2"/>
            <a:r>
              <a:rPr lang="en-US" dirty="0"/>
              <a:t>FASTA sequences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Output:</a:t>
            </a:r>
          </a:p>
          <a:p>
            <a:pPr lvl="2"/>
            <a:r>
              <a:rPr lang="en-US" dirty="0"/>
              <a:t>Tree analysis document</a:t>
            </a:r>
          </a:p>
          <a:p>
            <a:pPr lvl="2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292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E323-9959-48AA-B336-2E14EFCC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A7F7D-7743-4CCA-AD50-1149CA40B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01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2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5D17C-A711-4ABE-93E9-838FE793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288D0C2-82EB-403E-93B9-7AD46FA06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n-US" dirty="0"/>
              <a:t>NCD paper citation</a:t>
            </a:r>
          </a:p>
          <a:p>
            <a:r>
              <a:rPr lang="en-US" dirty="0"/>
              <a:t>Tandy </a:t>
            </a:r>
            <a:r>
              <a:rPr lang="en-US" dirty="0" err="1"/>
              <a:t>Warnow</a:t>
            </a:r>
            <a:r>
              <a:rPr lang="en-US" dirty="0"/>
              <a:t> citation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A close up of text on a wooden surface&#10;&#10;Description automatically generated">
            <a:extLst>
              <a:ext uri="{FF2B5EF4-FFF2-40B4-BE49-F238E27FC236}">
                <a16:creationId xmlns:a16="http://schemas.microsoft.com/office/drawing/2014/main" id="{81FDBE06-1D95-4605-B9C9-099B18A30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2" r="15008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F973-E7DE-41A2-B4B7-C9550A2C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9577" y="603380"/>
            <a:ext cx="6782338" cy="1312506"/>
          </a:xfrm>
        </p:spPr>
        <p:txBody>
          <a:bodyPr anchor="t">
            <a:normAutofit/>
          </a:bodyPr>
          <a:lstStyle/>
          <a:p>
            <a:r>
              <a:rPr lang="en-US" u="sng" dirty="0">
                <a:solidFill>
                  <a:schemeClr val="tx2"/>
                </a:solidFill>
              </a:rPr>
              <a:t>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D837F-9B3E-4089-AEA6-E41063A10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9577" y="2111829"/>
            <a:ext cx="6782338" cy="3978075"/>
          </a:xfrm>
        </p:spPr>
        <p:txBody>
          <a:bodyPr anchor="t">
            <a:normAutofit fontScale="70000" lnSpcReduction="20000"/>
          </a:bodyPr>
          <a:lstStyle/>
          <a:p>
            <a:pPr>
              <a:lnSpc>
                <a:spcPct val="101000"/>
              </a:lnSpc>
            </a:pPr>
            <a:r>
              <a:rPr lang="en-US" sz="1800" dirty="0">
                <a:solidFill>
                  <a:schemeClr val="tx2"/>
                </a:solidFill>
              </a:rPr>
              <a:t>Methods</a:t>
            </a:r>
          </a:p>
          <a:p>
            <a:pPr lvl="1">
              <a:lnSpc>
                <a:spcPct val="101000"/>
              </a:lnSpc>
            </a:pPr>
            <a:r>
              <a:rPr lang="en-US" dirty="0">
                <a:solidFill>
                  <a:schemeClr val="tx2"/>
                </a:solidFill>
              </a:rPr>
              <a:t>DNA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 Tree</a:t>
            </a:r>
          </a:p>
          <a:p>
            <a:pPr lvl="2">
              <a:lnSpc>
                <a:spcPct val="101000"/>
              </a:lnSpc>
            </a:pPr>
            <a:r>
              <a:rPr lang="en-US" dirty="0" err="1"/>
              <a:t>MrBayes</a:t>
            </a:r>
            <a:r>
              <a:rPr lang="en-US" dirty="0"/>
              <a:t> (MCMC)</a:t>
            </a:r>
          </a:p>
          <a:p>
            <a:pPr lvl="2">
              <a:lnSpc>
                <a:spcPct val="101000"/>
              </a:lnSpc>
            </a:pPr>
            <a:r>
              <a:rPr lang="en-US" dirty="0">
                <a:solidFill>
                  <a:schemeClr val="tx2"/>
                </a:solidFill>
              </a:rPr>
              <a:t>NCD</a:t>
            </a:r>
          </a:p>
          <a:p>
            <a:pPr lvl="2">
              <a:lnSpc>
                <a:spcPct val="101000"/>
              </a:lnSpc>
            </a:pPr>
            <a:r>
              <a:rPr lang="en-US" dirty="0">
                <a:solidFill>
                  <a:srgbClr val="FF0000"/>
                </a:solidFill>
              </a:rPr>
              <a:t>Maximum parsimony</a:t>
            </a:r>
          </a:p>
          <a:p>
            <a:pPr lvl="2">
              <a:lnSpc>
                <a:spcPct val="101000"/>
              </a:lnSpc>
            </a:pPr>
            <a:r>
              <a:rPr lang="en-US" dirty="0">
                <a:solidFill>
                  <a:srgbClr val="FF0000"/>
                </a:solidFill>
              </a:rPr>
              <a:t>Maximum </a:t>
            </a:r>
            <a:r>
              <a:rPr lang="en-US" dirty="0" err="1">
                <a:solidFill>
                  <a:srgbClr val="FF0000"/>
                </a:solidFill>
              </a:rPr>
              <a:t>liklihood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01000"/>
              </a:lnSpc>
            </a:pPr>
            <a:r>
              <a:rPr lang="en-US" sz="1800" dirty="0">
                <a:solidFill>
                  <a:schemeClr val="tx2"/>
                </a:solidFill>
              </a:rPr>
              <a:t>Analysis Tools</a:t>
            </a:r>
          </a:p>
          <a:p>
            <a:pPr lvl="1">
              <a:lnSpc>
                <a:spcPct val="101000"/>
              </a:lnSpc>
            </a:pPr>
            <a:r>
              <a:rPr lang="en-US" dirty="0">
                <a:solidFill>
                  <a:schemeClr val="tx2"/>
                </a:solidFill>
              </a:rPr>
              <a:t>Symmetric Difference</a:t>
            </a:r>
          </a:p>
          <a:p>
            <a:pPr lvl="1">
              <a:lnSpc>
                <a:spcPct val="101000"/>
              </a:lnSpc>
            </a:pPr>
            <a:r>
              <a:rPr lang="en-US" dirty="0">
                <a:solidFill>
                  <a:schemeClr val="tx2"/>
                </a:solidFill>
              </a:rPr>
              <a:t>Quartet Compatibility</a:t>
            </a:r>
          </a:p>
          <a:p>
            <a:pPr lvl="1">
              <a:lnSpc>
                <a:spcPct val="101000"/>
              </a:lnSpc>
            </a:pPr>
            <a:r>
              <a:rPr lang="en-US" dirty="0">
                <a:solidFill>
                  <a:schemeClr val="tx2"/>
                </a:solidFill>
              </a:rPr>
              <a:t>Quartet Agreement</a:t>
            </a:r>
          </a:p>
          <a:p>
            <a:pPr lvl="1">
              <a:lnSpc>
                <a:spcPct val="101000"/>
              </a:lnSpc>
            </a:pPr>
            <a:r>
              <a:rPr lang="en-US" dirty="0">
                <a:solidFill>
                  <a:schemeClr val="tx2"/>
                </a:solidFill>
              </a:rPr>
              <a:t>Induced Quartet Agreement</a:t>
            </a:r>
          </a:p>
          <a:p>
            <a:pPr lvl="1">
              <a:lnSpc>
                <a:spcPct val="101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01000"/>
              </a:lnSpc>
            </a:pPr>
            <a:r>
              <a:rPr lang="en-US" sz="1800" dirty="0">
                <a:solidFill>
                  <a:schemeClr val="tx2"/>
                </a:solidFill>
              </a:rPr>
              <a:t>Timing differences</a:t>
            </a:r>
          </a:p>
          <a:p>
            <a:pPr>
              <a:lnSpc>
                <a:spcPct val="101000"/>
              </a:lnSpc>
            </a:pPr>
            <a:r>
              <a:rPr lang="en-US" sz="1800" dirty="0">
                <a:solidFill>
                  <a:schemeClr val="tx2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53688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93FF-5FB1-46C4-A1CB-AEE69ADE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Phylogenetics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F14B-31E6-4A5F-B894-3BB828C93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Phylogeny estimation</a:t>
            </a:r>
          </a:p>
          <a:p>
            <a:pPr lvl="1"/>
            <a:r>
              <a:rPr lang="en-US" dirty="0"/>
              <a:t>DNA sequences </a:t>
            </a:r>
            <a:r>
              <a:rPr lang="en-US" dirty="0">
                <a:sym typeface="Wingdings" panose="05000000000000000000" pitchFamily="2" charset="2"/>
              </a:rPr>
              <a:t> Phylogenetic trees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Phylogenetic Trees identify evolutionary relationships between species</a:t>
            </a:r>
          </a:p>
          <a:p>
            <a:r>
              <a:rPr lang="en-US" dirty="0">
                <a:solidFill>
                  <a:schemeClr val="tx1"/>
                </a:solidFill>
              </a:rPr>
              <a:t>From single gene phylogenies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 Genome-scale phylogenies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As with everything, hardware can only improve so much, many of the standard or best methods are fat too computationally expensive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Improved DNA sequencing allows readily available genomes + algorithms</a:t>
            </a:r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1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F08C-39B6-47E9-A8BC-9BCC9AFB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F95AF-FF81-414C-BACB-88CE1D7B7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11053"/>
          </a:xfrm>
        </p:spPr>
        <p:txBody>
          <a:bodyPr/>
          <a:lstStyle/>
          <a:p>
            <a:r>
              <a:rPr lang="en-US" dirty="0"/>
              <a:t>Our horse: NCD</a:t>
            </a:r>
          </a:p>
          <a:p>
            <a:pPr lvl="1"/>
            <a:r>
              <a:rPr lang="en-US" dirty="0"/>
              <a:t>16 DNA sequences</a:t>
            </a:r>
          </a:p>
          <a:p>
            <a:pPr lvl="2"/>
            <a:r>
              <a:rPr lang="en-US" dirty="0"/>
              <a:t>XXXXX</a:t>
            </a:r>
          </a:p>
          <a:p>
            <a:pPr lvl="1"/>
            <a:r>
              <a:rPr lang="en-US" dirty="0"/>
              <a:t>59 DNA sequences</a:t>
            </a:r>
          </a:p>
          <a:p>
            <a:pPr lvl="2"/>
            <a:r>
              <a:rPr lang="en-US" dirty="0"/>
              <a:t>XXXXX</a:t>
            </a:r>
          </a:p>
          <a:p>
            <a:r>
              <a:rPr lang="en-US" dirty="0"/>
              <a:t>The standard: </a:t>
            </a:r>
            <a:r>
              <a:rPr lang="en-US" dirty="0" err="1"/>
              <a:t>MrBayes</a:t>
            </a:r>
            <a:endParaRPr lang="en-US" dirty="0"/>
          </a:p>
          <a:p>
            <a:pPr lvl="1"/>
            <a:r>
              <a:rPr lang="en-US" dirty="0"/>
              <a:t>16 DNA sequences</a:t>
            </a:r>
          </a:p>
          <a:p>
            <a:pPr lvl="2"/>
            <a:r>
              <a:rPr lang="en-US" dirty="0"/>
              <a:t>XXXXX</a:t>
            </a:r>
          </a:p>
          <a:p>
            <a:pPr lvl="1"/>
            <a:r>
              <a:rPr lang="en-US" dirty="0"/>
              <a:t>59 DNA sequences</a:t>
            </a:r>
          </a:p>
          <a:p>
            <a:pPr lvl="2"/>
            <a:r>
              <a:rPr lang="en-US" dirty="0"/>
              <a:t>XXXXX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5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D0C52-DC7C-45D3-AC0E-28C38B19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MrBayes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335AE-6DCC-4845-BFE7-7799466B0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171700"/>
            <a:ext cx="9601200" cy="3581400"/>
          </a:xfrm>
        </p:spPr>
        <p:txBody>
          <a:bodyPr/>
          <a:lstStyle/>
          <a:p>
            <a:r>
              <a:rPr lang="en-US" dirty="0"/>
              <a:t>Markov Chain Monte Carlo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Process + Speed</a:t>
            </a:r>
          </a:p>
          <a:p>
            <a:r>
              <a:rPr lang="en-US" dirty="0">
                <a:solidFill>
                  <a:schemeClr val="tx1"/>
                </a:solidFill>
              </a:rPr>
              <a:t>Multiple Sequence Alignment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85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30AA-B778-4C77-AD26-A44D5A66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Compression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339F9-8FD2-40A7-9BCF-74073941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Based on </a:t>
            </a:r>
            <a:r>
              <a:rPr lang="en-US" dirty="0" err="1">
                <a:solidFill>
                  <a:srgbClr val="FF0000"/>
                </a:solidFill>
              </a:rPr>
              <a:t>Kolomogrov</a:t>
            </a:r>
            <a:r>
              <a:rPr lang="en-US" dirty="0">
                <a:solidFill>
                  <a:srgbClr val="FF0000"/>
                </a:solidFill>
              </a:rPr>
              <a:t> Complexity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Based on Normalized information distance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Unprovable… NCD is based on</a:t>
            </a:r>
            <a:r>
              <a:rPr lang="en-US" dirty="0"/>
              <a:t>………………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Used in </a:t>
            </a:r>
            <a:r>
              <a:rPr lang="en-US" dirty="0" err="1">
                <a:solidFill>
                  <a:srgbClr val="FF0000"/>
                </a:solidFill>
              </a:rPr>
              <a:t>vitany</a:t>
            </a:r>
            <a:r>
              <a:rPr lang="en-US" dirty="0">
                <a:solidFill>
                  <a:srgbClr val="FF0000"/>
                </a:solidFill>
              </a:rPr>
              <a:t> paper as example, we are trying to prove with results, that it is a valid method for phylogeny creation.</a:t>
            </a:r>
          </a:p>
          <a:p>
            <a:pPr marL="530352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Avoids Multiple Sequence Alignment</a:t>
            </a:r>
          </a:p>
        </p:txBody>
      </p:sp>
    </p:spTree>
    <p:extLst>
      <p:ext uri="{BB962C8B-B14F-4D97-AF65-F5344CB8AC3E}">
        <p14:creationId xmlns:p14="http://schemas.microsoft.com/office/powerpoint/2010/main" val="3000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D775-B4F9-4624-8CDA-E8C4FE73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B947C-9282-4E13-BBB7-1AE33FCD6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Compression algorithms</a:t>
            </a:r>
          </a:p>
          <a:p>
            <a:pPr lvl="1"/>
            <a:r>
              <a:rPr lang="en-US" dirty="0"/>
              <a:t>Basis…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745249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3AB0-CE2B-4C43-BD64-9435EDD8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35BD8-A76C-49CC-A64D-8ED787927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1000"/>
              </a:lnSpc>
            </a:pPr>
            <a:r>
              <a:rPr lang="en-US" dirty="0"/>
              <a:t>Symmetric Difference</a:t>
            </a:r>
          </a:p>
          <a:p>
            <a:pPr lvl="1">
              <a:lnSpc>
                <a:spcPct val="101000"/>
              </a:lnSpc>
            </a:pPr>
            <a:r>
              <a:rPr lang="en-US" dirty="0"/>
              <a:t>Quartet Compatibility</a:t>
            </a:r>
          </a:p>
          <a:p>
            <a:pPr lvl="1">
              <a:lnSpc>
                <a:spcPct val="101000"/>
              </a:lnSpc>
            </a:pPr>
            <a:r>
              <a:rPr lang="en-US" dirty="0"/>
              <a:t>Quartet Agreement</a:t>
            </a:r>
          </a:p>
          <a:p>
            <a:pPr lvl="1">
              <a:lnSpc>
                <a:spcPct val="101000"/>
              </a:lnSpc>
            </a:pPr>
            <a:r>
              <a:rPr lang="en-US" dirty="0"/>
              <a:t>Induced Quartet Agreement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47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7398C-C9F6-4BFE-BAE5-B39B1BD7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1FCCF-ADB1-4D16-9FE9-A6754EAC0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Tree diagram (build – slide_1)</a:t>
            </a:r>
          </a:p>
        </p:txBody>
      </p:sp>
    </p:spTree>
    <p:extLst>
      <p:ext uri="{BB962C8B-B14F-4D97-AF65-F5344CB8AC3E}">
        <p14:creationId xmlns:p14="http://schemas.microsoft.com/office/powerpoint/2010/main" val="343778976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414</TotalTime>
  <Words>304</Words>
  <Application>Microsoft Office PowerPoint</Application>
  <PresentationFormat>Widescreen</PresentationFormat>
  <Paragraphs>107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Franklin Gothic Book</vt:lpstr>
      <vt:lpstr>Crop</vt:lpstr>
      <vt:lpstr>Surveying Phylogenetic Forests</vt:lpstr>
      <vt:lpstr>Draft</vt:lpstr>
      <vt:lpstr>Computational Phylogenetics</vt:lpstr>
      <vt:lpstr>Timings</vt:lpstr>
      <vt:lpstr>MrBayes</vt:lpstr>
      <vt:lpstr>Normalized Compression Distance</vt:lpstr>
      <vt:lpstr>Compression</vt:lpstr>
      <vt:lpstr>Analysis Tools</vt:lpstr>
      <vt:lpstr>Bipartition</vt:lpstr>
      <vt:lpstr>Bipartition</vt:lpstr>
      <vt:lpstr>Phylogeny Estimation: Quantifying Error</vt:lpstr>
      <vt:lpstr>Symmetric Difference</vt:lpstr>
      <vt:lpstr>Homeomorphic Subtrees</vt:lpstr>
      <vt:lpstr>Compatibility</vt:lpstr>
      <vt:lpstr>Results</vt:lpstr>
      <vt:lpstr>Timings</vt:lpstr>
      <vt:lpstr>PhyloTools</vt:lpstr>
      <vt:lpstr>Future Steps?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Surveying Phylogenetic Forests</dc:title>
  <dc:creator>DeAngelo Wilson</dc:creator>
  <cp:lastModifiedBy>DeAngelo Wilson</cp:lastModifiedBy>
  <cp:revision>41</cp:revision>
  <dcterms:created xsi:type="dcterms:W3CDTF">2020-02-06T00:30:36Z</dcterms:created>
  <dcterms:modified xsi:type="dcterms:W3CDTF">2020-02-12T01:42:19Z</dcterms:modified>
</cp:coreProperties>
</file>