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52" r:id="rId3"/>
    <p:sldId id="353" r:id="rId4"/>
    <p:sldId id="354" r:id="rId5"/>
    <p:sldId id="356" r:id="rId6"/>
    <p:sldId id="357" r:id="rId7"/>
    <p:sldId id="358" r:id="rId8"/>
    <p:sldId id="359" r:id="rId9"/>
    <p:sldId id="360" r:id="rId10"/>
    <p:sldId id="373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74" r:id="rId19"/>
    <p:sldId id="375" r:id="rId20"/>
    <p:sldId id="368" r:id="rId21"/>
    <p:sldId id="369" r:id="rId22"/>
    <p:sldId id="370" r:id="rId23"/>
    <p:sldId id="371" r:id="rId24"/>
    <p:sldId id="376" r:id="rId25"/>
    <p:sldId id="37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 autoAdjust="0"/>
    <p:restoredTop sz="95673" autoAdjust="0"/>
  </p:normalViewPr>
  <p:slideViewPr>
    <p:cSldViewPr>
      <p:cViewPr varScale="1">
        <p:scale>
          <a:sx n="105" d="100"/>
          <a:sy n="105" d="100"/>
        </p:scale>
        <p:origin x="16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4A53B-97F5-1743-87CB-A7C104294001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8D301-4596-D94E-8E28-A2B2E7F4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5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6B59D99-B3DA-914A-AE21-6D191527B4FD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910B0C8-6613-BB47-A9C4-0E5912B44B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D4B035E-005A-624B-A50D-038C0F58AFB6}" type="slidenum">
              <a:rPr lang="en-US">
                <a:latin typeface="Calibri" charset="0"/>
              </a:rPr>
              <a:pPr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MBR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logic</a:t>
            </a:r>
          </a:p>
          <a:p>
            <a:pPr lvl="1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MBR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6274C4-21CF-6F49-8BBA-9D5D9807F71C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9D8A37-DBCB-B949-90B7-B576A4F35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714D8-257B-B642-AE20-CD95386B35BC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E544-4563-BF43-9AEE-876F0A4B8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221E-B0E3-634E-8E03-8ACFA4CFE25A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0F1E2-AEDC-D14E-AD42-4EBC9ADE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3B49A-0D15-EB4C-9EDC-164F2DDB43C2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67257-732A-2147-ACC6-8A74E6B0A6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3F6A11-363C-C04B-AC54-A186573E19E5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6E50B-C16D-6140-B5E6-144B5DA72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97A7C-090A-B843-9B91-9B28E6E9E030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7795-B35C-7F46-9EBF-81BE2AF694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5AAA1-F8CD-7246-BCF9-540425A1C85B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44978-6B5E-A84F-B410-B1B171525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AD600-133D-C345-9A9E-F0A60CBD8B79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69D7-570F-8141-96B0-E240A302C5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F836E-1F82-2A4C-8D23-C255A19B4384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87A7D-26FA-CC46-97EF-157991FC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4DC37-ADDA-4D4A-BC1A-0C1088A4A62C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DA868-B66E-0040-9275-EE1FD1B65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6AA16A38-C17C-E247-BC49-8A61580A63E2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3CDCDEEF-CB28-A140-A869-299D52EFB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75C7AA3D-06F0-124C-89E5-5FDB8FF93980}" type="datetimeFigureOut">
              <a:rPr lang="en-US"/>
              <a:pPr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E037AAF0-CC5B-6E46-B4D1-51EBCCA6E8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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charset="0"/>
        <a:buChar char=""/>
        <a:defRPr lang="en-US"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TF-1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xadecimal" TargetMode="External"/><Relationship Id="rId2" Type="http://schemas.openxmlformats.org/officeDocument/2006/relationships/hyperlink" Target="http://en.wikipedia.org/wiki/By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ster_boot_record" TargetMode="External"/><Relationship Id="rId5" Type="http://schemas.openxmlformats.org/officeDocument/2006/relationships/hyperlink" Target="http://en.wikipedia.org/wiki/Decimal" TargetMode="External"/><Relationship Id="rId4" Type="http://schemas.openxmlformats.org/officeDocument/2006/relationships/hyperlink" Target="http://en.wikipedia.org/wiki/Oct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ylinder-head-sector" TargetMode="External"/><Relationship Id="rId2" Type="http://schemas.openxmlformats.org/officeDocument/2006/relationships/hyperlink" Target="http://en.wikipedia.org/wiki/Master_boot_reco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Logical_block_addressing" TargetMode="External"/><Relationship Id="rId4" Type="http://schemas.openxmlformats.org/officeDocument/2006/relationships/hyperlink" Target="http://en.wikipedia.org/wiki/Partition_typ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6000" dirty="0"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772400" cy="2209800"/>
          </a:xfrm>
        </p:spPr>
        <p:txBody>
          <a:bodyPr rtlCol="0" anchor="t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6400" dirty="0">
                <a:solidFill>
                  <a:srgbClr val="FFC800"/>
                </a:solidFill>
                <a:ea typeface="+mn-ea"/>
              </a:rPr>
              <a:t>FILE MANAGEMENT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6400" dirty="0">
                <a:solidFill>
                  <a:srgbClr val="FFC800"/>
                </a:solidFill>
                <a:ea typeface="+mn-ea"/>
              </a:rPr>
              <a:t>FAT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File management system organization</a:t>
            </a:r>
          </a:p>
        </p:txBody>
      </p:sp>
      <p:pic>
        <p:nvPicPr>
          <p:cNvPr id="9" name="Picture 8" descr="Screen Shot 2012-10-22 at 7.2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914400"/>
          </a:xfrm>
          <a:prstGeom prst="rect">
            <a:avLst/>
          </a:prstGeom>
        </p:spPr>
      </p:pic>
      <p:pic>
        <p:nvPicPr>
          <p:cNvPr id="10" name="Picture 9" descr="Screen Shot 2012-10-22 at 7.24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15279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35930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1.44 MB floppy disk file management system organization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600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Organize file management system in FAT format on MS-DOS:</a:t>
            </a:r>
          </a:p>
        </p:txBody>
      </p:sp>
    </p:spTree>
    <p:extLst>
      <p:ext uri="{BB962C8B-B14F-4D97-AF65-F5344CB8AC3E}">
        <p14:creationId xmlns:p14="http://schemas.microsoft.com/office/powerpoint/2010/main" val="349834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management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A </a:t>
            </a:r>
            <a:r>
              <a:rPr lang="hr-HR" sz="2800" dirty="0" err="1"/>
              <a:t>sequence</a:t>
            </a:r>
            <a:r>
              <a:rPr lang="hr-HR" sz="2800" dirty="0"/>
              <a:t> </a:t>
            </a:r>
            <a:r>
              <a:rPr lang="hr-HR" sz="2800" dirty="0" err="1"/>
              <a:t>of</a:t>
            </a:r>
            <a:r>
              <a:rPr lang="hr-HR" sz="2800" dirty="0"/>
              <a:t> </a:t>
            </a:r>
            <a:r>
              <a:rPr lang="hr-HR" sz="2800" dirty="0" err="1"/>
              <a:t>elements</a:t>
            </a:r>
            <a:r>
              <a:rPr lang="hr-HR" sz="2800" dirty="0"/>
              <a:t>, </a:t>
            </a:r>
            <a:r>
              <a:rPr lang="hr-HR" sz="2800" dirty="0" err="1"/>
              <a:t>each</a:t>
            </a:r>
            <a:r>
              <a:rPr lang="hr-HR" sz="2800" dirty="0"/>
              <a:t> </a:t>
            </a:r>
            <a:r>
              <a:rPr lang="hr-HR" sz="2800" dirty="0" err="1"/>
              <a:t>of</a:t>
            </a:r>
            <a:r>
              <a:rPr lang="hr-HR" sz="2800" dirty="0"/>
              <a:t> </a:t>
            </a:r>
            <a:r>
              <a:rPr lang="hr-HR" sz="2800" dirty="0" err="1"/>
              <a:t>which</a:t>
            </a:r>
            <a:r>
              <a:rPr lang="hr-HR" sz="2800" dirty="0"/>
              <a:t> </a:t>
            </a:r>
            <a:r>
              <a:rPr lang="hr-HR" sz="2800" dirty="0" err="1"/>
              <a:t>is</a:t>
            </a:r>
            <a:r>
              <a:rPr lang="hr-HR" sz="2800" dirty="0"/>
              <a:t> </a:t>
            </a:r>
            <a:r>
              <a:rPr lang="hr-HR" sz="2800" dirty="0" err="1"/>
              <a:t>usually</a:t>
            </a:r>
            <a:r>
              <a:rPr lang="hr-HR" sz="2800" dirty="0"/>
              <a:t> </a:t>
            </a:r>
            <a:r>
              <a:rPr lang="hr-HR" sz="2800" dirty="0" err="1"/>
              <a:t>an</a:t>
            </a:r>
            <a:r>
              <a:rPr lang="hr-HR" sz="2800" dirty="0"/>
              <a:t> </a:t>
            </a:r>
            <a:r>
              <a:rPr lang="hr-HR" sz="2800" dirty="0" err="1"/>
              <a:t>integer</a:t>
            </a:r>
            <a:r>
              <a:rPr lang="hr-HR" sz="2800" dirty="0"/>
              <a:t> </a:t>
            </a:r>
            <a:r>
              <a:rPr lang="hr-HR" sz="2800" dirty="0" err="1"/>
              <a:t>representing</a:t>
            </a:r>
            <a:r>
              <a:rPr lang="hr-HR" sz="2800" dirty="0"/>
              <a:t> </a:t>
            </a:r>
            <a:r>
              <a:rPr lang="hr-HR" sz="2800" dirty="0" err="1"/>
              <a:t>the</a:t>
            </a:r>
            <a:r>
              <a:rPr lang="hr-HR" sz="2800" dirty="0"/>
              <a:t> </a:t>
            </a:r>
            <a:r>
              <a:rPr lang="hr-HR" sz="2800" dirty="0" err="1"/>
              <a:t>state</a:t>
            </a:r>
            <a:r>
              <a:rPr lang="hr-HR" sz="2800" dirty="0"/>
              <a:t> </a:t>
            </a:r>
            <a:r>
              <a:rPr lang="hr-HR" sz="2800" dirty="0" err="1"/>
              <a:t>of</a:t>
            </a:r>
            <a:r>
              <a:rPr lang="hr-HR" sz="2800" dirty="0"/>
              <a:t> FREE, BAD, EOF </a:t>
            </a:r>
            <a:r>
              <a:rPr lang="hr-HR" sz="2800" dirty="0" err="1"/>
              <a:t>or</a:t>
            </a:r>
            <a:r>
              <a:rPr lang="hr-HR" sz="2800" dirty="0"/>
              <a:t> </a:t>
            </a:r>
            <a:r>
              <a:rPr lang="hr-HR" sz="2800" dirty="0" err="1"/>
              <a:t>containing</a:t>
            </a:r>
            <a:r>
              <a:rPr lang="hr-HR" sz="2800" dirty="0"/>
              <a:t> </a:t>
            </a:r>
            <a:r>
              <a:rPr lang="hr-HR" sz="2800" dirty="0" err="1"/>
              <a:t>the</a:t>
            </a:r>
            <a:r>
              <a:rPr lang="hr-HR" sz="2800" dirty="0"/>
              <a:t> </a:t>
            </a:r>
            <a:r>
              <a:rPr lang="hr-HR" sz="2800" dirty="0" err="1"/>
              <a:t>file's</a:t>
            </a:r>
            <a:r>
              <a:rPr lang="hr-HR" sz="2800" dirty="0"/>
              <a:t> </a:t>
            </a:r>
            <a:r>
              <a:rPr lang="hr-HR" sz="2800" dirty="0" err="1"/>
              <a:t>content</a:t>
            </a:r>
            <a:r>
              <a:rPr lang="hr-HR" sz="2800" dirty="0"/>
              <a:t>.</a:t>
            </a:r>
          </a:p>
        </p:txBody>
      </p:sp>
      <p:pic>
        <p:nvPicPr>
          <p:cNvPr id="4" name="Picture 3" descr="Screen Shot 2012-10-22 at 6.5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328"/>
            <a:ext cx="9144000" cy="7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management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 err="1"/>
              <a:t>Organizational</a:t>
            </a:r>
            <a:r>
              <a:rPr lang="hr-HR" sz="2800" dirty="0"/>
              <a:t> </a:t>
            </a:r>
            <a:r>
              <a:rPr lang="hr-HR" sz="2800" dirty="0" err="1"/>
              <a:t>form</a:t>
            </a:r>
            <a:r>
              <a:rPr lang="hr-HR" sz="2800" dirty="0"/>
              <a:t>:</a:t>
            </a:r>
          </a:p>
          <a:p>
            <a:pPr lvl="1"/>
            <a:r>
              <a:rPr lang="hr-HR" sz="2400" dirty="0" err="1"/>
              <a:t>Storing</a:t>
            </a:r>
            <a:r>
              <a:rPr lang="hr-HR" sz="2400" dirty="0"/>
              <a:t> file </a:t>
            </a:r>
            <a:r>
              <a:rPr lang="hr-HR" sz="2400" dirty="0" err="1"/>
              <a:t>contents</a:t>
            </a:r>
            <a:r>
              <a:rPr lang="hr-HR" sz="2400" dirty="0"/>
              <a:t> on </a:t>
            </a:r>
            <a:r>
              <a:rPr lang="hr-HR" sz="2400" dirty="0" err="1"/>
              <a:t>consecutive</a:t>
            </a:r>
            <a:r>
              <a:rPr lang="hr-HR" sz="2400" dirty="0"/>
              <a:t> </a:t>
            </a:r>
            <a:r>
              <a:rPr lang="hr-HR" sz="2400" dirty="0" err="1"/>
              <a:t>cluster</a:t>
            </a:r>
            <a:r>
              <a:rPr lang="hr-HR" sz="2400" dirty="0"/>
              <a:t> </a:t>
            </a:r>
            <a:r>
              <a:rPr lang="hr-HR" sz="2400" dirty="0" err="1"/>
              <a:t>arrays</a:t>
            </a:r>
            <a:endParaRPr lang="hr-HR" sz="2400" dirty="0"/>
          </a:p>
          <a:p>
            <a:pPr lvl="1"/>
            <a:r>
              <a:rPr lang="hr-HR" sz="2400" dirty="0"/>
              <a:t>Use a </a:t>
            </a:r>
            <a:r>
              <a:rPr lang="hr-HR" sz="2400" dirty="0" err="1"/>
              <a:t>linked</a:t>
            </a:r>
            <a:r>
              <a:rPr lang="hr-HR" sz="2400" dirty="0"/>
              <a:t> list </a:t>
            </a:r>
            <a:r>
              <a:rPr lang="hr-HR" sz="2400" dirty="0" err="1"/>
              <a:t>structure</a:t>
            </a:r>
            <a:endParaRPr lang="hr-HR" sz="2400" dirty="0"/>
          </a:p>
          <a:p>
            <a:pPr lvl="1"/>
            <a:r>
              <a:rPr lang="hr-HR" sz="2400" dirty="0"/>
              <a:t>Use a </a:t>
            </a:r>
            <a:r>
              <a:rPr lang="hr-HR" sz="2400" dirty="0" err="1"/>
              <a:t>linked</a:t>
            </a:r>
            <a:r>
              <a:rPr lang="hr-HR" sz="2400" dirty="0"/>
              <a:t> list </a:t>
            </a:r>
            <a:r>
              <a:rPr lang="hr-HR" sz="2400" dirty="0" err="1"/>
              <a:t>structure</a:t>
            </a:r>
            <a:r>
              <a:rPr lang="hr-HR" sz="2400" dirty="0"/>
              <a:t> for </a:t>
            </a:r>
            <a:r>
              <a:rPr lang="hr-HR" sz="2400" dirty="0" err="1"/>
              <a:t>index</a:t>
            </a:r>
            <a:r>
              <a:rPr lang="hr-HR" sz="2400" dirty="0"/>
              <a:t> </a:t>
            </a:r>
            <a:r>
              <a:rPr lang="hr-HR" sz="2400" dirty="0" err="1"/>
              <a:t>matching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50015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management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 err="1"/>
              <a:t>Organize</a:t>
            </a:r>
            <a:r>
              <a:rPr lang="hr-HR" sz="2800" dirty="0"/>
              <a:t> </a:t>
            </a:r>
            <a:r>
              <a:rPr lang="hr-HR" sz="2800" dirty="0" err="1"/>
              <a:t>cluster</a:t>
            </a:r>
            <a:r>
              <a:rPr lang="hr-HR" sz="2800" dirty="0"/>
              <a:t> management on DOS &amp; Windows 9x </a:t>
            </a:r>
            <a:r>
              <a:rPr lang="hr-HR" sz="2800" dirty="0" err="1"/>
              <a:t>operating</a:t>
            </a:r>
            <a:r>
              <a:rPr lang="hr-HR" sz="2800" dirty="0"/>
              <a:t> </a:t>
            </a:r>
            <a:r>
              <a:rPr lang="hr-HR" sz="2800" dirty="0" err="1"/>
              <a:t>systems</a:t>
            </a:r>
            <a:r>
              <a:rPr lang="hr-HR" sz="2800" dirty="0"/>
              <a:t>:</a:t>
            </a:r>
          </a:p>
          <a:p>
            <a:pPr lvl="1"/>
            <a:r>
              <a:rPr lang="hr-HR" sz="2400" dirty="0"/>
              <a:t>FAT (File Allocation Table)</a:t>
            </a:r>
          </a:p>
          <a:p>
            <a:pPr lvl="1"/>
            <a:r>
              <a:rPr lang="hr-HR" sz="2400" dirty="0"/>
              <a:t>FAT12, FAT16, FAT32</a:t>
            </a:r>
          </a:p>
          <a:p>
            <a:pPr lvl="1"/>
            <a:endParaRPr lang="hr-HR" sz="2400" dirty="0"/>
          </a:p>
          <a:p>
            <a:pPr lvl="1"/>
            <a:endParaRPr lang="hr-HR" sz="2400" dirty="0"/>
          </a:p>
          <a:p>
            <a:pPr lvl="1"/>
            <a:endParaRPr lang="hr-HR" sz="2400" dirty="0"/>
          </a:p>
          <a:p>
            <a:pPr lvl="1"/>
            <a:endParaRPr lang="hr-HR" sz="2400" dirty="0"/>
          </a:p>
          <a:p>
            <a:pPr lvl="1"/>
            <a:endParaRPr lang="hr-HR" sz="2400" dirty="0"/>
          </a:p>
          <a:p>
            <a:pPr lvl="1"/>
            <a:r>
              <a:rPr lang="hr-HR" sz="2400" dirty="0" err="1"/>
              <a:t>The</a:t>
            </a:r>
            <a:r>
              <a:rPr lang="hr-HR" sz="2400" dirty="0"/>
              <a:t> </a:t>
            </a:r>
            <a:r>
              <a:rPr lang="hr-HR" sz="2400" dirty="0" err="1"/>
              <a:t>first</a:t>
            </a:r>
            <a:r>
              <a:rPr lang="hr-HR" sz="2400" dirty="0"/>
              <a:t> </a:t>
            </a:r>
            <a:r>
              <a:rPr lang="hr-HR" sz="2400" dirty="0" err="1"/>
              <a:t>cluster</a:t>
            </a:r>
            <a:r>
              <a:rPr lang="hr-HR" sz="2400" dirty="0"/>
              <a:t> </a:t>
            </a:r>
            <a:r>
              <a:rPr lang="hr-HR" sz="2400" dirty="0" err="1"/>
              <a:t>number</a:t>
            </a:r>
            <a:r>
              <a:rPr lang="hr-HR" sz="2400" dirty="0"/>
              <a:t> on </a:t>
            </a:r>
            <a:r>
              <a:rPr lang="hr-HR" sz="2400" dirty="0" err="1"/>
              <a:t>the</a:t>
            </a:r>
            <a:r>
              <a:rPr lang="hr-HR" sz="2400" dirty="0"/>
              <a:t> data </a:t>
            </a:r>
            <a:r>
              <a:rPr lang="hr-HR" sz="2400" dirty="0" err="1"/>
              <a:t>area</a:t>
            </a:r>
            <a:r>
              <a:rPr lang="hr-HR" sz="2400" dirty="0"/>
              <a:t> </a:t>
            </a:r>
            <a:r>
              <a:rPr lang="hr-HR" sz="2400" dirty="0" err="1"/>
              <a:t>is</a:t>
            </a:r>
            <a:r>
              <a:rPr lang="hr-HR" sz="2400" dirty="0"/>
              <a:t> 2(F</a:t>
            </a:r>
            <a:r>
              <a:rPr lang="hr-HR" sz="2400" baseline="-25000" dirty="0"/>
              <a:t>c</a:t>
            </a:r>
            <a:r>
              <a:rPr lang="hr-HR" sz="2400" dirty="0"/>
              <a:t> = 2)</a:t>
            </a:r>
          </a:p>
        </p:txBody>
      </p:sp>
      <p:pic>
        <p:nvPicPr>
          <p:cNvPr id="6" name="Picture 5" descr="Screen Shot 2012-10-22 at 6.5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81400"/>
            <a:ext cx="6705600" cy="23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6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management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Table FAT12</a:t>
            </a:r>
          </a:p>
          <a:p>
            <a:pPr lvl="1"/>
            <a:r>
              <a:rPr lang="hr-HR" sz="2000" dirty="0" err="1"/>
              <a:t>The</a:t>
            </a:r>
            <a:r>
              <a:rPr lang="hr-HR" sz="2000" dirty="0"/>
              <a:t> </a:t>
            </a:r>
            <a:r>
              <a:rPr lang="hr-HR" sz="2000" dirty="0" err="1"/>
              <a:t>access</a:t>
            </a:r>
            <a:r>
              <a:rPr lang="hr-HR" sz="2000" dirty="0"/>
              <a:t> </a:t>
            </a:r>
            <a:r>
              <a:rPr lang="hr-HR" sz="2000" dirty="0" err="1"/>
              <a:t>unit</a:t>
            </a:r>
            <a:r>
              <a:rPr lang="hr-HR" sz="2000" dirty="0"/>
              <a:t> </a:t>
            </a:r>
            <a:r>
              <a:rPr lang="hr-HR" sz="2000" dirty="0" err="1"/>
              <a:t>in</a:t>
            </a:r>
            <a:r>
              <a:rPr lang="hr-HR" sz="2000" dirty="0"/>
              <a:t> RAM </a:t>
            </a:r>
            <a:r>
              <a:rPr lang="hr-HR" sz="2000" dirty="0" err="1"/>
              <a:t>is</a:t>
            </a:r>
            <a:r>
              <a:rPr lang="hr-HR" sz="2000" dirty="0"/>
              <a:t> 1 </a:t>
            </a:r>
            <a:r>
              <a:rPr lang="hr-HR" sz="2000" dirty="0" err="1"/>
              <a:t>byte</a:t>
            </a:r>
            <a:endParaRPr lang="hr-HR" sz="2000" dirty="0"/>
          </a:p>
          <a:p>
            <a:pPr lvl="1"/>
            <a:r>
              <a:rPr lang="hr-HR" sz="2000" dirty="0" err="1"/>
              <a:t>Each</a:t>
            </a:r>
            <a:r>
              <a:rPr lang="hr-HR" sz="2000" dirty="0"/>
              <a:t> element </a:t>
            </a:r>
            <a:r>
              <a:rPr lang="hr-HR" sz="2000" dirty="0" err="1"/>
              <a:t>in</a:t>
            </a:r>
            <a:r>
              <a:rPr lang="hr-HR" sz="2000" dirty="0"/>
              <a:t> </a:t>
            </a:r>
            <a:r>
              <a:rPr lang="hr-HR" sz="2000" dirty="0" err="1"/>
              <a:t>the</a:t>
            </a:r>
            <a:r>
              <a:rPr lang="hr-HR" sz="2000" dirty="0"/>
              <a:t> FAT12 </a:t>
            </a:r>
            <a:r>
              <a:rPr lang="hr-HR" sz="2000" dirty="0" err="1"/>
              <a:t>has</a:t>
            </a:r>
            <a:r>
              <a:rPr lang="hr-HR" sz="2000" dirty="0"/>
              <a:t> a </a:t>
            </a:r>
            <a:r>
              <a:rPr lang="hr-HR" sz="2000" dirty="0" err="1"/>
              <a:t>size</a:t>
            </a:r>
            <a:r>
              <a:rPr lang="hr-HR" sz="2000" dirty="0"/>
              <a:t> </a:t>
            </a:r>
            <a:r>
              <a:rPr lang="hr-HR" sz="2000" dirty="0" err="1"/>
              <a:t>of</a:t>
            </a:r>
            <a:r>
              <a:rPr lang="hr-HR" sz="2000" dirty="0"/>
              <a:t> 12 </a:t>
            </a:r>
            <a:r>
              <a:rPr lang="hr-HR" sz="2000" dirty="0" err="1"/>
              <a:t>bits</a:t>
            </a:r>
            <a:r>
              <a:rPr lang="hr-HR" sz="2000" dirty="0"/>
              <a:t> = 1.5 </a:t>
            </a:r>
            <a:r>
              <a:rPr lang="hr-HR" sz="2000" dirty="0" err="1"/>
              <a:t>bytes</a:t>
            </a:r>
            <a:endParaRPr lang="hr-HR" sz="1600" dirty="0"/>
          </a:p>
        </p:txBody>
      </p:sp>
      <p:pic>
        <p:nvPicPr>
          <p:cNvPr id="4" name="Picture 3" descr="Screen Shot 2012-10-22 at 7.0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7162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Directory Entry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RDET (</a:t>
            </a:r>
            <a:r>
              <a:rPr lang="hr-HR" sz="2400" dirty="0" err="1"/>
              <a:t>Root</a:t>
            </a:r>
            <a:r>
              <a:rPr lang="hr-HR" sz="2400" dirty="0"/>
              <a:t> </a:t>
            </a:r>
            <a:r>
              <a:rPr lang="hr-HR" sz="2400" dirty="0" err="1"/>
              <a:t>Directory</a:t>
            </a:r>
            <a:r>
              <a:rPr lang="hr-HR" sz="2400" dirty="0"/>
              <a:t> </a:t>
            </a:r>
            <a:r>
              <a:rPr lang="hr-HR" sz="2400" dirty="0" err="1"/>
              <a:t>Entry</a:t>
            </a:r>
            <a:r>
              <a:rPr lang="hr-HR" sz="2400" dirty="0"/>
              <a:t> Table) </a:t>
            </a:r>
            <a:r>
              <a:rPr lang="hr-HR" sz="2400" dirty="0" err="1"/>
              <a:t>is</a:t>
            </a:r>
            <a:r>
              <a:rPr lang="hr-HR" sz="2400" dirty="0"/>
              <a:t> a </a:t>
            </a:r>
            <a:r>
              <a:rPr lang="hr-HR" sz="2400" dirty="0" err="1"/>
              <a:t>sequence</a:t>
            </a:r>
            <a:r>
              <a:rPr lang="hr-HR" sz="2400" dirty="0"/>
              <a:t> </a:t>
            </a:r>
            <a:r>
              <a:rPr lang="hr-HR" sz="2400" dirty="0" err="1"/>
              <a:t>of</a:t>
            </a:r>
            <a:r>
              <a:rPr lang="hr-HR" sz="2400" dirty="0"/>
              <a:t> </a:t>
            </a:r>
            <a:r>
              <a:rPr lang="hr-HR" sz="2400" dirty="0" err="1"/>
              <a:t>entries</a:t>
            </a:r>
            <a:r>
              <a:rPr lang="hr-HR" sz="2400" dirty="0"/>
              <a:t>, </a:t>
            </a:r>
            <a:r>
              <a:rPr lang="hr-HR" sz="2400" dirty="0" err="1"/>
              <a:t>each</a:t>
            </a:r>
            <a:r>
              <a:rPr lang="hr-HR" sz="2400" dirty="0"/>
              <a:t> </a:t>
            </a:r>
            <a:r>
              <a:rPr lang="hr-HR" sz="2400" dirty="0" err="1"/>
              <a:t>entry</a:t>
            </a:r>
            <a:r>
              <a:rPr lang="hr-HR" sz="2400" dirty="0"/>
              <a:t> </a:t>
            </a:r>
            <a:r>
              <a:rPr lang="hr-HR" sz="2400" dirty="0" err="1"/>
              <a:t>contains</a:t>
            </a:r>
            <a:r>
              <a:rPr lang="hr-HR" sz="2400" dirty="0"/>
              <a:t> </a:t>
            </a:r>
            <a:r>
              <a:rPr lang="hr-HR" sz="2400" dirty="0" err="1"/>
              <a:t>the</a:t>
            </a:r>
            <a:r>
              <a:rPr lang="hr-HR" sz="2400" dirty="0"/>
              <a:t> </a:t>
            </a:r>
            <a:r>
              <a:rPr lang="hr-HR" sz="2400" dirty="0" err="1"/>
              <a:t>name</a:t>
            </a:r>
            <a:r>
              <a:rPr lang="hr-HR" sz="2400" dirty="0"/>
              <a:t> </a:t>
            </a:r>
            <a:r>
              <a:rPr lang="hr-HR" sz="2400" dirty="0" err="1"/>
              <a:t>and</a:t>
            </a:r>
            <a:r>
              <a:rPr lang="hr-HR" sz="2400" dirty="0"/>
              <a:t> </a:t>
            </a:r>
            <a:r>
              <a:rPr lang="hr-HR" sz="2400" dirty="0" err="1"/>
              <a:t>attributes</a:t>
            </a:r>
            <a:r>
              <a:rPr lang="hr-HR" sz="2400" dirty="0"/>
              <a:t> </a:t>
            </a:r>
            <a:r>
              <a:rPr lang="hr-HR" sz="2400" dirty="0" err="1"/>
              <a:t>of</a:t>
            </a:r>
            <a:r>
              <a:rPr lang="hr-HR" sz="2400" dirty="0"/>
              <a:t> </a:t>
            </a:r>
            <a:r>
              <a:rPr lang="hr-HR" sz="2400" dirty="0" err="1"/>
              <a:t>the</a:t>
            </a:r>
            <a:r>
              <a:rPr lang="hr-HR" sz="2400" dirty="0"/>
              <a:t> </a:t>
            </a:r>
            <a:r>
              <a:rPr lang="hr-HR" sz="2400" dirty="0" err="1"/>
              <a:t>files</a:t>
            </a:r>
            <a:r>
              <a:rPr lang="hr-HR" sz="2400" dirty="0"/>
              <a:t>/</a:t>
            </a:r>
            <a:r>
              <a:rPr lang="hr-HR" sz="2400" dirty="0" err="1"/>
              <a:t>subdirectories</a:t>
            </a:r>
            <a:r>
              <a:rPr lang="hr-HR" sz="2400" dirty="0"/>
              <a:t> on </a:t>
            </a:r>
            <a:r>
              <a:rPr lang="hr-HR" sz="2400" dirty="0" err="1"/>
              <a:t>the</a:t>
            </a:r>
            <a:r>
              <a:rPr lang="hr-HR" sz="2400" dirty="0"/>
              <a:t> </a:t>
            </a:r>
            <a:r>
              <a:rPr lang="hr-HR" sz="2400" dirty="0" err="1"/>
              <a:t>Root</a:t>
            </a:r>
            <a:r>
              <a:rPr lang="hr-HR" sz="2400" dirty="0"/>
              <a:t> </a:t>
            </a:r>
            <a:r>
              <a:rPr lang="hr-HR" sz="2400" dirty="0" err="1"/>
              <a:t>Directory</a:t>
            </a:r>
            <a:r>
              <a:rPr lang="hr-H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49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Directory Entry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 err="1"/>
              <a:t>The</a:t>
            </a:r>
            <a:r>
              <a:rPr lang="hr-HR" sz="2400" dirty="0"/>
              <a:t> </a:t>
            </a:r>
            <a:r>
              <a:rPr lang="hr-HR" sz="2400" dirty="0" err="1"/>
              <a:t>structure</a:t>
            </a:r>
            <a:r>
              <a:rPr lang="hr-HR" sz="2400" dirty="0"/>
              <a:t> </a:t>
            </a:r>
            <a:r>
              <a:rPr lang="hr-HR" sz="2400" dirty="0" err="1"/>
              <a:t>of</a:t>
            </a:r>
            <a:r>
              <a:rPr lang="hr-HR" sz="2400" dirty="0"/>
              <a:t> </a:t>
            </a:r>
            <a:r>
              <a:rPr lang="hr-HR" sz="2400" dirty="0" err="1"/>
              <a:t>each</a:t>
            </a:r>
            <a:r>
              <a:rPr lang="hr-HR" sz="2400" dirty="0"/>
              <a:t> </a:t>
            </a:r>
            <a:r>
              <a:rPr lang="hr-HR" sz="2400" dirty="0" err="1"/>
              <a:t>entry</a:t>
            </a:r>
            <a:r>
              <a:rPr lang="hr-HR" sz="2400" dirty="0"/>
              <a:t> on MS-DOS</a:t>
            </a:r>
          </a:p>
          <a:p>
            <a:pPr lvl="1"/>
            <a:r>
              <a:rPr lang="hr-HR" sz="2000" dirty="0" err="1"/>
              <a:t>Each</a:t>
            </a:r>
            <a:r>
              <a:rPr lang="hr-HR" sz="2000" dirty="0"/>
              <a:t> </a:t>
            </a:r>
            <a:r>
              <a:rPr lang="hr-HR" sz="2000" dirty="0" err="1"/>
              <a:t>entry</a:t>
            </a:r>
            <a:r>
              <a:rPr lang="hr-HR" sz="2000" dirty="0"/>
              <a:t> </a:t>
            </a:r>
            <a:r>
              <a:rPr lang="hr-HR" sz="2000" dirty="0" err="1"/>
              <a:t>is</a:t>
            </a:r>
            <a:r>
              <a:rPr lang="hr-HR" sz="2000" dirty="0"/>
              <a:t> 32 </a:t>
            </a:r>
            <a:r>
              <a:rPr lang="hr-HR" sz="2000" dirty="0" err="1"/>
              <a:t>bytes</a:t>
            </a:r>
            <a:r>
              <a:rPr lang="hr-HR" sz="2000" dirty="0"/>
              <a:t> </a:t>
            </a:r>
            <a:r>
              <a:rPr lang="hr-HR" sz="2000" dirty="0" err="1"/>
              <a:t>in</a:t>
            </a:r>
            <a:r>
              <a:rPr lang="hr-HR" sz="2000" dirty="0"/>
              <a:t> </a:t>
            </a:r>
            <a:r>
              <a:rPr lang="hr-HR" sz="2000" dirty="0" err="1"/>
              <a:t>size</a:t>
            </a:r>
            <a:endParaRPr lang="hr-HR" sz="1600" dirty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799105"/>
              </p:ext>
            </p:extLst>
          </p:nvPr>
        </p:nvGraphicFramePr>
        <p:xfrm>
          <a:off x="457200" y="2667000"/>
          <a:ext cx="8229600" cy="394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ĐỘ DÀI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(byte)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NỘI DUNG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0h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Tên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chính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tập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tin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8h 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Tên mở rộng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Bh (11)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Thuộc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tính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(0-0-A-D-V-S-H-R)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0x0F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thì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này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sủ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dụng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cho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LFNs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Ch (12)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Không dùng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Dh (13)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Giờ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tạo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tập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tin 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: 7; giây:6; phút:6</a:t>
                      </a:r>
                      <a:r>
                        <a:rPr lang="en-US" sz="2000">
                          <a:latin typeface="Times New Roman"/>
                          <a:ea typeface="Times New Roman"/>
                        </a:rPr>
                        <a:t>; giờ: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10h (16)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Ngày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tạo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tập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tin 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ngày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: 5; tháng:4; năm-1980: 7)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1Ah (26)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Cluster bắt đầu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1Ch (28)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Kích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thước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tập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tin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6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Directory Entry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1600" dirty="0" err="1"/>
              <a:t>Attributes</a:t>
            </a:r>
            <a:r>
              <a:rPr lang="hr-HR" sz="1600" dirty="0"/>
              <a:t> </a:t>
            </a:r>
            <a:r>
              <a:rPr lang="hr-HR" sz="1600" dirty="0" err="1"/>
              <a:t>of</a:t>
            </a:r>
            <a:r>
              <a:rPr lang="hr-HR" sz="1600" dirty="0"/>
              <a:t> </a:t>
            </a:r>
            <a:r>
              <a:rPr lang="hr-HR" sz="1600" dirty="0" err="1"/>
              <a:t>entry</a:t>
            </a:r>
            <a:r>
              <a:rPr lang="hr-HR" sz="1600" dirty="0"/>
              <a:t>:</a:t>
            </a:r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marL="119062" indent="0">
              <a:buNone/>
            </a:pPr>
            <a:endParaRPr lang="hr-HR" sz="2000" dirty="0"/>
          </a:p>
          <a:p>
            <a:pPr marL="119062" indent="0">
              <a:buNone/>
            </a:pPr>
            <a:endParaRPr lang="hr-HR" sz="2000" dirty="0"/>
          </a:p>
          <a:p>
            <a:pPr marL="119062" indent="0" algn="ctr">
              <a:buNone/>
            </a:pPr>
            <a:r>
              <a:rPr lang="hr-HR" sz="2400" dirty="0" err="1">
                <a:solidFill>
                  <a:srgbClr val="FF0000"/>
                </a:solidFill>
              </a:rPr>
              <a:t>When</a:t>
            </a:r>
            <a:r>
              <a:rPr lang="hr-HR" sz="2400" dirty="0">
                <a:solidFill>
                  <a:srgbClr val="FF0000"/>
                </a:solidFill>
              </a:rPr>
              <a:t> a file </a:t>
            </a:r>
            <a:r>
              <a:rPr lang="hr-HR" sz="2400" dirty="0" err="1">
                <a:solidFill>
                  <a:srgbClr val="FF0000"/>
                </a:solidFill>
              </a:rPr>
              <a:t>is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 err="1">
                <a:solidFill>
                  <a:srgbClr val="FF0000"/>
                </a:solidFill>
              </a:rPr>
              <a:t>deleted</a:t>
            </a:r>
            <a:r>
              <a:rPr lang="hr-HR" sz="2400" dirty="0">
                <a:solidFill>
                  <a:srgbClr val="FF0000"/>
                </a:solidFill>
              </a:rPr>
              <a:t>, </a:t>
            </a:r>
            <a:r>
              <a:rPr lang="hr-HR" sz="2400" dirty="0" err="1">
                <a:solidFill>
                  <a:srgbClr val="FF0000"/>
                </a:solidFill>
              </a:rPr>
              <a:t>only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 err="1">
                <a:solidFill>
                  <a:srgbClr val="FF0000"/>
                </a:solidFill>
              </a:rPr>
              <a:t>the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 err="1">
                <a:solidFill>
                  <a:srgbClr val="FF0000"/>
                </a:solidFill>
              </a:rPr>
              <a:t>first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 err="1">
                <a:solidFill>
                  <a:srgbClr val="FF0000"/>
                </a:solidFill>
              </a:rPr>
              <a:t>byte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 err="1">
                <a:solidFill>
                  <a:srgbClr val="FF0000"/>
                </a:solidFill>
              </a:rPr>
              <a:t>of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 err="1">
                <a:solidFill>
                  <a:srgbClr val="FF0000"/>
                </a:solidFill>
              </a:rPr>
              <a:t>the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 err="1">
                <a:solidFill>
                  <a:srgbClr val="FF0000"/>
                </a:solidFill>
              </a:rPr>
              <a:t>entry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 err="1">
                <a:solidFill>
                  <a:srgbClr val="FF0000"/>
                </a:solidFill>
              </a:rPr>
              <a:t>changes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3600" dirty="0">
                <a:solidFill>
                  <a:srgbClr val="FF0000"/>
                </a:solidFill>
                <a:latin typeface="Times New Roman"/>
                <a:cs typeface="Times New Roman"/>
              </a:rPr>
              <a:t>0xE5</a:t>
            </a:r>
            <a:endParaRPr lang="hr-HR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 descr="Screen Shot 2012-10-22 at 7.1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540000"/>
            <a:ext cx="4826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4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Directory Entry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1600" dirty="0" err="1"/>
              <a:t>The</a:t>
            </a:r>
            <a:r>
              <a:rPr lang="hr-HR" sz="1600" dirty="0"/>
              <a:t> </a:t>
            </a:r>
            <a:r>
              <a:rPr lang="hr-HR" sz="1600" dirty="0" err="1"/>
              <a:t>structure</a:t>
            </a:r>
            <a:r>
              <a:rPr lang="hr-HR" sz="1600" dirty="0"/>
              <a:t> </a:t>
            </a:r>
            <a:r>
              <a:rPr lang="hr-HR" sz="1600" dirty="0" err="1"/>
              <a:t>of</a:t>
            </a:r>
            <a:r>
              <a:rPr lang="hr-HR" sz="1600" dirty="0"/>
              <a:t> </a:t>
            </a:r>
            <a:r>
              <a:rPr lang="hr-HR" sz="1600" dirty="0" err="1"/>
              <a:t>supporting</a:t>
            </a:r>
            <a:r>
              <a:rPr lang="hr-HR" sz="1600" dirty="0"/>
              <a:t> </a:t>
            </a:r>
            <a:r>
              <a:rPr lang="hr-HR" sz="1600" dirty="0" err="1"/>
              <a:t>entry</a:t>
            </a:r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marL="119062" indent="0">
              <a:buNone/>
            </a:pPr>
            <a:endParaRPr lang="hr-HR" sz="2000" dirty="0"/>
          </a:p>
          <a:p>
            <a:pPr marL="119062" indent="0">
              <a:buNone/>
            </a:pPr>
            <a:endParaRPr lang="hr-HR" sz="20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682088"/>
              </p:ext>
            </p:extLst>
          </p:nvPr>
        </p:nvGraphicFramePr>
        <p:xfrm>
          <a:off x="685800" y="2301240"/>
          <a:ext cx="7696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Byte Offset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Length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Số thứ tự của entry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Các ký tự của tên file (5 ký tự 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Attributes (luôn luôn có giá trị là 0x0F)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Reserved (luôn luôn có giá trị là 0x00)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Checksum của tên file MS-DOS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Các ký tự của tên file (6 ký tự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Cluster đầu tiên (luôn luôn có giá trị là 0x0000)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Các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tự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tên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file (2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tự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6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Directory Entry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marL="119062" indent="0">
              <a:buNone/>
            </a:pPr>
            <a:endParaRPr lang="hr-HR" sz="2000" dirty="0"/>
          </a:p>
          <a:p>
            <a:pPr marL="119062" indent="0">
              <a:buNone/>
            </a:pPr>
            <a:endParaRPr lang="hr-HR" sz="20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6400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32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609600" y="1905000"/>
            <a:ext cx="4419600" cy="24384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Disk - Structure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381000" y="1524000"/>
          <a:ext cx="7696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MBR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266700" y="2019300"/>
            <a:ext cx="685800" cy="4572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5000" y="1905000"/>
            <a:ext cx="3352800" cy="6858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200" y="2590800"/>
          <a:ext cx="441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6200000" flipH="1">
            <a:off x="6172200" y="2286000"/>
            <a:ext cx="2438400" cy="16764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09600" y="4343400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Boot sector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05000" y="30480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Boot Record</a:t>
            </a:r>
          </a:p>
        </p:txBody>
      </p:sp>
    </p:spTree>
    <p:extLst>
      <p:ext uri="{BB962C8B-B14F-4D97-AF65-F5344CB8AC3E}">
        <p14:creationId xmlns:p14="http://schemas.microsoft.com/office/powerpoint/2010/main" val="7631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Directory Entry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SDET (Sub </a:t>
            </a:r>
            <a:r>
              <a:rPr lang="hr-HR" sz="2800" dirty="0" err="1"/>
              <a:t>Directory</a:t>
            </a:r>
            <a:r>
              <a:rPr lang="hr-HR" sz="2800" dirty="0"/>
              <a:t> </a:t>
            </a:r>
            <a:r>
              <a:rPr lang="hr-HR" sz="2800" dirty="0" err="1"/>
              <a:t>Entry</a:t>
            </a:r>
            <a:r>
              <a:rPr lang="hr-HR" sz="2800" dirty="0"/>
              <a:t> Table)</a:t>
            </a:r>
          </a:p>
          <a:p>
            <a:pPr lvl="1"/>
            <a:r>
              <a:rPr lang="hr-HR" sz="2400" dirty="0" err="1"/>
              <a:t>Each</a:t>
            </a:r>
            <a:r>
              <a:rPr lang="hr-HR" sz="2400" dirty="0"/>
              <a:t> </a:t>
            </a:r>
            <a:r>
              <a:rPr lang="hr-HR" sz="2400" dirty="0" err="1"/>
              <a:t>directory</a:t>
            </a:r>
            <a:r>
              <a:rPr lang="hr-HR" sz="2400" dirty="0"/>
              <a:t> on MS-DOS </a:t>
            </a:r>
            <a:r>
              <a:rPr lang="hr-HR" sz="2400" dirty="0" err="1"/>
              <a:t>is</a:t>
            </a:r>
            <a:r>
              <a:rPr lang="hr-HR" sz="2400" dirty="0"/>
              <a:t> </a:t>
            </a:r>
            <a:r>
              <a:rPr lang="hr-HR" sz="2400" dirty="0" err="1"/>
              <a:t>stored</a:t>
            </a:r>
            <a:r>
              <a:rPr lang="hr-HR" sz="2400" dirty="0"/>
              <a:t> as </a:t>
            </a:r>
            <a:r>
              <a:rPr lang="hr-HR" sz="2400" dirty="0" err="1"/>
              <a:t>normal</a:t>
            </a:r>
            <a:r>
              <a:rPr lang="hr-HR" sz="2400" dirty="0"/>
              <a:t> file</a:t>
            </a:r>
          </a:p>
          <a:p>
            <a:pPr lvl="1"/>
            <a:r>
              <a:rPr lang="hr-HR" sz="2400" dirty="0" err="1"/>
              <a:t>The</a:t>
            </a:r>
            <a:r>
              <a:rPr lang="hr-HR" sz="2400" dirty="0"/>
              <a:t> </a:t>
            </a:r>
            <a:r>
              <a:rPr lang="hr-HR" sz="2400" dirty="0" err="1"/>
              <a:t>content</a:t>
            </a:r>
            <a:r>
              <a:rPr lang="hr-HR" sz="2400" dirty="0"/>
              <a:t> </a:t>
            </a:r>
            <a:r>
              <a:rPr lang="hr-HR" sz="2400" dirty="0" err="1"/>
              <a:t>of</a:t>
            </a:r>
            <a:r>
              <a:rPr lang="hr-HR" sz="2400" dirty="0"/>
              <a:t> </a:t>
            </a:r>
            <a:r>
              <a:rPr lang="hr-HR" sz="2400" dirty="0" err="1"/>
              <a:t>this</a:t>
            </a:r>
            <a:r>
              <a:rPr lang="hr-HR" sz="2400" dirty="0"/>
              <a:t> </a:t>
            </a:r>
            <a:r>
              <a:rPr lang="hr-HR" sz="2400" dirty="0" err="1"/>
              <a:t>directory</a:t>
            </a:r>
            <a:r>
              <a:rPr lang="hr-HR" sz="2400" dirty="0"/>
              <a:t> </a:t>
            </a:r>
            <a:r>
              <a:rPr lang="hr-HR" sz="2400" dirty="0" err="1"/>
              <a:t>has</a:t>
            </a:r>
            <a:r>
              <a:rPr lang="hr-HR" sz="2400" dirty="0"/>
              <a:t> </a:t>
            </a:r>
            <a:r>
              <a:rPr lang="hr-HR" sz="2400" dirty="0" err="1"/>
              <a:t>the</a:t>
            </a:r>
            <a:r>
              <a:rPr lang="hr-HR" sz="2400" dirty="0"/>
              <a:t> same </a:t>
            </a:r>
            <a:r>
              <a:rPr lang="hr-HR" sz="2400" dirty="0" err="1"/>
              <a:t>structure</a:t>
            </a:r>
            <a:r>
              <a:rPr lang="hr-HR" sz="2400" dirty="0"/>
              <a:t> </a:t>
            </a:r>
            <a:r>
              <a:rPr lang="hr-HR" sz="2400" dirty="0" err="1"/>
              <a:t>of</a:t>
            </a:r>
            <a:r>
              <a:rPr lang="hr-HR" sz="2400" dirty="0"/>
              <a:t> RDET </a:t>
            </a:r>
            <a:r>
              <a:rPr lang="hr-HR" sz="2400" dirty="0" err="1"/>
              <a:t>except</a:t>
            </a:r>
            <a:r>
              <a:rPr lang="hr-HR" sz="2400" dirty="0"/>
              <a:t> </a:t>
            </a:r>
            <a:r>
              <a:rPr lang="hr-HR" sz="2400" dirty="0" err="1"/>
              <a:t>that</a:t>
            </a:r>
            <a:r>
              <a:rPr lang="hr-HR" sz="2400" dirty="0"/>
              <a:t> </a:t>
            </a:r>
            <a:r>
              <a:rPr lang="hr-HR" sz="2400" dirty="0" err="1"/>
              <a:t>it</a:t>
            </a:r>
            <a:r>
              <a:rPr lang="hr-HR" sz="2400" dirty="0"/>
              <a:t> </a:t>
            </a:r>
            <a:r>
              <a:rPr lang="hr-HR" sz="2400" dirty="0" err="1"/>
              <a:t>is</a:t>
            </a:r>
            <a:r>
              <a:rPr lang="hr-HR" sz="2400" dirty="0"/>
              <a:t> </a:t>
            </a:r>
            <a:r>
              <a:rPr lang="hr-HR" sz="2400" dirty="0" err="1"/>
              <a:t>in</a:t>
            </a:r>
            <a:r>
              <a:rPr lang="hr-HR" sz="2400" dirty="0"/>
              <a:t> Data </a:t>
            </a:r>
            <a:r>
              <a:rPr lang="hr-HR" sz="2400" dirty="0" err="1"/>
              <a:t>area</a:t>
            </a:r>
            <a:r>
              <a:rPr lang="hr-HR" sz="2400" dirty="0"/>
              <a:t>.</a:t>
            </a:r>
          </a:p>
          <a:p>
            <a:endParaRPr lang="hr-HR" sz="2800" dirty="0"/>
          </a:p>
          <a:p>
            <a:r>
              <a:rPr lang="hr-HR" sz="2800" dirty="0"/>
              <a:t>SDET on MS-DOS </a:t>
            </a:r>
            <a:r>
              <a:rPr lang="hr-HR" sz="2800" dirty="0" err="1"/>
              <a:t>has</a:t>
            </a:r>
            <a:r>
              <a:rPr lang="hr-HR" sz="2800" dirty="0"/>
              <a:t> </a:t>
            </a:r>
            <a:r>
              <a:rPr lang="hr-HR" sz="2800" dirty="0" err="1"/>
              <a:t>two</a:t>
            </a:r>
            <a:r>
              <a:rPr lang="hr-HR" sz="2800" dirty="0"/>
              <a:t> </a:t>
            </a:r>
            <a:r>
              <a:rPr lang="hr-HR" sz="2800" dirty="0" err="1"/>
              <a:t>special</a:t>
            </a:r>
            <a:r>
              <a:rPr lang="hr-HR" sz="2800" dirty="0"/>
              <a:t> </a:t>
            </a:r>
            <a:r>
              <a:rPr lang="hr-HR" sz="2800" dirty="0" err="1"/>
              <a:t>entries</a:t>
            </a:r>
            <a:r>
              <a:rPr lang="hr-HR" sz="2800" dirty="0"/>
              <a:t>: "." </a:t>
            </a:r>
            <a:r>
              <a:rPr lang="hr-HR" sz="2800" dirty="0" err="1"/>
              <a:t>and</a:t>
            </a:r>
            <a:r>
              <a:rPr lang="hr-HR" sz="2800" dirty="0"/>
              <a:t> ".."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29841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Is the first sector in each volume</a:t>
            </a:r>
          </a:p>
          <a:p>
            <a:pPr marL="119062" indent="0">
              <a:buNone/>
            </a:pPr>
            <a:endParaRPr lang="vi-VN" dirty="0"/>
          </a:p>
          <a:p>
            <a:r>
              <a:rPr lang="vi-VN" dirty="0"/>
              <a:t>Is a small piece of program to load the OS on boot and contains some important configs of the volume.</a:t>
            </a:r>
          </a:p>
        </p:txBody>
      </p:sp>
    </p:spTree>
    <p:extLst>
      <p:ext uri="{BB962C8B-B14F-4D97-AF65-F5344CB8AC3E}">
        <p14:creationId xmlns:p14="http://schemas.microsoft.com/office/powerpoint/2010/main" val="304553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dirty="0"/>
              <a:t>Hình thức tổ chức trên HĐH DOS</a:t>
            </a:r>
          </a:p>
          <a:p>
            <a:endParaRPr lang="hr-HR" sz="2000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45025"/>
              </p:ext>
            </p:extLst>
          </p:nvPr>
        </p:nvGraphicFramePr>
        <p:xfrm>
          <a:off x="457199" y="1552957"/>
          <a:ext cx="8153401" cy="485794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endParaRPr lang="en-US" sz="14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BPB_SecPerClus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số entry trong bảng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 có giá trị là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RDET</a:t>
                      </a:r>
                      <a:endParaRPr lang="en-US" sz="14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9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hr-HR" sz="2000" dirty="0"/>
              <a:t> </a:t>
            </a:r>
          </a:p>
        </p:txBody>
      </p:sp>
      <p:graphicFrame>
        <p:nvGraphicFramePr>
          <p:cNvPr id="9" name="Content Placeholder 9"/>
          <p:cNvGraphicFramePr>
            <a:graphicFrameLocks/>
          </p:cNvGraphicFramePr>
          <p:nvPr/>
        </p:nvGraphicFramePr>
        <p:xfrm>
          <a:off x="304800" y="1524000"/>
          <a:ext cx="8382001" cy="288226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Offset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hexa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Size (bytes)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BS_DrvNum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vật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đĩa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(0x00: floppy disks, 0x80: hard disks). </a:t>
                      </a:r>
                      <a:br>
                        <a:rPr lang="en-US" sz="1600" b="1" dirty="0">
                          <a:latin typeface="Times New Roman"/>
                          <a:ea typeface="Times New Roman"/>
                        </a:rPr>
                      </a:b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NOTE: This field is actually operating system specific.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BS_Reserved1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BS_BootSig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26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HĐH  (0x29).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BS_VolID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27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Volume serial number.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BS_VolLab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Volume label.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BS_FilSysType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36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Chuỗi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loại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FAT: 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“FAT12   ”, “FAT16   ”, “FAT     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Boot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1FE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Dấu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thúc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(0x55AA)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4953000"/>
            <a:ext cx="711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FAT12, FAT16: The remaining 476 bytes structure in </a:t>
            </a:r>
            <a:r>
              <a:rPr lang="en-US" b="1" dirty="0" err="1"/>
              <a:t>Bootsector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48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hr-HR" sz="2000" dirty="0"/>
              <a:t> 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437483"/>
              </p:ext>
            </p:extLst>
          </p:nvPr>
        </p:nvGraphicFramePr>
        <p:xfrm>
          <a:off x="381000" y="990600"/>
          <a:ext cx="8382001" cy="5091623"/>
        </p:xfrm>
        <a:graphic>
          <a:graphicData uri="http://schemas.openxmlformats.org/drawingml/2006/table">
            <a:tbl>
              <a:tblPr/>
              <a:tblGrid>
                <a:gridCol w="164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5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Offset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hexa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Size (bytes)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BPB_FATSz32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1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FAT 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BPB_FATSz16 must be 0. 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BPB_ExtFlags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0" indent="-5321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0-3: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FAT active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Bits 4-6: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7:  	0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cập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nhật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lên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tất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cả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các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FAT</a:t>
                      </a:r>
                    </a:p>
                    <a:p>
                      <a:pPr marL="532130" marR="0" indent="-5321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	1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cập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nhật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lên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FAT active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8-15: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BPB_FSVer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2A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 FAT32 (byte thấp mirror)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BPB_RootClus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2C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cluster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đầu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tiên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RDET (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: 2)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BPB_FSInfo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chứa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FSINFO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tin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trống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.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1)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BPB_BkBootSec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chứa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bản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sao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6)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BPB_Reserved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BS_DrvNum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40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vật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đĩa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(0x00: floppy disks, 0x80: hard disks).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BS_Reserved1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Dành riêng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BS_BootSig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Ký hiệu nhận diện HĐH  (0x29).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BS_VolID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Volume serial number..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BS_VolLab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Volume label.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BS_FilSysType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Chuỗi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FAT: ”</a:t>
                      </a:r>
                      <a:r>
                        <a:rPr lang="en-US" sz="1400" b="1" dirty="0">
                          <a:latin typeface="Courier"/>
                          <a:ea typeface="Times New Roman"/>
                        </a:rPr>
                        <a:t>FAT32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”. 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Boot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Dấu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thúc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(0x55AA)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54468" y="6361034"/>
            <a:ext cx="631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FAT32: The remaining 476 bytes structure in </a:t>
            </a:r>
            <a:r>
              <a:rPr lang="en-US" b="1" dirty="0" err="1"/>
              <a:t>Bootsector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37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dirty="0" err="1"/>
              <a:t>Example</a:t>
            </a:r>
            <a:endParaRPr lang="hr-HR" sz="2000" dirty="0"/>
          </a:p>
        </p:txBody>
      </p:sp>
      <p:pic>
        <p:nvPicPr>
          <p:cNvPr id="4" name="Picture 3" descr="Screen Shot 2012-10-22 at 7.2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273300"/>
            <a:ext cx="86487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914400" y="1524000"/>
          <a:ext cx="7086600" cy="4248696"/>
        </p:xfrm>
        <a:graphic>
          <a:graphicData uri="http://schemas.openxmlformats.org/drawingml/2006/table">
            <a:tbl>
              <a:tblPr/>
              <a:tblGrid>
                <a:gridCol w="941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dirty="0"/>
                        <a:t>Description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dirty="0"/>
                        <a:t>Size in</a:t>
                      </a:r>
                      <a:br>
                        <a:rPr lang="en-US" sz="1800" b="1" dirty="0"/>
                      </a:br>
                      <a:r>
                        <a:rPr lang="en-US" sz="1800" b="1" dirty="0">
                          <a:hlinkClick r:id="rId2" tooltip="Byte"/>
                        </a:rPr>
                        <a:t>bytes</a:t>
                      </a:r>
                      <a:endParaRPr lang="en-US" sz="1800" b="1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linkClick r:id="rId3" tooltip="Hexadecimal"/>
                        </a:rPr>
                        <a:t>Hex</a:t>
                      </a:r>
                      <a:endParaRPr lang="en-US" sz="1800" b="1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linkClick r:id="rId4" tooltip="Octal"/>
                        </a:rPr>
                        <a:t>Oct</a:t>
                      </a:r>
                      <a:endParaRPr lang="en-US" sz="1800" b="1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linkClick r:id="rId5" tooltip="Decimal"/>
                        </a:rPr>
                        <a:t>Dec</a:t>
                      </a:r>
                      <a:endParaRPr lang="en-US" sz="1800" b="1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Code Area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440</a:t>
                      </a:r>
                      <a:br>
                        <a:rPr lang="en-US" sz="1800"/>
                      </a:br>
                      <a:r>
                        <a:rPr lang="en-US" sz="1800"/>
                        <a:t>(max. 446)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01B8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0670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Optional Disk signature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01BC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0674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444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Usually Nulls; 0x0000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01BE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0676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446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Table of primary partitions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(Four 16-byte entries, IBM Partition Table scheme)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64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01FE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0776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510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55h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dirty="0"/>
                        <a:t>MBR signature;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0xAA55</a:t>
                      </a:r>
                      <a:r>
                        <a:rPr lang="en-US" sz="1800" baseline="30000" dirty="0">
                          <a:hlinkClick r:id="rId6"/>
                        </a:rPr>
                        <a:t>[1]</a:t>
                      </a:r>
                      <a:endParaRPr lang="en-US" sz="1800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01FF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0777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511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AAh</a:t>
                      </a:r>
                      <a:endParaRPr lang="en-US" sz="1800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MBR, total size: 446 + 64 + 2 =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512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172200"/>
            <a:ext cx="16962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Source: </a:t>
            </a:r>
            <a:r>
              <a:rPr lang="en-US" sz="1500" i="1" dirty="0" err="1"/>
              <a:t>wikipedia</a:t>
            </a: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307428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description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9623217"/>
              </p:ext>
            </p:extLst>
          </p:nvPr>
        </p:nvGraphicFramePr>
        <p:xfrm>
          <a:off x="228600" y="1537476"/>
          <a:ext cx="7924798" cy="52443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Offset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Field length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(bytes)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Description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0x00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  <a:r>
                        <a:rPr lang="en-US" sz="1600" baseline="30000" dirty="0">
                          <a:hlinkClick r:id="rId2"/>
                        </a:rPr>
                        <a:t>[7]</a:t>
                      </a:r>
                      <a:r>
                        <a:rPr lang="en-US" sz="1600" dirty="0"/>
                        <a:t> (0x80 = bootable, 0x00 = non-bootable, other = invalid</a:t>
                      </a:r>
                      <a:r>
                        <a:rPr lang="en-US" sz="1600" baseline="30000" dirty="0">
                          <a:hlinkClick r:id="rId2"/>
                        </a:rPr>
                        <a:t>[8]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 tooltip="Cylinder-head-sector"/>
                        </a:rPr>
                        <a:t>CHS address</a:t>
                      </a:r>
                      <a:r>
                        <a:rPr lang="en-US" sz="1600" dirty="0"/>
                        <a:t> of first </a:t>
                      </a:r>
                      <a:r>
                        <a:rPr lang="en-US" sz="1600" dirty="0">
                          <a:hlinkClick r:id="rId3" tooltip="Cylinder-head-sector"/>
                        </a:rPr>
                        <a:t>block</a:t>
                      </a:r>
                      <a:r>
                        <a:rPr lang="en-US" sz="1600" dirty="0"/>
                        <a:t> in partition.</a:t>
                      </a:r>
                      <a:r>
                        <a:rPr lang="en-US" sz="1600" baseline="30000" dirty="0">
                          <a:hlinkClick r:id="rId2"/>
                        </a:rPr>
                        <a:t>[9]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The format is described in the next 3 bytes.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</a:t>
                      </a:r>
                      <a:r>
                        <a:rPr lang="en-US" sz="1600" baseline="30000" dirty="0">
                          <a:hlinkClick r:id="rId2"/>
                        </a:rPr>
                        <a:t>[10]</a:t>
                      </a:r>
                      <a:endParaRPr lang="en-US" sz="1600" dirty="0"/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0x02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sector is in bits 5–0</a:t>
                      </a:r>
                      <a:r>
                        <a:rPr lang="en-US" sz="1600" baseline="30000" dirty="0">
                          <a:hlinkClick r:id="rId2"/>
                        </a:rPr>
                        <a:t>[11]</a:t>
                      </a:r>
                      <a:r>
                        <a:rPr lang="en-US" sz="1600" dirty="0"/>
                        <a:t>; bits 9–8 of cylinder are in bits 7–6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0x03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bits 7–0 of cylinder</a:t>
                      </a:r>
                      <a:r>
                        <a:rPr lang="en-US" sz="1600" baseline="30000" dirty="0">
                          <a:hlinkClick r:id="rId2"/>
                        </a:rPr>
                        <a:t>[12]</a:t>
                      </a:r>
                      <a:endParaRPr lang="en-US" sz="1600" dirty="0"/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0x04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 tooltip="Partition type"/>
                        </a:rPr>
                        <a:t>partition type</a:t>
                      </a:r>
                      <a:r>
                        <a:rPr lang="en-US" sz="1600" baseline="30000" dirty="0">
                          <a:hlinkClick r:id="rId2"/>
                        </a:rPr>
                        <a:t>[13]</a:t>
                      </a:r>
                      <a:endParaRPr lang="en-US" sz="1600" dirty="0"/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0x05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 tooltip="Cylinder-head-sector"/>
                        </a:rPr>
                        <a:t>CHS address</a:t>
                      </a:r>
                      <a:r>
                        <a:rPr lang="en-US" sz="1600" dirty="0"/>
                        <a:t> of last </a:t>
                      </a:r>
                      <a:r>
                        <a:rPr lang="en-US" sz="1600" dirty="0">
                          <a:hlinkClick r:id="rId3" tooltip="Cylinder-head-sector"/>
                        </a:rPr>
                        <a:t>block</a:t>
                      </a:r>
                      <a:r>
                        <a:rPr lang="en-US" sz="1600" dirty="0"/>
                        <a:t> in partition.</a:t>
                      </a:r>
                      <a:r>
                        <a:rPr lang="en-US" sz="1600" baseline="30000" dirty="0">
                          <a:hlinkClick r:id="rId2"/>
                        </a:rPr>
                        <a:t>[14]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The format is described in the next 3 bytes.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0x05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0x06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sector is in bits 5–0; bits 9–8 of cylinder are in bits 7–6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0x07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bits 7–0 of cylinder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0x08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 tooltip="Logical block addressing"/>
                        </a:rPr>
                        <a:t>LBA</a:t>
                      </a:r>
                      <a:r>
                        <a:rPr lang="en-US" sz="1600"/>
                        <a:t> of first sector in the partition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0x0C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</a:t>
                      </a:r>
                      <a:r>
                        <a:rPr lang="en-US" sz="1600" dirty="0">
                          <a:hlinkClick r:id="rId3" tooltip="Cylinder-head-sector"/>
                        </a:rPr>
                        <a:t>blocks</a:t>
                      </a:r>
                      <a:r>
                        <a:rPr lang="en-US" sz="1600" dirty="0"/>
                        <a:t> in partition, in little-endian format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9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– Example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2953B444-F6F8-4DB8-8B20-86F536B5D31B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5" name="Picture 3" descr="D:\Teaching\HDH\MBR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408176"/>
            <a:ext cx="6434551" cy="529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825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–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1447800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9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46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Starting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sector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Sector#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78140097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78140160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78156225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read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write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on </a:t>
            </a:r>
            <a:r>
              <a:rPr lang="hr-HR" dirty="0" err="1"/>
              <a:t>the</a:t>
            </a:r>
            <a:r>
              <a:rPr lang="hr-HR" dirty="0"/>
              <a:t> disk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sector</a:t>
            </a:r>
            <a:r>
              <a:rPr lang="hr-HR" dirty="0"/>
              <a:t>, but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stores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file </a:t>
            </a:r>
            <a:r>
              <a:rPr lang="hr-HR" dirty="0" err="1"/>
              <a:t>content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not</a:t>
            </a:r>
            <a:r>
              <a:rPr lang="hr-HR" dirty="0"/>
              <a:t> a </a:t>
            </a:r>
            <a:r>
              <a:rPr lang="hr-HR" dirty="0" err="1"/>
              <a:t>sector</a:t>
            </a:r>
            <a:r>
              <a:rPr lang="hr-HR" dirty="0"/>
              <a:t> but a </a:t>
            </a:r>
            <a:r>
              <a:rPr lang="hr-HR" dirty="0" err="1"/>
              <a:t>cluster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N </a:t>
            </a:r>
            <a:r>
              <a:rPr lang="hr-HR" dirty="0" err="1"/>
              <a:t>consecutive</a:t>
            </a:r>
            <a:r>
              <a:rPr lang="hr-HR" dirty="0"/>
              <a:t> </a:t>
            </a:r>
            <a:r>
              <a:rPr lang="hr-HR" dirty="0" err="1"/>
              <a:t>sectors</a:t>
            </a:r>
            <a:r>
              <a:rPr lang="hr-HR" dirty="0"/>
              <a:t> (N≥1). </a:t>
            </a:r>
          </a:p>
          <a:p>
            <a:pPr lvl="1"/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location</a:t>
            </a:r>
            <a:r>
              <a:rPr lang="hr-HR" dirty="0"/>
              <a:t> to </a:t>
            </a:r>
            <a:r>
              <a:rPr lang="hr-HR" dirty="0" err="1"/>
              <a:t>store</a:t>
            </a:r>
            <a:r>
              <a:rPr lang="hr-HR" dirty="0"/>
              <a:t> file </a:t>
            </a:r>
            <a:r>
              <a:rPr lang="hr-HR" dirty="0" err="1"/>
              <a:t>contents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1 </a:t>
            </a:r>
            <a:r>
              <a:rPr lang="hr-HR" dirty="0" err="1"/>
              <a:t>cluster</a:t>
            </a:r>
            <a:r>
              <a:rPr lang="hr-HR" dirty="0"/>
              <a:t>.</a:t>
            </a:r>
          </a:p>
          <a:p>
            <a:pPr lvl="1"/>
            <a:r>
              <a:rPr lang="hr-HR" dirty="0" err="1"/>
              <a:t>Cluster</a:t>
            </a:r>
            <a:r>
              <a:rPr lang="hr-HR" dirty="0"/>
              <a:t> </a:t>
            </a:r>
            <a:r>
              <a:rPr lang="hr-HR" dirty="0" err="1"/>
              <a:t>only</a:t>
            </a:r>
            <a:r>
              <a:rPr lang="hr-HR" dirty="0"/>
              <a:t> </a:t>
            </a:r>
            <a:r>
              <a:rPr lang="hr-HR" dirty="0" err="1"/>
              <a:t>exists</a:t>
            </a:r>
            <a:r>
              <a:rPr lang="hr-HR" dirty="0"/>
              <a:t> on </a:t>
            </a:r>
            <a:r>
              <a:rPr lang="hr-HR" dirty="0" err="1"/>
              <a:t>the</a:t>
            </a:r>
            <a:r>
              <a:rPr lang="hr-HR" dirty="0"/>
              <a:t> Data </a:t>
            </a:r>
            <a:r>
              <a:rPr lang="hr-HR" dirty="0" err="1"/>
              <a:t>area</a:t>
            </a:r>
            <a:r>
              <a:rPr lang="hr-HR" dirty="0"/>
              <a:t> </a:t>
            </a:r>
            <a:r>
              <a:rPr lang="hr-HR" dirty="0" err="1"/>
              <a:t>where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file </a:t>
            </a:r>
            <a:r>
              <a:rPr lang="hr-HR" dirty="0" err="1"/>
              <a:t>content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stored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78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endParaRPr lang="hr-HR" dirty="0"/>
          </a:p>
          <a:p>
            <a:r>
              <a:rPr lang="hr-HR" dirty="0" err="1"/>
              <a:t>Cluster</a:t>
            </a:r>
            <a:r>
              <a:rPr lang="hr-HR" dirty="0"/>
              <a:t> C </a:t>
            </a:r>
            <a:r>
              <a:rPr lang="hr-HR" dirty="0" err="1"/>
              <a:t>will</a:t>
            </a:r>
            <a:r>
              <a:rPr lang="hr-HR" dirty="0"/>
              <a:t> start at </a:t>
            </a:r>
            <a:r>
              <a:rPr lang="hr-HR" dirty="0" err="1"/>
              <a:t>sector</a:t>
            </a:r>
            <a:endParaRPr lang="hr-HR" dirty="0"/>
          </a:p>
          <a:p>
            <a:pPr marL="119062" indent="0">
              <a:buNone/>
            </a:pPr>
            <a:r>
              <a:rPr lang="hr-HR" dirty="0"/>
              <a:t>		SS + (C - FC) * SC</a:t>
            </a:r>
          </a:p>
          <a:p>
            <a:pPr marL="119062" indent="0">
              <a:buNone/>
            </a:pPr>
            <a:r>
              <a:rPr lang="hr-HR" dirty="0" err="1"/>
              <a:t>where</a:t>
            </a:r>
            <a:r>
              <a:rPr lang="hr-HR" dirty="0"/>
              <a:t>,</a:t>
            </a:r>
          </a:p>
          <a:p>
            <a:pPr marL="119062" indent="0">
              <a:buNone/>
            </a:pPr>
            <a:r>
              <a:rPr lang="hr-HR" dirty="0"/>
              <a:t>- SS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starting</a:t>
            </a:r>
            <a:r>
              <a:rPr lang="hr-HR" dirty="0"/>
              <a:t> </a:t>
            </a:r>
            <a:r>
              <a:rPr lang="hr-HR" dirty="0" err="1"/>
              <a:t>sector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DATA </a:t>
            </a:r>
            <a:r>
              <a:rPr lang="hr-HR" dirty="0" err="1"/>
              <a:t>region</a:t>
            </a:r>
            <a:endParaRPr lang="hr-HR" dirty="0"/>
          </a:p>
          <a:p>
            <a:pPr marL="119062" indent="0">
              <a:buNone/>
            </a:pPr>
            <a:r>
              <a:rPr lang="hr-HR" dirty="0"/>
              <a:t>- SC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sectors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a </a:t>
            </a:r>
            <a:r>
              <a:rPr lang="hr-HR" dirty="0" err="1"/>
              <a:t>cluster</a:t>
            </a:r>
            <a:endParaRPr lang="hr-HR" dirty="0"/>
          </a:p>
          <a:p>
            <a:pPr marL="119062" indent="0">
              <a:buNone/>
            </a:pPr>
            <a:r>
              <a:rPr lang="hr-HR" dirty="0"/>
              <a:t>- FC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index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first</a:t>
            </a:r>
            <a:r>
              <a:rPr lang="hr-HR" dirty="0"/>
              <a:t> </a:t>
            </a:r>
            <a:r>
              <a:rPr lang="hr-HR" dirty="0" err="1"/>
              <a:t>cluster</a:t>
            </a:r>
            <a:r>
              <a:rPr lang="hr-H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981200"/>
            <a:ext cx="1447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981200"/>
            <a:ext cx="54864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3537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US" sz="2400" dirty="0"/>
              <a:t>An example:</a:t>
            </a:r>
          </a:p>
          <a:p>
            <a:pPr marL="119062" indent="0">
              <a:buNone/>
            </a:pPr>
            <a:r>
              <a:rPr lang="en-US" sz="2400" dirty="0"/>
              <a:t>- Volume has a size of 4014 sectors</a:t>
            </a:r>
          </a:p>
          <a:p>
            <a:pPr marL="119062" indent="0">
              <a:buNone/>
            </a:pPr>
            <a:r>
              <a:rPr lang="en-US" sz="2400" dirty="0"/>
              <a:t>- The SYSTEM area occupies 11 sectors</a:t>
            </a:r>
          </a:p>
          <a:p>
            <a:pPr marL="119062" indent="0">
              <a:buNone/>
            </a:pPr>
            <a:r>
              <a:rPr lang="en-US" sz="2400" dirty="0"/>
              <a:t>- Each cluster occupies 4 sectors</a:t>
            </a:r>
          </a:p>
          <a:p>
            <a:pPr marL="119062" indent="0">
              <a:buNone/>
            </a:pPr>
            <a:r>
              <a:rPr lang="en-US" sz="2400" dirty="0"/>
              <a:t>- The first cluster has the index number 2</a:t>
            </a:r>
            <a:endParaRPr lang="en-US" dirty="0"/>
          </a:p>
          <a:p>
            <a:pPr marL="119062" indent="0">
              <a:buNone/>
            </a:pPr>
            <a:endParaRPr lang="en-US" dirty="0"/>
          </a:p>
          <a:p>
            <a:pPr marL="119062" indent="0">
              <a:buNone/>
            </a:pPr>
            <a:endParaRPr lang="en-US" dirty="0"/>
          </a:p>
          <a:p>
            <a:pPr marL="119062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3 sector 4011, 4012, 4013 </a:t>
            </a:r>
            <a:r>
              <a:rPr lang="en-US" sz="2800" dirty="0" err="1">
                <a:solidFill>
                  <a:srgbClr val="FF0000"/>
                </a:solidFill>
              </a:rPr>
              <a:t>sẽ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thuộc</a:t>
            </a:r>
            <a:r>
              <a:rPr lang="en-US" sz="2800" dirty="0">
                <a:solidFill>
                  <a:srgbClr val="FF0000"/>
                </a:solidFill>
              </a:rPr>
              <a:t> cluster </a:t>
            </a:r>
            <a:r>
              <a:rPr lang="en-US" sz="2800" dirty="0" err="1">
                <a:solidFill>
                  <a:srgbClr val="FF0000"/>
                </a:solidFill>
              </a:rPr>
              <a:t>nào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được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dụng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endParaRPr lang="hr-HR" sz="2800" dirty="0">
              <a:solidFill>
                <a:srgbClr val="FF0000"/>
              </a:solidFill>
            </a:endParaRPr>
          </a:p>
        </p:txBody>
      </p:sp>
      <p:pic>
        <p:nvPicPr>
          <p:cNvPr id="11" name="Picture 10" descr="Screen Shot 2012-10-22 at 6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1" y="3879544"/>
            <a:ext cx="9144000" cy="14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2553</TotalTime>
  <Words>1680</Words>
  <Application>Microsoft Macintosh PowerPoint</Application>
  <PresentationFormat>On-screen Show (4:3)</PresentationFormat>
  <Paragraphs>502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Corbel</vt:lpstr>
      <vt:lpstr>Courier</vt:lpstr>
      <vt:lpstr>Times New Roman</vt:lpstr>
      <vt:lpstr>Wingdings</vt:lpstr>
      <vt:lpstr>Wingdings 2</vt:lpstr>
      <vt:lpstr>Wingdings 3</vt:lpstr>
      <vt:lpstr>Module</vt:lpstr>
      <vt:lpstr>PowerPoint Presentation</vt:lpstr>
      <vt:lpstr>Optical Disk - Structure</vt:lpstr>
      <vt:lpstr>Master Boot Record</vt:lpstr>
      <vt:lpstr>Partition description</vt:lpstr>
      <vt:lpstr>Master Boot Record – Example</vt:lpstr>
      <vt:lpstr>Master Boot Record – Example</vt:lpstr>
      <vt:lpstr>Cluster</vt:lpstr>
      <vt:lpstr>Cluster</vt:lpstr>
      <vt:lpstr>Cluster</vt:lpstr>
      <vt:lpstr>File management system organization</vt:lpstr>
      <vt:lpstr>Cluster management table</vt:lpstr>
      <vt:lpstr>Cluster management table</vt:lpstr>
      <vt:lpstr>Cluster management table</vt:lpstr>
      <vt:lpstr>Cluster management table</vt:lpstr>
      <vt:lpstr>Root Directory Entry Table</vt:lpstr>
      <vt:lpstr>Root Directory Entry Table</vt:lpstr>
      <vt:lpstr>Root Directory Entry Table</vt:lpstr>
      <vt:lpstr>Root Directory Entry Table</vt:lpstr>
      <vt:lpstr>Root Directory Entry Table</vt:lpstr>
      <vt:lpstr>Sub Directory Entry Table</vt:lpstr>
      <vt:lpstr>Boot Sector</vt:lpstr>
      <vt:lpstr>Boot Sector</vt:lpstr>
      <vt:lpstr>Boot Sector</vt:lpstr>
      <vt:lpstr>Boot Sector</vt:lpstr>
      <vt:lpstr>Boot Sector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 OPERATING SYSTEMS</dc:title>
  <dc:creator>Tanja</dc:creator>
  <cp:lastModifiedBy>Cao Xuân Nam</cp:lastModifiedBy>
  <cp:revision>202</cp:revision>
  <dcterms:created xsi:type="dcterms:W3CDTF">2009-07-19T16:48:24Z</dcterms:created>
  <dcterms:modified xsi:type="dcterms:W3CDTF">2021-05-09T05:12:03Z</dcterms:modified>
</cp:coreProperties>
</file>