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53"/>
  </p:notesMasterIdLst>
  <p:handoutMasterIdLst>
    <p:handoutMasterId r:id="rId54"/>
  </p:handoutMasterIdLst>
  <p:sldIdLst>
    <p:sldId id="260" r:id="rId2"/>
    <p:sldId id="257" r:id="rId3"/>
    <p:sldId id="262" r:id="rId4"/>
    <p:sldId id="263" r:id="rId5"/>
    <p:sldId id="288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89" r:id="rId17"/>
    <p:sldId id="275" r:id="rId18"/>
    <p:sldId id="276" r:id="rId19"/>
    <p:sldId id="290" r:id="rId20"/>
    <p:sldId id="291" r:id="rId21"/>
    <p:sldId id="292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317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25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90" autoAdjust="0"/>
  </p:normalViewPr>
  <p:slideViewPr>
    <p:cSldViewPr>
      <p:cViewPr varScale="1">
        <p:scale>
          <a:sx n="53" d="100"/>
          <a:sy n="53" d="100"/>
        </p:scale>
        <p:origin x="-18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EF1A62-F820-4DD9-8407-8454D13BFC7D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217B3DF-DBE2-4B77-AE26-56226CEEA098}">
      <dgm:prSet/>
      <dgm:spPr/>
      <dgm:t>
        <a:bodyPr/>
        <a:lstStyle/>
        <a:p>
          <a:pPr rtl="0"/>
          <a:r>
            <a:rPr lang="en-US" smtClean="0"/>
            <a:t>Giới thiệu</a:t>
          </a:r>
          <a:endParaRPr lang="en-US"/>
        </a:p>
      </dgm:t>
    </dgm:pt>
    <dgm:pt modelId="{8708DFB0-AD8A-4438-BF8C-723C0A421BF7}" type="parTrans" cxnId="{0A66571E-C360-4020-84A3-BCF11555BA2F}">
      <dgm:prSet/>
      <dgm:spPr/>
      <dgm:t>
        <a:bodyPr/>
        <a:lstStyle/>
        <a:p>
          <a:endParaRPr lang="en-US"/>
        </a:p>
      </dgm:t>
    </dgm:pt>
    <dgm:pt modelId="{D0826D08-404E-4BB9-A319-3FC1609EB30A}" type="sibTrans" cxnId="{0A66571E-C360-4020-84A3-BCF11555BA2F}">
      <dgm:prSet/>
      <dgm:spPr/>
      <dgm:t>
        <a:bodyPr/>
        <a:lstStyle/>
        <a:p>
          <a:endParaRPr lang="en-US"/>
        </a:p>
      </dgm:t>
    </dgm:pt>
    <dgm:pt modelId="{2F53D52D-70E8-45DE-AB27-07A93A4E6AD8}">
      <dgm:prSet/>
      <dgm:spPr/>
      <dgm:t>
        <a:bodyPr/>
        <a:lstStyle/>
        <a:p>
          <a:pPr rtl="0"/>
          <a:r>
            <a:rPr lang="en-US" smtClean="0"/>
            <a:t>Tìm kiếm tuần tự</a:t>
          </a:r>
          <a:endParaRPr lang="en-US"/>
        </a:p>
      </dgm:t>
    </dgm:pt>
    <dgm:pt modelId="{C77D62AA-8527-44A4-B0C7-6873E11B8B77}" type="parTrans" cxnId="{7E389E28-71BB-4297-B627-A5BB740956AB}">
      <dgm:prSet/>
      <dgm:spPr/>
      <dgm:t>
        <a:bodyPr/>
        <a:lstStyle/>
        <a:p>
          <a:endParaRPr lang="en-US"/>
        </a:p>
      </dgm:t>
    </dgm:pt>
    <dgm:pt modelId="{C80149EF-5246-4F19-9D34-CE527FD195B1}" type="sibTrans" cxnId="{7E389E28-71BB-4297-B627-A5BB740956AB}">
      <dgm:prSet/>
      <dgm:spPr/>
      <dgm:t>
        <a:bodyPr/>
        <a:lstStyle/>
        <a:p>
          <a:endParaRPr lang="en-US"/>
        </a:p>
      </dgm:t>
    </dgm:pt>
    <dgm:pt modelId="{FC49FCAE-1813-43E1-9EAA-BF4FAEC3EEB0}">
      <dgm:prSet/>
      <dgm:spPr/>
      <dgm:t>
        <a:bodyPr/>
        <a:lstStyle/>
        <a:p>
          <a:pPr rtl="0"/>
          <a:r>
            <a:rPr lang="en-US" smtClean="0"/>
            <a:t>Tìm kiếm nhị phân</a:t>
          </a:r>
          <a:endParaRPr lang="en-US"/>
        </a:p>
      </dgm:t>
    </dgm:pt>
    <dgm:pt modelId="{A2D58280-AAB5-4906-8481-9C75344CFF18}" type="parTrans" cxnId="{A46245FF-3712-44E5-9781-3FD4F0D360F1}">
      <dgm:prSet/>
      <dgm:spPr/>
      <dgm:t>
        <a:bodyPr/>
        <a:lstStyle/>
        <a:p>
          <a:endParaRPr lang="en-US"/>
        </a:p>
      </dgm:t>
    </dgm:pt>
    <dgm:pt modelId="{B8DA2925-DA22-4F36-A6B6-42F7B1B053D6}" type="sibTrans" cxnId="{A46245FF-3712-44E5-9781-3FD4F0D360F1}">
      <dgm:prSet/>
      <dgm:spPr/>
      <dgm:t>
        <a:bodyPr/>
        <a:lstStyle/>
        <a:p>
          <a:endParaRPr lang="en-US"/>
        </a:p>
      </dgm:t>
    </dgm:pt>
    <dgm:pt modelId="{A74A7CBE-4BAA-4AF8-8C4B-0D165CC9634F}">
      <dgm:prSet/>
      <dgm:spPr/>
      <dgm:t>
        <a:bodyPr/>
        <a:lstStyle/>
        <a:p>
          <a:pPr rtl="0"/>
          <a:r>
            <a:rPr lang="en-US" smtClean="0"/>
            <a:t>Tổng kết</a:t>
          </a:r>
          <a:endParaRPr lang="en-US"/>
        </a:p>
      </dgm:t>
    </dgm:pt>
    <dgm:pt modelId="{C58633C5-7582-4A93-AD62-448F4CF5D81F}" type="parTrans" cxnId="{A74FBFB6-72B0-47C0-B53B-F41E51E616F4}">
      <dgm:prSet/>
      <dgm:spPr/>
      <dgm:t>
        <a:bodyPr/>
        <a:lstStyle/>
        <a:p>
          <a:endParaRPr lang="en-US"/>
        </a:p>
      </dgm:t>
    </dgm:pt>
    <dgm:pt modelId="{5530EBC2-0967-483C-828F-96515B3E8110}" type="sibTrans" cxnId="{A74FBFB6-72B0-47C0-B53B-F41E51E616F4}">
      <dgm:prSet/>
      <dgm:spPr/>
      <dgm:t>
        <a:bodyPr/>
        <a:lstStyle/>
        <a:p>
          <a:endParaRPr lang="en-US"/>
        </a:p>
      </dgm:t>
    </dgm:pt>
    <dgm:pt modelId="{BB69B67C-B54A-4568-A82B-5CD50FEF839B}">
      <dgm:prSet/>
      <dgm:spPr/>
      <dgm:t>
        <a:bodyPr/>
        <a:lstStyle/>
        <a:p>
          <a:pPr rtl="0"/>
          <a:r>
            <a:rPr lang="en-US" smtClean="0"/>
            <a:t>Tìm kiếm theo bảng băm</a:t>
          </a:r>
          <a:endParaRPr lang="en-US"/>
        </a:p>
      </dgm:t>
    </dgm:pt>
    <dgm:pt modelId="{2C894D38-46E4-4D18-82D0-C65202E47F5A}" type="parTrans" cxnId="{D791CF80-ECBE-4B83-B74C-9B8A77492808}">
      <dgm:prSet/>
      <dgm:spPr/>
      <dgm:t>
        <a:bodyPr/>
        <a:lstStyle/>
        <a:p>
          <a:endParaRPr lang="en-GB"/>
        </a:p>
      </dgm:t>
    </dgm:pt>
    <dgm:pt modelId="{D8246A31-DA9C-40FF-93A4-79DEA5873E79}" type="sibTrans" cxnId="{D791CF80-ECBE-4B83-B74C-9B8A77492808}">
      <dgm:prSet/>
      <dgm:spPr/>
      <dgm:t>
        <a:bodyPr/>
        <a:lstStyle/>
        <a:p>
          <a:endParaRPr lang="en-GB"/>
        </a:p>
      </dgm:t>
    </dgm:pt>
    <dgm:pt modelId="{51E449A1-9854-48AA-A1D2-7E2F54D1B843}" type="pres">
      <dgm:prSet presAssocID="{46EF1A62-F820-4DD9-8407-8454D13BFC7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F081D926-51EC-496D-A32A-508B1431F75F}" type="pres">
      <dgm:prSet presAssocID="{46EF1A62-F820-4DD9-8407-8454D13BFC7D}" presName="dummyMaxCanvas" presStyleCnt="0">
        <dgm:presLayoutVars/>
      </dgm:prSet>
      <dgm:spPr/>
      <dgm:t>
        <a:bodyPr/>
        <a:lstStyle/>
        <a:p>
          <a:endParaRPr lang="vi-VN"/>
        </a:p>
      </dgm:t>
    </dgm:pt>
    <dgm:pt modelId="{E041E155-31DE-4EE2-915C-1C714FBDB7E2}" type="pres">
      <dgm:prSet presAssocID="{46EF1A62-F820-4DD9-8407-8454D13BFC7D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CBBC5CA-9CF5-4653-A1C0-BEC1391DF443}" type="pres">
      <dgm:prSet presAssocID="{46EF1A62-F820-4DD9-8407-8454D13BFC7D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8CF57E9-65F3-4F53-B23C-14FE2F0CA2E1}" type="pres">
      <dgm:prSet presAssocID="{46EF1A62-F820-4DD9-8407-8454D13BFC7D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2145B6A-FB4E-4EAA-9482-23BDB0B1F2A1}" type="pres">
      <dgm:prSet presAssocID="{46EF1A62-F820-4DD9-8407-8454D13BFC7D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18947EE-9496-4375-B18E-A8A55C9E946A}" type="pres">
      <dgm:prSet presAssocID="{46EF1A62-F820-4DD9-8407-8454D13BFC7D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31B503B-0BD0-45A7-9B68-937B0776BE17}" type="pres">
      <dgm:prSet presAssocID="{46EF1A62-F820-4DD9-8407-8454D13BFC7D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872CE9A-F6EC-46A2-90B4-96867CA127B2}" type="pres">
      <dgm:prSet presAssocID="{46EF1A62-F820-4DD9-8407-8454D13BFC7D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F620E0B-93D8-4B24-9B71-2FE45C445C85}" type="pres">
      <dgm:prSet presAssocID="{46EF1A62-F820-4DD9-8407-8454D13BFC7D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96321CD-2D9E-49FB-860F-346F86D5C60F}" type="pres">
      <dgm:prSet presAssocID="{46EF1A62-F820-4DD9-8407-8454D13BFC7D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64DD09D-A269-4FB8-A31D-2BFA3D6658DB}" type="pres">
      <dgm:prSet presAssocID="{46EF1A62-F820-4DD9-8407-8454D13BFC7D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136B0ED-437E-41A7-98E5-6324D8034EB5}" type="pres">
      <dgm:prSet presAssocID="{46EF1A62-F820-4DD9-8407-8454D13BFC7D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7659B63-12E6-46BC-AA34-A4D9588456C5}" type="pres">
      <dgm:prSet presAssocID="{46EF1A62-F820-4DD9-8407-8454D13BFC7D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9A54CC5-D6F1-4705-951A-42BEA1CF71E6}" type="pres">
      <dgm:prSet presAssocID="{46EF1A62-F820-4DD9-8407-8454D13BFC7D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831DF96-3738-4AC2-9427-358B6549AC1E}" type="pres">
      <dgm:prSet presAssocID="{46EF1A62-F820-4DD9-8407-8454D13BFC7D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97EEF4A7-9B2A-444A-8729-76D4C23E5D9B}" type="presOf" srcId="{D0826D08-404E-4BB9-A319-3FC1609EB30A}" destId="{431B503B-0BD0-45A7-9B68-937B0776BE17}" srcOrd="0" destOrd="0" presId="urn:microsoft.com/office/officeart/2005/8/layout/vProcess5"/>
    <dgm:cxn modelId="{A46245FF-3712-44E5-9781-3FD4F0D360F1}" srcId="{46EF1A62-F820-4DD9-8407-8454D13BFC7D}" destId="{FC49FCAE-1813-43E1-9EAA-BF4FAEC3EEB0}" srcOrd="2" destOrd="0" parTransId="{A2D58280-AAB5-4906-8481-9C75344CFF18}" sibTransId="{B8DA2925-DA22-4F36-A6B6-42F7B1B053D6}"/>
    <dgm:cxn modelId="{74C233D6-BCF3-4A5D-B962-E3325DF48C9C}" type="presOf" srcId="{D8246A31-DA9C-40FF-93A4-79DEA5873E79}" destId="{996321CD-2D9E-49FB-860F-346F86D5C60F}" srcOrd="0" destOrd="0" presId="urn:microsoft.com/office/officeart/2005/8/layout/vProcess5"/>
    <dgm:cxn modelId="{77C84B6B-4D88-4C10-B14C-7D06E0687D81}" type="presOf" srcId="{A74A7CBE-4BAA-4AF8-8C4B-0D165CC9634F}" destId="{D18947EE-9496-4375-B18E-A8A55C9E946A}" srcOrd="0" destOrd="0" presId="urn:microsoft.com/office/officeart/2005/8/layout/vProcess5"/>
    <dgm:cxn modelId="{D791CF80-ECBE-4B83-B74C-9B8A77492808}" srcId="{46EF1A62-F820-4DD9-8407-8454D13BFC7D}" destId="{BB69B67C-B54A-4568-A82B-5CD50FEF839B}" srcOrd="3" destOrd="0" parTransId="{2C894D38-46E4-4D18-82D0-C65202E47F5A}" sibTransId="{D8246A31-DA9C-40FF-93A4-79DEA5873E79}"/>
    <dgm:cxn modelId="{17118016-A077-4DCB-8532-2555A1033731}" type="presOf" srcId="{BB69B67C-B54A-4568-A82B-5CD50FEF839B}" destId="{22145B6A-FB4E-4EAA-9482-23BDB0B1F2A1}" srcOrd="0" destOrd="0" presId="urn:microsoft.com/office/officeart/2005/8/layout/vProcess5"/>
    <dgm:cxn modelId="{BB9D64C9-F3C8-4C6E-9B03-94E8D31EE3D0}" type="presOf" srcId="{C80149EF-5246-4F19-9D34-CE527FD195B1}" destId="{E872CE9A-F6EC-46A2-90B4-96867CA127B2}" srcOrd="0" destOrd="0" presId="urn:microsoft.com/office/officeart/2005/8/layout/vProcess5"/>
    <dgm:cxn modelId="{A079D9EA-3CC0-41BE-9FB9-FFD20B088051}" type="presOf" srcId="{7217B3DF-DBE2-4B77-AE26-56226CEEA098}" destId="{164DD09D-A269-4FB8-A31D-2BFA3D6658DB}" srcOrd="1" destOrd="0" presId="urn:microsoft.com/office/officeart/2005/8/layout/vProcess5"/>
    <dgm:cxn modelId="{7E389E28-71BB-4297-B627-A5BB740956AB}" srcId="{46EF1A62-F820-4DD9-8407-8454D13BFC7D}" destId="{2F53D52D-70E8-45DE-AB27-07A93A4E6AD8}" srcOrd="1" destOrd="0" parTransId="{C77D62AA-8527-44A4-B0C7-6873E11B8B77}" sibTransId="{C80149EF-5246-4F19-9D34-CE527FD195B1}"/>
    <dgm:cxn modelId="{484C0BD4-7459-4C98-8538-6B2DCEF7ABD2}" type="presOf" srcId="{FC49FCAE-1813-43E1-9EAA-BF4FAEC3EEB0}" destId="{57659B63-12E6-46BC-AA34-A4D9588456C5}" srcOrd="1" destOrd="0" presId="urn:microsoft.com/office/officeart/2005/8/layout/vProcess5"/>
    <dgm:cxn modelId="{8C147913-EA37-4AAF-8795-0738C1543C22}" type="presOf" srcId="{7217B3DF-DBE2-4B77-AE26-56226CEEA098}" destId="{E041E155-31DE-4EE2-915C-1C714FBDB7E2}" srcOrd="0" destOrd="0" presId="urn:microsoft.com/office/officeart/2005/8/layout/vProcess5"/>
    <dgm:cxn modelId="{2E3A4106-F4C9-4425-A4B3-C7BB4585C96D}" type="presOf" srcId="{FC49FCAE-1813-43E1-9EAA-BF4FAEC3EEB0}" destId="{78CF57E9-65F3-4F53-B23C-14FE2F0CA2E1}" srcOrd="0" destOrd="0" presId="urn:microsoft.com/office/officeart/2005/8/layout/vProcess5"/>
    <dgm:cxn modelId="{728DA522-0552-4BC5-BCEE-404595E8EF04}" type="presOf" srcId="{BB69B67C-B54A-4568-A82B-5CD50FEF839B}" destId="{79A54CC5-D6F1-4705-951A-42BEA1CF71E6}" srcOrd="1" destOrd="0" presId="urn:microsoft.com/office/officeart/2005/8/layout/vProcess5"/>
    <dgm:cxn modelId="{4ABDBF06-93B3-4D8A-9FC9-E5EE11439E2C}" type="presOf" srcId="{A74A7CBE-4BAA-4AF8-8C4B-0D165CC9634F}" destId="{E831DF96-3738-4AC2-9427-358B6549AC1E}" srcOrd="1" destOrd="0" presId="urn:microsoft.com/office/officeart/2005/8/layout/vProcess5"/>
    <dgm:cxn modelId="{072730F7-0D89-46DF-8C3A-2615161F87F9}" type="presOf" srcId="{2F53D52D-70E8-45DE-AB27-07A93A4E6AD8}" destId="{4CBBC5CA-9CF5-4653-A1C0-BEC1391DF443}" srcOrd="0" destOrd="0" presId="urn:microsoft.com/office/officeart/2005/8/layout/vProcess5"/>
    <dgm:cxn modelId="{0A66571E-C360-4020-84A3-BCF11555BA2F}" srcId="{46EF1A62-F820-4DD9-8407-8454D13BFC7D}" destId="{7217B3DF-DBE2-4B77-AE26-56226CEEA098}" srcOrd="0" destOrd="0" parTransId="{8708DFB0-AD8A-4438-BF8C-723C0A421BF7}" sibTransId="{D0826D08-404E-4BB9-A319-3FC1609EB30A}"/>
    <dgm:cxn modelId="{3F8C5E47-A6C5-4228-B84B-3AFA24E289E0}" type="presOf" srcId="{B8DA2925-DA22-4F36-A6B6-42F7B1B053D6}" destId="{DF620E0B-93D8-4B24-9B71-2FE45C445C85}" srcOrd="0" destOrd="0" presId="urn:microsoft.com/office/officeart/2005/8/layout/vProcess5"/>
    <dgm:cxn modelId="{8182A05F-68D8-461E-9405-05F4FE9A0DCD}" type="presOf" srcId="{46EF1A62-F820-4DD9-8407-8454D13BFC7D}" destId="{51E449A1-9854-48AA-A1D2-7E2F54D1B843}" srcOrd="0" destOrd="0" presId="urn:microsoft.com/office/officeart/2005/8/layout/vProcess5"/>
    <dgm:cxn modelId="{A74FBFB6-72B0-47C0-B53B-F41E51E616F4}" srcId="{46EF1A62-F820-4DD9-8407-8454D13BFC7D}" destId="{A74A7CBE-4BAA-4AF8-8C4B-0D165CC9634F}" srcOrd="4" destOrd="0" parTransId="{C58633C5-7582-4A93-AD62-448F4CF5D81F}" sibTransId="{5530EBC2-0967-483C-828F-96515B3E8110}"/>
    <dgm:cxn modelId="{996B6F08-8B72-4665-A850-CA31D048A61E}" type="presOf" srcId="{2F53D52D-70E8-45DE-AB27-07A93A4E6AD8}" destId="{5136B0ED-437E-41A7-98E5-6324D8034EB5}" srcOrd="1" destOrd="0" presId="urn:microsoft.com/office/officeart/2005/8/layout/vProcess5"/>
    <dgm:cxn modelId="{E94B0EB5-CB81-4421-9191-FBC903812752}" type="presParOf" srcId="{51E449A1-9854-48AA-A1D2-7E2F54D1B843}" destId="{F081D926-51EC-496D-A32A-508B1431F75F}" srcOrd="0" destOrd="0" presId="urn:microsoft.com/office/officeart/2005/8/layout/vProcess5"/>
    <dgm:cxn modelId="{1C25828B-FADD-4900-859D-96B200F69C02}" type="presParOf" srcId="{51E449A1-9854-48AA-A1D2-7E2F54D1B843}" destId="{E041E155-31DE-4EE2-915C-1C714FBDB7E2}" srcOrd="1" destOrd="0" presId="urn:microsoft.com/office/officeart/2005/8/layout/vProcess5"/>
    <dgm:cxn modelId="{5B6A1667-D4E0-4D58-9F27-0FF417D3D612}" type="presParOf" srcId="{51E449A1-9854-48AA-A1D2-7E2F54D1B843}" destId="{4CBBC5CA-9CF5-4653-A1C0-BEC1391DF443}" srcOrd="2" destOrd="0" presId="urn:microsoft.com/office/officeart/2005/8/layout/vProcess5"/>
    <dgm:cxn modelId="{31A601A2-EF19-4C15-9B2C-B227B6C21B1E}" type="presParOf" srcId="{51E449A1-9854-48AA-A1D2-7E2F54D1B843}" destId="{78CF57E9-65F3-4F53-B23C-14FE2F0CA2E1}" srcOrd="3" destOrd="0" presId="urn:microsoft.com/office/officeart/2005/8/layout/vProcess5"/>
    <dgm:cxn modelId="{4C34E71D-B95A-4D01-9F93-C2323B760ACA}" type="presParOf" srcId="{51E449A1-9854-48AA-A1D2-7E2F54D1B843}" destId="{22145B6A-FB4E-4EAA-9482-23BDB0B1F2A1}" srcOrd="4" destOrd="0" presId="urn:microsoft.com/office/officeart/2005/8/layout/vProcess5"/>
    <dgm:cxn modelId="{62C7BC3D-56AC-43F3-B469-3F2CEC7591D3}" type="presParOf" srcId="{51E449A1-9854-48AA-A1D2-7E2F54D1B843}" destId="{D18947EE-9496-4375-B18E-A8A55C9E946A}" srcOrd="5" destOrd="0" presId="urn:microsoft.com/office/officeart/2005/8/layout/vProcess5"/>
    <dgm:cxn modelId="{CB7A1CE1-8D3A-4E59-9C88-11A7A727E27A}" type="presParOf" srcId="{51E449A1-9854-48AA-A1D2-7E2F54D1B843}" destId="{431B503B-0BD0-45A7-9B68-937B0776BE17}" srcOrd="6" destOrd="0" presId="urn:microsoft.com/office/officeart/2005/8/layout/vProcess5"/>
    <dgm:cxn modelId="{EC16210A-47B8-4DD3-BE45-7D1C7A6FBC1C}" type="presParOf" srcId="{51E449A1-9854-48AA-A1D2-7E2F54D1B843}" destId="{E872CE9A-F6EC-46A2-90B4-96867CA127B2}" srcOrd="7" destOrd="0" presId="urn:microsoft.com/office/officeart/2005/8/layout/vProcess5"/>
    <dgm:cxn modelId="{6C556CEA-AC3F-4006-9EBC-36E658E68907}" type="presParOf" srcId="{51E449A1-9854-48AA-A1D2-7E2F54D1B843}" destId="{DF620E0B-93D8-4B24-9B71-2FE45C445C85}" srcOrd="8" destOrd="0" presId="urn:microsoft.com/office/officeart/2005/8/layout/vProcess5"/>
    <dgm:cxn modelId="{65AE1E59-FBA3-446D-8961-8DEB9D419818}" type="presParOf" srcId="{51E449A1-9854-48AA-A1D2-7E2F54D1B843}" destId="{996321CD-2D9E-49FB-860F-346F86D5C60F}" srcOrd="9" destOrd="0" presId="urn:microsoft.com/office/officeart/2005/8/layout/vProcess5"/>
    <dgm:cxn modelId="{C969E7B9-CF49-4749-8133-5F8681E5BE67}" type="presParOf" srcId="{51E449A1-9854-48AA-A1D2-7E2F54D1B843}" destId="{164DD09D-A269-4FB8-A31D-2BFA3D6658DB}" srcOrd="10" destOrd="0" presId="urn:microsoft.com/office/officeart/2005/8/layout/vProcess5"/>
    <dgm:cxn modelId="{0F8B0EDB-1804-493F-8C3D-A605DA99A37D}" type="presParOf" srcId="{51E449A1-9854-48AA-A1D2-7E2F54D1B843}" destId="{5136B0ED-437E-41A7-98E5-6324D8034EB5}" srcOrd="11" destOrd="0" presId="urn:microsoft.com/office/officeart/2005/8/layout/vProcess5"/>
    <dgm:cxn modelId="{8096A03F-133A-4530-86D5-25C25B88C2FB}" type="presParOf" srcId="{51E449A1-9854-48AA-A1D2-7E2F54D1B843}" destId="{57659B63-12E6-46BC-AA34-A4D9588456C5}" srcOrd="12" destOrd="0" presId="urn:microsoft.com/office/officeart/2005/8/layout/vProcess5"/>
    <dgm:cxn modelId="{BF6C1C18-B9BA-40FF-A61F-7B1623620FE5}" type="presParOf" srcId="{51E449A1-9854-48AA-A1D2-7E2F54D1B843}" destId="{79A54CC5-D6F1-4705-951A-42BEA1CF71E6}" srcOrd="13" destOrd="0" presId="urn:microsoft.com/office/officeart/2005/8/layout/vProcess5"/>
    <dgm:cxn modelId="{67C1F966-2589-49F5-AB1E-C53A3DDBE34B}" type="presParOf" srcId="{51E449A1-9854-48AA-A1D2-7E2F54D1B843}" destId="{E831DF96-3738-4AC2-9427-358B6549AC1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D7ABEE-EA8E-4AD5-BAA7-AFF0A6B01ABA}" type="doc">
      <dgm:prSet loTypeId="urn:microsoft.com/office/officeart/2005/8/layout/cycle8" loCatId="cycle" qsTypeId="urn:microsoft.com/office/officeart/2005/8/quickstyle/3d1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230C4A-63C0-49CC-BE14-7346EAD751E6}">
      <dgm:prSet/>
      <dgm:spPr/>
      <dgm:t>
        <a:bodyPr/>
        <a:lstStyle/>
        <a:p>
          <a:pPr rtl="0"/>
          <a:r>
            <a:rPr lang="en-US" smtClean="0">
              <a:latin typeface="Arial" pitchFamily="34" charset="0"/>
              <a:cs typeface="Arial" pitchFamily="34" charset="0"/>
            </a:rPr>
            <a:t>Tính toán nhanh.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454B169B-AFE0-4B08-AB16-E795A041026A}" type="parTrans" cxnId="{1841788A-A827-44E9-9EE0-C3ED765C446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F6B4285B-91C7-48A2-882F-729E64B17F30}" type="sibTrans" cxnId="{1841788A-A827-44E9-9EE0-C3ED765C446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AD13323D-13C5-489C-B985-7B4D31267E47}">
      <dgm:prSet/>
      <dgm:spPr/>
      <dgm:t>
        <a:bodyPr/>
        <a:lstStyle/>
        <a:p>
          <a:pPr rtl="0"/>
          <a:r>
            <a:rPr lang="en-US" smtClean="0">
              <a:latin typeface="Arial" pitchFamily="34" charset="0"/>
              <a:cs typeface="Arial" pitchFamily="34" charset="0"/>
            </a:rPr>
            <a:t>Các khóa phân bố đều.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8961523E-9F20-4E6B-B8B1-7FC39CE0BA81}" type="parTrans" cxnId="{EE8A77F9-63BC-4DD1-9A9E-CD5FC48352B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34E3C168-C5BD-46E6-9C9B-92DB305FFD4E}" type="sibTrans" cxnId="{EE8A77F9-63BC-4DD1-9A9E-CD5FC48352B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F9EB01A2-1900-4966-BADE-0A6A67F0430B}">
      <dgm:prSet/>
      <dgm:spPr/>
      <dgm:t>
        <a:bodyPr/>
        <a:lstStyle/>
        <a:p>
          <a:pPr rtl="0"/>
          <a:r>
            <a:rPr lang="en-US" smtClean="0">
              <a:latin typeface="Arial" pitchFamily="34" charset="0"/>
              <a:cs typeface="Arial" pitchFamily="34" charset="0"/>
            </a:rPr>
            <a:t>Ít xảy ra đụng độ.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0F5D7CF7-F32F-4F61-9F9E-3195E9100913}" type="parTrans" cxnId="{0DFE666B-D2C8-4B3C-9FF4-9FC011FC9F8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96C6A071-D44F-41C1-BA57-74B71E7675AD}" type="sibTrans" cxnId="{0DFE666B-D2C8-4B3C-9FF4-9FC011FC9F8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D0677104-BC41-4765-8B46-34428D948103}" type="pres">
      <dgm:prSet presAssocID="{77D7ABEE-EA8E-4AD5-BAA7-AFF0A6B01AB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81258-DD4C-4746-A427-D6D2BCF62950}" type="pres">
      <dgm:prSet presAssocID="{77D7ABEE-EA8E-4AD5-BAA7-AFF0A6B01ABA}" presName="wedge1" presStyleLbl="node1" presStyleIdx="0" presStyleCnt="3"/>
      <dgm:spPr/>
      <dgm:t>
        <a:bodyPr/>
        <a:lstStyle/>
        <a:p>
          <a:endParaRPr lang="en-US"/>
        </a:p>
      </dgm:t>
    </dgm:pt>
    <dgm:pt modelId="{DDBB9E84-948C-47CD-93F2-2A4A6227A0E4}" type="pres">
      <dgm:prSet presAssocID="{77D7ABEE-EA8E-4AD5-BAA7-AFF0A6B01ABA}" presName="dummy1a" presStyleCnt="0"/>
      <dgm:spPr/>
    </dgm:pt>
    <dgm:pt modelId="{8DF813DD-12A4-40C1-BA15-848381B4DBC5}" type="pres">
      <dgm:prSet presAssocID="{77D7ABEE-EA8E-4AD5-BAA7-AFF0A6B01ABA}" presName="dummy1b" presStyleCnt="0"/>
      <dgm:spPr/>
    </dgm:pt>
    <dgm:pt modelId="{E3701735-4BBB-4165-81FA-F1DDC6EBE22B}" type="pres">
      <dgm:prSet presAssocID="{77D7ABEE-EA8E-4AD5-BAA7-AFF0A6B01AB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552EA-6E1D-49D6-AE80-C520ADE25BAB}" type="pres">
      <dgm:prSet presAssocID="{77D7ABEE-EA8E-4AD5-BAA7-AFF0A6B01ABA}" presName="wedge2" presStyleLbl="node1" presStyleIdx="1" presStyleCnt="3"/>
      <dgm:spPr/>
      <dgm:t>
        <a:bodyPr/>
        <a:lstStyle/>
        <a:p>
          <a:endParaRPr lang="en-US"/>
        </a:p>
      </dgm:t>
    </dgm:pt>
    <dgm:pt modelId="{B49A0202-083C-4A07-8955-6A3CA46E9299}" type="pres">
      <dgm:prSet presAssocID="{77D7ABEE-EA8E-4AD5-BAA7-AFF0A6B01ABA}" presName="dummy2a" presStyleCnt="0"/>
      <dgm:spPr/>
    </dgm:pt>
    <dgm:pt modelId="{4F3DA2E8-0660-4023-A8EF-08FFBAFAC364}" type="pres">
      <dgm:prSet presAssocID="{77D7ABEE-EA8E-4AD5-BAA7-AFF0A6B01ABA}" presName="dummy2b" presStyleCnt="0"/>
      <dgm:spPr/>
    </dgm:pt>
    <dgm:pt modelId="{B9206BFE-2ED1-45B9-A0F2-4A27E7DAEE76}" type="pres">
      <dgm:prSet presAssocID="{77D7ABEE-EA8E-4AD5-BAA7-AFF0A6B01AB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160C0-4969-4038-9C0A-13EA57F85621}" type="pres">
      <dgm:prSet presAssocID="{77D7ABEE-EA8E-4AD5-BAA7-AFF0A6B01ABA}" presName="wedge3" presStyleLbl="node1" presStyleIdx="2" presStyleCnt="3"/>
      <dgm:spPr/>
      <dgm:t>
        <a:bodyPr/>
        <a:lstStyle/>
        <a:p>
          <a:endParaRPr lang="en-US"/>
        </a:p>
      </dgm:t>
    </dgm:pt>
    <dgm:pt modelId="{4E97ACEC-707F-48A1-B658-A182AE555E24}" type="pres">
      <dgm:prSet presAssocID="{77D7ABEE-EA8E-4AD5-BAA7-AFF0A6B01ABA}" presName="dummy3a" presStyleCnt="0"/>
      <dgm:spPr/>
    </dgm:pt>
    <dgm:pt modelId="{711A0F76-FE61-4540-B285-A62AAD2581DC}" type="pres">
      <dgm:prSet presAssocID="{77D7ABEE-EA8E-4AD5-BAA7-AFF0A6B01ABA}" presName="dummy3b" presStyleCnt="0"/>
      <dgm:spPr/>
    </dgm:pt>
    <dgm:pt modelId="{0C2665DF-20E5-478C-A3B7-30DE30E3E347}" type="pres">
      <dgm:prSet presAssocID="{77D7ABEE-EA8E-4AD5-BAA7-AFF0A6B01AB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D51D7-C0B9-47CD-B8EA-A8E4CB60F9BA}" type="pres">
      <dgm:prSet presAssocID="{F6B4285B-91C7-48A2-882F-729E64B17F30}" presName="arrowWedge1" presStyleLbl="fgSibTrans2D1" presStyleIdx="0" presStyleCnt="3"/>
      <dgm:spPr/>
    </dgm:pt>
    <dgm:pt modelId="{CF9B1261-D432-4C8C-8D0F-2CDB3711D391}" type="pres">
      <dgm:prSet presAssocID="{34E3C168-C5BD-46E6-9C9B-92DB305FFD4E}" presName="arrowWedge2" presStyleLbl="fgSibTrans2D1" presStyleIdx="1" presStyleCnt="3"/>
      <dgm:spPr/>
    </dgm:pt>
    <dgm:pt modelId="{A023AD5B-C3D6-4491-90D2-B7B140BF30FD}" type="pres">
      <dgm:prSet presAssocID="{96C6A071-D44F-41C1-BA57-74B71E7675AD}" presName="arrowWedge3" presStyleLbl="fgSibTrans2D1" presStyleIdx="2" presStyleCnt="3"/>
      <dgm:spPr/>
    </dgm:pt>
  </dgm:ptLst>
  <dgm:cxnLst>
    <dgm:cxn modelId="{0B91D7AA-DEED-4387-9971-D509C28E6F3E}" type="presOf" srcId="{05230C4A-63C0-49CC-BE14-7346EAD751E6}" destId="{E3701735-4BBB-4165-81FA-F1DDC6EBE22B}" srcOrd="1" destOrd="0" presId="urn:microsoft.com/office/officeart/2005/8/layout/cycle8"/>
    <dgm:cxn modelId="{14FA7F7A-570E-4F33-BFCA-3293D397E254}" type="presOf" srcId="{F9EB01A2-1900-4966-BADE-0A6A67F0430B}" destId="{0C2665DF-20E5-478C-A3B7-30DE30E3E347}" srcOrd="1" destOrd="0" presId="urn:microsoft.com/office/officeart/2005/8/layout/cycle8"/>
    <dgm:cxn modelId="{D6951685-615A-45D6-A00D-5D6A0D950BF9}" type="presOf" srcId="{F9EB01A2-1900-4966-BADE-0A6A67F0430B}" destId="{34D160C0-4969-4038-9C0A-13EA57F85621}" srcOrd="0" destOrd="0" presId="urn:microsoft.com/office/officeart/2005/8/layout/cycle8"/>
    <dgm:cxn modelId="{1841788A-A827-44E9-9EE0-C3ED765C4462}" srcId="{77D7ABEE-EA8E-4AD5-BAA7-AFF0A6B01ABA}" destId="{05230C4A-63C0-49CC-BE14-7346EAD751E6}" srcOrd="0" destOrd="0" parTransId="{454B169B-AFE0-4B08-AB16-E795A041026A}" sibTransId="{F6B4285B-91C7-48A2-882F-729E64B17F30}"/>
    <dgm:cxn modelId="{C5322273-5ED3-436F-8478-BFBC9AF59D64}" type="presOf" srcId="{AD13323D-13C5-489C-B985-7B4D31267E47}" destId="{387552EA-6E1D-49D6-AE80-C520ADE25BAB}" srcOrd="0" destOrd="0" presId="urn:microsoft.com/office/officeart/2005/8/layout/cycle8"/>
    <dgm:cxn modelId="{234F9337-E0F4-48CA-9540-111BDE95C886}" type="presOf" srcId="{77D7ABEE-EA8E-4AD5-BAA7-AFF0A6B01ABA}" destId="{D0677104-BC41-4765-8B46-34428D948103}" srcOrd="0" destOrd="0" presId="urn:microsoft.com/office/officeart/2005/8/layout/cycle8"/>
    <dgm:cxn modelId="{0DFE666B-D2C8-4B3C-9FF4-9FC011FC9F8B}" srcId="{77D7ABEE-EA8E-4AD5-BAA7-AFF0A6B01ABA}" destId="{F9EB01A2-1900-4966-BADE-0A6A67F0430B}" srcOrd="2" destOrd="0" parTransId="{0F5D7CF7-F32F-4F61-9F9E-3195E9100913}" sibTransId="{96C6A071-D44F-41C1-BA57-74B71E7675AD}"/>
    <dgm:cxn modelId="{712AAECD-7DF5-4E56-8A81-77B7FDBC11C9}" type="presOf" srcId="{05230C4A-63C0-49CC-BE14-7346EAD751E6}" destId="{E1681258-DD4C-4746-A427-D6D2BCF62950}" srcOrd="0" destOrd="0" presId="urn:microsoft.com/office/officeart/2005/8/layout/cycle8"/>
    <dgm:cxn modelId="{EE8A77F9-63BC-4DD1-9A9E-CD5FC48352B4}" srcId="{77D7ABEE-EA8E-4AD5-BAA7-AFF0A6B01ABA}" destId="{AD13323D-13C5-489C-B985-7B4D31267E47}" srcOrd="1" destOrd="0" parTransId="{8961523E-9F20-4E6B-B8B1-7FC39CE0BA81}" sibTransId="{34E3C168-C5BD-46E6-9C9B-92DB305FFD4E}"/>
    <dgm:cxn modelId="{1EFA1AC3-8F1E-478A-95BC-8D2300FFEC70}" type="presOf" srcId="{AD13323D-13C5-489C-B985-7B4D31267E47}" destId="{B9206BFE-2ED1-45B9-A0F2-4A27E7DAEE76}" srcOrd="1" destOrd="0" presId="urn:microsoft.com/office/officeart/2005/8/layout/cycle8"/>
    <dgm:cxn modelId="{7EFD050D-E5B5-4F0D-AA51-BEB0B2DED41F}" type="presParOf" srcId="{D0677104-BC41-4765-8B46-34428D948103}" destId="{E1681258-DD4C-4746-A427-D6D2BCF62950}" srcOrd="0" destOrd="0" presId="urn:microsoft.com/office/officeart/2005/8/layout/cycle8"/>
    <dgm:cxn modelId="{06828BB2-000C-4D4C-8E8F-D729C3AD68D1}" type="presParOf" srcId="{D0677104-BC41-4765-8B46-34428D948103}" destId="{DDBB9E84-948C-47CD-93F2-2A4A6227A0E4}" srcOrd="1" destOrd="0" presId="urn:microsoft.com/office/officeart/2005/8/layout/cycle8"/>
    <dgm:cxn modelId="{5198B796-8500-43C3-A4D5-ED8B8DAB3DD3}" type="presParOf" srcId="{D0677104-BC41-4765-8B46-34428D948103}" destId="{8DF813DD-12A4-40C1-BA15-848381B4DBC5}" srcOrd="2" destOrd="0" presId="urn:microsoft.com/office/officeart/2005/8/layout/cycle8"/>
    <dgm:cxn modelId="{71B61E58-6F50-4F20-9C82-D9E4BDD9C8CC}" type="presParOf" srcId="{D0677104-BC41-4765-8B46-34428D948103}" destId="{E3701735-4BBB-4165-81FA-F1DDC6EBE22B}" srcOrd="3" destOrd="0" presId="urn:microsoft.com/office/officeart/2005/8/layout/cycle8"/>
    <dgm:cxn modelId="{2F0C7EFA-BE4C-457A-A647-AA0893B5A6BF}" type="presParOf" srcId="{D0677104-BC41-4765-8B46-34428D948103}" destId="{387552EA-6E1D-49D6-AE80-C520ADE25BAB}" srcOrd="4" destOrd="0" presId="urn:microsoft.com/office/officeart/2005/8/layout/cycle8"/>
    <dgm:cxn modelId="{CBDFA45A-B0F5-4F6E-828E-F43F84C7F77E}" type="presParOf" srcId="{D0677104-BC41-4765-8B46-34428D948103}" destId="{B49A0202-083C-4A07-8955-6A3CA46E9299}" srcOrd="5" destOrd="0" presId="urn:microsoft.com/office/officeart/2005/8/layout/cycle8"/>
    <dgm:cxn modelId="{1AE9A741-1F6B-4638-915B-A5DC5036C67B}" type="presParOf" srcId="{D0677104-BC41-4765-8B46-34428D948103}" destId="{4F3DA2E8-0660-4023-A8EF-08FFBAFAC364}" srcOrd="6" destOrd="0" presId="urn:microsoft.com/office/officeart/2005/8/layout/cycle8"/>
    <dgm:cxn modelId="{69216347-FC29-4A6E-89ED-801ACD2CA91E}" type="presParOf" srcId="{D0677104-BC41-4765-8B46-34428D948103}" destId="{B9206BFE-2ED1-45B9-A0F2-4A27E7DAEE76}" srcOrd="7" destOrd="0" presId="urn:microsoft.com/office/officeart/2005/8/layout/cycle8"/>
    <dgm:cxn modelId="{EE29DD44-1E4B-48EF-B3A8-2D78A1FCD467}" type="presParOf" srcId="{D0677104-BC41-4765-8B46-34428D948103}" destId="{34D160C0-4969-4038-9C0A-13EA57F85621}" srcOrd="8" destOrd="0" presId="urn:microsoft.com/office/officeart/2005/8/layout/cycle8"/>
    <dgm:cxn modelId="{962DD3B5-AC0E-4B47-9D6F-F4F33FEE0AC2}" type="presParOf" srcId="{D0677104-BC41-4765-8B46-34428D948103}" destId="{4E97ACEC-707F-48A1-B658-A182AE555E24}" srcOrd="9" destOrd="0" presId="urn:microsoft.com/office/officeart/2005/8/layout/cycle8"/>
    <dgm:cxn modelId="{E3224E16-5097-4A39-B972-21E64A42AA35}" type="presParOf" srcId="{D0677104-BC41-4765-8B46-34428D948103}" destId="{711A0F76-FE61-4540-B285-A62AAD2581DC}" srcOrd="10" destOrd="0" presId="urn:microsoft.com/office/officeart/2005/8/layout/cycle8"/>
    <dgm:cxn modelId="{BC9B323C-34B0-4E8F-97BA-76F3C0067454}" type="presParOf" srcId="{D0677104-BC41-4765-8B46-34428D948103}" destId="{0C2665DF-20E5-478C-A3B7-30DE30E3E347}" srcOrd="11" destOrd="0" presId="urn:microsoft.com/office/officeart/2005/8/layout/cycle8"/>
    <dgm:cxn modelId="{FD525CAF-895F-4AD2-B99F-13D890C1D545}" type="presParOf" srcId="{D0677104-BC41-4765-8B46-34428D948103}" destId="{360D51D7-C0B9-47CD-B8EA-A8E4CB60F9BA}" srcOrd="12" destOrd="0" presId="urn:microsoft.com/office/officeart/2005/8/layout/cycle8"/>
    <dgm:cxn modelId="{42B89CB5-4D74-407B-89EE-52A4166A4F79}" type="presParOf" srcId="{D0677104-BC41-4765-8B46-34428D948103}" destId="{CF9B1261-D432-4C8C-8D0F-2CDB3711D391}" srcOrd="13" destOrd="0" presId="urn:microsoft.com/office/officeart/2005/8/layout/cycle8"/>
    <dgm:cxn modelId="{179515B5-5532-4CF5-A01A-3E33EA0DBA02}" type="presParOf" srcId="{D0677104-BC41-4765-8B46-34428D948103}" destId="{A023AD5B-C3D6-4491-90D2-B7B140BF30F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41E155-31DE-4EE2-915C-1C714FBDB7E2}">
      <dsp:nvSpPr>
        <dsp:cNvPr id="0" name=""/>
        <dsp:cNvSpPr/>
      </dsp:nvSpPr>
      <dsp:spPr>
        <a:xfrm>
          <a:off x="0" y="0"/>
          <a:ext cx="6278118" cy="809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Giới thiệu</a:t>
          </a:r>
          <a:endParaRPr lang="en-US" sz="3600" kern="1200"/>
        </a:p>
      </dsp:txBody>
      <dsp:txXfrm>
        <a:off x="0" y="0"/>
        <a:ext cx="5357602" cy="809244"/>
      </dsp:txXfrm>
    </dsp:sp>
    <dsp:sp modelId="{4CBBC5CA-9CF5-4653-A1C0-BEC1391DF443}">
      <dsp:nvSpPr>
        <dsp:cNvPr id="0" name=""/>
        <dsp:cNvSpPr/>
      </dsp:nvSpPr>
      <dsp:spPr>
        <a:xfrm>
          <a:off x="468820" y="921639"/>
          <a:ext cx="6278118" cy="809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Tìm kiếm tuần tự</a:t>
          </a:r>
          <a:endParaRPr lang="en-US" sz="3600" kern="1200"/>
        </a:p>
      </dsp:txBody>
      <dsp:txXfrm>
        <a:off x="468820" y="921639"/>
        <a:ext cx="5283288" cy="809244"/>
      </dsp:txXfrm>
    </dsp:sp>
    <dsp:sp modelId="{78CF57E9-65F3-4F53-B23C-14FE2F0CA2E1}">
      <dsp:nvSpPr>
        <dsp:cNvPr id="0" name=""/>
        <dsp:cNvSpPr/>
      </dsp:nvSpPr>
      <dsp:spPr>
        <a:xfrm>
          <a:off x="937640" y="1843278"/>
          <a:ext cx="6278118" cy="809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Tìm kiếm nhị phân</a:t>
          </a:r>
          <a:endParaRPr lang="en-US" sz="3600" kern="1200"/>
        </a:p>
      </dsp:txBody>
      <dsp:txXfrm>
        <a:off x="937640" y="1843278"/>
        <a:ext cx="5283288" cy="809244"/>
      </dsp:txXfrm>
    </dsp:sp>
    <dsp:sp modelId="{22145B6A-FB4E-4EAA-9482-23BDB0B1F2A1}">
      <dsp:nvSpPr>
        <dsp:cNvPr id="0" name=""/>
        <dsp:cNvSpPr/>
      </dsp:nvSpPr>
      <dsp:spPr>
        <a:xfrm>
          <a:off x="1406461" y="2764917"/>
          <a:ext cx="6278118" cy="809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Tìm kiếm theo bảng băm</a:t>
          </a:r>
          <a:endParaRPr lang="en-US" sz="3600" kern="1200"/>
        </a:p>
      </dsp:txBody>
      <dsp:txXfrm>
        <a:off x="1406461" y="2764917"/>
        <a:ext cx="5283288" cy="809244"/>
      </dsp:txXfrm>
    </dsp:sp>
    <dsp:sp modelId="{D18947EE-9496-4375-B18E-A8A55C9E946A}">
      <dsp:nvSpPr>
        <dsp:cNvPr id="0" name=""/>
        <dsp:cNvSpPr/>
      </dsp:nvSpPr>
      <dsp:spPr>
        <a:xfrm>
          <a:off x="1875281" y="3686556"/>
          <a:ext cx="6278118" cy="809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Tổng kết</a:t>
          </a:r>
          <a:endParaRPr lang="en-US" sz="3600" kern="1200"/>
        </a:p>
      </dsp:txBody>
      <dsp:txXfrm>
        <a:off x="1875281" y="3686556"/>
        <a:ext cx="5283288" cy="809244"/>
      </dsp:txXfrm>
    </dsp:sp>
    <dsp:sp modelId="{431B503B-0BD0-45A7-9B68-937B0776BE17}">
      <dsp:nvSpPr>
        <dsp:cNvPr id="0" name=""/>
        <dsp:cNvSpPr/>
      </dsp:nvSpPr>
      <dsp:spPr>
        <a:xfrm>
          <a:off x="5752109" y="591197"/>
          <a:ext cx="526008" cy="526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752109" y="591197"/>
        <a:ext cx="526008" cy="526008"/>
      </dsp:txXfrm>
    </dsp:sp>
    <dsp:sp modelId="{E872CE9A-F6EC-46A2-90B4-96867CA127B2}">
      <dsp:nvSpPr>
        <dsp:cNvPr id="0" name=""/>
        <dsp:cNvSpPr/>
      </dsp:nvSpPr>
      <dsp:spPr>
        <a:xfrm>
          <a:off x="6220929" y="1512836"/>
          <a:ext cx="526008" cy="526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6220929" y="1512836"/>
        <a:ext cx="526008" cy="526008"/>
      </dsp:txXfrm>
    </dsp:sp>
    <dsp:sp modelId="{DF620E0B-93D8-4B24-9B71-2FE45C445C85}">
      <dsp:nvSpPr>
        <dsp:cNvPr id="0" name=""/>
        <dsp:cNvSpPr/>
      </dsp:nvSpPr>
      <dsp:spPr>
        <a:xfrm>
          <a:off x="6689750" y="2420988"/>
          <a:ext cx="526008" cy="526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6689750" y="2420988"/>
        <a:ext cx="526008" cy="526008"/>
      </dsp:txXfrm>
    </dsp:sp>
    <dsp:sp modelId="{996321CD-2D9E-49FB-860F-346F86D5C60F}">
      <dsp:nvSpPr>
        <dsp:cNvPr id="0" name=""/>
        <dsp:cNvSpPr/>
      </dsp:nvSpPr>
      <dsp:spPr>
        <a:xfrm>
          <a:off x="7158570" y="3351618"/>
          <a:ext cx="526008" cy="526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500" kern="1200"/>
        </a:p>
      </dsp:txBody>
      <dsp:txXfrm>
        <a:off x="7158570" y="3351618"/>
        <a:ext cx="526008" cy="52600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681258-DD4C-4746-A427-D6D2BCF62950}">
      <dsp:nvSpPr>
        <dsp:cNvPr id="0" name=""/>
        <dsp:cNvSpPr/>
      </dsp:nvSpPr>
      <dsp:spPr>
        <a:xfrm>
          <a:off x="2266241" y="292226"/>
          <a:ext cx="3776472" cy="3776472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Arial" pitchFamily="34" charset="0"/>
              <a:cs typeface="Arial" pitchFamily="34" charset="0"/>
            </a:rPr>
            <a:t>Tính toán nhanh.</a:t>
          </a:r>
          <a:endParaRPr lang="en-US" sz="2600" kern="1200">
            <a:latin typeface="Arial" pitchFamily="34" charset="0"/>
            <a:cs typeface="Arial" pitchFamily="34" charset="0"/>
          </a:endParaRPr>
        </a:p>
      </dsp:txBody>
      <dsp:txXfrm>
        <a:off x="4256532" y="1092479"/>
        <a:ext cx="1348740" cy="1123950"/>
      </dsp:txXfrm>
    </dsp:sp>
    <dsp:sp modelId="{387552EA-6E1D-49D6-AE80-C520ADE25BAB}">
      <dsp:nvSpPr>
        <dsp:cNvPr id="0" name=""/>
        <dsp:cNvSpPr/>
      </dsp:nvSpPr>
      <dsp:spPr>
        <a:xfrm>
          <a:off x="2188463" y="427100"/>
          <a:ext cx="3776472" cy="3776472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Arial" pitchFamily="34" charset="0"/>
              <a:cs typeface="Arial" pitchFamily="34" charset="0"/>
            </a:rPr>
            <a:t>Các khóa phân bố đều.</a:t>
          </a:r>
          <a:endParaRPr lang="en-US" sz="2600" kern="1200">
            <a:latin typeface="Arial" pitchFamily="34" charset="0"/>
            <a:cs typeface="Arial" pitchFamily="34" charset="0"/>
          </a:endParaRPr>
        </a:p>
      </dsp:txBody>
      <dsp:txXfrm>
        <a:off x="3087623" y="2877312"/>
        <a:ext cx="2023110" cy="989076"/>
      </dsp:txXfrm>
    </dsp:sp>
    <dsp:sp modelId="{34D160C0-4969-4038-9C0A-13EA57F85621}">
      <dsp:nvSpPr>
        <dsp:cNvPr id="0" name=""/>
        <dsp:cNvSpPr/>
      </dsp:nvSpPr>
      <dsp:spPr>
        <a:xfrm>
          <a:off x="2110686" y="292226"/>
          <a:ext cx="3776472" cy="3776472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Arial" pitchFamily="34" charset="0"/>
              <a:cs typeface="Arial" pitchFamily="34" charset="0"/>
            </a:rPr>
            <a:t>Ít xảy ra đụng độ.</a:t>
          </a:r>
          <a:endParaRPr lang="en-US" sz="2600" kern="1200">
            <a:latin typeface="Arial" pitchFamily="34" charset="0"/>
            <a:cs typeface="Arial" pitchFamily="34" charset="0"/>
          </a:endParaRPr>
        </a:p>
      </dsp:txBody>
      <dsp:txXfrm>
        <a:off x="2548127" y="1092479"/>
        <a:ext cx="1348740" cy="1123950"/>
      </dsp:txXfrm>
    </dsp:sp>
    <dsp:sp modelId="{360D51D7-C0B9-47CD-B8EA-A8E4CB60F9BA}">
      <dsp:nvSpPr>
        <dsp:cNvPr id="0" name=""/>
        <dsp:cNvSpPr/>
      </dsp:nvSpPr>
      <dsp:spPr>
        <a:xfrm>
          <a:off x="2032771" y="58445"/>
          <a:ext cx="4244035" cy="424403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9B1261-D432-4C8C-8D0F-2CDB3711D391}">
      <dsp:nvSpPr>
        <dsp:cNvPr id="0" name=""/>
        <dsp:cNvSpPr/>
      </dsp:nvSpPr>
      <dsp:spPr>
        <a:xfrm>
          <a:off x="1954682" y="193080"/>
          <a:ext cx="4244035" cy="424403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23AD5B-C3D6-4491-90D2-B7B140BF30FD}">
      <dsp:nvSpPr>
        <dsp:cNvPr id="0" name=""/>
        <dsp:cNvSpPr/>
      </dsp:nvSpPr>
      <dsp:spPr>
        <a:xfrm>
          <a:off x="1876593" y="58445"/>
          <a:ext cx="4244035" cy="424403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FIT-HCMUS 2011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36EFC-845B-469A-BDBD-3450D0B8F531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D252A-E143-4D15-ACB1-BD05749C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252A-E143-4D15-ACB1-BD05749CEB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252A-E143-4D15-ACB1-BD05749CEB5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Lưu ý: thuật toán tìm kiếm tuần tự không quan tâm mảng A có hay không có thứ tự (tăng dần hay giảm dần)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78441A-408D-4510-B061-DF09E9F3DE1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16CCEE1-9BA9-4CD2-BED6-01E119B90F3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Nhanh hơn vì giảm được 1 điều kiện so sánh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AB0288-1353-4F40-8244-E374A6720E5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Trường hợp tốt nhất: x là phần tử chính giữa của mảng A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0D60C5C-3063-4AC6-8F76-D04839E6138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429000"/>
            <a:ext cx="6477000" cy="1828800"/>
          </a:xfrm>
        </p:spPr>
        <p:txBody>
          <a:bodyPr anchor="b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4000" b="1" cap="all" spc="0" baseline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0">
                <a:solidFill>
                  <a:srgbClr val="FFFFFF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295400" y="16764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</a:rPr>
              <a:t>Cấu</a:t>
            </a:r>
            <a:r>
              <a:rPr lang="en-US" sz="3200" b="1" cap="none" spc="50" baseline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</a:rPr>
              <a:t> trúc dữ liệu và giải thuật</a:t>
            </a:r>
            <a:endParaRPr lang="en-US" sz="32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D75A-3704-4C5A-8541-C937EB06AD57}" type="datetime1">
              <a:rPr lang="en-US" smtClean="0"/>
              <a:t>4/24/2011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4EC3F75-1794-4404-ABAC-D67E66B6A632}" type="datetime1">
              <a:rPr lang="en-US" smtClean="0"/>
              <a:t>4/24/2011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770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>
            <a:noAutofit/>
          </a:bodyPr>
          <a:lstStyle>
            <a:lvl1pPr>
              <a:defRPr sz="32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1371600" cy="2286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2954C019-EE27-4E4E-A09D-D6A132A4A566}" type="datetime1">
              <a:rPr lang="en-US" smtClean="0"/>
              <a:t>4/24/2011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629400"/>
            <a:ext cx="7086600" cy="2286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 algn="l"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685800" cy="2286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77000" y="0"/>
            <a:ext cx="26670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>
            <a:lvl1pPr>
              <a:defRPr sz="140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10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05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05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latin typeface="Verdana" pitchFamily="34" charset="0"/>
              </a:defRPr>
            </a:lvl1pPr>
          </a:lstStyle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Font typeface="Wingdings" pitchFamily="2" charset="2"/>
              <a:buChar char=""/>
              <a:defRPr>
                <a:latin typeface="Arial" pitchFamily="34" charset="0"/>
                <a:cs typeface="Arial" pitchFamily="34" charset="0"/>
              </a:defRPr>
            </a:lvl1pPr>
            <a:lvl2pPr>
              <a:defRPr sz="2600"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2459-A53D-4233-A54D-0F43D235C3E1}" type="datetime1">
              <a:rPr lang="en-US" smtClean="0"/>
              <a:t>4/24/2011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19200"/>
            <a:ext cx="1295400" cy="1371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19200"/>
            <a:ext cx="7772400" cy="1371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19200"/>
            <a:ext cx="7620000" cy="13716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>
              <a:buNone/>
              <a:defRPr sz="4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F241-A1A0-4327-8053-F249FCD65488}" type="datetime1">
              <a:rPr lang="en-US" smtClean="0"/>
              <a:t>4/24/2011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C6101B6-CCA8-4EA5-97E2-B3ACC7424E5B}" type="datetime1">
              <a:rPr lang="en-US" smtClean="0"/>
              <a:t>4/24/2011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834988-31CA-4787-BC9B-2FBF814AC02B}" type="datetime1">
              <a:rPr lang="en-US" smtClean="0"/>
              <a:t>4/24/2011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175D-E252-4438-8A62-CC34FBD66BD8}" type="datetime1">
              <a:rPr lang="en-US" smtClean="0"/>
              <a:t>4/24/2011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FE49-2451-4A14-9A37-639E6808E919}" type="datetime1">
              <a:rPr lang="en-US" smtClean="0"/>
              <a:t>4/24/2011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7FD1-F8F2-478D-AF0D-A7D1AE6020A2}" type="datetime1">
              <a:rPr lang="en-US" smtClean="0"/>
              <a:t>4/24/2011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6B3F64A-C437-454D-A1D1-103509A685FA}" type="datetime1">
              <a:rPr lang="en-US" smtClean="0"/>
              <a:t>4/24/2011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pic>
        <p:nvPicPr>
          <p:cNvPr id="16" name="Picture 15" descr="Computer_data_180_14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00200" y="0"/>
            <a:ext cx="7543800" cy="440054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04BDFB-D843-45C8-BB8A-8D4EF1508F03}" type="datetime1">
              <a:rPr lang="en-US" smtClean="0"/>
              <a:t>4/24/2011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 b="0">
                <a:solidFill>
                  <a:srgbClr val="002060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gradFill>
            <a:gsLst>
              <a:gs pos="0">
                <a:schemeClr val="accent1">
                  <a:tint val="40000"/>
                  <a:satMod val="250000"/>
                </a:schemeClr>
              </a:gs>
              <a:gs pos="9000">
                <a:schemeClr val="accent1">
                  <a:tint val="52000"/>
                  <a:satMod val="300000"/>
                </a:schemeClr>
              </a:gs>
              <a:gs pos="50000">
                <a:schemeClr val="accent1">
                  <a:shade val="20000"/>
                  <a:satMod val="300000"/>
                </a:schemeClr>
              </a:gs>
              <a:gs pos="79000">
                <a:schemeClr val="accent1">
                  <a:tint val="52000"/>
                  <a:satMod val="300000"/>
                </a:schemeClr>
              </a:gs>
              <a:gs pos="100000">
                <a:schemeClr val="accent1">
                  <a:tint val="40000"/>
                  <a:satMod val="250000"/>
                </a:schemeClr>
              </a:gs>
            </a:gsLst>
            <a:lin ang="5400000"/>
          </a:gra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accent1">
              <a:lumMod val="50000"/>
            </a:schemeClr>
          </a:solidFill>
          <a:latin typeface="+mj-lt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các chiến lược </a:t>
            </a:r>
            <a:br>
              <a:rPr lang="en-US" smtClean="0"/>
            </a:br>
            <a:r>
              <a:rPr lang="en-US" smtClean="0"/>
              <a:t>tìm kiếm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500" spc="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Giảng viên: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Văn Chí Nam – Nguyễn Thị Hồng Nhung – Đặng Nguyễn Đức Tiến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kiếm tuần tự - Vét cạn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x </a:t>
            </a:r>
            <a:r>
              <a:rPr lang="en-US" dirty="0" err="1" smtClean="0"/>
              <a:t>nằm</a:t>
            </a:r>
            <a:r>
              <a:rPr lang="en-US" dirty="0" smtClean="0"/>
              <a:t> ở 2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err="1" smtClean="0"/>
              <a:t>mảng</a:t>
            </a:r>
            <a:r>
              <a:rPr lang="en-US" smtClean="0"/>
              <a:t> A: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hiếm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>
                <a:sym typeface="Wingdings" pitchFamily="2" charset="2"/>
              </a:rPr>
              <a:t>phép</a:t>
            </a:r>
            <a:r>
              <a:rPr lang="en-US" dirty="0" smtClean="0">
                <a:sym typeface="Wingdings" pitchFamily="2" charset="2"/>
              </a:rPr>
              <a:t> so </a:t>
            </a:r>
            <a:r>
              <a:rPr lang="en-US" dirty="0" err="1" smtClean="0">
                <a:sym typeface="Wingdings" pitchFamily="2" charset="2"/>
              </a:rPr>
              <a:t>sánh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2(1+2+ … + n)/n = n+1</a:t>
            </a:r>
          </a:p>
          <a:p>
            <a:pPr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>
                <a:sym typeface="Wingdings" pitchFamily="2" charset="2"/>
              </a:rPr>
              <a:t>phép</a:t>
            </a:r>
            <a:r>
              <a:rPr lang="en-US" dirty="0" smtClean="0">
                <a:sym typeface="Wingdings" pitchFamily="2" charset="2"/>
              </a:rPr>
              <a:t> so </a:t>
            </a:r>
            <a:r>
              <a:rPr lang="en-US" dirty="0" err="1" smtClean="0">
                <a:sym typeface="Wingdings" pitchFamily="2" charset="2"/>
              </a:rPr>
              <a:t>sánh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/>
              <a:t>tăng</a:t>
            </a:r>
            <a:r>
              <a:rPr lang="en-US" dirty="0" smtClean="0"/>
              <a:t>/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kiếm tuần tự - Vét cạn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 lvl="1"/>
            <a:r>
              <a:rPr lang="en-US" err="1" smtClean="0"/>
              <a:t>Tốt</a:t>
            </a:r>
            <a:r>
              <a:rPr lang="en-US" smtClean="0"/>
              <a:t> nhất: </a:t>
            </a:r>
            <a:r>
              <a:rPr lang="en-US" dirty="0" smtClean="0"/>
              <a:t>O(1).</a:t>
            </a:r>
          </a:p>
          <a:p>
            <a:pPr lvl="1"/>
            <a:r>
              <a:rPr lang="en-US" err="1" smtClean="0"/>
              <a:t>Trung</a:t>
            </a:r>
            <a:r>
              <a:rPr lang="en-US" smtClean="0"/>
              <a:t> bình: </a:t>
            </a:r>
            <a:r>
              <a:rPr lang="en-US" dirty="0" smtClean="0"/>
              <a:t>O(n).</a:t>
            </a:r>
          </a:p>
          <a:p>
            <a:pPr lvl="1"/>
            <a:r>
              <a:rPr lang="en-US" err="1" smtClean="0"/>
              <a:t>Xấu</a:t>
            </a:r>
            <a:r>
              <a:rPr lang="en-US" smtClean="0"/>
              <a:t> nhất: </a:t>
            </a:r>
            <a:r>
              <a:rPr lang="en-US" dirty="0" smtClean="0"/>
              <a:t>O(n).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kiếm tuần tự - Lính </a:t>
            </a:r>
            <a:r>
              <a:rPr lang="en-US" dirty="0" err="1" smtClean="0"/>
              <a:t>canh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vét</a:t>
            </a:r>
            <a:r>
              <a:rPr lang="en-US" dirty="0" smtClean="0"/>
              <a:t> </a:t>
            </a:r>
            <a:r>
              <a:rPr lang="en-US" dirty="0" err="1" smtClean="0"/>
              <a:t>cạn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.</a:t>
            </a:r>
          </a:p>
          <a:p>
            <a:endParaRPr lang="en-US" smtClean="0"/>
          </a:p>
          <a:p>
            <a:r>
              <a:rPr lang="en-US" smtClean="0"/>
              <a:t>Có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“</a:t>
            </a:r>
            <a:r>
              <a:rPr lang="en-US" dirty="0" err="1" smtClean="0"/>
              <a:t>lính</a:t>
            </a:r>
            <a:r>
              <a:rPr lang="en-US" dirty="0" smtClean="0"/>
              <a:t> </a:t>
            </a:r>
            <a:r>
              <a:rPr lang="en-US" dirty="0" err="1" smtClean="0"/>
              <a:t>canh</a:t>
            </a:r>
            <a:r>
              <a:rPr lang="en-US" dirty="0" smtClean="0"/>
              <a:t>”.</a:t>
            </a:r>
          </a:p>
          <a:p>
            <a:endParaRPr lang="en-US" smtClean="0"/>
          </a:p>
          <a:p>
            <a:r>
              <a:rPr lang="en-US" smtClean="0"/>
              <a:t>Lính </a:t>
            </a:r>
            <a:r>
              <a:rPr lang="en-US" dirty="0" err="1" smtClean="0"/>
              <a:t>canh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ở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kiếm tuần tự - Lính canh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Ví </a:t>
            </a:r>
            <a:r>
              <a:rPr lang="en-US" dirty="0" err="1" smtClean="0"/>
              <a:t>dụ</a:t>
            </a:r>
            <a:r>
              <a:rPr lang="en-US" dirty="0" smtClean="0"/>
              <a:t>: A = {1, 25, 5, 2, 37}, x = 6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5542" y="2649510"/>
          <a:ext cx="37695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261"/>
                <a:gridCol w="628261"/>
                <a:gridCol w="628261"/>
                <a:gridCol w="628261"/>
                <a:gridCol w="628261"/>
                <a:gridCol w="6282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37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872369" y="234471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77169" y="311837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pitchFamily="49" charset="0"/>
              </a:rPr>
              <a:t>x = 6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1558169" y="341151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16756" y="4191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pitchFamily="49" charset="0"/>
              </a:rPr>
              <a:t>x = 6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2221556" y="44958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86400" y="566878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 5;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876800" y="5791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3400" y="205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pitchFamily="49" charset="0"/>
              </a:rPr>
              <a:t>x = 6</a:t>
            </a:r>
            <a:endParaRPr lang="en-US" dirty="0">
              <a:latin typeface="Courier" pitchFamily="49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85800" y="3733800"/>
          <a:ext cx="37695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261"/>
                <a:gridCol w="628261"/>
                <a:gridCol w="628261"/>
                <a:gridCol w="628261"/>
                <a:gridCol w="628261"/>
                <a:gridCol w="6282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37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85800" y="4810760"/>
          <a:ext cx="37695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261"/>
                <a:gridCol w="628261"/>
                <a:gridCol w="628261"/>
                <a:gridCol w="628261"/>
                <a:gridCol w="628261"/>
                <a:gridCol w="6282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37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029200" y="2667000"/>
          <a:ext cx="37695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261"/>
                <a:gridCol w="628261"/>
                <a:gridCol w="628261"/>
                <a:gridCol w="628261"/>
                <a:gridCol w="628261"/>
                <a:gridCol w="6282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37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029200" y="3733800"/>
          <a:ext cx="37695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261"/>
                <a:gridCol w="628261"/>
                <a:gridCol w="628261"/>
                <a:gridCol w="628261"/>
                <a:gridCol w="628261"/>
                <a:gridCol w="6282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37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029200" y="4800600"/>
          <a:ext cx="37695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261"/>
                <a:gridCol w="628261"/>
                <a:gridCol w="628261"/>
                <a:gridCol w="628261"/>
                <a:gridCol w="628261"/>
                <a:gridCol w="6282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37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858000" y="211861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pitchFamily="49" charset="0"/>
              </a:rPr>
              <a:t>x = 6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7162800" y="242341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98830" y="317042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pitchFamily="49" charset="0"/>
              </a:rPr>
              <a:t>x = 6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7803630" y="347522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124670" y="425346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pitchFamily="49" charset="0"/>
              </a:rPr>
              <a:t>x = 6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8429470" y="455826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28600" y="2667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8600" y="372922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4800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18220" y="2667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31960" y="3733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61940" y="4800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kiếm tuần tự - Lính canh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smtClean="0">
                <a:solidFill>
                  <a:schemeClr val="tx1"/>
                </a:solidFill>
              </a:rPr>
              <a:t>Thuật toán: </a:t>
            </a:r>
            <a:r>
              <a:rPr lang="en-US" b="1" smtClean="0">
                <a:solidFill>
                  <a:schemeClr val="tx1"/>
                </a:solidFill>
              </a:rPr>
              <a:t>LinearSentinel</a:t>
            </a:r>
            <a:endParaRPr lang="en-US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solidFill>
                  <a:srgbClr val="FF0000"/>
                </a:solidFill>
              </a:rPr>
              <a:t>Bước 1.</a:t>
            </a:r>
            <a:r>
              <a:rPr lang="en-US" smtClean="0"/>
              <a:t> Khởi tạo biến chỉ số: </a:t>
            </a:r>
            <a:r>
              <a:rPr lang="en-US" i="1" smtClean="0">
                <a:solidFill>
                  <a:srgbClr val="C00000"/>
                </a:solidFill>
              </a:rPr>
              <a:t>i = 0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mtClean="0">
                <a:solidFill>
                  <a:srgbClr val="FF0000"/>
                </a:solidFill>
              </a:rPr>
              <a:t>Bước 2.</a:t>
            </a:r>
            <a:r>
              <a:rPr lang="en-US" smtClean="0"/>
              <a:t> </a:t>
            </a:r>
            <a:r>
              <a:rPr lang="en-US" i="1" smtClean="0">
                <a:solidFill>
                  <a:srgbClr val="C00000"/>
                </a:solidFill>
              </a:rPr>
              <a:t>So sánh giá trị a[i] với giá trị x</a:t>
            </a:r>
            <a:r>
              <a:rPr lang="en-US" smtClean="0"/>
              <a:t> cần tìm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Nếu a[i] bằng x: 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mtClean="0"/>
              <a:t>Nếu i &lt; n: </a:t>
            </a:r>
            <a:r>
              <a:rPr lang="en-US" smtClean="0">
                <a:latin typeface="Arial" pitchFamily="34" charset="0"/>
                <a:cs typeface="Arial" pitchFamily="34" charset="0"/>
              </a:rPr>
              <a:t>Kết thúc chương trình và thông báo đã tìm thấy x.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mtClean="0"/>
              <a:t>Nếu i &gt;= n: Thông báo không tìm thấy x trong mảng.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Nếu a[i] khác x, </a:t>
            </a:r>
            <a:r>
              <a:rPr lang="en-US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tăng i thêm 1</a:t>
            </a:r>
            <a:r>
              <a:rPr lang="en-US" smtClean="0">
                <a:latin typeface="Arial" pitchFamily="34" charset="0"/>
                <a:cs typeface="Arial" pitchFamily="34" charset="0"/>
              </a:rPr>
              <a:t> và quay lại bước 2.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kiếm tuần tự - Lính canh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Thực nghiệm cho thấy trong trường hợp n lớn, thời gian tìm kiếm giảm khi dùng phương pháp lính canh.</a:t>
            </a:r>
          </a:p>
          <a:p>
            <a:pPr lvl="1"/>
            <a:r>
              <a:rPr lang="en-US" smtClean="0"/>
              <a:t>Với n =15000: nhanh hơn khoảng 20% (0.22s so với 0.28s)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Binary Search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kiếm nhị phân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tìm kiếm nhị phân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Với dãy A được sắp xếp thứ tự (ví dụ: tăng dần), độ phức tạp của thuật toán tìm kiếm tuần tự không đổi.</a:t>
            </a:r>
          </a:p>
          <a:p>
            <a:endParaRPr lang="en-US" smtClean="0"/>
          </a:p>
          <a:p>
            <a:r>
              <a:rPr lang="en-US" smtClean="0"/>
              <a:t>Tận dụng thông tin của mảng đã được sắp xếp để giới hạn vị trí của giá trị cần tìm trong mảng.</a:t>
            </a:r>
          </a:p>
          <a:p>
            <a:pPr>
              <a:buFont typeface="Arial" charset="0"/>
              <a:buNone/>
            </a:pPr>
            <a:r>
              <a:rPr lang="en-US" smtClean="0"/>
              <a:t>-&gt; Thuật toán tìm kiếm nhị phân.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tìm kiếm nhị phân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Input: </a:t>
            </a:r>
          </a:p>
          <a:p>
            <a:pPr lvl="1">
              <a:defRPr/>
            </a:pPr>
            <a:r>
              <a:rPr lang="en-US" smtClean="0"/>
              <a:t>Dãy </a:t>
            </a:r>
            <a:r>
              <a:rPr lang="en-US" dirty="0" smtClean="0"/>
              <a:t>A,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đã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được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sắp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xếp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endParaRPr lang="en-US" dirty="0" smtClean="0"/>
          </a:p>
          <a:p>
            <a:pPr>
              <a:defRPr/>
            </a:pPr>
            <a:r>
              <a:rPr lang="en-US" smtClean="0"/>
              <a:t>Output:</a:t>
            </a:r>
          </a:p>
          <a:p>
            <a:pPr lvl="1">
              <a:defRPr/>
            </a:pPr>
            <a:r>
              <a:rPr lang="en-US" smtClean="0"/>
              <a:t>Nếu </a:t>
            </a:r>
            <a:r>
              <a:rPr lang="en-US" i="1" smtClean="0"/>
              <a:t>x</a:t>
            </a:r>
            <a:r>
              <a:rPr lang="en-US" smtClean="0"/>
              <a:t> xuất hiện trong A: trả về một vị trí xuất hiện của </a:t>
            </a:r>
            <a:r>
              <a:rPr lang="en-US" i="1" smtClean="0"/>
              <a:t>x</a:t>
            </a:r>
          </a:p>
          <a:p>
            <a:pPr lvl="1">
              <a:defRPr/>
            </a:pPr>
            <a:r>
              <a:rPr lang="en-US" smtClean="0"/>
              <a:t>Nếu không: trả về n hoặc -1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tìm kiếm nhị phân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Ý tưởng: </a:t>
            </a:r>
          </a:p>
          <a:p>
            <a:pPr lvl="1">
              <a:defRPr/>
            </a:pPr>
            <a:r>
              <a:rPr lang="en-US" smtClean="0"/>
              <a:t>So sánh x với phần tử chính giữa mảng A.</a:t>
            </a:r>
          </a:p>
          <a:p>
            <a:pPr lvl="2">
              <a:defRPr/>
            </a:pPr>
            <a:r>
              <a:rPr lang="en-US" smtClean="0"/>
              <a:t>Nếu x là phần tử giữa thì dừng.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Nếu không: xác định xem </a:t>
            </a:r>
            <a:r>
              <a:rPr lang="en-US" b="1" i="1" smtClean="0"/>
              <a:t>x</a:t>
            </a:r>
            <a:r>
              <a:rPr lang="en-US" smtClean="0"/>
              <a:t> có thể thuộc nửa trái hay nửa phải của A.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Lặp lại 2 bước trên với nửa đã được xác định.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trình bày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tìm kiếm nhị phân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Thuật toán: BinarySearch(A[], n, x)</a:t>
            </a:r>
          </a:p>
          <a:p>
            <a:r>
              <a:rPr lang="en-US" smtClean="0">
                <a:solidFill>
                  <a:srgbClr val="FF0000"/>
                </a:solidFill>
              </a:rPr>
              <a:t>Bước 1.</a:t>
            </a:r>
            <a:r>
              <a:rPr lang="en-US" smtClean="0"/>
              <a:t> Khởi gán left = 0 và right = n – 1.</a:t>
            </a:r>
          </a:p>
          <a:p>
            <a:r>
              <a:rPr lang="en-US" smtClean="0">
                <a:solidFill>
                  <a:srgbClr val="FF0000"/>
                </a:solidFill>
              </a:rPr>
              <a:t>Bước 2.</a:t>
            </a:r>
            <a:r>
              <a:rPr lang="en-US" smtClean="0"/>
              <a:t> Trong khi left &lt;= right, thực hiện:</a:t>
            </a:r>
          </a:p>
          <a:p>
            <a:pPr lvl="1"/>
            <a:r>
              <a:rPr lang="en-US" smtClean="0"/>
              <a:t>2.1. Đặt </a:t>
            </a:r>
            <a:r>
              <a:rPr lang="en-US" i="1" smtClean="0">
                <a:solidFill>
                  <a:srgbClr val="C00000"/>
                </a:solidFill>
              </a:rPr>
              <a:t>mid = (left + right)/2</a:t>
            </a:r>
          </a:p>
          <a:p>
            <a:pPr lvl="1"/>
            <a:r>
              <a:rPr lang="en-US" smtClean="0"/>
              <a:t>2.2. </a:t>
            </a:r>
            <a:r>
              <a:rPr lang="en-US" i="1" smtClean="0">
                <a:solidFill>
                  <a:srgbClr val="C00000"/>
                </a:solidFill>
              </a:rPr>
              <a:t>So sánh giá trị x và a[mid]</a:t>
            </a:r>
            <a:r>
              <a:rPr lang="en-US" smtClean="0"/>
              <a:t>:</a:t>
            </a:r>
          </a:p>
          <a:p>
            <a:pPr lvl="2"/>
            <a:r>
              <a:rPr lang="en-US" smtClean="0"/>
              <a:t>Nếu x &lt; a[mid], gán </a:t>
            </a:r>
            <a:r>
              <a:rPr lang="en-US" i="1" smtClean="0">
                <a:solidFill>
                  <a:srgbClr val="C00000"/>
                </a:solidFill>
              </a:rPr>
              <a:t>right = mid – 1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Nếu x &gt; a[mid], gán </a:t>
            </a:r>
            <a:r>
              <a:rPr lang="en-US" i="1" smtClean="0">
                <a:solidFill>
                  <a:srgbClr val="C00000"/>
                </a:solidFill>
              </a:rPr>
              <a:t>left = mid + 1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Nếu x = a[mid], thông báo đã tìm thấy x và kết thúc.</a:t>
            </a:r>
          </a:p>
          <a:p>
            <a:r>
              <a:rPr lang="en-US" smtClean="0"/>
              <a:t>Kết quả trả về không tìm thấy x nếu left &gt; right*.</a:t>
            </a:r>
          </a:p>
          <a:p>
            <a:endParaRPr lang="en-US" smtClean="0"/>
          </a:p>
          <a:p>
            <a:pPr>
              <a:buNone/>
            </a:pPr>
            <a:r>
              <a:rPr lang="en-US" sz="1700" i="1" smtClean="0"/>
              <a:t>* Điều này có nghĩa là không còn phần tử nào trong mảng: x không có trong mảng</a:t>
            </a:r>
          </a:p>
          <a:p>
            <a:pPr lvl="1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tìm kiếm nhị phân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Cài đặt đệ quy: BinarySearch(A[], left, right, x)</a:t>
            </a:r>
          </a:p>
          <a:p>
            <a:r>
              <a:rPr lang="en-US" smtClean="0">
                <a:solidFill>
                  <a:srgbClr val="FF0000"/>
                </a:solidFill>
              </a:rPr>
              <a:t>Bước 1.</a:t>
            </a:r>
            <a:r>
              <a:rPr lang="en-US" smtClean="0"/>
              <a:t> Nếu left &gt; right: thông báo không tìm thấy x và thoát khỏi hàm.</a:t>
            </a:r>
          </a:p>
          <a:p>
            <a:r>
              <a:rPr lang="en-US" smtClean="0">
                <a:solidFill>
                  <a:srgbClr val="FF0000"/>
                </a:solidFill>
              </a:rPr>
              <a:t>Bước 2.</a:t>
            </a:r>
          </a:p>
          <a:p>
            <a:pPr lvl="1"/>
            <a:r>
              <a:rPr lang="en-US" smtClean="0"/>
              <a:t>2.1. Đặt </a:t>
            </a:r>
            <a:r>
              <a:rPr lang="en-US" i="1" smtClean="0">
                <a:solidFill>
                  <a:srgbClr val="C00000"/>
                </a:solidFill>
              </a:rPr>
              <a:t>mid = (left + right)/2</a:t>
            </a:r>
          </a:p>
          <a:p>
            <a:pPr lvl="1"/>
            <a:r>
              <a:rPr lang="en-US" smtClean="0"/>
              <a:t>2.2. </a:t>
            </a:r>
            <a:r>
              <a:rPr lang="en-US" i="1" smtClean="0">
                <a:solidFill>
                  <a:srgbClr val="C00000"/>
                </a:solidFill>
              </a:rPr>
              <a:t>So sánh giá trị x và a[mid]</a:t>
            </a:r>
            <a:r>
              <a:rPr lang="en-US" smtClean="0"/>
              <a:t>:</a:t>
            </a:r>
          </a:p>
          <a:p>
            <a:pPr lvl="2"/>
            <a:r>
              <a:rPr lang="en-US" smtClean="0"/>
              <a:t>Nếu x &lt; a[mid], Gọi BinarySearch(A, left, mid – 1, x)</a:t>
            </a:r>
          </a:p>
          <a:p>
            <a:pPr lvl="2"/>
            <a:r>
              <a:rPr lang="en-US" smtClean="0"/>
              <a:t>Nếu x &gt; a[mid], Gọi BinarySearch(A, mid + 1, right, x)</a:t>
            </a:r>
          </a:p>
          <a:p>
            <a:pPr lvl="2"/>
            <a:r>
              <a:rPr lang="en-US" smtClean="0"/>
              <a:t>Nếu x = a[mid], thông báo đã tìm thấy x và kết thúc (trả lại giá trị mid)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tìm kiếm nhị phân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Minh họa:</a:t>
            </a:r>
          </a:p>
          <a:p>
            <a:pPr lvl="1"/>
            <a:r>
              <a:rPr lang="en-US" smtClean="0"/>
              <a:t>A[] = {1, 2, 6, 26, 28, 37, 40}, x = 2</a:t>
            </a:r>
          </a:p>
          <a:p>
            <a:pPr lvl="1"/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3200400"/>
          <a:ext cx="838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1047750"/>
                <a:gridCol w="1047750"/>
                <a:gridCol w="1047750"/>
                <a:gridCol w="1047750"/>
                <a:gridCol w="1047750"/>
                <a:gridCol w="1047750"/>
                <a:gridCol w="1047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index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" pitchFamily="49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" pitchFamily="49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" pitchFamily="49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" pitchFamily="49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" pitchFamily="49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" pitchFamily="49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A[</a:t>
                      </a:r>
                      <a:r>
                        <a:rPr lang="en-US" dirty="0" err="1" smtClean="0">
                          <a:latin typeface="Courier" pitchFamily="49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]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26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28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37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40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 pitchFamily="49" charset="0"/>
                          <a:cs typeface="Times New Roman" pitchFamily="18" charset="0"/>
                        </a:rPr>
                        <a:t>Vòng</a:t>
                      </a:r>
                      <a:r>
                        <a:rPr lang="en-US" baseline="0" dirty="0" smtClean="0">
                          <a:latin typeface="Courier" pitchFamily="49" charset="0"/>
                          <a:cs typeface="Times New Roman" pitchFamily="18" charset="0"/>
                        </a:rPr>
                        <a:t> 1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left</a:t>
                      </a:r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mid</a:t>
                      </a:r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right</a:t>
                      </a:r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 pitchFamily="49" charset="0"/>
                          <a:cs typeface="Times New Roman" pitchFamily="18" charset="0"/>
                        </a:rPr>
                        <a:t>Vòng</a:t>
                      </a:r>
                      <a:r>
                        <a:rPr lang="en-US" baseline="0" dirty="0" smtClean="0">
                          <a:latin typeface="Courier" pitchFamily="49" charset="0"/>
                          <a:cs typeface="Times New Roman" pitchFamily="18" charset="0"/>
                        </a:rPr>
                        <a:t> 2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left</a:t>
                      </a:r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mid</a:t>
                      </a:r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right</a:t>
                      </a:r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2895600" y="47244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436" name="TextBox 6"/>
          <p:cNvSpPr txBox="1">
            <a:spLocks noChangeArrowheads="1"/>
          </p:cNvSpPr>
          <p:nvPr/>
        </p:nvSpPr>
        <p:spPr bwMode="auto">
          <a:xfrm>
            <a:off x="1524000" y="5181600"/>
            <a:ext cx="304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Courier" pitchFamily="49" charset="0"/>
              </a:rPr>
              <a:t>x = </a:t>
            </a:r>
            <a:r>
              <a:rPr lang="en-US" smtClean="0">
                <a:solidFill>
                  <a:srgbClr val="0070C0"/>
                </a:solidFill>
                <a:latin typeface="Courier" pitchFamily="49" charset="0"/>
              </a:rPr>
              <a:t>a[1] </a:t>
            </a:r>
            <a:r>
              <a:rPr lang="en-US">
                <a:solidFill>
                  <a:srgbClr val="0070C0"/>
                </a:solidFill>
                <a:latin typeface="Courier" pitchFamily="49" charset="0"/>
              </a:rPr>
              <a:t>-&gt; </a:t>
            </a:r>
            <a:r>
              <a:rPr lang="en-US" b="1">
                <a:solidFill>
                  <a:srgbClr val="0070C0"/>
                </a:solidFill>
                <a:latin typeface="Courier" pitchFamily="49" charset="0"/>
              </a:rPr>
              <a:t>return</a:t>
            </a:r>
            <a:r>
              <a:rPr lang="en-US">
                <a:solidFill>
                  <a:srgbClr val="0070C0"/>
                </a:solidFill>
                <a:latin typeface="Courier" pitchFamily="49" charset="0"/>
              </a:rPr>
              <a:t> </a:t>
            </a:r>
            <a:r>
              <a:rPr lang="en-US" smtClean="0">
                <a:solidFill>
                  <a:srgbClr val="0070C0"/>
                </a:solidFill>
                <a:latin typeface="Courier" pitchFamily="49" charset="0"/>
              </a:rPr>
              <a:t>1</a:t>
            </a:r>
            <a:endParaRPr lang="en-US">
              <a:solidFill>
                <a:srgbClr val="0070C0"/>
              </a:solidFill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tìm kiếm nhị phân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Minh họa:</a:t>
            </a:r>
          </a:p>
          <a:p>
            <a:pPr lvl="1"/>
            <a:r>
              <a:rPr lang="en-US" smtClean="0"/>
              <a:t>A[] = {1, 2, 6, 26, 28, 37, 40}, x = 40</a:t>
            </a:r>
          </a:p>
          <a:p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590800"/>
          <a:ext cx="8382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1047750"/>
                <a:gridCol w="1047750"/>
                <a:gridCol w="1047750"/>
                <a:gridCol w="1047750"/>
                <a:gridCol w="1047750"/>
                <a:gridCol w="1047750"/>
                <a:gridCol w="1047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index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" pitchFamily="49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" pitchFamily="49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" pitchFamily="49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" pitchFamily="49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" pitchFamily="49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" pitchFamily="49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A[</a:t>
                      </a:r>
                      <a:r>
                        <a:rPr lang="en-US" dirty="0" err="1" smtClean="0">
                          <a:latin typeface="Courier" pitchFamily="49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]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26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28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37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40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 pitchFamily="49" charset="0"/>
                          <a:cs typeface="Times New Roman" pitchFamily="18" charset="0"/>
                        </a:rPr>
                        <a:t>Vòng</a:t>
                      </a:r>
                      <a:r>
                        <a:rPr lang="en-US" baseline="0" dirty="0" smtClean="0">
                          <a:latin typeface="Courier" pitchFamily="49" charset="0"/>
                          <a:cs typeface="Times New Roman" pitchFamily="18" charset="0"/>
                        </a:rPr>
                        <a:t> 1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left</a:t>
                      </a:r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mid</a:t>
                      </a:r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right</a:t>
                      </a:r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 pitchFamily="49" charset="0"/>
                          <a:cs typeface="Times New Roman" pitchFamily="18" charset="0"/>
                        </a:rPr>
                        <a:t>Vòng</a:t>
                      </a:r>
                      <a:r>
                        <a:rPr lang="en-US" baseline="0" dirty="0" smtClean="0">
                          <a:latin typeface="Courier" pitchFamily="49" charset="0"/>
                          <a:cs typeface="Times New Roman" pitchFamily="18" charset="0"/>
                        </a:rPr>
                        <a:t> 2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left</a:t>
                      </a:r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mid</a:t>
                      </a:r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right</a:t>
                      </a:r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 pitchFamily="49" charset="0"/>
                          <a:cs typeface="Times New Roman" pitchFamily="18" charset="0"/>
                        </a:rPr>
                        <a:t>Vòng</a:t>
                      </a:r>
                      <a:r>
                        <a:rPr lang="en-US" baseline="0" dirty="0" smtClean="0">
                          <a:latin typeface="Courier" pitchFamily="49" charset="0"/>
                          <a:cs typeface="Times New Roman" pitchFamily="18" charset="0"/>
                        </a:rPr>
                        <a:t> 3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left</a:t>
                      </a:r>
                    </a:p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mid</a:t>
                      </a:r>
                    </a:p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right</a:t>
                      </a:r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8153400" y="49530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69" name="TextBox 5"/>
          <p:cNvSpPr txBox="1">
            <a:spLocks noChangeArrowheads="1"/>
          </p:cNvSpPr>
          <p:nvPr/>
        </p:nvSpPr>
        <p:spPr bwMode="auto">
          <a:xfrm>
            <a:off x="5867400" y="5410200"/>
            <a:ext cx="304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Courier" pitchFamily="49" charset="0"/>
              </a:rPr>
              <a:t>x = </a:t>
            </a:r>
            <a:r>
              <a:rPr lang="en-US" smtClean="0">
                <a:solidFill>
                  <a:srgbClr val="0070C0"/>
                </a:solidFill>
                <a:latin typeface="Courier" pitchFamily="49" charset="0"/>
              </a:rPr>
              <a:t>a[6] </a:t>
            </a:r>
            <a:r>
              <a:rPr lang="en-US">
                <a:solidFill>
                  <a:srgbClr val="0070C0"/>
                </a:solidFill>
                <a:latin typeface="Courier" pitchFamily="49" charset="0"/>
              </a:rPr>
              <a:t>-&gt; </a:t>
            </a:r>
            <a:r>
              <a:rPr lang="en-US" b="1">
                <a:solidFill>
                  <a:srgbClr val="0070C0"/>
                </a:solidFill>
                <a:latin typeface="Courier" pitchFamily="49" charset="0"/>
              </a:rPr>
              <a:t>return</a:t>
            </a:r>
            <a:r>
              <a:rPr lang="en-US">
                <a:solidFill>
                  <a:srgbClr val="0070C0"/>
                </a:solidFill>
                <a:latin typeface="Courier" pitchFamily="49" charset="0"/>
              </a:rPr>
              <a:t> </a:t>
            </a:r>
            <a:r>
              <a:rPr lang="en-US" smtClean="0">
                <a:solidFill>
                  <a:srgbClr val="0070C0"/>
                </a:solidFill>
                <a:latin typeface="Courier" pitchFamily="49" charset="0"/>
              </a:rPr>
              <a:t>6</a:t>
            </a:r>
            <a:endParaRPr lang="en-US">
              <a:solidFill>
                <a:srgbClr val="0070C0"/>
              </a:solidFill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tìm kiếm nhị phân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Minh họa:</a:t>
            </a:r>
          </a:p>
          <a:p>
            <a:pPr lvl="1"/>
            <a:r>
              <a:rPr lang="en-US" smtClean="0"/>
              <a:t>A[] = {1, 2, 6, 26, 28, 37, 40}, x = -7</a:t>
            </a:r>
          </a:p>
          <a:p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514600"/>
          <a:ext cx="83820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1047750"/>
                <a:gridCol w="1047750"/>
                <a:gridCol w="1047750"/>
                <a:gridCol w="1047750"/>
                <a:gridCol w="1047750"/>
                <a:gridCol w="1047750"/>
                <a:gridCol w="1047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index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" pitchFamily="49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" pitchFamily="49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" pitchFamily="49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" pitchFamily="49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" pitchFamily="49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" pitchFamily="49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A[</a:t>
                      </a:r>
                      <a:r>
                        <a:rPr lang="en-US" dirty="0" err="1" smtClean="0">
                          <a:latin typeface="Courier" pitchFamily="49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]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26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28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37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 pitchFamily="49" charset="0"/>
                          <a:cs typeface="Times New Roman" pitchFamily="18" charset="0"/>
                        </a:rPr>
                        <a:t>40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 pitchFamily="49" charset="0"/>
                          <a:cs typeface="Times New Roman" pitchFamily="18" charset="0"/>
                        </a:rPr>
                        <a:t>Vòng</a:t>
                      </a:r>
                      <a:r>
                        <a:rPr lang="en-US" baseline="0" dirty="0" smtClean="0">
                          <a:latin typeface="Courier" pitchFamily="49" charset="0"/>
                          <a:cs typeface="Times New Roman" pitchFamily="18" charset="0"/>
                        </a:rPr>
                        <a:t> 1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left</a:t>
                      </a:r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mid</a:t>
                      </a:r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right</a:t>
                      </a:r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 pitchFamily="49" charset="0"/>
                          <a:cs typeface="Times New Roman" pitchFamily="18" charset="0"/>
                        </a:rPr>
                        <a:t>Vòng</a:t>
                      </a:r>
                      <a:r>
                        <a:rPr lang="en-US" baseline="0" dirty="0" smtClean="0">
                          <a:latin typeface="Courier" pitchFamily="49" charset="0"/>
                          <a:cs typeface="Times New Roman" pitchFamily="18" charset="0"/>
                        </a:rPr>
                        <a:t> 2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left</a:t>
                      </a:r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mid</a:t>
                      </a:r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right</a:t>
                      </a:r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 pitchFamily="49" charset="0"/>
                          <a:cs typeface="Times New Roman" pitchFamily="18" charset="0"/>
                        </a:rPr>
                        <a:t>Vòng</a:t>
                      </a:r>
                      <a:r>
                        <a:rPr lang="en-US" baseline="0" dirty="0" smtClean="0">
                          <a:latin typeface="Courier" pitchFamily="49" charset="0"/>
                          <a:cs typeface="Times New Roman" pitchFamily="18" charset="0"/>
                        </a:rPr>
                        <a:t> 3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left</a:t>
                      </a:r>
                    </a:p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mid</a:t>
                      </a:r>
                    </a:p>
                    <a:p>
                      <a:pPr algn="ctr"/>
                      <a:r>
                        <a:rPr lang="en-US" b="1" dirty="0" smtClean="0">
                          <a:latin typeface="Courier" pitchFamily="49" charset="0"/>
                          <a:cs typeface="Times New Roman" pitchFamily="18" charset="0"/>
                        </a:rPr>
                        <a:t>right</a:t>
                      </a:r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 pitchFamily="49" charset="0"/>
                          <a:cs typeface="Times New Roman" pitchFamily="18" charset="0"/>
                        </a:rPr>
                        <a:t>Vòng</a:t>
                      </a:r>
                      <a:r>
                        <a:rPr lang="en-US" baseline="0" dirty="0" smtClean="0">
                          <a:latin typeface="Courier" pitchFamily="49" charset="0"/>
                          <a:cs typeface="Times New Roman" pitchFamily="18" charset="0"/>
                        </a:rPr>
                        <a:t> 4</a:t>
                      </a:r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2590800" y="4953000"/>
            <a:ext cx="5867400" cy="1371600"/>
          </a:xfrm>
          <a:prstGeom prst="wedgeRoundRectCallout">
            <a:avLst>
              <a:gd name="adj1" fmla="val -76012"/>
              <a:gd name="adj2" fmla="val -3141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right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-1,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=&gt; 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right &lt; left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=&gt;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thoát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khỏi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while,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return -1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tìm kiếm nhị phân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Phân tích thuật toán tuyến tính:</a:t>
            </a:r>
          </a:p>
          <a:p>
            <a:pPr lvl="1"/>
            <a:r>
              <a:rPr lang="en-US" smtClean="0"/>
              <a:t>Mỗi lần lặp thì chiều dài của mảng con giảm </a:t>
            </a:r>
            <a:r>
              <a:rPr lang="en-US" i="1" smtClean="0"/>
              <a:t>khoảng </a:t>
            </a:r>
            <a:r>
              <a:rPr lang="en-US" smtClean="0"/>
              <a:t>½ so với mảng trước đó.</a:t>
            </a:r>
          </a:p>
          <a:p>
            <a:pPr lvl="1"/>
            <a:r>
              <a:rPr lang="en-US" smtClean="0"/>
              <a:t>n = 2</a:t>
            </a:r>
            <a:r>
              <a:rPr lang="en-US" baseline="30000" smtClean="0"/>
              <a:t>k</a:t>
            </a:r>
            <a:r>
              <a:rPr lang="en-US" smtClean="0"/>
              <a:t> + m (0</a:t>
            </a:r>
            <a:r>
              <a:rPr lang="en-US" smtClean="0">
                <a:sym typeface="Symbol" pitchFamily="18" charset="2"/>
              </a:rPr>
              <a:t>  </a:t>
            </a:r>
            <a:r>
              <a:rPr lang="en-US" smtClean="0"/>
              <a:t>m&lt;2)</a:t>
            </a:r>
          </a:p>
          <a:p>
            <a:pPr lvl="1"/>
            <a:r>
              <a:rPr lang="en-US" smtClean="0"/>
              <a:t>2</a:t>
            </a:r>
            <a:r>
              <a:rPr lang="en-US" baseline="30000" smtClean="0"/>
              <a:t>k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 n &lt; 2</a:t>
            </a:r>
            <a:r>
              <a:rPr lang="en-US" baseline="30000" smtClean="0">
                <a:sym typeface="Symbol" pitchFamily="18" charset="2"/>
              </a:rPr>
              <a:t>k+1</a:t>
            </a:r>
            <a:r>
              <a:rPr lang="en-US" smtClean="0">
                <a:sym typeface="Symbol" pitchFamily="18" charset="2"/>
              </a:rPr>
              <a:t> =&gt; k  log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 n &lt; k+1 =&gt; k = log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 </a:t>
            </a:r>
          </a:p>
          <a:p>
            <a:pPr lvl="1">
              <a:buFont typeface="Arial" charset="0"/>
              <a:buNone/>
            </a:pPr>
            <a:r>
              <a:rPr lang="en-US" smtClean="0"/>
              <a:t>=&gt; mảng A ban đầu được chia nửa </a:t>
            </a:r>
            <a:r>
              <a:rPr lang="en-US" i="1" smtClean="0"/>
              <a:t>khoảng</a:t>
            </a:r>
            <a:r>
              <a:rPr lang="en-US" smtClean="0"/>
              <a:t> </a:t>
            </a:r>
            <a:r>
              <a:rPr lang="en-US" b="1" smtClean="0"/>
              <a:t>k</a:t>
            </a:r>
            <a:r>
              <a:rPr lang="en-US" smtClean="0"/>
              <a:t> lần.</a:t>
            </a:r>
          </a:p>
          <a:p>
            <a:pPr lvl="1"/>
            <a:r>
              <a:rPr lang="en-US" smtClean="0">
                <a:sym typeface="Symbol" pitchFamily="18" charset="2"/>
              </a:rPr>
              <a:t>Số lần thực hiện vòng while là khoảng k lần, mỗi vòng lặp thực hiện 1 phép so sánh.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Phân tích thuật toán tuyến tính:</a:t>
            </a:r>
          </a:p>
          <a:p>
            <a:pPr lvl="1"/>
            <a:r>
              <a:rPr lang="en-US" smtClean="0"/>
              <a:t>Trường hợp tốt nhất: k = 1 </a:t>
            </a:r>
            <a:r>
              <a:rPr lang="en-US" smtClean="0">
                <a:sym typeface="Wingdings" pitchFamily="2" charset="2"/>
              </a:rPr>
              <a:t> x là phần tử chính giữa của mảng.</a:t>
            </a:r>
          </a:p>
          <a:p>
            <a:pPr lvl="1"/>
            <a:r>
              <a:rPr lang="en-US" smtClean="0"/>
              <a:t>Trường hợp xấu nhất: k=</a:t>
            </a:r>
            <a:r>
              <a:rPr lang="en-US" smtClean="0">
                <a:sym typeface="Symbol" pitchFamily="18" charset="2"/>
              </a:rPr>
              <a:t> log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  + 1 </a:t>
            </a:r>
            <a:r>
              <a:rPr lang="en-US" smtClean="0">
                <a:sym typeface="Wingdings" pitchFamily="2" charset="2"/>
              </a:rPr>
              <a:t> x không thuộc mảng hoặc x là phần tử cuối cùng của mảng</a:t>
            </a:r>
          </a:p>
          <a:p>
            <a:pPr lvl="1">
              <a:buFont typeface="Arial" charset="0"/>
              <a:buNone/>
            </a:pPr>
            <a:r>
              <a:rPr lang="en-US" smtClean="0">
                <a:sym typeface="Wingdings" pitchFamily="2" charset="2"/>
              </a:rPr>
              <a:t>=&gt; Số phép so sánh tăng theo hàm logarit 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  <a:p>
            <a:pPr lvl="1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: O(1)</a:t>
            </a:r>
          </a:p>
          <a:p>
            <a:pPr lvl="1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: O(log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</a:p>
          <a:p>
            <a:pPr lvl="1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: O(log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 sánh hiệu suất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So sánh trường hợp xấu nhất của 2 thuật toán: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9800" y="2514600"/>
          <a:ext cx="5105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525"/>
                <a:gridCol w="1489075"/>
                <a:gridCol w="17018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Kích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thước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mảng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T/h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xấu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nhất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Tuần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tự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Nhị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phân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100.000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100.000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200.000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200.000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400.000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400.000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800.000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800.000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1.600.000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1.600.000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Có nhiều thuật toán tìm kiếm, ước lượng số phép so sánh của mỗi thuật toán cho biết hiệu suất của thuật toán.</a:t>
            </a:r>
          </a:p>
          <a:p>
            <a:endParaRPr lang="en-US" smtClean="0"/>
          </a:p>
          <a:p>
            <a:r>
              <a:rPr lang="en-US" smtClean="0"/>
              <a:t>Thuật toán tuần tự tìm kiếm cho đến khi tìm thấy giá trị cần tìm hoặc hết mảng</a:t>
            </a:r>
          </a:p>
          <a:p>
            <a:endParaRPr lang="en-US" smtClean="0"/>
          </a:p>
          <a:p>
            <a:r>
              <a:rPr lang="en-US" smtClean="0"/>
              <a:t>Hiệu suất của tìm kiếm tuần tự trong trường hợp xấu nhất là 1 hàm tuyến tính theo số phần tử mảng.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0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Thao tác tìm kiếm rất phổ biến trong cuộc sống hàng ngày.</a:t>
            </a:r>
          </a:p>
          <a:p>
            <a:pPr lvl="1"/>
            <a:r>
              <a:rPr lang="en-US" smtClean="0"/>
              <a:t>Tìm kiếm hồ sơ, tập tin.</a:t>
            </a:r>
          </a:p>
          <a:p>
            <a:pPr lvl="1"/>
            <a:r>
              <a:rPr lang="en-US" smtClean="0"/>
              <a:t>Tìm kiếm tên người trong danh sách.</a:t>
            </a:r>
          </a:p>
          <a:p>
            <a:pPr lvl="1"/>
            <a:r>
              <a:rPr lang="en-US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Nếu mảng đã được sắp xếp thì nên dùng tìm kiếm nhị phân.</a:t>
            </a:r>
          </a:p>
          <a:p>
            <a:endParaRPr lang="en-US" smtClean="0"/>
          </a:p>
          <a:p>
            <a:r>
              <a:rPr lang="en-US" smtClean="0"/>
              <a:t>Tìm kiếm nhị phân dùng kết quả của phép so sánh để thu hẹp vùng tìm kiếm kế tiếp.</a:t>
            </a:r>
          </a:p>
          <a:p>
            <a:endParaRPr lang="en-US" smtClean="0"/>
          </a:p>
          <a:p>
            <a:r>
              <a:rPr lang="en-US" smtClean="0"/>
              <a:t>Hiệu suất của tìm kiếm nhị phân là một hàm logarit theo số phần tử mảng.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Hash Table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kiếm theo bảng băm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quát về hash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accent1"/>
                </a:solidFill>
              </a:rPr>
              <a:t>Vấn đề:</a:t>
            </a:r>
            <a:r>
              <a:rPr lang="en-US" smtClean="0">
                <a:solidFill>
                  <a:schemeClr val="accent1"/>
                </a:solidFill>
              </a:rPr>
              <a:t> </a:t>
            </a:r>
            <a:r>
              <a:rPr lang="en-US" smtClean="0"/>
              <a:t>Cho trước 1 tập S gồm các phần tử được đặc trưng bởi giá trị khóa. Trên giá trị các khóa này có quan hệ thứ tự. Tổ chức S như thế nào để tìm kiếm 1 phần tử có khóa k cho trước có độ phức tạp ít nhất trong giới hạn bộ nhớ cho phép?</a:t>
            </a:r>
          </a:p>
          <a:p>
            <a:r>
              <a:rPr lang="en-US" b="1" i="1" smtClean="0">
                <a:solidFill>
                  <a:schemeClr val="accent1"/>
                </a:solidFill>
              </a:rPr>
              <a:t>Ý tưởng:</a:t>
            </a:r>
            <a:r>
              <a:rPr lang="en-US" smtClean="0">
                <a:solidFill>
                  <a:schemeClr val="accent1"/>
                </a:solidFill>
              </a:rPr>
              <a:t> </a:t>
            </a:r>
            <a:r>
              <a:rPr lang="en-US" smtClean="0"/>
              <a:t>Biến đổi khóa k thành một số (bằng hàm hash) và sử dụng số này như là địa chỉ để tìm kiếm trên bảng dữ liệu.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một bảng băm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1828800"/>
            <a:ext cx="14478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0" y="2362200"/>
            <a:ext cx="14478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00400" y="4724400"/>
            <a:ext cx="14478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999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00400" y="5257800"/>
            <a:ext cx="14478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1000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00400" y="3276600"/>
            <a:ext cx="14478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405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400" y="3810000"/>
            <a:ext cx="14478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406</a:t>
            </a:r>
            <a:endParaRPr lang="en-US"/>
          </a:p>
        </p:txBody>
      </p:sp>
      <p:grpSp>
        <p:nvGrpSpPr>
          <p:cNvPr id="3" name="Group 18"/>
          <p:cNvGrpSpPr/>
          <p:nvPr/>
        </p:nvGrpSpPr>
        <p:grpSpPr>
          <a:xfrm>
            <a:off x="3886200" y="2895600"/>
            <a:ext cx="48259" cy="198119"/>
            <a:chOff x="990600" y="2286000"/>
            <a:chExt cx="45719" cy="198119"/>
          </a:xfrm>
        </p:grpSpPr>
        <p:sp>
          <p:nvSpPr>
            <p:cNvPr id="17" name="Oval 16"/>
            <p:cNvSpPr/>
            <p:nvPr/>
          </p:nvSpPr>
          <p:spPr>
            <a:xfrm>
              <a:off x="990600" y="22860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90600" y="24384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9"/>
          <p:cNvGrpSpPr/>
          <p:nvPr/>
        </p:nvGrpSpPr>
        <p:grpSpPr>
          <a:xfrm>
            <a:off x="3886200" y="4343400"/>
            <a:ext cx="48259" cy="198119"/>
            <a:chOff x="990600" y="2286000"/>
            <a:chExt cx="45719" cy="198119"/>
          </a:xfrm>
        </p:grpSpPr>
        <p:sp>
          <p:nvSpPr>
            <p:cNvPr id="21" name="Oval 20"/>
            <p:cNvSpPr/>
            <p:nvPr/>
          </p:nvSpPr>
          <p:spPr>
            <a:xfrm>
              <a:off x="990600" y="22860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90600" y="24384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685800" y="2590800"/>
            <a:ext cx="1295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VCNam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" y="3657600"/>
            <a:ext cx="1295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NTHNhung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5800" y="4724400"/>
            <a:ext cx="1295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ĐNĐTiến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15000" y="3733800"/>
            <a:ext cx="1295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VCNam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15000" y="4953000"/>
            <a:ext cx="1295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NTHNhung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15000" y="2438400"/>
            <a:ext cx="1295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ĐNĐTiến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10400" y="3733800"/>
            <a:ext cx="1676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+84.91.2345678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10400" y="4953000"/>
            <a:ext cx="1676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+84.90.9345678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10400" y="2438400"/>
            <a:ext cx="1676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+84.95.8345678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Arrow Connector 37"/>
          <p:cNvCxnSpPr>
            <a:stCxn id="23" idx="3"/>
            <a:endCxn id="15" idx="1"/>
          </p:cNvCxnSpPr>
          <p:nvPr/>
        </p:nvCxnSpPr>
        <p:spPr>
          <a:xfrm>
            <a:off x="1981200" y="2781300"/>
            <a:ext cx="12192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3"/>
            <a:endCxn id="11" idx="1"/>
          </p:cNvCxnSpPr>
          <p:nvPr/>
        </p:nvCxnSpPr>
        <p:spPr>
          <a:xfrm flipV="1">
            <a:off x="1981200" y="2552700"/>
            <a:ext cx="1219200" cy="2362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3"/>
            <a:endCxn id="13" idx="1"/>
          </p:cNvCxnSpPr>
          <p:nvPr/>
        </p:nvCxnSpPr>
        <p:spPr>
          <a:xfrm>
            <a:off x="1981200" y="3848100"/>
            <a:ext cx="12192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3"/>
            <a:endCxn id="33" idx="1"/>
          </p:cNvCxnSpPr>
          <p:nvPr/>
        </p:nvCxnSpPr>
        <p:spPr>
          <a:xfrm>
            <a:off x="4648200" y="25527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3"/>
            <a:endCxn id="31" idx="1"/>
          </p:cNvCxnSpPr>
          <p:nvPr/>
        </p:nvCxnSpPr>
        <p:spPr>
          <a:xfrm flipV="1">
            <a:off x="4648200" y="39243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3"/>
            <a:endCxn id="32" idx="1"/>
          </p:cNvCxnSpPr>
          <p:nvPr/>
        </p:nvCxnSpPr>
        <p:spPr>
          <a:xfrm flipV="1">
            <a:off x="4648200" y="51435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Độ phức tạp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Chi phí tìm kiếm trung bình: O(1)</a:t>
            </a:r>
          </a:p>
          <a:p>
            <a:r>
              <a:rPr lang="en-US" smtClean="0"/>
              <a:t>Chi phí tìm kiếm trong trường hợp xấu nhất: O(n) (rất ít gặp).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băm (hash function)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accent1"/>
                </a:solidFill>
              </a:rPr>
              <a:t>Định nghĩa:</a:t>
            </a:r>
            <a:r>
              <a:rPr lang="en-US" smtClean="0"/>
              <a:t> là hàm biến đổi khóa k của phần tử thành địa chỉ trong </a:t>
            </a:r>
            <a:r>
              <a:rPr lang="en-US" i="1" smtClean="0"/>
              <a:t>bảng băm</a:t>
            </a:r>
            <a:r>
              <a:rPr lang="en-US" smtClean="0"/>
              <a:t>.</a:t>
            </a:r>
          </a:p>
          <a:p>
            <a:pPr>
              <a:buNone/>
            </a:pPr>
            <a:r>
              <a:rPr lang="en-US" smtClean="0"/>
              <a:t>	Ví dụ: H(k) = k mod M.</a:t>
            </a:r>
          </a:p>
          <a:p>
            <a:pPr>
              <a:buNone/>
            </a:pPr>
            <a:endParaRPr lang="en-US" smtClean="0"/>
          </a:p>
          <a:p>
            <a:r>
              <a:rPr lang="en-US" b="1" i="1" smtClean="0">
                <a:solidFill>
                  <a:schemeClr val="accent1"/>
                </a:solidFill>
              </a:rPr>
              <a:t>Tổng quát về phép biến đổi khóa:</a:t>
            </a:r>
            <a:r>
              <a:rPr lang="en-US" smtClean="0"/>
              <a:t> Là 1 ánh xạ thích hợp từ tập các khóa U vào tập các địa chỉ A.</a:t>
            </a:r>
          </a:p>
          <a:p>
            <a:pPr lvl="1">
              <a:buNone/>
            </a:pPr>
            <a:r>
              <a:rPr lang="en-US" smtClean="0"/>
              <a:t>			H: U </a:t>
            </a:r>
            <a:r>
              <a:rPr lang="en-US" smtClean="0">
                <a:sym typeface="Wingdings" pitchFamily="2" charset="2"/>
              </a:rPr>
              <a:t> A</a:t>
            </a:r>
          </a:p>
          <a:p>
            <a:pPr lvl="1">
              <a:buNone/>
            </a:pPr>
            <a:r>
              <a:rPr lang="en-US" smtClean="0">
                <a:sym typeface="Wingdings" pitchFamily="2" charset="2"/>
              </a:rPr>
              <a:t>			     k  a = h(k)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Khó khăn của hàm băm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Tập các giá trị khóa (U) có thể lớn hơn rất nhiều so với số khóa thực tế (K) rất nhiều.</a:t>
            </a:r>
          </a:p>
          <a:p>
            <a:endParaRPr lang="en-US" smtClean="0"/>
          </a:p>
          <a:p>
            <a:r>
              <a:rPr lang="en-US" smtClean="0"/>
              <a:t>Ví dụ: Quản lý danh sách 1000 sinh viên, mã sinh viên gồm 7 chữ số.</a:t>
            </a:r>
            <a:br>
              <a:rPr lang="en-US" smtClean="0"/>
            </a:br>
            <a:endParaRPr lang="en-US" smtClean="0"/>
          </a:p>
          <a:p>
            <a:pPr>
              <a:buNone/>
            </a:pPr>
            <a:r>
              <a:rPr lang="en-US" smtClean="0"/>
              <a:t>	Có U = 10</a:t>
            </a:r>
            <a:r>
              <a:rPr lang="en-US" baseline="30000" smtClean="0"/>
              <a:t>7</a:t>
            </a:r>
            <a:r>
              <a:rPr lang="en-US" smtClean="0"/>
              <a:t> khóa so với K = 1000.</a:t>
            </a:r>
          </a:p>
          <a:p>
            <a:pPr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loud 21"/>
          <p:cNvSpPr/>
          <p:nvPr/>
        </p:nvSpPr>
        <p:spPr>
          <a:xfrm>
            <a:off x="457200" y="2286000"/>
            <a:ext cx="3886200" cy="31242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800" b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Tập U</a:t>
            </a:r>
            <a:endParaRPr lang="en-US" sz="2800" b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295400" y="3505200"/>
            <a:ext cx="2209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ctr" anchorCtr="0"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Tập K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295400" y="23622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 </a:t>
            </a:r>
            <a:r>
              <a:rPr lang="en-US" sz="7200" smtClean="0"/>
              <a:t>.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24200" y="2209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 </a:t>
            </a:r>
            <a:r>
              <a:rPr lang="en-US" sz="7200" smtClean="0"/>
              <a:t>.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67000" y="3048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 </a:t>
            </a:r>
            <a:r>
              <a:rPr lang="en-US" sz="7200" smtClean="0"/>
              <a:t>.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57400" y="342900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 </a:t>
            </a:r>
            <a:r>
              <a:rPr lang="en-US" sz="7200" smtClean="0"/>
              <a:t>.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95400" y="3733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9 </a:t>
            </a:r>
            <a:r>
              <a:rPr lang="en-US" sz="7200" smtClean="0"/>
              <a:t>.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95600" y="3429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8 </a:t>
            </a:r>
            <a:r>
              <a:rPr lang="en-US" sz="7200" smtClean="0"/>
              <a:t>.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14600" y="38862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7 </a:t>
            </a:r>
            <a:r>
              <a:rPr lang="en-US" sz="7200" smtClean="0"/>
              <a:t>.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14400" y="27432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 </a:t>
            </a:r>
            <a:r>
              <a:rPr lang="en-US" sz="7200" smtClean="0"/>
              <a:t>.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90800" y="2590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 </a:t>
            </a:r>
            <a:r>
              <a:rPr lang="en-US" sz="7200" smtClean="0"/>
              <a:t>.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2971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</a:t>
            </a:r>
            <a:r>
              <a:rPr lang="en-US" sz="7200" smtClean="0"/>
              <a:t>.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29200" y="2133600"/>
            <a:ext cx="9906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29200" y="2438400"/>
            <a:ext cx="9906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029200" y="27432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29200" y="30480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029200" y="3352800"/>
            <a:ext cx="9906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29200" y="3657600"/>
            <a:ext cx="9906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29200" y="3962400"/>
            <a:ext cx="9906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7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29200" y="42672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29200" y="4572000"/>
            <a:ext cx="9906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9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29200" y="48768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934200" y="2590800"/>
            <a:ext cx="5334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467600" y="2590800"/>
            <a:ext cx="12954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934200" y="3124200"/>
            <a:ext cx="5334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467600" y="3124200"/>
            <a:ext cx="12954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934200" y="4114800"/>
            <a:ext cx="5334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67600" y="4114800"/>
            <a:ext cx="12954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934200" y="5029200"/>
            <a:ext cx="5334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67600" y="5029200"/>
            <a:ext cx="12954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25" idx="1"/>
          </p:cNvCxnSpPr>
          <p:nvPr/>
        </p:nvCxnSpPr>
        <p:spPr>
          <a:xfrm flipV="1">
            <a:off x="3200400" y="2895600"/>
            <a:ext cx="18288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2" idx="1"/>
          </p:cNvCxnSpPr>
          <p:nvPr/>
        </p:nvCxnSpPr>
        <p:spPr>
          <a:xfrm>
            <a:off x="2667000" y="4267200"/>
            <a:ext cx="23622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6" idx="1"/>
          </p:cNvCxnSpPr>
          <p:nvPr/>
        </p:nvCxnSpPr>
        <p:spPr>
          <a:xfrm flipV="1">
            <a:off x="2514600" y="3200400"/>
            <a:ext cx="2514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0" idx="1"/>
          </p:cNvCxnSpPr>
          <p:nvPr/>
        </p:nvCxnSpPr>
        <p:spPr>
          <a:xfrm>
            <a:off x="3352800" y="4267200"/>
            <a:ext cx="1676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3"/>
            <a:endCxn id="33" idx="1"/>
          </p:cNvCxnSpPr>
          <p:nvPr/>
        </p:nvCxnSpPr>
        <p:spPr>
          <a:xfrm flipV="1">
            <a:off x="6019800" y="27432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3"/>
            <a:endCxn id="35" idx="1"/>
          </p:cNvCxnSpPr>
          <p:nvPr/>
        </p:nvCxnSpPr>
        <p:spPr>
          <a:xfrm>
            <a:off x="6019800" y="32004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0" idx="3"/>
            <a:endCxn id="37" idx="1"/>
          </p:cNvCxnSpPr>
          <p:nvPr/>
        </p:nvCxnSpPr>
        <p:spPr>
          <a:xfrm flipV="1">
            <a:off x="6019800" y="42672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2" idx="3"/>
            <a:endCxn id="39" idx="1"/>
          </p:cNvCxnSpPr>
          <p:nvPr/>
        </p:nvCxnSpPr>
        <p:spPr>
          <a:xfrm>
            <a:off x="6019800" y="50292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29200" y="167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858000" y="2133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Key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4676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Sự đụng độ (collision)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sym typeface="Symbol"/>
              </a:rPr>
              <a:t>k</a:t>
            </a:r>
            <a:r>
              <a:rPr lang="en-US" baseline="-25000" smtClean="0">
                <a:sym typeface="Symbol"/>
              </a:rPr>
              <a:t>1</a:t>
            </a:r>
            <a:r>
              <a:rPr lang="en-US" smtClean="0">
                <a:sym typeface="Symbol"/>
              </a:rPr>
              <a:t>, k</a:t>
            </a:r>
            <a:r>
              <a:rPr lang="en-US" baseline="-25000" smtClean="0">
                <a:sym typeface="Symbol"/>
              </a:rPr>
              <a:t>2</a:t>
            </a:r>
            <a:r>
              <a:rPr lang="en-US" smtClean="0">
                <a:sym typeface="Symbol"/>
              </a:rPr>
              <a:t>  K: </a:t>
            </a:r>
          </a:p>
          <a:p>
            <a:pPr lvl="1">
              <a:buNone/>
            </a:pPr>
            <a:r>
              <a:rPr lang="en-US" smtClean="0">
                <a:sym typeface="Symbol"/>
              </a:rPr>
              <a:t>			k</a:t>
            </a:r>
            <a:r>
              <a:rPr lang="en-US" baseline="-25000" smtClean="0">
                <a:sym typeface="Symbol"/>
              </a:rPr>
              <a:t>1</a:t>
            </a:r>
            <a:r>
              <a:rPr lang="en-US" smtClean="0">
                <a:sym typeface="Symbol"/>
              </a:rPr>
              <a:t> ≠ k</a:t>
            </a:r>
            <a:r>
              <a:rPr lang="en-US" baseline="-25000" smtClean="0">
                <a:sym typeface="Symbol"/>
              </a:rPr>
              <a:t>2</a:t>
            </a:r>
            <a:r>
              <a:rPr lang="en-US" smtClean="0">
                <a:sym typeface="Symbol"/>
              </a:rPr>
              <a:t>, H(k</a:t>
            </a:r>
            <a:r>
              <a:rPr lang="en-US" baseline="-25000" smtClean="0">
                <a:sym typeface="Symbol"/>
              </a:rPr>
              <a:t>1</a:t>
            </a:r>
            <a:r>
              <a:rPr lang="en-US" smtClean="0">
                <a:sym typeface="Symbol"/>
              </a:rPr>
              <a:t>) = H(k</a:t>
            </a:r>
            <a:r>
              <a:rPr lang="en-US" baseline="-25000" smtClean="0">
                <a:sym typeface="Symbol"/>
              </a:rPr>
              <a:t>2</a:t>
            </a:r>
            <a:r>
              <a:rPr lang="en-US" smtClean="0">
                <a:sym typeface="Symbol"/>
              </a:rPr>
              <a:t>)</a:t>
            </a:r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990600" y="2819400"/>
            <a:ext cx="3886200" cy="31242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800" b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Tập U</a:t>
            </a:r>
            <a:endParaRPr lang="en-US" sz="2800" b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828800" y="4038600"/>
            <a:ext cx="2209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ctr" anchorCtr="0"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Tập K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28956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 </a:t>
            </a:r>
            <a:r>
              <a:rPr lang="en-US" sz="7200" smtClean="0"/>
              <a:t>.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5600" y="4191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 </a:t>
            </a:r>
            <a:r>
              <a:rPr lang="en-US" sz="7200" smtClean="0"/>
              <a:t>.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00400" y="3581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 </a:t>
            </a:r>
            <a:r>
              <a:rPr lang="en-US" sz="7200" smtClean="0"/>
              <a:t>.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90800" y="396240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 </a:t>
            </a:r>
            <a:r>
              <a:rPr lang="en-US" sz="7200" smtClean="0"/>
              <a:t>.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9 </a:t>
            </a:r>
            <a:r>
              <a:rPr lang="en-US" sz="7200" smtClean="0"/>
              <a:t>.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29000" y="3962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8 </a:t>
            </a:r>
            <a:r>
              <a:rPr lang="en-US" sz="7200" smtClean="0"/>
              <a:t>.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52800" y="27432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7 </a:t>
            </a:r>
            <a:r>
              <a:rPr lang="en-US" sz="7200" smtClean="0"/>
              <a:t>.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447800" y="32766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 </a:t>
            </a:r>
            <a:r>
              <a:rPr lang="en-US" sz="7200" smtClean="0"/>
              <a:t>.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00400" y="31242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 </a:t>
            </a:r>
            <a:r>
              <a:rPr lang="en-US" sz="7200" smtClean="0"/>
              <a:t>.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67000" y="35052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</a:t>
            </a:r>
            <a:r>
              <a:rPr lang="en-US" sz="7200" smtClean="0"/>
              <a:t>.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62600" y="2667000"/>
            <a:ext cx="9906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62600" y="2971800"/>
            <a:ext cx="9906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62600" y="3276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62600" y="35814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62600" y="3886200"/>
            <a:ext cx="9906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2600" y="4191000"/>
            <a:ext cx="9906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62600" y="4495800"/>
            <a:ext cx="9906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62600" y="4800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62600" y="5105400"/>
            <a:ext cx="9906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62600" y="54102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2" idx="1"/>
          </p:cNvCxnSpPr>
          <p:nvPr/>
        </p:nvCxnSpPr>
        <p:spPr>
          <a:xfrm flipV="1">
            <a:off x="3733800" y="3429000"/>
            <a:ext cx="18288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9" idx="1"/>
          </p:cNvCxnSpPr>
          <p:nvPr/>
        </p:nvCxnSpPr>
        <p:spPr>
          <a:xfrm>
            <a:off x="3200400" y="4800600"/>
            <a:ext cx="23622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3" idx="1"/>
          </p:cNvCxnSpPr>
          <p:nvPr/>
        </p:nvCxnSpPr>
        <p:spPr>
          <a:xfrm flipV="1">
            <a:off x="3048000" y="3733800"/>
            <a:ext cx="2514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1"/>
          </p:cNvCxnSpPr>
          <p:nvPr/>
        </p:nvCxnSpPr>
        <p:spPr>
          <a:xfrm>
            <a:off x="3886200" y="4800600"/>
            <a:ext cx="1676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62600" y="2209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553200" y="3276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H(3)</a:t>
            </a:r>
            <a:endParaRPr lang="en-US" sz="160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352800" y="50292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53200" y="3581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H(4)</a:t>
            </a:r>
            <a:endParaRPr lang="en-US" sz="1600"/>
          </a:p>
        </p:txBody>
      </p:sp>
      <p:sp>
        <p:nvSpPr>
          <p:cNvPr id="38" name="TextBox 37"/>
          <p:cNvSpPr txBox="1"/>
          <p:nvPr/>
        </p:nvSpPr>
        <p:spPr>
          <a:xfrm>
            <a:off x="6553200" y="4800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H(2) = H(8)</a:t>
            </a:r>
            <a:endParaRPr 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6553200" y="5410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H(10)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Những yêu cầu đối với hàm băm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39</a:t>
            </a:fld>
            <a:endParaRPr lang="en-GB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tìm kiếm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Có nhiều loại:</a:t>
            </a:r>
          </a:p>
          <a:p>
            <a:pPr lvl="1"/>
            <a:r>
              <a:rPr lang="en-US" smtClean="0"/>
              <a:t>Tìm kiếm tuần tự (Sequential/ Linear Search)</a:t>
            </a:r>
          </a:p>
          <a:p>
            <a:pPr lvl="1"/>
            <a:r>
              <a:rPr lang="en-US" smtClean="0"/>
              <a:t>Tìm kiếm nhị phân (Binary Search)</a:t>
            </a:r>
          </a:p>
          <a:p>
            <a:pPr lvl="1"/>
            <a:r>
              <a:rPr lang="en-US" smtClean="0"/>
              <a:t> …</a:t>
            </a:r>
          </a:p>
          <a:p>
            <a:endParaRPr lang="en-US" smtClean="0"/>
          </a:p>
          <a:p>
            <a:r>
              <a:rPr lang="en-US" smtClean="0"/>
              <a:t>Mục tiêu:</a:t>
            </a:r>
          </a:p>
          <a:p>
            <a:pPr lvl="1"/>
            <a:r>
              <a:rPr lang="en-US" smtClean="0"/>
              <a:t>Tìm hiểu về 2 thuật toán tìm kiếm cơ bản.</a:t>
            </a:r>
          </a:p>
          <a:p>
            <a:pPr lvl="1"/>
            <a:r>
              <a:rPr lang="en-US" smtClean="0"/>
              <a:t>Phân tích thuật toán để lựa chọn thuật toán phù hợp khi áp dụng vào thực tế.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hàm băm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Xét lại ví dụ về danh sách sinh viên:</a:t>
            </a:r>
          </a:p>
          <a:p>
            <a:pPr>
              <a:buNone/>
            </a:pPr>
            <a:r>
              <a:rPr lang="en-US" smtClean="0"/>
              <a:t>	Với kích thước bảng là M = 1000, ta có thể chọn hàm băm như sau:</a:t>
            </a:r>
          </a:p>
          <a:p>
            <a:pPr algn="ctr">
              <a:buNone/>
            </a:pPr>
            <a:r>
              <a:rPr lang="en-US" smtClean="0"/>
              <a:t>H(k) = k mod M.</a:t>
            </a:r>
          </a:p>
          <a:p>
            <a:r>
              <a:rPr lang="en-US" smtClean="0"/>
              <a:t>Khóa này thỏa mãn yêu cầu tính toán nhanh và trải đều trên bảng.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phương pháp xử lý đụng độ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Phương pháp nối kết (chaining)</a:t>
            </a:r>
          </a:p>
          <a:p>
            <a:r>
              <a:rPr lang="en-US" sz="2800" smtClean="0"/>
              <a:t>Phương pháp địa chỉ mở (Open-addressing)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Phương pháp nối kết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Ứng với mỗi địa chỉ của bảng, ta có một danh sách liên kết chứa các phần tử có khóa khác nhau mà có cùng địa chỉ đó.</a:t>
            </a:r>
          </a:p>
          <a:p>
            <a:r>
              <a:rPr lang="en-US" smtClean="0"/>
              <a:t>Ta sẽ có danh sách (bảng băm) gồm M phần tử chứa địa chỉ đầu của các danh sách liên kết.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</a:t>
            </a:r>
            <a:r>
              <a:rPr lang="en-US" sz="2800" smtClean="0"/>
              <a:t>iải quyết đụng độ với </a:t>
            </a:r>
            <a:br>
              <a:rPr lang="en-US" sz="2800" smtClean="0"/>
            </a:br>
            <a:r>
              <a:rPr lang="en-US" sz="2800" smtClean="0"/>
              <a:t>phương pháp nối kết</a:t>
            </a:r>
            <a:endParaRPr lang="en-US" sz="2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00400" y="1828800"/>
            <a:ext cx="14478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2362200"/>
            <a:ext cx="14478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4724400"/>
            <a:ext cx="14478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999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0" y="5257800"/>
            <a:ext cx="14478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1000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00400" y="3276600"/>
            <a:ext cx="14478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405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00400" y="3810000"/>
            <a:ext cx="14478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406</a:t>
            </a:r>
            <a:endParaRPr lang="en-US"/>
          </a:p>
        </p:txBody>
      </p:sp>
      <p:grpSp>
        <p:nvGrpSpPr>
          <p:cNvPr id="3" name="Group 13"/>
          <p:cNvGrpSpPr/>
          <p:nvPr/>
        </p:nvGrpSpPr>
        <p:grpSpPr>
          <a:xfrm>
            <a:off x="3886200" y="2895600"/>
            <a:ext cx="48259" cy="198119"/>
            <a:chOff x="990600" y="2286000"/>
            <a:chExt cx="45719" cy="198119"/>
          </a:xfrm>
        </p:grpSpPr>
        <p:sp>
          <p:nvSpPr>
            <p:cNvPr id="15" name="Oval 14"/>
            <p:cNvSpPr/>
            <p:nvPr/>
          </p:nvSpPr>
          <p:spPr>
            <a:xfrm>
              <a:off x="990600" y="22860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990600" y="24384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6"/>
          <p:cNvGrpSpPr/>
          <p:nvPr/>
        </p:nvGrpSpPr>
        <p:grpSpPr>
          <a:xfrm>
            <a:off x="3886200" y="4343400"/>
            <a:ext cx="48259" cy="198119"/>
            <a:chOff x="990600" y="2286000"/>
            <a:chExt cx="45719" cy="198119"/>
          </a:xfrm>
        </p:grpSpPr>
        <p:sp>
          <p:nvSpPr>
            <p:cNvPr id="18" name="Oval 17"/>
            <p:cNvSpPr/>
            <p:nvPr/>
          </p:nvSpPr>
          <p:spPr>
            <a:xfrm>
              <a:off x="990600" y="22860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90600" y="24384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85800" y="2286000"/>
            <a:ext cx="1295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VCNam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5800" y="3124200"/>
            <a:ext cx="1295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NTHNhung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" y="4724400"/>
            <a:ext cx="1295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ĐNĐTiến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15000" y="3276600"/>
            <a:ext cx="1295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VCNam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15000" y="4953000"/>
            <a:ext cx="1295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NTHNhung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15000" y="2438400"/>
            <a:ext cx="1295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ĐNĐTiến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10400" y="3276600"/>
            <a:ext cx="1676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+84.91.2345678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10400" y="4953000"/>
            <a:ext cx="1676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+84.90.9345678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10400" y="2438400"/>
            <a:ext cx="1676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+84.95.8345678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>
            <a:stCxn id="20" idx="3"/>
            <a:endCxn id="13" idx="1"/>
          </p:cNvCxnSpPr>
          <p:nvPr/>
        </p:nvCxnSpPr>
        <p:spPr>
          <a:xfrm>
            <a:off x="1981200" y="2476500"/>
            <a:ext cx="1219200" cy="152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3"/>
            <a:endCxn id="9" idx="1"/>
          </p:cNvCxnSpPr>
          <p:nvPr/>
        </p:nvCxnSpPr>
        <p:spPr>
          <a:xfrm flipV="1">
            <a:off x="1981200" y="2552700"/>
            <a:ext cx="1219200" cy="2362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3"/>
            <a:endCxn id="11" idx="1"/>
          </p:cNvCxnSpPr>
          <p:nvPr/>
        </p:nvCxnSpPr>
        <p:spPr>
          <a:xfrm>
            <a:off x="1981200" y="3314700"/>
            <a:ext cx="121920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  <a:endCxn id="25" idx="1"/>
          </p:cNvCxnSpPr>
          <p:nvPr/>
        </p:nvCxnSpPr>
        <p:spPr>
          <a:xfrm>
            <a:off x="4648200" y="25527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  <a:endCxn id="23" idx="1"/>
          </p:cNvCxnSpPr>
          <p:nvPr/>
        </p:nvCxnSpPr>
        <p:spPr>
          <a:xfrm flipV="1">
            <a:off x="4648200" y="34671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24" idx="1"/>
          </p:cNvCxnSpPr>
          <p:nvPr/>
        </p:nvCxnSpPr>
        <p:spPr>
          <a:xfrm flipV="1">
            <a:off x="4648200" y="51435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5800" y="3886200"/>
            <a:ext cx="1295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ĐTMHậu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Arrow Connector 37"/>
          <p:cNvCxnSpPr>
            <a:stCxn id="35" idx="3"/>
            <a:endCxn id="13" idx="1"/>
          </p:cNvCxnSpPr>
          <p:nvPr/>
        </p:nvCxnSpPr>
        <p:spPr>
          <a:xfrm flipV="1">
            <a:off x="1981200" y="40005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715000" y="4114800"/>
            <a:ext cx="1295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ĐTMHậu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10400" y="4114800"/>
            <a:ext cx="1676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+84.95.6543210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Arrow Connector 48"/>
          <p:cNvCxnSpPr>
            <a:stCxn id="23" idx="2"/>
            <a:endCxn id="46" idx="0"/>
          </p:cNvCxnSpPr>
          <p:nvPr/>
        </p:nvCxnSpPr>
        <p:spPr>
          <a:xfrm rot="5400000">
            <a:off x="6134100" y="3886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Phương pháp địa chỉ mở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Tên gọi khác:</a:t>
            </a:r>
          </a:p>
          <a:p>
            <a:pPr lvl="1"/>
            <a:r>
              <a:rPr lang="en-US" smtClean="0"/>
              <a:t>Phương pháp dò</a:t>
            </a:r>
          </a:p>
          <a:p>
            <a:pPr lvl="1"/>
            <a:r>
              <a:rPr lang="en-US" smtClean="0"/>
              <a:t>Phương pháp thử</a:t>
            </a:r>
          </a:p>
          <a:p>
            <a:r>
              <a:rPr lang="en-US" smtClean="0"/>
              <a:t>Ý tưởng:</a:t>
            </a:r>
          </a:p>
          <a:p>
            <a:pPr lvl="1"/>
            <a:r>
              <a:rPr lang="en-US" smtClean="0"/>
              <a:t>Khi đụng độ xảy ra, ta sẽ thử tìm đến vị trị kế tiếp nào đó trong bảng cho đến khi tìm thấy vị trí nào còn trống.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cách thực hiện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smtClean="0"/>
              <a:t>Phương pháp dò tuyến tính (Linear probing)</a:t>
            </a:r>
          </a:p>
          <a:p>
            <a:r>
              <a:rPr lang="en-US" sz="2800" smtClean="0"/>
              <a:t>Phương pháp dò bậc 2 (Quadratic  probing)</a:t>
            </a:r>
          </a:p>
          <a:p>
            <a:r>
              <a:rPr lang="en-US" sz="2800" smtClean="0"/>
              <a:t>Phương pháp băm kép (Double hashing)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Giải quyết đụng độ bằng </a:t>
            </a:r>
            <a:br>
              <a:rPr lang="en-US" sz="2800" smtClean="0"/>
            </a:br>
            <a:r>
              <a:rPr lang="en-US" sz="2800" smtClean="0"/>
              <a:t>phương pháp dò tuyến tính</a:t>
            </a:r>
            <a:endParaRPr lang="en-US" sz="2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10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Ý tưởng: H(k, i) = (h(k) + i) mod M</a:t>
            </a:r>
          </a:p>
          <a:p>
            <a:endParaRPr lang="en-US"/>
          </a:p>
        </p:txBody>
      </p:sp>
      <p:grpSp>
        <p:nvGrpSpPr>
          <p:cNvPr id="3" name="Group 13"/>
          <p:cNvGrpSpPr/>
          <p:nvPr/>
        </p:nvGrpSpPr>
        <p:grpSpPr>
          <a:xfrm>
            <a:off x="6629400" y="3352800"/>
            <a:ext cx="48259" cy="198119"/>
            <a:chOff x="990600" y="2286000"/>
            <a:chExt cx="45719" cy="198119"/>
          </a:xfrm>
        </p:grpSpPr>
        <p:sp>
          <p:nvSpPr>
            <p:cNvPr id="15" name="Oval 14"/>
            <p:cNvSpPr/>
            <p:nvPr/>
          </p:nvSpPr>
          <p:spPr>
            <a:xfrm>
              <a:off x="990600" y="22860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990600" y="24384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16"/>
          <p:cNvGrpSpPr/>
          <p:nvPr/>
        </p:nvGrpSpPr>
        <p:grpSpPr>
          <a:xfrm>
            <a:off x="6629400" y="5029200"/>
            <a:ext cx="48259" cy="198119"/>
            <a:chOff x="990600" y="2286000"/>
            <a:chExt cx="45719" cy="198119"/>
          </a:xfrm>
        </p:grpSpPr>
        <p:sp>
          <p:nvSpPr>
            <p:cNvPr id="18" name="Oval 17"/>
            <p:cNvSpPr/>
            <p:nvPr/>
          </p:nvSpPr>
          <p:spPr>
            <a:xfrm>
              <a:off x="990600" y="22860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90600" y="24384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914400" y="2819400"/>
            <a:ext cx="1295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VCNam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4400" y="3657600"/>
            <a:ext cx="1295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NTHNhung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14400" y="5257800"/>
            <a:ext cx="1295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ĐNĐTiến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10200" y="4114800"/>
            <a:ext cx="1295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VCNam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10200" y="5410200"/>
            <a:ext cx="1295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NTHNhung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10200" y="2819400"/>
            <a:ext cx="1295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ĐNĐTiến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05600" y="4114800"/>
            <a:ext cx="1676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+84.91.2345678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05600" y="5410200"/>
            <a:ext cx="1676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+84.90.9345678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05600" y="2819400"/>
            <a:ext cx="1676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+84.95.8345678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>
            <a:stCxn id="20" idx="3"/>
            <a:endCxn id="76" idx="1"/>
          </p:cNvCxnSpPr>
          <p:nvPr/>
        </p:nvCxnSpPr>
        <p:spPr>
          <a:xfrm>
            <a:off x="2209800" y="3009900"/>
            <a:ext cx="24384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3"/>
            <a:endCxn id="75" idx="1"/>
          </p:cNvCxnSpPr>
          <p:nvPr/>
        </p:nvCxnSpPr>
        <p:spPr>
          <a:xfrm flipV="1">
            <a:off x="2209800" y="3009900"/>
            <a:ext cx="2438400" cy="2438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3"/>
            <a:endCxn id="81" idx="1"/>
          </p:cNvCxnSpPr>
          <p:nvPr/>
        </p:nvCxnSpPr>
        <p:spPr>
          <a:xfrm>
            <a:off x="2209800" y="3848100"/>
            <a:ext cx="2438400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14400" y="4419600"/>
            <a:ext cx="1295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ĐTMHậu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>
            <a:stCxn id="35" idx="3"/>
            <a:endCxn id="76" idx="1"/>
          </p:cNvCxnSpPr>
          <p:nvPr/>
        </p:nvCxnSpPr>
        <p:spPr>
          <a:xfrm flipV="1">
            <a:off x="2209800" y="4305300"/>
            <a:ext cx="2438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410200" y="4495800"/>
            <a:ext cx="1295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ĐTMHậu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05600" y="4495800"/>
            <a:ext cx="1676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+84.95.6543210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410200" y="2438400"/>
            <a:ext cx="1295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05600" y="2438400"/>
            <a:ext cx="1676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648200" y="2438400"/>
            <a:ext cx="762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1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648200" y="2819400"/>
            <a:ext cx="762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2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648200" y="4114800"/>
            <a:ext cx="762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406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48200" y="4495800"/>
            <a:ext cx="762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407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410200" y="3733800"/>
            <a:ext cx="1295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705600" y="3733800"/>
            <a:ext cx="1676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48200" y="3733800"/>
            <a:ext cx="762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405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648200" y="5410200"/>
            <a:ext cx="762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999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410200" y="5791200"/>
            <a:ext cx="1295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05600" y="5791200"/>
            <a:ext cx="1676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648200" y="5791200"/>
            <a:ext cx="762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1000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Phương pháp dò bậc 2 và băm kép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accent1"/>
                </a:solidFill>
              </a:rPr>
              <a:t>Phương pháp dò bậc 2:</a:t>
            </a:r>
          </a:p>
          <a:p>
            <a:pPr algn="ctr">
              <a:buNone/>
            </a:pPr>
            <a:r>
              <a:rPr lang="en-US" smtClean="0"/>
              <a:t>H(k, i) = (h(k) + i</a:t>
            </a:r>
            <a:r>
              <a:rPr lang="en-US" baseline="30000" smtClean="0"/>
              <a:t>2</a:t>
            </a:r>
            <a:r>
              <a:rPr lang="en-US" smtClean="0"/>
              <a:t>) mod M</a:t>
            </a:r>
          </a:p>
          <a:p>
            <a:pPr algn="ctr">
              <a:buNone/>
            </a:pPr>
            <a:endParaRPr lang="en-US" smtClean="0"/>
          </a:p>
          <a:p>
            <a:r>
              <a:rPr lang="en-US" b="1" i="1" smtClean="0">
                <a:solidFill>
                  <a:schemeClr val="accent1"/>
                </a:solidFill>
              </a:rPr>
              <a:t>Phương pháp băm kép:</a:t>
            </a:r>
          </a:p>
          <a:p>
            <a:pPr algn="ctr">
              <a:buNone/>
            </a:pPr>
            <a:r>
              <a:rPr lang="en-US" smtClean="0"/>
              <a:t>H(k, i) = (h</a:t>
            </a:r>
            <a:r>
              <a:rPr lang="en-US" baseline="-25000" smtClean="0"/>
              <a:t>1</a:t>
            </a:r>
            <a:r>
              <a:rPr lang="en-US" smtClean="0"/>
              <a:t>(k) + i*h</a:t>
            </a:r>
            <a:r>
              <a:rPr lang="en-US" baseline="-25000" smtClean="0"/>
              <a:t>2</a:t>
            </a:r>
            <a:r>
              <a:rPr lang="en-US" smtClean="0"/>
              <a:t>(k)) mod 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Ưu thế của phương pháp địa chỉ mở so với phương pháp nối kết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Đơn giản khi cài đặt.</a:t>
            </a:r>
          </a:p>
          <a:p>
            <a:r>
              <a:rPr lang="en-US" smtClean="0"/>
              <a:t>Sử dụng cấu trúc dữ liệu cơ bản.</a:t>
            </a:r>
          </a:p>
          <a:p>
            <a:r>
              <a:rPr lang="en-US" smtClean="0"/>
              <a:t>Phương pháp địa chỉ mở giải quyết được đụng độ nhưng lại có thể gây ra đụng độ mới.</a:t>
            </a:r>
          </a:p>
          <a:p>
            <a:r>
              <a:rPr lang="en-US" smtClean="0"/>
              <a:t>Phương pháp nối kết không bị ảnh hưởng về tốc độ khi mảng gần đầy.</a:t>
            </a:r>
          </a:p>
          <a:p>
            <a:r>
              <a:rPr lang="en-US" smtClean="0"/>
              <a:t>Ít tốn bộ nhớ khi mảng thưa (ít phần tử).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mtClean="0"/>
              <a:t>Cho bảng băm có kích thước M = 11. Hàm băm: h(k) =  k mod M. Dùng phương pháp địa chỉ mở. Cho biết kết quả sau khi thêm vào bảng băm các khóa </a:t>
            </a:r>
            <a:r>
              <a:rPr lang="en-US" smtClean="0"/>
              <a:t>10, 22, 31, 4, 15, 28, 17, 88, 59, với 3 phương pháp xử lý đụng độ:</a:t>
            </a:r>
          </a:p>
          <a:p>
            <a:pPr marL="514350" indent="-514350">
              <a:buNone/>
            </a:pPr>
            <a:r>
              <a:rPr lang="en-US" smtClean="0"/>
              <a:t>	a. Dò tuyến tính.</a:t>
            </a:r>
          </a:p>
          <a:p>
            <a:pPr marL="514350" indent="-514350">
              <a:buNone/>
            </a:pPr>
            <a:r>
              <a:rPr lang="en-US" smtClean="0"/>
              <a:t>	b. Dò bậc 2.</a:t>
            </a:r>
          </a:p>
          <a:p>
            <a:pPr marL="514350" indent="-514350">
              <a:buNone/>
            </a:pPr>
            <a:r>
              <a:rPr lang="en-US" smtClean="0"/>
              <a:t>	c. Băm kép h</a:t>
            </a:r>
            <a:r>
              <a:rPr lang="en-US" baseline="-25000" smtClean="0"/>
              <a:t>2</a:t>
            </a:r>
            <a:r>
              <a:rPr lang="en-US" smtClean="0"/>
              <a:t>(k) = (k mod 19)+1.</a:t>
            </a:r>
          </a:p>
          <a:p>
            <a:pPr marL="514350" indent="-514350">
              <a:buFont typeface="+mj-lt"/>
              <a:buAutoNum type="arabicPeriod"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Sequential Search</a:t>
            </a:r>
          </a:p>
          <a:p>
            <a:r>
              <a:rPr lang="en-US" smtClean="0"/>
              <a:t>Linear Search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kiếm tuần tự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2. Cho từ điển Anh – Việt có 15.000 từ, hãy tổ chức cấu trúc dữ liệu bảng băm và cho biết hàm băm thích hợp giúp cho việc tra từ hiệu quả nhất.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Hỏi và Đáp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1752600"/>
            <a:ext cx="1295400" cy="701676"/>
          </a:xfrm>
        </p:spPr>
        <p:txBody>
          <a:bodyPr/>
          <a:lstStyle/>
          <a:p>
            <a:fld id="{5E80B4C7-B03D-4C37-A2FB-87FA4BB6C61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tìm kiếm tuần tự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smtClean="0"/>
              <a:t>Input:</a:t>
            </a:r>
          </a:p>
          <a:p>
            <a:pPr lvl="1">
              <a:defRPr/>
            </a:pPr>
            <a:r>
              <a:rPr lang="en-US" smtClean="0"/>
              <a:t>Dãy </a:t>
            </a:r>
            <a:r>
              <a:rPr lang="en-US" dirty="0" smtClean="0"/>
              <a:t>A,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Output:</a:t>
            </a:r>
          </a:p>
          <a:p>
            <a:pPr lvl="1">
              <a:defRPr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err="1" smtClean="0"/>
              <a:t>trí</a:t>
            </a:r>
            <a:r>
              <a:rPr lang="en-US" smtClean="0"/>
              <a:t> xuất hiện đầu tiên của </a:t>
            </a:r>
            <a:r>
              <a:rPr lang="en-US" i="1" dirty="0" smtClean="0"/>
              <a:t>x</a:t>
            </a:r>
          </a:p>
          <a:p>
            <a:pPr lvl="1">
              <a:defRPr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n </a:t>
            </a:r>
            <a:r>
              <a:rPr lang="en-US" dirty="0" err="1" smtClean="0"/>
              <a:t>hoặc</a:t>
            </a:r>
            <a:r>
              <a:rPr lang="en-US" dirty="0" smtClean="0"/>
              <a:t> -1</a:t>
            </a:r>
          </a:p>
          <a:p>
            <a:pPr>
              <a:defRPr/>
            </a:pP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dirty="0" err="1" smtClean="0"/>
              <a:t>Vét</a:t>
            </a:r>
            <a:r>
              <a:rPr lang="en-US" dirty="0" smtClean="0"/>
              <a:t> </a:t>
            </a:r>
            <a:r>
              <a:rPr lang="en-US" dirty="0" err="1" smtClean="0"/>
              <a:t>cạn</a:t>
            </a:r>
            <a:r>
              <a:rPr lang="en-US" dirty="0" smtClean="0"/>
              <a:t> (exhaustive)</a:t>
            </a:r>
          </a:p>
          <a:p>
            <a:pPr lvl="1">
              <a:defRPr/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lính</a:t>
            </a:r>
            <a:r>
              <a:rPr lang="en-US" dirty="0" smtClean="0"/>
              <a:t> </a:t>
            </a:r>
            <a:r>
              <a:rPr lang="en-US" dirty="0" err="1" smtClean="0"/>
              <a:t>canh</a:t>
            </a:r>
            <a:r>
              <a:rPr lang="en-US" dirty="0" smtClean="0"/>
              <a:t> (sentinel)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kiếm tuần tự - Vét </a:t>
            </a:r>
            <a:r>
              <a:rPr lang="en-US" dirty="0" err="1" smtClean="0"/>
              <a:t>cạn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x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A = {1, 25, 6, 5, 2, 37, 40}, x = 6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31573" y="4038600"/>
          <a:ext cx="43978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261"/>
                <a:gridCol w="628261"/>
                <a:gridCol w="628261"/>
                <a:gridCol w="628261"/>
                <a:gridCol w="628261"/>
                <a:gridCol w="628261"/>
                <a:gridCol w="6282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37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40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2438400" y="37338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43200" y="4507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pitchFamily="49" charset="0"/>
              </a:rPr>
              <a:t>x = 6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3124200" y="48006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82787" y="548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pitchFamily="49" charset="0"/>
              </a:rPr>
              <a:t>x = 6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3787587" y="57912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52768" y="60768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Dừng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31573" y="5105400"/>
          <a:ext cx="43978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261"/>
                <a:gridCol w="628261"/>
                <a:gridCol w="628261"/>
                <a:gridCol w="628261"/>
                <a:gridCol w="628261"/>
                <a:gridCol w="628261"/>
                <a:gridCol w="6282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37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40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286000" y="6096000"/>
          <a:ext cx="43978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261"/>
                <a:gridCol w="628261"/>
                <a:gridCol w="628261"/>
                <a:gridCol w="628261"/>
                <a:gridCol w="628261"/>
                <a:gridCol w="628261"/>
                <a:gridCol w="6282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37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40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6858000" y="6172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99431" y="344649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pitchFamily="49" charset="0"/>
              </a:rPr>
              <a:t>x = 6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và giải thuật – HCMUS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kiếm tuần tự - Vét cạn</a:t>
            </a:r>
            <a:endParaRPr lang="en-US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smtClean="0">
                <a:solidFill>
                  <a:schemeClr val="tx1"/>
                </a:solidFill>
              </a:rPr>
              <a:t>Thuật toán: </a:t>
            </a:r>
            <a:r>
              <a:rPr lang="en-US" b="1" smtClean="0">
                <a:solidFill>
                  <a:schemeClr val="tx1"/>
                </a:solidFill>
              </a:rPr>
              <a:t>LinearExhaustive</a:t>
            </a:r>
            <a:endParaRPr lang="en-US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solidFill>
                  <a:srgbClr val="FF0000"/>
                </a:solidFill>
              </a:rPr>
              <a:t>Bước 1.</a:t>
            </a:r>
            <a:r>
              <a:rPr lang="en-US" smtClean="0"/>
              <a:t> Khởi tạo biến chỉ số: </a:t>
            </a:r>
            <a:r>
              <a:rPr lang="en-US" i="1" smtClean="0">
                <a:solidFill>
                  <a:srgbClr val="C00000"/>
                </a:solidFill>
              </a:rPr>
              <a:t>i = 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solidFill>
                  <a:srgbClr val="FF0000"/>
                </a:solidFill>
              </a:rPr>
              <a:t>Bước 2.</a:t>
            </a:r>
            <a:r>
              <a:rPr lang="en-US" smtClean="0"/>
              <a:t> Kiểm tra xem có thực hiện hết mảng hay chưa: </a:t>
            </a:r>
            <a:r>
              <a:rPr lang="en-US" i="1" smtClean="0">
                <a:solidFill>
                  <a:srgbClr val="C00000"/>
                </a:solidFill>
              </a:rPr>
              <a:t>So sánh i và 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Nếu chưa hết mảng (i &lt; n), sang bước 3.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Nếu đã hết mảng (i &gt;= n), thông báo không tìm thấy giá trị x cần tìm.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mtClean="0">
                <a:solidFill>
                  <a:srgbClr val="FF0000"/>
                </a:solidFill>
              </a:rPr>
              <a:t>Bước 3.</a:t>
            </a:r>
            <a:r>
              <a:rPr lang="en-US" smtClean="0"/>
              <a:t> </a:t>
            </a:r>
            <a:r>
              <a:rPr lang="en-US" i="1" smtClean="0">
                <a:solidFill>
                  <a:srgbClr val="C00000"/>
                </a:solidFill>
              </a:rPr>
              <a:t>So sánh giá trị a[i] với giá trị x</a:t>
            </a:r>
            <a:r>
              <a:rPr lang="en-US" smtClean="0"/>
              <a:t> cần tìm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Nếu a[i] bằng x: Kết thúc chương trình và thông báo đã tìm thấy x.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Nếu a[i] khác x, </a:t>
            </a:r>
            <a:r>
              <a:rPr lang="en-US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tăng i thêm 1</a:t>
            </a:r>
            <a:r>
              <a:rPr lang="en-US" smtClean="0">
                <a:latin typeface="Arial" pitchFamily="34" charset="0"/>
                <a:cs typeface="Arial" pitchFamily="34" charset="0"/>
              </a:rPr>
              <a:t> và quay lại bước 2.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kiếm tuần tự - Vét cạn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Cấu trúc dữ liệu và giải thuật –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Nhận xét: Phép </a:t>
            </a:r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err="1" smtClean="0"/>
              <a:t>thuật</a:t>
            </a:r>
            <a:r>
              <a:rPr lang="en-US" smtClean="0"/>
              <a:t> toán. Suy ra,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</a:p>
          <a:p>
            <a:endParaRPr lang="en-US" smtClean="0"/>
          </a:p>
          <a:p>
            <a:r>
              <a:rPr lang="en-US" smtClean="0"/>
              <a:t>Mỗi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err="1" smtClean="0"/>
              <a:t>cuối</a:t>
            </a:r>
            <a:r>
              <a:rPr lang="en-US" smtClean="0"/>
              <a:t> mảng (bước 2)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err="1" smtClean="0"/>
              <a:t>bằng</a:t>
            </a:r>
            <a:r>
              <a:rPr lang="en-US" smtClean="0"/>
              <a:t> </a:t>
            </a:r>
            <a:r>
              <a:rPr lang="en-US" i="1" smtClean="0"/>
              <a:t>x</a:t>
            </a:r>
            <a:r>
              <a:rPr lang="en-US" smtClean="0"/>
              <a:t>? (bước 3)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TDL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a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CTDL-Template</Template>
  <TotalTime>218</TotalTime>
  <Words>3299</Words>
  <Application>Microsoft Office PowerPoint</Application>
  <PresentationFormat>On-screen Show (4:3)</PresentationFormat>
  <Paragraphs>641</Paragraphs>
  <Slides>51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CTDL-Template</vt:lpstr>
      <vt:lpstr>các chiến lược  tìm kiếm</vt:lpstr>
      <vt:lpstr>Nội dung trình bày</vt:lpstr>
      <vt:lpstr>Giới thiệu</vt:lpstr>
      <vt:lpstr>Thuật toán tìm kiếm</vt:lpstr>
      <vt:lpstr>Tìm kiếm tuần tự</vt:lpstr>
      <vt:lpstr>Thuật toán tìm kiếm tuần tự</vt:lpstr>
      <vt:lpstr>Tìm kiếm tuần tự - Vét cạn</vt:lpstr>
      <vt:lpstr>Tìm kiếm tuần tự - Vét cạn</vt:lpstr>
      <vt:lpstr>Tìm kiếm tuần tự - Vét cạn</vt:lpstr>
      <vt:lpstr>Tìm kiếm tuần tự - Vét cạn</vt:lpstr>
      <vt:lpstr>Tìm kiếm tuần tự - Vét cạn</vt:lpstr>
      <vt:lpstr>Tìm kiếm tuần tự - Lính canh</vt:lpstr>
      <vt:lpstr>Tìm kiếm tuần tự - Lính canh</vt:lpstr>
      <vt:lpstr>Tìm kiếm tuần tự - Lính canh</vt:lpstr>
      <vt:lpstr>Tìm kiếm tuần tự - Lính canh</vt:lpstr>
      <vt:lpstr>Tìm kiếm nhị phân</vt:lpstr>
      <vt:lpstr>Thuật toán tìm kiếm nhị phân</vt:lpstr>
      <vt:lpstr>Thuật toán tìm kiếm nhị phân</vt:lpstr>
      <vt:lpstr>Thuật toán tìm kiếm nhị phân</vt:lpstr>
      <vt:lpstr>Thuật toán tìm kiếm nhị phân</vt:lpstr>
      <vt:lpstr>Thuật toán tìm kiếm nhị phân</vt:lpstr>
      <vt:lpstr>Thuật toán tìm kiếm nhị phân</vt:lpstr>
      <vt:lpstr>Thuật toán tìm kiếm nhị phân</vt:lpstr>
      <vt:lpstr>Thuật toán tìm kiếm nhị phân</vt:lpstr>
      <vt:lpstr>Thuật toán tìm kiếm nhị phân</vt:lpstr>
      <vt:lpstr>Thuật toán tìm kiếm nhị phân</vt:lpstr>
      <vt:lpstr>Thuật toán tìm kiếm nhị phân</vt:lpstr>
      <vt:lpstr>So sánh hiệu suất</vt:lpstr>
      <vt:lpstr>Tổng kết</vt:lpstr>
      <vt:lpstr>Tổng kết</vt:lpstr>
      <vt:lpstr>Tìm kiếm theo bảng băm</vt:lpstr>
      <vt:lpstr>Khái quát về hash</vt:lpstr>
      <vt:lpstr>Ví dụ về một bảng băm</vt:lpstr>
      <vt:lpstr>Độ phức tạp</vt:lpstr>
      <vt:lpstr>Hàm băm (hash function)</vt:lpstr>
      <vt:lpstr>Khó khăn của hàm băm</vt:lpstr>
      <vt:lpstr>Ví dụ</vt:lpstr>
      <vt:lpstr>Sự đụng độ (collision)</vt:lpstr>
      <vt:lpstr>Những yêu cầu đối với hàm băm</vt:lpstr>
      <vt:lpstr>Ví dụ về hàm băm</vt:lpstr>
      <vt:lpstr>Các phương pháp xử lý đụng độ</vt:lpstr>
      <vt:lpstr>Phương pháp nối kết</vt:lpstr>
      <vt:lpstr>Giải quyết đụng độ với  phương pháp nối kết</vt:lpstr>
      <vt:lpstr>Phương pháp địa chỉ mở </vt:lpstr>
      <vt:lpstr>Các cách thực hiện</vt:lpstr>
      <vt:lpstr>Giải quyết đụng độ bằng  phương pháp dò tuyến tính</vt:lpstr>
      <vt:lpstr>Phương pháp dò bậc 2 và băm kép </vt:lpstr>
      <vt:lpstr>Ưu thế của phương pháp địa chỉ mở so với phương pháp nối kết</vt:lpstr>
      <vt:lpstr>Bài tập</vt:lpstr>
      <vt:lpstr>Bài tập</vt:lpstr>
      <vt:lpstr>Hỏi và Đáp</vt:lpstr>
    </vt:vector>
  </TitlesOfParts>
  <Company>University of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Van Chi Nam</dc:creator>
  <cp:lastModifiedBy>Van Chi Nam</cp:lastModifiedBy>
  <cp:revision>33</cp:revision>
  <dcterms:created xsi:type="dcterms:W3CDTF">2010-05-03T13:27:54Z</dcterms:created>
  <dcterms:modified xsi:type="dcterms:W3CDTF">2011-04-24T02:41:38Z</dcterms:modified>
</cp:coreProperties>
</file>