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9"/>
  </p:notesMasterIdLst>
  <p:handoutMasterIdLst>
    <p:handoutMasterId r:id="rId50"/>
  </p:handoutMasterIdLst>
  <p:sldIdLst>
    <p:sldId id="353" r:id="rId2"/>
    <p:sldId id="259" r:id="rId3"/>
    <p:sldId id="354" r:id="rId4"/>
    <p:sldId id="260" r:id="rId5"/>
    <p:sldId id="262" r:id="rId6"/>
    <p:sldId id="355" r:id="rId7"/>
    <p:sldId id="310" r:id="rId8"/>
    <p:sldId id="315" r:id="rId9"/>
    <p:sldId id="311" r:id="rId10"/>
    <p:sldId id="313" r:id="rId11"/>
    <p:sldId id="314" r:id="rId12"/>
    <p:sldId id="360" r:id="rId13"/>
    <p:sldId id="361" r:id="rId14"/>
    <p:sldId id="362" r:id="rId15"/>
    <p:sldId id="363" r:id="rId16"/>
    <p:sldId id="364" r:id="rId17"/>
    <p:sldId id="382" r:id="rId18"/>
    <p:sldId id="383" r:id="rId19"/>
    <p:sldId id="384" r:id="rId20"/>
    <p:sldId id="365" r:id="rId21"/>
    <p:sldId id="366" r:id="rId22"/>
    <p:sldId id="367" r:id="rId23"/>
    <p:sldId id="368" r:id="rId24"/>
    <p:sldId id="369" r:id="rId25"/>
    <p:sldId id="386" r:id="rId26"/>
    <p:sldId id="370" r:id="rId27"/>
    <p:sldId id="374" r:id="rId28"/>
    <p:sldId id="356" r:id="rId29"/>
    <p:sldId id="285" r:id="rId30"/>
    <p:sldId id="294" r:id="rId31"/>
    <p:sldId id="307" r:id="rId32"/>
    <p:sldId id="295" r:id="rId33"/>
    <p:sldId id="318" r:id="rId34"/>
    <p:sldId id="296" r:id="rId35"/>
    <p:sldId id="298" r:id="rId36"/>
    <p:sldId id="357" r:id="rId37"/>
    <p:sldId id="376" r:id="rId38"/>
    <p:sldId id="377" r:id="rId39"/>
    <p:sldId id="379" r:id="rId40"/>
    <p:sldId id="380" r:id="rId41"/>
    <p:sldId id="381" r:id="rId42"/>
    <p:sldId id="375" r:id="rId43"/>
    <p:sldId id="359" r:id="rId44"/>
    <p:sldId id="350" r:id="rId45"/>
    <p:sldId id="351" r:id="rId46"/>
    <p:sldId id="352" r:id="rId47"/>
    <p:sldId id="38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14"/>
    <p:restoredTop sz="96973" autoAdjust="0"/>
  </p:normalViewPr>
  <p:slideViewPr>
    <p:cSldViewPr>
      <p:cViewPr varScale="1">
        <p:scale>
          <a:sx n="157" d="100"/>
          <a:sy n="157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39B53-687E-4859-B3FC-39A24F7EEBCD}" type="doc">
      <dgm:prSet loTypeId="urn:microsoft.com/office/officeart/2005/8/layout/matrix3" loCatId="matrix" qsTypeId="urn:microsoft.com/office/officeart/2005/8/quickstyle/3d1" qsCatId="3D" csTypeId="urn:microsoft.com/office/officeart/2005/8/colors/colorful1#2" csCatId="colorful"/>
      <dgm:spPr/>
      <dgm:t>
        <a:bodyPr/>
        <a:lstStyle/>
        <a:p>
          <a:endParaRPr lang="en-GB"/>
        </a:p>
      </dgm:t>
    </dgm:pt>
    <dgm:pt modelId="{53041ACC-EE09-4463-B4F2-78EDACDAED8A}">
      <dgm:prSet/>
      <dgm:spPr/>
      <dgm:t>
        <a:bodyPr/>
        <a:lstStyle/>
        <a:p>
          <a:pPr rtl="0"/>
          <a:r>
            <a:rPr lang="en-US"/>
            <a:t>Selection Sort</a:t>
          </a:r>
          <a:endParaRPr lang="en-GB"/>
        </a:p>
      </dgm:t>
    </dgm:pt>
    <dgm:pt modelId="{A26AF6E9-F8A7-4B09-B477-D1C5E487C45F}" type="parTrans" cxnId="{100B49FB-E632-4E18-A2F8-46E77A9EE2B9}">
      <dgm:prSet/>
      <dgm:spPr/>
      <dgm:t>
        <a:bodyPr/>
        <a:lstStyle/>
        <a:p>
          <a:endParaRPr lang="en-GB"/>
        </a:p>
      </dgm:t>
    </dgm:pt>
    <dgm:pt modelId="{B396838C-441E-4721-927D-7F870C534D0E}" type="sibTrans" cxnId="{100B49FB-E632-4E18-A2F8-46E77A9EE2B9}">
      <dgm:prSet/>
      <dgm:spPr/>
      <dgm:t>
        <a:bodyPr/>
        <a:lstStyle/>
        <a:p>
          <a:endParaRPr lang="en-GB"/>
        </a:p>
      </dgm:t>
    </dgm:pt>
    <dgm:pt modelId="{10B180C3-D8BF-49AE-A602-FD7A98A25073}">
      <dgm:prSet/>
      <dgm:spPr/>
      <dgm:t>
        <a:bodyPr/>
        <a:lstStyle/>
        <a:p>
          <a:pPr rtl="0"/>
          <a:r>
            <a:rPr lang="en-US"/>
            <a:t>Heap Sort</a:t>
          </a:r>
          <a:endParaRPr lang="en-GB"/>
        </a:p>
      </dgm:t>
    </dgm:pt>
    <dgm:pt modelId="{D0838D8E-CD95-44A1-AD46-C15160FA907F}" type="parTrans" cxnId="{CCCF4F48-68CB-486B-B577-22D41252CBF9}">
      <dgm:prSet/>
      <dgm:spPr/>
      <dgm:t>
        <a:bodyPr/>
        <a:lstStyle/>
        <a:p>
          <a:endParaRPr lang="en-GB"/>
        </a:p>
      </dgm:t>
    </dgm:pt>
    <dgm:pt modelId="{272DBF84-F029-4645-B34D-911456B4507B}" type="sibTrans" cxnId="{CCCF4F48-68CB-486B-B577-22D41252CBF9}">
      <dgm:prSet/>
      <dgm:spPr/>
      <dgm:t>
        <a:bodyPr/>
        <a:lstStyle/>
        <a:p>
          <a:endParaRPr lang="en-GB"/>
        </a:p>
      </dgm:t>
    </dgm:pt>
    <dgm:pt modelId="{00CE93AE-9170-4340-A854-53D477422D9A}">
      <dgm:prSet/>
      <dgm:spPr/>
      <dgm:t>
        <a:bodyPr/>
        <a:lstStyle/>
        <a:p>
          <a:pPr rtl="0"/>
          <a:r>
            <a:rPr lang="en-US"/>
            <a:t>Merge Sort</a:t>
          </a:r>
          <a:endParaRPr lang="en-GB"/>
        </a:p>
      </dgm:t>
    </dgm:pt>
    <dgm:pt modelId="{8B2322AD-7C56-4EEC-885C-AB69DE59EDA0}" type="parTrans" cxnId="{A7737324-2F07-4A5E-B960-C1413D7332F8}">
      <dgm:prSet/>
      <dgm:spPr/>
      <dgm:t>
        <a:bodyPr/>
        <a:lstStyle/>
        <a:p>
          <a:endParaRPr lang="en-GB"/>
        </a:p>
      </dgm:t>
    </dgm:pt>
    <dgm:pt modelId="{E905BAE0-060C-4858-BCCA-CE83406CBD9F}" type="sibTrans" cxnId="{A7737324-2F07-4A5E-B960-C1413D7332F8}">
      <dgm:prSet/>
      <dgm:spPr/>
      <dgm:t>
        <a:bodyPr/>
        <a:lstStyle/>
        <a:p>
          <a:endParaRPr lang="en-GB"/>
        </a:p>
      </dgm:t>
    </dgm:pt>
    <dgm:pt modelId="{6A8431FF-7879-4EE5-AF49-3617DCE67AD5}">
      <dgm:prSet/>
      <dgm:spPr/>
      <dgm:t>
        <a:bodyPr/>
        <a:lstStyle/>
        <a:p>
          <a:pPr rtl="0"/>
          <a:r>
            <a:rPr lang="en-US"/>
            <a:t>Quick Sort</a:t>
          </a:r>
          <a:endParaRPr lang="en-GB"/>
        </a:p>
      </dgm:t>
    </dgm:pt>
    <dgm:pt modelId="{EC056F85-4637-4EF5-89EE-067FE9AFD051}" type="parTrans" cxnId="{016F3FA9-6C66-496D-AF76-22D18787BF77}">
      <dgm:prSet/>
      <dgm:spPr/>
      <dgm:t>
        <a:bodyPr/>
        <a:lstStyle/>
        <a:p>
          <a:endParaRPr lang="en-GB"/>
        </a:p>
      </dgm:t>
    </dgm:pt>
    <dgm:pt modelId="{A447A111-135C-4949-91A8-87FB0DE1FCE5}" type="sibTrans" cxnId="{016F3FA9-6C66-496D-AF76-22D18787BF77}">
      <dgm:prSet/>
      <dgm:spPr/>
      <dgm:t>
        <a:bodyPr/>
        <a:lstStyle/>
        <a:p>
          <a:endParaRPr lang="en-GB"/>
        </a:p>
      </dgm:t>
    </dgm:pt>
    <dgm:pt modelId="{57127D25-1F87-4AE5-8549-5D7C7B76C7BD}" type="pres">
      <dgm:prSet presAssocID="{49B39B53-687E-4859-B3FC-39A24F7EEBCD}" presName="matrix" presStyleCnt="0">
        <dgm:presLayoutVars>
          <dgm:chMax val="1"/>
          <dgm:dir/>
          <dgm:resizeHandles val="exact"/>
        </dgm:presLayoutVars>
      </dgm:prSet>
      <dgm:spPr/>
    </dgm:pt>
    <dgm:pt modelId="{04357106-1F3E-4E09-8559-27DC57C60478}" type="pres">
      <dgm:prSet presAssocID="{49B39B53-687E-4859-B3FC-39A24F7EEBCD}" presName="diamond" presStyleLbl="bgShp" presStyleIdx="0" presStyleCnt="1"/>
      <dgm:spPr/>
    </dgm:pt>
    <dgm:pt modelId="{442583DB-FA30-42CF-B79D-FB669129BC0C}" type="pres">
      <dgm:prSet presAssocID="{49B39B53-687E-4859-B3FC-39A24F7EEB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877DEA-DC09-4720-BA4A-D162DEDE7E2D}" type="pres">
      <dgm:prSet presAssocID="{49B39B53-687E-4859-B3FC-39A24F7EEB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A1C099-59F3-4E57-9089-257A98054B20}" type="pres">
      <dgm:prSet presAssocID="{49B39B53-687E-4859-B3FC-39A24F7EEBC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7B7176A-290F-4C3C-BACC-336322A0A6C0}" type="pres">
      <dgm:prSet presAssocID="{49B39B53-687E-4859-B3FC-39A24F7EEBC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737324-2F07-4A5E-B960-C1413D7332F8}" srcId="{49B39B53-687E-4859-B3FC-39A24F7EEBCD}" destId="{00CE93AE-9170-4340-A854-53D477422D9A}" srcOrd="2" destOrd="0" parTransId="{8B2322AD-7C56-4EEC-885C-AB69DE59EDA0}" sibTransId="{E905BAE0-060C-4858-BCCA-CE83406CBD9F}"/>
    <dgm:cxn modelId="{CCCF4F48-68CB-486B-B577-22D41252CBF9}" srcId="{49B39B53-687E-4859-B3FC-39A24F7EEBCD}" destId="{10B180C3-D8BF-49AE-A602-FD7A98A25073}" srcOrd="1" destOrd="0" parTransId="{D0838D8E-CD95-44A1-AD46-C15160FA907F}" sibTransId="{272DBF84-F029-4645-B34D-911456B4507B}"/>
    <dgm:cxn modelId="{7C0E2170-71A3-4430-B241-1EB358E062FD}" type="presOf" srcId="{49B39B53-687E-4859-B3FC-39A24F7EEBCD}" destId="{57127D25-1F87-4AE5-8549-5D7C7B76C7BD}" srcOrd="0" destOrd="0" presId="urn:microsoft.com/office/officeart/2005/8/layout/matrix3"/>
    <dgm:cxn modelId="{FF7D3795-EDE1-4C30-9A18-CCCB444733F6}" type="presOf" srcId="{10B180C3-D8BF-49AE-A602-FD7A98A25073}" destId="{D5877DEA-DC09-4720-BA4A-D162DEDE7E2D}" srcOrd="0" destOrd="0" presId="urn:microsoft.com/office/officeart/2005/8/layout/matrix3"/>
    <dgm:cxn modelId="{B42CDB9E-2699-40CF-9087-9531BCF9C1D2}" type="presOf" srcId="{6A8431FF-7879-4EE5-AF49-3617DCE67AD5}" destId="{A7B7176A-290F-4C3C-BACC-336322A0A6C0}" srcOrd="0" destOrd="0" presId="urn:microsoft.com/office/officeart/2005/8/layout/matrix3"/>
    <dgm:cxn modelId="{016F3FA9-6C66-496D-AF76-22D18787BF77}" srcId="{49B39B53-687E-4859-B3FC-39A24F7EEBCD}" destId="{6A8431FF-7879-4EE5-AF49-3617DCE67AD5}" srcOrd="3" destOrd="0" parTransId="{EC056F85-4637-4EF5-89EE-067FE9AFD051}" sibTransId="{A447A111-135C-4949-91A8-87FB0DE1FCE5}"/>
    <dgm:cxn modelId="{932004C6-272C-4836-A855-23C2AED47B2B}" type="presOf" srcId="{00CE93AE-9170-4340-A854-53D477422D9A}" destId="{53A1C099-59F3-4E57-9089-257A98054B20}" srcOrd="0" destOrd="0" presId="urn:microsoft.com/office/officeart/2005/8/layout/matrix3"/>
    <dgm:cxn modelId="{100B49FB-E632-4E18-A2F8-46E77A9EE2B9}" srcId="{49B39B53-687E-4859-B3FC-39A24F7EEBCD}" destId="{53041ACC-EE09-4463-B4F2-78EDACDAED8A}" srcOrd="0" destOrd="0" parTransId="{A26AF6E9-F8A7-4B09-B477-D1C5E487C45F}" sibTransId="{B396838C-441E-4721-927D-7F870C534D0E}"/>
    <dgm:cxn modelId="{11AA8DFC-65AD-411D-87C7-98CE8447B054}" type="presOf" srcId="{53041ACC-EE09-4463-B4F2-78EDACDAED8A}" destId="{442583DB-FA30-42CF-B79D-FB669129BC0C}" srcOrd="0" destOrd="0" presId="urn:microsoft.com/office/officeart/2005/8/layout/matrix3"/>
    <dgm:cxn modelId="{7F4C48AE-7C0A-429C-9028-9DDAF9CD17E2}" type="presParOf" srcId="{57127D25-1F87-4AE5-8549-5D7C7B76C7BD}" destId="{04357106-1F3E-4E09-8559-27DC57C60478}" srcOrd="0" destOrd="0" presId="urn:microsoft.com/office/officeart/2005/8/layout/matrix3"/>
    <dgm:cxn modelId="{62B3FA1E-94AE-4614-B4CD-51CD5FB01574}" type="presParOf" srcId="{57127D25-1F87-4AE5-8549-5D7C7B76C7BD}" destId="{442583DB-FA30-42CF-B79D-FB669129BC0C}" srcOrd="1" destOrd="0" presId="urn:microsoft.com/office/officeart/2005/8/layout/matrix3"/>
    <dgm:cxn modelId="{C18E3F43-DA0A-4834-A8B3-93CB597C13F7}" type="presParOf" srcId="{57127D25-1F87-4AE5-8549-5D7C7B76C7BD}" destId="{D5877DEA-DC09-4720-BA4A-D162DEDE7E2D}" srcOrd="2" destOrd="0" presId="urn:microsoft.com/office/officeart/2005/8/layout/matrix3"/>
    <dgm:cxn modelId="{7341C366-7923-4D6B-A4AA-1FD39257586E}" type="presParOf" srcId="{57127D25-1F87-4AE5-8549-5D7C7B76C7BD}" destId="{53A1C099-59F3-4E57-9089-257A98054B20}" srcOrd="3" destOrd="0" presId="urn:microsoft.com/office/officeart/2005/8/layout/matrix3"/>
    <dgm:cxn modelId="{D240A694-8E47-4884-8D10-159781BFECBB}" type="presParOf" srcId="{57127D25-1F87-4AE5-8549-5D7C7B76C7BD}" destId="{A7B7176A-290F-4C3C-BACC-336322A0A6C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57106-1F3E-4E09-8559-27DC57C60478}">
      <dsp:nvSpPr>
        <dsp:cNvPr id="0" name=""/>
        <dsp:cNvSpPr/>
      </dsp:nvSpPr>
      <dsp:spPr>
        <a:xfrm>
          <a:off x="1828799" y="0"/>
          <a:ext cx="4495800" cy="44958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42583DB-FA30-42CF-B79D-FB669129BC0C}">
      <dsp:nvSpPr>
        <dsp:cNvPr id="0" name=""/>
        <dsp:cNvSpPr/>
      </dsp:nvSpPr>
      <dsp:spPr>
        <a:xfrm>
          <a:off x="2255900" y="427101"/>
          <a:ext cx="1753362" cy="1753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Selection Sort</a:t>
          </a:r>
          <a:endParaRPr lang="en-GB" sz="2800" kern="1200"/>
        </a:p>
      </dsp:txBody>
      <dsp:txXfrm>
        <a:off x="2341492" y="512693"/>
        <a:ext cx="1582178" cy="1582178"/>
      </dsp:txXfrm>
    </dsp:sp>
    <dsp:sp modelId="{D5877DEA-DC09-4720-BA4A-D162DEDE7E2D}">
      <dsp:nvSpPr>
        <dsp:cNvPr id="0" name=""/>
        <dsp:cNvSpPr/>
      </dsp:nvSpPr>
      <dsp:spPr>
        <a:xfrm>
          <a:off x="4144137" y="427101"/>
          <a:ext cx="1753362" cy="17533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Heap Sort</a:t>
          </a:r>
          <a:endParaRPr lang="en-GB" sz="2800" kern="1200"/>
        </a:p>
      </dsp:txBody>
      <dsp:txXfrm>
        <a:off x="4229729" y="512693"/>
        <a:ext cx="1582178" cy="1582178"/>
      </dsp:txXfrm>
    </dsp:sp>
    <dsp:sp modelId="{53A1C099-59F3-4E57-9089-257A98054B20}">
      <dsp:nvSpPr>
        <dsp:cNvPr id="0" name=""/>
        <dsp:cNvSpPr/>
      </dsp:nvSpPr>
      <dsp:spPr>
        <a:xfrm>
          <a:off x="2255900" y="2315337"/>
          <a:ext cx="1753362" cy="17533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Merge Sort</a:t>
          </a:r>
          <a:endParaRPr lang="en-GB" sz="2800" kern="1200"/>
        </a:p>
      </dsp:txBody>
      <dsp:txXfrm>
        <a:off x="2341492" y="2400929"/>
        <a:ext cx="1582178" cy="1582178"/>
      </dsp:txXfrm>
    </dsp:sp>
    <dsp:sp modelId="{A7B7176A-290F-4C3C-BACC-336322A0A6C0}">
      <dsp:nvSpPr>
        <dsp:cNvPr id="0" name=""/>
        <dsp:cNvSpPr/>
      </dsp:nvSpPr>
      <dsp:spPr>
        <a:xfrm>
          <a:off x="4144137" y="2315337"/>
          <a:ext cx="1753362" cy="17533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Quick Sort</a:t>
          </a:r>
          <a:endParaRPr lang="en-GB" sz="2800" kern="1200"/>
        </a:p>
      </dsp:txBody>
      <dsp:txXfrm>
        <a:off x="4229729" y="2400929"/>
        <a:ext cx="1582178" cy="158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FIT-HCMUS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E3AAF-F8D7-46DF-852A-567EF24B2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9A2F8-4330-4B42-9445-058D7594B07E}" type="datetimeFigureOut">
              <a:rPr lang="en-US" smtClean="0"/>
              <a:pPr/>
              <a:t>11/24/21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422F-165E-4E72-B048-19D90FF11B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rge_algorith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Quay lại</a:t>
            </a:r>
            <a:r>
              <a:rPr lang="en-US" baseline="0"/>
              <a:t> slide thuật toán để phân tích (bảng)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422F-165E-4E72-B048-19D90FF11B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Nhắc</a:t>
            </a:r>
            <a:r>
              <a:rPr lang="en-US" baseline="0"/>
              <a:t> sinh viên lưu ý chỉ số, vì trong đ/n Heap i chạy từ 1 -&gt; n, còn trong code i lại chạy từ 0 -&gt; n-1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422F-165E-4E72-B048-19D90FF11B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Merge sort incorporates two main ideas to improve its runtime:</a:t>
            </a:r>
          </a:p>
          <a:p>
            <a:r>
              <a:rPr lang="en-US"/>
              <a:t>- A small list will take fewer steps to sort than a large list.</a:t>
            </a:r>
          </a:p>
          <a:p>
            <a:r>
              <a:rPr lang="en-US"/>
              <a:t>- Fewer steps are required to construct a sorted list from two sorted lists than two unsorted lists. For example, you only have to traverse each list once if they're already sorted (see the </a:t>
            </a:r>
            <a:r>
              <a:rPr lang="en-US">
                <a:hlinkClick r:id="rId3" action="ppaction://hlinkfile" tooltip="Merge algorithm"/>
              </a:rPr>
              <a:t>merge</a:t>
            </a:r>
            <a:r>
              <a:rPr lang="en-US"/>
              <a:t> function below for an example implementation).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422F-165E-4E72-B048-19D90FF11B2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Người</a:t>
            </a:r>
            <a:r>
              <a:rPr lang="en-US" baseline="0"/>
              <a:t> ta đã chứng minh rằng O(nlog2n) là ngưỡng chặn dưới của các thuật toán sắp xếp dự trên nền tảng so sánh giá trị của các phần tử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7422F-165E-4E72-B048-19D90FF11B2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1828800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400" y="1676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Cấu</a:t>
            </a:r>
            <a:r>
              <a:rPr lang="en-US" sz="3200" b="1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 trúc dữ liệu và giải thuật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7B3E-012E-4F04-AF30-0306F3EE54A9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FBA280-2281-42CE-B795-56F41AB7BF43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7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>
            <a:noAutofit/>
          </a:bodyPr>
          <a:lstStyle>
            <a:lvl1pPr>
              <a:defRPr sz="32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1371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B1EDBB4-7926-476B-8584-7DCF412783CD}" type="datetime1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629400"/>
            <a:ext cx="70866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 algn="l"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Cấu trúc dữ liệu và giải thuật –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629400"/>
            <a:ext cx="685800" cy="228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82AAA4E8-7E42-4034-9AF7-894DA4FB53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77000" y="0"/>
            <a:ext cx="26670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10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05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 typeface="Wingdings" pitchFamily="2" charset="2"/>
              <a:buChar char=""/>
              <a:defRPr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1DB7-DA5A-4DAB-A678-4F7E6833FF62}" type="datetime1">
              <a:rPr lang="en-US" smtClean="0"/>
              <a:t>11/24/21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1295400" cy="137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19200"/>
            <a:ext cx="7772400" cy="137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620000" cy="1371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27B5-D32D-4A26-91FF-5383EC1CB275}" type="datetime1">
              <a:rPr lang="en-US" smtClean="0"/>
              <a:t>11/24/21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F0992C0-465A-4A93-8D82-322929207BB2}" type="datetime1">
              <a:rPr lang="en-US" smtClean="0"/>
              <a:t>11/24/21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39BE7B3-5D54-4DFE-A932-D14E65A359D9}" type="datetime1">
              <a:rPr lang="en-US" smtClean="0"/>
              <a:t>11/24/21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7C39-1056-46B3-83C1-A07A1C96CB54}" type="datetime1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0D3-7E3A-4CEE-8A75-03BCAB1C812F}" type="datetime1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5CD5-0089-4DF0-BCDF-BB88EDBEB3F8}" type="datetime1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638A37-AA6D-489B-95D5-BB1F88E94CE3}" type="datetime1">
              <a:rPr lang="en-US" smtClean="0"/>
              <a:t>11/24/21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pic>
        <p:nvPicPr>
          <p:cNvPr id="16" name="Picture 15" descr="Computer_data_180_1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543800" cy="4400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93D9F21-E1F3-463B-BFD3-C2232AA4E97C}" type="datetime1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0">
                <a:solidFill>
                  <a:srgbClr val="002060"/>
                </a:solidFill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B4132F-5BBB-470C-BFEF-81154A8D5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accent1">
              <a:lumMod val="50000"/>
            </a:schemeClr>
          </a:solidFill>
          <a:latin typeface="+mj-lt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CÁC THUẬT TOÁN </a:t>
            </a:r>
            <a:br>
              <a:rPr lang="en-US"/>
            </a:br>
            <a:r>
              <a:rPr lang="en-US"/>
              <a:t>SẮP XẾP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500" spc="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Giảng viên:</a:t>
            </a:r>
            <a:b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Văn Chí Nam – Nguyễn Thị Hồng Nhung – Đặng Nguyễn Đức Tiến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Đánh giá giải thuật:</a:t>
            </a:r>
          </a:p>
          <a:p>
            <a:pPr lvl="1"/>
            <a:r>
              <a:rPr lang="en-US"/>
              <a:t>Số phép so sánh: </a:t>
            </a:r>
          </a:p>
          <a:p>
            <a:pPr lvl="2"/>
            <a:r>
              <a:rPr lang="en-US"/>
              <a:t>Tại lượt i bao giờ cũng cần (n-i-1) số lần so sánh</a:t>
            </a:r>
          </a:p>
          <a:p>
            <a:pPr lvl="2"/>
            <a:r>
              <a:rPr lang="en-US"/>
              <a:t>Không phụ thuộc vào tình trạng dãy số ban đầu</a:t>
            </a:r>
          </a:p>
          <a:p>
            <a:pPr lvl="2">
              <a:buNone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3424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Số phép so sánh = 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191000" y="3581400"/>
          <a:ext cx="2959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4" imgW="1396800" imgH="431640" progId="Equation.3">
                  <p:embed/>
                </p:oleObj>
              </mc:Choice>
              <mc:Fallback>
                <p:oleObj name="Equation" r:id="rId4" imgW="13968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2959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Số phép gán:</a:t>
            </a:r>
          </a:p>
          <a:p>
            <a:pPr lvl="1"/>
            <a:r>
              <a:rPr lang="en-US"/>
              <a:t>Tốt nhất:  </a:t>
            </a:r>
          </a:p>
          <a:p>
            <a:pPr lvl="1">
              <a:buNone/>
            </a:pPr>
            <a:endParaRPr lang="en-US"/>
          </a:p>
          <a:p>
            <a:pPr lvl="1"/>
            <a:r>
              <a:rPr lang="en-US"/>
              <a:t>Xấu nhất: 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124200" y="2057400"/>
          <a:ext cx="107553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Equation" r:id="rId3" imgW="609480" imgH="431640" progId="">
                  <p:embed/>
                </p:oleObj>
              </mc:Choice>
              <mc:Fallback>
                <p:oleObj name="Equation" r:id="rId3" imgW="60948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107553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71800" y="3505200"/>
          <a:ext cx="3581400" cy="94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5" imgW="1638000" imgH="431640" progId="Equation.3">
                  <p:embed/>
                </p:oleObj>
              </mc:Choice>
              <mc:Fallback>
                <p:oleObj name="Equation" r:id="rId5" imgW="16380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3581400" cy="943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Heap Sort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Sắp xếp vun đống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Ý tưởng: khi tìm phần tử nhỏ nhất ở bước i, phương pháp Selection sort không tận dụng được các thông tin đã có nhờ vào các phép so sánh ở bước i-1 </a:t>
            </a:r>
            <a:r>
              <a:rPr lang="en-US">
                <a:sym typeface="Wingdings" pitchFamily="2" charset="2"/>
              </a:rPr>
              <a:t> cần khắc phục nhược điểm này.</a:t>
            </a:r>
          </a:p>
          <a:p>
            <a:r>
              <a:rPr lang="en-US">
                <a:sym typeface="Wingdings" pitchFamily="2" charset="2"/>
              </a:rPr>
              <a:t>J. Williams đã đề xuất phương pháp sắp xếp Heapsort.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Heap:</a:t>
            </a:r>
          </a:p>
          <a:p>
            <a:pPr lvl="1"/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, Heap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 a</a:t>
            </a:r>
            <a:r>
              <a:rPr lang="en-US" baseline="-25000" dirty="0"/>
              <a:t>l</a:t>
            </a:r>
            <a:r>
              <a:rPr lang="en-US"/>
              <a:t>, a</a:t>
            </a:r>
            <a:r>
              <a:rPr lang="en-US" baseline="-25000"/>
              <a:t>l+1</a:t>
            </a:r>
            <a:r>
              <a:rPr lang="en-US"/>
              <a:t>, </a:t>
            </a:r>
            <a:r>
              <a:rPr lang="en-US" dirty="0"/>
              <a:t>… </a:t>
            </a:r>
            <a:r>
              <a:rPr lang="en-US" dirty="0" err="1"/>
              <a:t>a</a:t>
            </a:r>
            <a:r>
              <a:rPr lang="en-US" baseline="-25000" dirty="0" err="1"/>
              <a:t>r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[</a:t>
            </a:r>
            <a:r>
              <a:rPr lang="en-US" dirty="0" err="1"/>
              <a:t>l,r</a:t>
            </a:r>
            <a:r>
              <a:rPr lang="en-US" dirty="0"/>
              <a:t>] (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0)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≥ a</a:t>
            </a:r>
            <a:r>
              <a:rPr lang="en-US" baseline="-25000" dirty="0"/>
              <a:t>2i+1</a:t>
            </a:r>
          </a:p>
          <a:p>
            <a:pPr lvl="1">
              <a:buNone/>
            </a:pPr>
            <a:r>
              <a:rPr lang="en-US" dirty="0"/>
              <a:t>		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≥ a</a:t>
            </a:r>
            <a:r>
              <a:rPr lang="en-US" baseline="-25000" dirty="0"/>
              <a:t>2i+2 </a:t>
            </a:r>
            <a:r>
              <a:rPr lang="en-US" sz="2200" dirty="0"/>
              <a:t>{(a</a:t>
            </a:r>
            <a:r>
              <a:rPr lang="en-US" sz="2200" baseline="-25000" dirty="0"/>
              <a:t>i</a:t>
            </a:r>
            <a:r>
              <a:rPr lang="en-US" sz="2200" dirty="0"/>
              <a:t>,a</a:t>
            </a:r>
            <a:r>
              <a:rPr lang="en-US" sz="2200" baseline="-25000" dirty="0"/>
              <a:t>2i+1</a:t>
            </a:r>
            <a:r>
              <a:rPr lang="en-US" sz="2200" dirty="0"/>
              <a:t>), (a</a:t>
            </a:r>
            <a:r>
              <a:rPr lang="en-US" sz="2200" baseline="-25000" dirty="0"/>
              <a:t>i</a:t>
            </a:r>
            <a:r>
              <a:rPr lang="en-US" sz="2200" dirty="0"/>
              <a:t>,a</a:t>
            </a:r>
            <a:r>
              <a:rPr lang="en-US" sz="2200" baseline="-25000" dirty="0"/>
              <a:t>2i+2</a:t>
            </a:r>
            <a:r>
              <a:rPr lang="en-US" sz="2200" dirty="0"/>
              <a:t>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đới</a:t>
            </a:r>
            <a:r>
              <a:rPr lang="en-US" sz="2200" dirty="0"/>
              <a:t>}</a:t>
            </a:r>
            <a:endParaRPr lang="en-US" sz="2200" baseline="-25000" dirty="0"/>
          </a:p>
          <a:p>
            <a:pPr lvl="1">
              <a:buNone/>
            </a:pPr>
            <a:endParaRPr lang="en-US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tính chất của Heap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Nếu a</a:t>
            </a:r>
            <a:r>
              <a:rPr lang="en-US" i="1" baseline="-25000">
                <a:latin typeface="+mn-lt"/>
              </a:rPr>
              <a:t>l</a:t>
            </a:r>
            <a:r>
              <a:rPr lang="en-US"/>
              <a:t>, a</a:t>
            </a:r>
            <a:r>
              <a:rPr lang="en-US" i="1" baseline="-25000">
                <a:latin typeface="+mn-lt"/>
              </a:rPr>
              <a:t>l</a:t>
            </a:r>
            <a:r>
              <a:rPr lang="en-US" baseline="-25000"/>
              <a:t>+1</a:t>
            </a:r>
            <a:r>
              <a:rPr lang="en-US"/>
              <a:t>, … a</a:t>
            </a:r>
            <a:r>
              <a:rPr lang="en-US" i="1" baseline="-25000">
                <a:latin typeface="+mn-lt"/>
              </a:rPr>
              <a:t>r</a:t>
            </a:r>
            <a:r>
              <a:rPr lang="en-US" baseline="-25000"/>
              <a:t> </a:t>
            </a:r>
            <a:r>
              <a:rPr lang="en-US"/>
              <a:t>là một heap thì phần tử a</a:t>
            </a:r>
            <a:r>
              <a:rPr lang="en-US" baseline="-25000"/>
              <a:t>l</a:t>
            </a:r>
            <a:r>
              <a:rPr lang="en-US"/>
              <a:t> (đầu heap) luôn là phần tử lớn nhất.</a:t>
            </a:r>
          </a:p>
          <a:p>
            <a:r>
              <a:rPr lang="en-US"/>
              <a:t>Mọi dãy a</a:t>
            </a:r>
            <a:r>
              <a:rPr lang="en-US" baseline="-25000"/>
              <a:t>i</a:t>
            </a:r>
            <a:r>
              <a:rPr lang="en-US"/>
              <a:t>, a</a:t>
            </a:r>
            <a:r>
              <a:rPr lang="en-US" baseline="-25000"/>
              <a:t>i+1</a:t>
            </a:r>
            <a:r>
              <a:rPr lang="en-US"/>
              <a:t>, … a</a:t>
            </a:r>
            <a:r>
              <a:rPr lang="en-US" baseline="-25000"/>
              <a:t>r </a:t>
            </a:r>
            <a:r>
              <a:rPr lang="en-US"/>
              <a:t>với 2</a:t>
            </a:r>
            <a:r>
              <a:rPr lang="en-US" i="1"/>
              <a:t>i</a:t>
            </a:r>
            <a:r>
              <a:rPr lang="en-US"/>
              <a:t> + 1 &gt; </a:t>
            </a:r>
            <a:r>
              <a:rPr lang="en-US" i="1"/>
              <a:t>r</a:t>
            </a:r>
            <a:r>
              <a:rPr lang="en-US"/>
              <a:t> là heap.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1: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heap (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)</a:t>
            </a:r>
          </a:p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2: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heap.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dãy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2: </a:t>
            </a:r>
          </a:p>
          <a:p>
            <a:pPr lvl="2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heap: r = r – 1</a:t>
            </a:r>
          </a:p>
          <a:p>
            <a:pPr lvl="2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3: So </a:t>
            </a:r>
            <a:r>
              <a:rPr lang="en-US" dirty="0" err="1"/>
              <a:t>sánh</a:t>
            </a:r>
            <a:r>
              <a:rPr lang="en-US" dirty="0"/>
              <a:t> r </a:t>
            </a:r>
            <a:r>
              <a:rPr lang="en-US" dirty="0" err="1"/>
              <a:t>và</a:t>
            </a:r>
            <a:r>
              <a:rPr lang="en-US" dirty="0"/>
              <a:t> l:</a:t>
            </a:r>
          </a:p>
          <a:p>
            <a:pPr lvl="2"/>
            <a:r>
              <a:rPr lang="en-US" dirty="0" err="1"/>
              <a:t>Nếu</a:t>
            </a:r>
            <a:r>
              <a:rPr lang="en-US" dirty="0"/>
              <a:t> r &gt; l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2.</a:t>
            </a:r>
          </a:p>
          <a:p>
            <a:pPr lvl="2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(</a:t>
            </a:r>
            <a:r>
              <a:rPr lang="en-US" dirty="0" err="1"/>
              <a:t>Tựa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C):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HeapSort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TaoHeap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(a,n-1);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r = n-1;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while(r &gt; 0)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HoanVi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(a[0], a[r]);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r = r - 1;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HieuChinh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(a,0,r);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TaoHeap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 = r/2;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while(l &gt; 0)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HieuChinh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a,l,r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l = l - 1;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700" b="1" dirty="0" err="1">
                <a:latin typeface="Courier New" pitchFamily="49" charset="0"/>
                <a:cs typeface="Courier New" pitchFamily="49" charset="0"/>
              </a:rPr>
              <a:t>HieuChinh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l,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r)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= l; j = 2*i+1; x = a[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while(j &lt;= r)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đủ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2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phần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tử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liên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đới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xác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định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phần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tử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liên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đới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lớn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nhất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	if(a[j] &lt; x) //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thỏa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quan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hệ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liên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đới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dừng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hiệu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chỉnh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           //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xét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khả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năng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hiệu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chỉnh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lan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truyền</a:t>
            </a: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7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14478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52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26670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4290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17</a:t>
            </a:r>
          </a:p>
        </p:txBody>
      </p:sp>
      <p:cxnSp>
        <p:nvCxnSpPr>
          <p:cNvPr id="28" name="Straight Connector 27"/>
          <p:cNvCxnSpPr>
            <a:stCxn id="5" idx="2"/>
            <a:endCxn id="6" idx="0"/>
          </p:cNvCxnSpPr>
          <p:nvPr/>
        </p:nvCxnSpPr>
        <p:spPr>
          <a:xfrm rot="5400000">
            <a:off x="23717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7" idx="0"/>
          </p:cNvCxnSpPr>
          <p:nvPr/>
        </p:nvCxnSpPr>
        <p:spPr>
          <a:xfrm rot="16200000" flipH="1">
            <a:off x="32099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2"/>
            <a:endCxn id="9" idx="0"/>
          </p:cNvCxnSpPr>
          <p:nvPr/>
        </p:nvCxnSpPr>
        <p:spPr>
          <a:xfrm rot="16200000" flipH="1">
            <a:off x="21431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2"/>
            <a:endCxn id="10" idx="0"/>
          </p:cNvCxnSpPr>
          <p:nvPr/>
        </p:nvCxnSpPr>
        <p:spPr>
          <a:xfrm rot="5400000">
            <a:off x="34004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11" idx="0"/>
          </p:cNvCxnSpPr>
          <p:nvPr/>
        </p:nvCxnSpPr>
        <p:spPr>
          <a:xfrm rot="16200000" flipH="1">
            <a:off x="38576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2"/>
            <a:endCxn id="8" idx="0"/>
          </p:cNvCxnSpPr>
          <p:nvPr/>
        </p:nvCxnSpPr>
        <p:spPr>
          <a:xfrm rot="5400000">
            <a:off x="16859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  <a:endCxn id="12" idx="0"/>
          </p:cNvCxnSpPr>
          <p:nvPr/>
        </p:nvCxnSpPr>
        <p:spPr>
          <a:xfrm rot="5400000">
            <a:off x="11144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24200" y="1295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2860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624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6670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505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4196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2954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14478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198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696200" y="20574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864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008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2390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53400" y="26670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029200" y="3429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cxnSp>
        <p:nvCxnSpPr>
          <p:cNvPr id="125" name="Straight Connector 124"/>
          <p:cNvCxnSpPr>
            <a:stCxn id="117" idx="2"/>
            <a:endCxn id="118" idx="0"/>
          </p:cNvCxnSpPr>
          <p:nvPr/>
        </p:nvCxnSpPr>
        <p:spPr>
          <a:xfrm rot="5400000">
            <a:off x="65627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2"/>
            <a:endCxn id="119" idx="0"/>
          </p:cNvCxnSpPr>
          <p:nvPr/>
        </p:nvCxnSpPr>
        <p:spPr>
          <a:xfrm rot="16200000" flipH="1">
            <a:off x="74009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2"/>
            <a:endCxn id="121" idx="0"/>
          </p:cNvCxnSpPr>
          <p:nvPr/>
        </p:nvCxnSpPr>
        <p:spPr>
          <a:xfrm rot="16200000" flipH="1">
            <a:off x="63341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9" idx="2"/>
            <a:endCxn id="122" idx="0"/>
          </p:cNvCxnSpPr>
          <p:nvPr/>
        </p:nvCxnSpPr>
        <p:spPr>
          <a:xfrm rot="5400000">
            <a:off x="75914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9" idx="2"/>
            <a:endCxn id="123" idx="0"/>
          </p:cNvCxnSpPr>
          <p:nvPr/>
        </p:nvCxnSpPr>
        <p:spPr>
          <a:xfrm rot="16200000" flipH="1">
            <a:off x="80486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8" idx="2"/>
            <a:endCxn id="120" idx="0"/>
          </p:cNvCxnSpPr>
          <p:nvPr/>
        </p:nvCxnSpPr>
        <p:spPr>
          <a:xfrm rot="5400000">
            <a:off x="58769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0" idx="2"/>
            <a:endCxn id="124" idx="0"/>
          </p:cNvCxnSpPr>
          <p:nvPr/>
        </p:nvCxnSpPr>
        <p:spPr>
          <a:xfrm rot="5400000">
            <a:off x="53054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4770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1534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9436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8580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696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6106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486400" y="3276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209800" y="4171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371600" y="4781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0480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3910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7526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5908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5052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81000" y="6153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cxnSp>
        <p:nvCxnSpPr>
          <p:cNvPr id="169" name="Straight Connector 168"/>
          <p:cNvCxnSpPr>
            <a:stCxn id="161" idx="2"/>
            <a:endCxn id="162" idx="0"/>
          </p:cNvCxnSpPr>
          <p:nvPr/>
        </p:nvCxnSpPr>
        <p:spPr>
          <a:xfrm rot="5400000">
            <a:off x="19145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1" idx="2"/>
            <a:endCxn id="163" idx="0"/>
          </p:cNvCxnSpPr>
          <p:nvPr/>
        </p:nvCxnSpPr>
        <p:spPr>
          <a:xfrm rot="16200000" flipH="1">
            <a:off x="27527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2" idx="2"/>
            <a:endCxn id="165" idx="0"/>
          </p:cNvCxnSpPr>
          <p:nvPr/>
        </p:nvCxnSpPr>
        <p:spPr>
          <a:xfrm rot="16200000" flipH="1">
            <a:off x="1685955" y="5095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3" idx="2"/>
            <a:endCxn id="166" idx="0"/>
          </p:cNvCxnSpPr>
          <p:nvPr/>
        </p:nvCxnSpPr>
        <p:spPr>
          <a:xfrm rot="5400000">
            <a:off x="29432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63" idx="2"/>
            <a:endCxn id="167" idx="0"/>
          </p:cNvCxnSpPr>
          <p:nvPr/>
        </p:nvCxnSpPr>
        <p:spPr>
          <a:xfrm rot="16200000" flipH="1">
            <a:off x="34004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2" idx="2"/>
            <a:endCxn id="164" idx="0"/>
          </p:cNvCxnSpPr>
          <p:nvPr/>
        </p:nvCxnSpPr>
        <p:spPr>
          <a:xfrm rot="5400000">
            <a:off x="1228755" y="5019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64" idx="2"/>
            <a:endCxn id="168" idx="0"/>
          </p:cNvCxnSpPr>
          <p:nvPr/>
        </p:nvCxnSpPr>
        <p:spPr>
          <a:xfrm rot="5400000">
            <a:off x="657255" y="5743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828800" y="4705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5052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2954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22098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0480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624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38200" y="60006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7315200" y="1295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667000" y="40194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934200" y="4171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0960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7724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62600" y="53910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4770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3152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82296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05400" y="61530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cxnSp>
        <p:nvCxnSpPr>
          <p:cNvPr id="193" name="Straight Connector 192"/>
          <p:cNvCxnSpPr>
            <a:stCxn id="185" idx="2"/>
            <a:endCxn id="186" idx="0"/>
          </p:cNvCxnSpPr>
          <p:nvPr/>
        </p:nvCxnSpPr>
        <p:spPr>
          <a:xfrm rot="5400000">
            <a:off x="66389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5" idx="2"/>
            <a:endCxn id="187" idx="0"/>
          </p:cNvCxnSpPr>
          <p:nvPr/>
        </p:nvCxnSpPr>
        <p:spPr>
          <a:xfrm rot="16200000" flipH="1">
            <a:off x="74771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86" idx="2"/>
            <a:endCxn id="189" idx="0"/>
          </p:cNvCxnSpPr>
          <p:nvPr/>
        </p:nvCxnSpPr>
        <p:spPr>
          <a:xfrm rot="16200000" flipH="1">
            <a:off x="6410355" y="5095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87" idx="2"/>
            <a:endCxn id="190" idx="0"/>
          </p:cNvCxnSpPr>
          <p:nvPr/>
        </p:nvCxnSpPr>
        <p:spPr>
          <a:xfrm rot="5400000">
            <a:off x="76676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87" idx="2"/>
            <a:endCxn id="191" idx="0"/>
          </p:cNvCxnSpPr>
          <p:nvPr/>
        </p:nvCxnSpPr>
        <p:spPr>
          <a:xfrm rot="16200000" flipH="1">
            <a:off x="81248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86" idx="2"/>
            <a:endCxn id="188" idx="0"/>
          </p:cNvCxnSpPr>
          <p:nvPr/>
        </p:nvCxnSpPr>
        <p:spPr>
          <a:xfrm rot="5400000">
            <a:off x="5953155" y="5019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88" idx="2"/>
            <a:endCxn id="192" idx="0"/>
          </p:cNvCxnSpPr>
          <p:nvPr/>
        </p:nvCxnSpPr>
        <p:spPr>
          <a:xfrm rot="5400000">
            <a:off x="5381655" y="5743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553200" y="4705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82296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0198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69342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7724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6868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562600" y="6000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7391400" y="4019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6019800" y="61722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 truyền hiệu chỉnh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09800" y="14478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71600" y="20574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480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82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26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908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052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3429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cxnSp>
        <p:nvCxnSpPr>
          <p:cNvPr id="77" name="Straight Connector 76"/>
          <p:cNvCxnSpPr>
            <a:stCxn id="69" idx="2"/>
            <a:endCxn id="70" idx="0"/>
          </p:cNvCxnSpPr>
          <p:nvPr/>
        </p:nvCxnSpPr>
        <p:spPr>
          <a:xfrm rot="5400000">
            <a:off x="19145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2"/>
            <a:endCxn id="71" idx="0"/>
          </p:cNvCxnSpPr>
          <p:nvPr/>
        </p:nvCxnSpPr>
        <p:spPr>
          <a:xfrm rot="16200000" flipH="1">
            <a:off x="27527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0" idx="2"/>
            <a:endCxn id="73" idx="0"/>
          </p:cNvCxnSpPr>
          <p:nvPr/>
        </p:nvCxnSpPr>
        <p:spPr>
          <a:xfrm rot="16200000" flipH="1">
            <a:off x="16859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2"/>
            <a:endCxn id="74" idx="0"/>
          </p:cNvCxnSpPr>
          <p:nvPr/>
        </p:nvCxnSpPr>
        <p:spPr>
          <a:xfrm rot="5400000">
            <a:off x="29432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2"/>
            <a:endCxn id="75" idx="0"/>
          </p:cNvCxnSpPr>
          <p:nvPr/>
        </p:nvCxnSpPr>
        <p:spPr>
          <a:xfrm rot="16200000" flipH="1">
            <a:off x="34004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2"/>
            <a:endCxn id="72" idx="0"/>
          </p:cNvCxnSpPr>
          <p:nvPr/>
        </p:nvCxnSpPr>
        <p:spPr>
          <a:xfrm rot="5400000">
            <a:off x="12287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2" idx="2"/>
            <a:endCxn id="76" idx="0"/>
          </p:cNvCxnSpPr>
          <p:nvPr/>
        </p:nvCxnSpPr>
        <p:spPr>
          <a:xfrm rot="5400000">
            <a:off x="6572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8288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052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954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2098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480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624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38200" y="3276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667000" y="1295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858000" y="14478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0198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962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864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008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2390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153400" y="2667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29200" y="3429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2</a:t>
            </a:r>
          </a:p>
        </p:txBody>
      </p:sp>
      <p:cxnSp>
        <p:nvCxnSpPr>
          <p:cNvPr id="100" name="Straight Connector 99"/>
          <p:cNvCxnSpPr>
            <a:stCxn id="92" idx="2"/>
            <a:endCxn id="93" idx="0"/>
          </p:cNvCxnSpPr>
          <p:nvPr/>
        </p:nvCxnSpPr>
        <p:spPr>
          <a:xfrm rot="5400000">
            <a:off x="65627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2" idx="2"/>
            <a:endCxn id="94" idx="0"/>
          </p:cNvCxnSpPr>
          <p:nvPr/>
        </p:nvCxnSpPr>
        <p:spPr>
          <a:xfrm rot="16200000" flipH="1">
            <a:off x="74009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3" idx="2"/>
            <a:endCxn id="96" idx="0"/>
          </p:cNvCxnSpPr>
          <p:nvPr/>
        </p:nvCxnSpPr>
        <p:spPr>
          <a:xfrm rot="16200000" flipH="1">
            <a:off x="63341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4" idx="2"/>
            <a:endCxn id="97" idx="0"/>
          </p:cNvCxnSpPr>
          <p:nvPr/>
        </p:nvCxnSpPr>
        <p:spPr>
          <a:xfrm rot="5400000">
            <a:off x="75914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4" idx="2"/>
            <a:endCxn id="98" idx="0"/>
          </p:cNvCxnSpPr>
          <p:nvPr/>
        </p:nvCxnSpPr>
        <p:spPr>
          <a:xfrm rot="16200000" flipH="1">
            <a:off x="80486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3" idx="2"/>
            <a:endCxn id="95" idx="0"/>
          </p:cNvCxnSpPr>
          <p:nvPr/>
        </p:nvCxnSpPr>
        <p:spPr>
          <a:xfrm rot="5400000">
            <a:off x="58769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5" idx="2"/>
            <a:endCxn id="99" idx="0"/>
          </p:cNvCxnSpPr>
          <p:nvPr/>
        </p:nvCxnSpPr>
        <p:spPr>
          <a:xfrm rot="5400000">
            <a:off x="53054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4770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1534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580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696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6106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86400" y="3276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315200" y="1295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115" name="Freeform 114"/>
          <p:cNvSpPr/>
          <p:nvPr/>
        </p:nvSpPr>
        <p:spPr>
          <a:xfrm>
            <a:off x="5117690" y="1435510"/>
            <a:ext cx="1725562" cy="1986116"/>
          </a:xfrm>
          <a:custGeom>
            <a:avLst/>
            <a:gdLst>
              <a:gd name="connsiteX0" fmla="*/ 1725562 w 1725562"/>
              <a:gd name="connsiteY0" fmla="*/ 157316 h 1986116"/>
              <a:gd name="connsiteX1" fmla="*/ 383458 w 1725562"/>
              <a:gd name="connsiteY1" fmla="*/ 304800 h 1986116"/>
              <a:gd name="connsiteX2" fmla="*/ 0 w 1725562"/>
              <a:gd name="connsiteY2" fmla="*/ 1986116 h 198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562" h="1986116">
                <a:moveTo>
                  <a:pt x="1725562" y="157316"/>
                </a:moveTo>
                <a:cubicBezTo>
                  <a:pt x="1198307" y="78658"/>
                  <a:pt x="671052" y="0"/>
                  <a:pt x="383458" y="304800"/>
                </a:cubicBezTo>
                <a:cubicBezTo>
                  <a:pt x="95864" y="609600"/>
                  <a:pt x="47932" y="1297858"/>
                  <a:pt x="0" y="1986116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133600" y="41718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95400" y="4781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9718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620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6764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5146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290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4800" y="6153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24" name="Straight Connector 123"/>
          <p:cNvCxnSpPr>
            <a:stCxn id="116" idx="2"/>
            <a:endCxn id="117" idx="0"/>
          </p:cNvCxnSpPr>
          <p:nvPr/>
        </p:nvCxnSpPr>
        <p:spPr>
          <a:xfrm rot="5400000">
            <a:off x="18383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6" idx="2"/>
            <a:endCxn id="118" idx="0"/>
          </p:cNvCxnSpPr>
          <p:nvPr/>
        </p:nvCxnSpPr>
        <p:spPr>
          <a:xfrm rot="16200000" flipH="1">
            <a:off x="26765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7" idx="2"/>
            <a:endCxn id="120" idx="0"/>
          </p:cNvCxnSpPr>
          <p:nvPr/>
        </p:nvCxnSpPr>
        <p:spPr>
          <a:xfrm rot="16200000" flipH="1">
            <a:off x="1609755" y="5095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8" idx="2"/>
            <a:endCxn id="121" idx="0"/>
          </p:cNvCxnSpPr>
          <p:nvPr/>
        </p:nvCxnSpPr>
        <p:spPr>
          <a:xfrm rot="5400000">
            <a:off x="28670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8" idx="2"/>
            <a:endCxn id="122" idx="0"/>
          </p:cNvCxnSpPr>
          <p:nvPr/>
        </p:nvCxnSpPr>
        <p:spPr>
          <a:xfrm rot="16200000" flipH="1">
            <a:off x="33242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7" idx="2"/>
            <a:endCxn id="119" idx="0"/>
          </p:cNvCxnSpPr>
          <p:nvPr/>
        </p:nvCxnSpPr>
        <p:spPr>
          <a:xfrm rot="5400000">
            <a:off x="1152555" y="5019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9" idx="2"/>
            <a:endCxn id="123" idx="0"/>
          </p:cNvCxnSpPr>
          <p:nvPr/>
        </p:nvCxnSpPr>
        <p:spPr>
          <a:xfrm rot="5400000">
            <a:off x="581055" y="5743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752600" y="4705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192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21336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9718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862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62000" y="6000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590800" y="4019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7010400" y="4171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72200" y="4781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486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638800" y="53910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5532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3914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058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81600" y="6153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48" name="Straight Connector 147"/>
          <p:cNvCxnSpPr>
            <a:stCxn id="140" idx="2"/>
            <a:endCxn id="141" idx="0"/>
          </p:cNvCxnSpPr>
          <p:nvPr/>
        </p:nvCxnSpPr>
        <p:spPr>
          <a:xfrm rot="5400000">
            <a:off x="67151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0" idx="2"/>
            <a:endCxn id="142" idx="0"/>
          </p:cNvCxnSpPr>
          <p:nvPr/>
        </p:nvCxnSpPr>
        <p:spPr>
          <a:xfrm rot="16200000" flipH="1">
            <a:off x="75533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1" idx="2"/>
            <a:endCxn id="144" idx="0"/>
          </p:cNvCxnSpPr>
          <p:nvPr/>
        </p:nvCxnSpPr>
        <p:spPr>
          <a:xfrm rot="16200000" flipH="1">
            <a:off x="6486555" y="5095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2" idx="2"/>
            <a:endCxn id="145" idx="0"/>
          </p:cNvCxnSpPr>
          <p:nvPr/>
        </p:nvCxnSpPr>
        <p:spPr>
          <a:xfrm rot="5400000">
            <a:off x="77438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2" idx="2"/>
            <a:endCxn id="146" idx="0"/>
          </p:cNvCxnSpPr>
          <p:nvPr/>
        </p:nvCxnSpPr>
        <p:spPr>
          <a:xfrm rot="16200000" flipH="1">
            <a:off x="82010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41" idx="2"/>
            <a:endCxn id="143" idx="0"/>
          </p:cNvCxnSpPr>
          <p:nvPr/>
        </p:nvCxnSpPr>
        <p:spPr>
          <a:xfrm rot="5400000">
            <a:off x="6029355" y="5019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3" idx="2"/>
            <a:endCxn id="147" idx="0"/>
          </p:cNvCxnSpPr>
          <p:nvPr/>
        </p:nvCxnSpPr>
        <p:spPr>
          <a:xfrm rot="5400000">
            <a:off x="5457855" y="5743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629400" y="4705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3058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0960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0104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8486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7630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638800" y="6000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467600" y="4019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096000" y="60960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Lan truyền hiệu chỉnh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019800" y="3319046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 vị phần tử đầu heap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429000" y="464522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  <a:endParaRPr lang="en-US"/>
          </a:p>
        </p:txBody>
      </p:sp>
      <p:sp>
        <p:nvSpPr>
          <p:cNvPr id="132" name="Slide Number Placeholder 13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31" grpId="0"/>
      <p:bldP spid="133" grpId="0"/>
      <p:bldP spid="134" grpId="0"/>
      <p:bldP spid="135" grpId="0"/>
      <p:bldP spid="136" grpId="0"/>
      <p:bldP spid="137" grpId="0"/>
      <p:bldP spid="138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7" grpId="0"/>
      <p:bldP spid="169" grpId="0"/>
      <p:bldP spid="1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62200" y="1524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24000" y="2133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0400" y="2133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90600" y="2743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05000" y="2743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43200" y="2743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57600" y="2743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3400" y="3505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59" name="Straight Connector 58"/>
          <p:cNvCxnSpPr>
            <a:stCxn id="51" idx="2"/>
            <a:endCxn id="52" idx="0"/>
          </p:cNvCxnSpPr>
          <p:nvPr/>
        </p:nvCxnSpPr>
        <p:spPr>
          <a:xfrm rot="5400000">
            <a:off x="2066955" y="16097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2"/>
            <a:endCxn id="53" idx="0"/>
          </p:cNvCxnSpPr>
          <p:nvPr/>
        </p:nvCxnSpPr>
        <p:spPr>
          <a:xfrm rot="16200000" flipH="1">
            <a:off x="2905155" y="16097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2" idx="2"/>
            <a:endCxn id="55" idx="0"/>
          </p:cNvCxnSpPr>
          <p:nvPr/>
        </p:nvCxnSpPr>
        <p:spPr>
          <a:xfrm rot="16200000" flipH="1">
            <a:off x="1838355" y="24479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2"/>
            <a:endCxn id="56" idx="0"/>
          </p:cNvCxnSpPr>
          <p:nvPr/>
        </p:nvCxnSpPr>
        <p:spPr>
          <a:xfrm rot="5400000">
            <a:off x="3095655" y="24098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3" idx="2"/>
            <a:endCxn id="57" idx="0"/>
          </p:cNvCxnSpPr>
          <p:nvPr/>
        </p:nvCxnSpPr>
        <p:spPr>
          <a:xfrm rot="16200000" flipH="1">
            <a:off x="3552855" y="24098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2"/>
            <a:endCxn id="54" idx="0"/>
          </p:cNvCxnSpPr>
          <p:nvPr/>
        </p:nvCxnSpPr>
        <p:spPr>
          <a:xfrm rot="5400000">
            <a:off x="1381155" y="23717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4" idx="2"/>
            <a:endCxn id="58" idx="0"/>
          </p:cNvCxnSpPr>
          <p:nvPr/>
        </p:nvCxnSpPr>
        <p:spPr>
          <a:xfrm rot="5400000">
            <a:off x="809655" y="30956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81200" y="2057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576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478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622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04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148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90600" y="3352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19400" y="13716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</a:t>
            </a:r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2890684" y="1580535"/>
            <a:ext cx="1288026" cy="1147917"/>
          </a:xfrm>
          <a:custGeom>
            <a:avLst/>
            <a:gdLst>
              <a:gd name="connsiteX0" fmla="*/ 0 w 1288026"/>
              <a:gd name="connsiteY0" fmla="*/ 100781 h 1147917"/>
              <a:gd name="connsiteX1" fmla="*/ 1091381 w 1288026"/>
              <a:gd name="connsiteY1" fmla="*/ 174523 h 1147917"/>
              <a:gd name="connsiteX2" fmla="*/ 1179871 w 1288026"/>
              <a:gd name="connsiteY2" fmla="*/ 1147917 h 11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026" h="1147917">
                <a:moveTo>
                  <a:pt x="0" y="100781"/>
                </a:moveTo>
                <a:cubicBezTo>
                  <a:pt x="447368" y="50390"/>
                  <a:pt x="894736" y="0"/>
                  <a:pt x="1091381" y="174523"/>
                </a:cubicBezTo>
                <a:cubicBezTo>
                  <a:pt x="1288026" y="349046"/>
                  <a:pt x="1233948" y="748481"/>
                  <a:pt x="1179871" y="1147917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58000" y="16002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19800" y="22098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96200" y="22098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86400" y="2819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00800" y="2819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9000" y="2819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53400" y="28194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29200" y="35814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83" name="Straight Connector 82"/>
          <p:cNvCxnSpPr>
            <a:stCxn id="75" idx="2"/>
            <a:endCxn id="76" idx="0"/>
          </p:cNvCxnSpPr>
          <p:nvPr/>
        </p:nvCxnSpPr>
        <p:spPr>
          <a:xfrm rot="5400000">
            <a:off x="6562755" y="16859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5" idx="2"/>
            <a:endCxn id="77" idx="0"/>
          </p:cNvCxnSpPr>
          <p:nvPr/>
        </p:nvCxnSpPr>
        <p:spPr>
          <a:xfrm rot="16200000" flipH="1">
            <a:off x="7400955" y="16859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2"/>
            <a:endCxn id="79" idx="0"/>
          </p:cNvCxnSpPr>
          <p:nvPr/>
        </p:nvCxnSpPr>
        <p:spPr>
          <a:xfrm rot="16200000" flipH="1">
            <a:off x="6334155" y="25241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2"/>
            <a:endCxn id="80" idx="0"/>
          </p:cNvCxnSpPr>
          <p:nvPr/>
        </p:nvCxnSpPr>
        <p:spPr>
          <a:xfrm rot="5400000">
            <a:off x="7591455" y="24860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7" idx="2"/>
            <a:endCxn id="81" idx="0"/>
          </p:cNvCxnSpPr>
          <p:nvPr/>
        </p:nvCxnSpPr>
        <p:spPr>
          <a:xfrm rot="16200000" flipH="1">
            <a:off x="8048655" y="24860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6" idx="2"/>
            <a:endCxn id="78" idx="0"/>
          </p:cNvCxnSpPr>
          <p:nvPr/>
        </p:nvCxnSpPr>
        <p:spPr>
          <a:xfrm rot="5400000">
            <a:off x="5876955" y="24479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8" idx="2"/>
            <a:endCxn id="82" idx="0"/>
          </p:cNvCxnSpPr>
          <p:nvPr/>
        </p:nvCxnSpPr>
        <p:spPr>
          <a:xfrm rot="5400000">
            <a:off x="5305455" y="31718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77000" y="2133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53400" y="2057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943600" y="2667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858000" y="2667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696200" y="2667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610600" y="2667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486400" y="3429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7315200" y="1447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286000" y="40956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47800" y="47052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24200" y="47052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14400" y="5314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28800" y="5314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67000" y="5314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581400" y="5314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57200" y="6076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30" name="Straight Connector 129"/>
          <p:cNvCxnSpPr>
            <a:stCxn id="122" idx="2"/>
            <a:endCxn id="123" idx="0"/>
          </p:cNvCxnSpPr>
          <p:nvPr/>
        </p:nvCxnSpPr>
        <p:spPr>
          <a:xfrm rot="5400000">
            <a:off x="1990755" y="41814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2"/>
            <a:endCxn id="124" idx="0"/>
          </p:cNvCxnSpPr>
          <p:nvPr/>
        </p:nvCxnSpPr>
        <p:spPr>
          <a:xfrm rot="16200000" flipH="1">
            <a:off x="2828955" y="41814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3" idx="2"/>
            <a:endCxn id="126" idx="0"/>
          </p:cNvCxnSpPr>
          <p:nvPr/>
        </p:nvCxnSpPr>
        <p:spPr>
          <a:xfrm rot="16200000" flipH="1">
            <a:off x="1762155" y="50196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4" idx="2"/>
            <a:endCxn id="127" idx="0"/>
          </p:cNvCxnSpPr>
          <p:nvPr/>
        </p:nvCxnSpPr>
        <p:spPr>
          <a:xfrm rot="5400000">
            <a:off x="3019455" y="49815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4" idx="2"/>
            <a:endCxn id="128" idx="0"/>
          </p:cNvCxnSpPr>
          <p:nvPr/>
        </p:nvCxnSpPr>
        <p:spPr>
          <a:xfrm rot="16200000" flipH="1">
            <a:off x="3476655" y="49815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3" idx="2"/>
            <a:endCxn id="125" idx="0"/>
          </p:cNvCxnSpPr>
          <p:nvPr/>
        </p:nvCxnSpPr>
        <p:spPr>
          <a:xfrm rot="5400000">
            <a:off x="1304955" y="49434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5" idx="2"/>
            <a:endCxn id="129" idx="0"/>
          </p:cNvCxnSpPr>
          <p:nvPr/>
        </p:nvCxnSpPr>
        <p:spPr>
          <a:xfrm rot="5400000">
            <a:off x="733455" y="56673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9050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581400" y="45528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3716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22860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1242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0386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14400" y="5924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743200" y="3943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45" name="Freeform 144"/>
          <p:cNvSpPr/>
          <p:nvPr/>
        </p:nvSpPr>
        <p:spPr>
          <a:xfrm>
            <a:off x="2492478" y="4609425"/>
            <a:ext cx="292509" cy="707923"/>
          </a:xfrm>
          <a:custGeom>
            <a:avLst/>
            <a:gdLst>
              <a:gd name="connsiteX0" fmla="*/ 41787 w 292509"/>
              <a:gd name="connsiteY0" fmla="*/ 0 h 707923"/>
              <a:gd name="connsiteX1" fmla="*/ 41787 w 292509"/>
              <a:gd name="connsiteY1" fmla="*/ 162233 h 707923"/>
              <a:gd name="connsiteX2" fmla="*/ 292509 w 292509"/>
              <a:gd name="connsiteY2" fmla="*/ 707923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9" h="707923">
                <a:moveTo>
                  <a:pt x="41787" y="0"/>
                </a:moveTo>
                <a:cubicBezTo>
                  <a:pt x="20893" y="22123"/>
                  <a:pt x="0" y="44246"/>
                  <a:pt x="41787" y="162233"/>
                </a:cubicBezTo>
                <a:cubicBezTo>
                  <a:pt x="83574" y="280220"/>
                  <a:pt x="188041" y="494071"/>
                  <a:pt x="292509" y="707923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6705600" y="41148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867400" y="4724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/>
              <a:t>7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543800" y="47244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/>
              <a:t>8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334000" y="5334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248400" y="5334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86600" y="5334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8001000" y="5334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876800" y="6096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79" name="Straight Connector 178"/>
          <p:cNvCxnSpPr>
            <a:stCxn id="171" idx="2"/>
            <a:endCxn id="172" idx="0"/>
          </p:cNvCxnSpPr>
          <p:nvPr/>
        </p:nvCxnSpPr>
        <p:spPr>
          <a:xfrm rot="5400000">
            <a:off x="6410355" y="4200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1" idx="2"/>
            <a:endCxn id="173" idx="0"/>
          </p:cNvCxnSpPr>
          <p:nvPr/>
        </p:nvCxnSpPr>
        <p:spPr>
          <a:xfrm rot="16200000" flipH="1">
            <a:off x="7248555" y="4200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2" idx="2"/>
            <a:endCxn id="175" idx="0"/>
          </p:cNvCxnSpPr>
          <p:nvPr/>
        </p:nvCxnSpPr>
        <p:spPr>
          <a:xfrm rot="16200000" flipH="1">
            <a:off x="6181755" y="5038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3" idx="2"/>
            <a:endCxn id="176" idx="0"/>
          </p:cNvCxnSpPr>
          <p:nvPr/>
        </p:nvCxnSpPr>
        <p:spPr>
          <a:xfrm rot="5400000">
            <a:off x="7439055" y="5000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3" idx="2"/>
            <a:endCxn id="177" idx="0"/>
          </p:cNvCxnSpPr>
          <p:nvPr/>
        </p:nvCxnSpPr>
        <p:spPr>
          <a:xfrm rot="16200000" flipH="1">
            <a:off x="7896255" y="5000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2" idx="2"/>
            <a:endCxn id="174" idx="0"/>
          </p:cNvCxnSpPr>
          <p:nvPr/>
        </p:nvCxnSpPr>
        <p:spPr>
          <a:xfrm rot="5400000">
            <a:off x="5724555" y="4962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74" idx="2"/>
            <a:endCxn id="178" idx="0"/>
          </p:cNvCxnSpPr>
          <p:nvPr/>
        </p:nvCxnSpPr>
        <p:spPr>
          <a:xfrm rot="5400000">
            <a:off x="5153055" y="5686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324600" y="4648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001000" y="4572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7912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67056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5438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84582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334000" y="5943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7162800" y="3962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371600" y="335280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 vị phần tử đầu heap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1295400" y="60960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 vị phần tử đầu heap</a:t>
            </a:r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8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4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7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0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3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6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2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8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1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5240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2133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21336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743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7432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2743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0" y="2743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 rot="5400000">
            <a:off x="2219355" y="16097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 rot="16200000" flipH="1">
            <a:off x="3057555" y="16097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 rot="16200000" flipH="1">
            <a:off x="1990755" y="24479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 rot="5400000">
            <a:off x="3248055" y="24098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12" idx="0"/>
          </p:cNvCxnSpPr>
          <p:nvPr/>
        </p:nvCxnSpPr>
        <p:spPr>
          <a:xfrm rot="16200000" flipH="1">
            <a:off x="3705255" y="24098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 rot="5400000">
            <a:off x="1533555" y="23717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3" idx="0"/>
          </p:cNvCxnSpPr>
          <p:nvPr/>
        </p:nvCxnSpPr>
        <p:spPr>
          <a:xfrm rot="5400000">
            <a:off x="962055" y="30956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33600" y="2057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00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02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146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28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67200" y="2590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3352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71800" y="137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81800" y="1295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43600" y="1905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00" y="19050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102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2514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2800" y="25146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77200" y="25146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32766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37" name="Straight Connector 36"/>
          <p:cNvCxnSpPr>
            <a:stCxn id="29" idx="2"/>
            <a:endCxn id="30" idx="0"/>
          </p:cNvCxnSpPr>
          <p:nvPr/>
        </p:nvCxnSpPr>
        <p:spPr>
          <a:xfrm rot="5400000">
            <a:off x="6486555" y="13811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2"/>
            <a:endCxn id="31" idx="0"/>
          </p:cNvCxnSpPr>
          <p:nvPr/>
        </p:nvCxnSpPr>
        <p:spPr>
          <a:xfrm rot="16200000" flipH="1">
            <a:off x="7324755" y="13811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33" idx="0"/>
          </p:cNvCxnSpPr>
          <p:nvPr/>
        </p:nvCxnSpPr>
        <p:spPr>
          <a:xfrm rot="16200000" flipH="1">
            <a:off x="6257955" y="22193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 rot="5400000">
            <a:off x="7515255" y="21812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35" idx="0"/>
          </p:cNvCxnSpPr>
          <p:nvPr/>
        </p:nvCxnSpPr>
        <p:spPr>
          <a:xfrm rot="16200000" flipH="1">
            <a:off x="7972455" y="21812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2"/>
            <a:endCxn id="32" idx="0"/>
          </p:cNvCxnSpPr>
          <p:nvPr/>
        </p:nvCxnSpPr>
        <p:spPr>
          <a:xfrm rot="5400000">
            <a:off x="5800755" y="21431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2"/>
            <a:endCxn id="36" idx="0"/>
          </p:cNvCxnSpPr>
          <p:nvPr/>
        </p:nvCxnSpPr>
        <p:spPr>
          <a:xfrm rot="5400000">
            <a:off x="5229255" y="28670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00800" y="1828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7200" y="1752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7400" y="2362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81800" y="2362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0" y="2362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534400" y="2362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10200" y="3124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39000" y="1143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730181" y="1774723"/>
            <a:ext cx="351502" cy="722671"/>
          </a:xfrm>
          <a:custGeom>
            <a:avLst/>
            <a:gdLst>
              <a:gd name="connsiteX0" fmla="*/ 339213 w 351502"/>
              <a:gd name="connsiteY0" fmla="*/ 0 h 722671"/>
              <a:gd name="connsiteX1" fmla="*/ 294967 w 351502"/>
              <a:gd name="connsiteY1" fmla="*/ 280219 h 722671"/>
              <a:gd name="connsiteX2" fmla="*/ 0 w 351502"/>
              <a:gd name="connsiteY2" fmla="*/ 722671 h 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502" h="722671">
                <a:moveTo>
                  <a:pt x="339213" y="0"/>
                </a:moveTo>
                <a:cubicBezTo>
                  <a:pt x="345357" y="79887"/>
                  <a:pt x="351502" y="159774"/>
                  <a:pt x="294967" y="280219"/>
                </a:cubicBezTo>
                <a:cubicBezTo>
                  <a:pt x="238432" y="400664"/>
                  <a:pt x="119216" y="561667"/>
                  <a:pt x="0" y="722671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0" y="41718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47800" y="4781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242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44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0" y="5391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67000" y="5391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81400" y="5391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" y="6153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61" name="Straight Connector 60"/>
          <p:cNvCxnSpPr>
            <a:stCxn id="53" idx="2"/>
            <a:endCxn id="54" idx="0"/>
          </p:cNvCxnSpPr>
          <p:nvPr/>
        </p:nvCxnSpPr>
        <p:spPr>
          <a:xfrm rot="5400000">
            <a:off x="19907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2"/>
            <a:endCxn id="55" idx="0"/>
          </p:cNvCxnSpPr>
          <p:nvPr/>
        </p:nvCxnSpPr>
        <p:spPr>
          <a:xfrm rot="16200000" flipH="1">
            <a:off x="28289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2"/>
            <a:endCxn id="57" idx="0"/>
          </p:cNvCxnSpPr>
          <p:nvPr/>
        </p:nvCxnSpPr>
        <p:spPr>
          <a:xfrm rot="16200000" flipH="1">
            <a:off x="1762155" y="5095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5" idx="2"/>
            <a:endCxn id="58" idx="0"/>
          </p:cNvCxnSpPr>
          <p:nvPr/>
        </p:nvCxnSpPr>
        <p:spPr>
          <a:xfrm rot="5400000">
            <a:off x="30194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2"/>
            <a:endCxn id="59" idx="0"/>
          </p:cNvCxnSpPr>
          <p:nvPr/>
        </p:nvCxnSpPr>
        <p:spPr>
          <a:xfrm rot="16200000" flipH="1">
            <a:off x="34766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4" idx="2"/>
            <a:endCxn id="56" idx="0"/>
          </p:cNvCxnSpPr>
          <p:nvPr/>
        </p:nvCxnSpPr>
        <p:spPr>
          <a:xfrm rot="5400000">
            <a:off x="1304955" y="5019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2"/>
            <a:endCxn id="60" idx="0"/>
          </p:cNvCxnSpPr>
          <p:nvPr/>
        </p:nvCxnSpPr>
        <p:spPr>
          <a:xfrm rot="5400000">
            <a:off x="733455" y="5743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05000" y="4705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814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716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2860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242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386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14400" y="6000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743200" y="4019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705600" y="4171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8674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43800" y="4781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34000" y="5391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48400" y="5391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86600" y="5391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01000" y="5391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76800" y="6153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85" name="Straight Connector 84"/>
          <p:cNvCxnSpPr>
            <a:stCxn id="77" idx="2"/>
            <a:endCxn id="78" idx="0"/>
          </p:cNvCxnSpPr>
          <p:nvPr/>
        </p:nvCxnSpPr>
        <p:spPr>
          <a:xfrm rot="5400000">
            <a:off x="64103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2"/>
            <a:endCxn id="79" idx="0"/>
          </p:cNvCxnSpPr>
          <p:nvPr/>
        </p:nvCxnSpPr>
        <p:spPr>
          <a:xfrm rot="16200000" flipH="1">
            <a:off x="7248555" y="4257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1" idx="0"/>
          </p:cNvCxnSpPr>
          <p:nvPr/>
        </p:nvCxnSpPr>
        <p:spPr>
          <a:xfrm rot="16200000" flipH="1">
            <a:off x="6181755" y="5095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9" idx="2"/>
            <a:endCxn id="82" idx="0"/>
          </p:cNvCxnSpPr>
          <p:nvPr/>
        </p:nvCxnSpPr>
        <p:spPr>
          <a:xfrm rot="5400000">
            <a:off x="74390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2"/>
            <a:endCxn id="83" idx="0"/>
          </p:cNvCxnSpPr>
          <p:nvPr/>
        </p:nvCxnSpPr>
        <p:spPr>
          <a:xfrm rot="16200000" flipH="1">
            <a:off x="7896255" y="5057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2"/>
            <a:endCxn id="80" idx="0"/>
          </p:cNvCxnSpPr>
          <p:nvPr/>
        </p:nvCxnSpPr>
        <p:spPr>
          <a:xfrm rot="5400000">
            <a:off x="5724555" y="5019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0" idx="2"/>
            <a:endCxn id="84" idx="0"/>
          </p:cNvCxnSpPr>
          <p:nvPr/>
        </p:nvCxnSpPr>
        <p:spPr>
          <a:xfrm rot="5400000">
            <a:off x="5153055" y="5743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24600" y="4705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010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912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7056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438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58200" y="5238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34000" y="6000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162800" y="4038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6096000" y="32766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 vị phần tử đầu heap</a:t>
            </a: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9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2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15048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2114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21144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7240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2724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2724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724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34860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rot="5400000">
            <a:off x="2295555" y="1590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7" idx="0"/>
          </p:cNvCxnSpPr>
          <p:nvPr/>
        </p:nvCxnSpPr>
        <p:spPr>
          <a:xfrm rot="16200000" flipH="1">
            <a:off x="3133755" y="15906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9" idx="0"/>
          </p:cNvCxnSpPr>
          <p:nvPr/>
        </p:nvCxnSpPr>
        <p:spPr>
          <a:xfrm rot="16200000" flipH="1">
            <a:off x="2066955" y="24288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 rot="5400000">
            <a:off x="3324255" y="2390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11" idx="0"/>
          </p:cNvCxnSpPr>
          <p:nvPr/>
        </p:nvCxnSpPr>
        <p:spPr>
          <a:xfrm rot="16200000" flipH="1">
            <a:off x="3781455" y="23907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 rot="5400000">
            <a:off x="1609755" y="23526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12" idx="0"/>
          </p:cNvCxnSpPr>
          <p:nvPr/>
        </p:nvCxnSpPr>
        <p:spPr>
          <a:xfrm rot="5400000">
            <a:off x="1038255" y="30765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9800" y="20382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1962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2571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90800" y="2571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9000" y="2571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400" y="2571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33336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8000" y="135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288026" y="1652374"/>
            <a:ext cx="1283109" cy="1074174"/>
          </a:xfrm>
          <a:custGeom>
            <a:avLst/>
            <a:gdLst>
              <a:gd name="connsiteX0" fmla="*/ 1283109 w 1283109"/>
              <a:gd name="connsiteY0" fmla="*/ 27039 h 1074174"/>
              <a:gd name="connsiteX1" fmla="*/ 398206 w 1283109"/>
              <a:gd name="connsiteY1" fmla="*/ 174522 h 1074174"/>
              <a:gd name="connsiteX2" fmla="*/ 0 w 1283109"/>
              <a:gd name="connsiteY2" fmla="*/ 1074174 h 107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3109" h="1074174">
                <a:moveTo>
                  <a:pt x="1283109" y="27039"/>
                </a:moveTo>
                <a:cubicBezTo>
                  <a:pt x="947583" y="13519"/>
                  <a:pt x="612057" y="0"/>
                  <a:pt x="398206" y="174522"/>
                </a:cubicBezTo>
                <a:cubicBezTo>
                  <a:pt x="184355" y="349044"/>
                  <a:pt x="92177" y="711609"/>
                  <a:pt x="0" y="1074174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58000" y="11430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1752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6200" y="17526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r>
              <a:rPr lang="en-US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2362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0800" y="2362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9000" y="2362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53400" y="2362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9200" y="31242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37" name="Straight Connector 36"/>
          <p:cNvCxnSpPr>
            <a:stCxn id="29" idx="2"/>
            <a:endCxn id="30" idx="0"/>
          </p:cNvCxnSpPr>
          <p:nvPr/>
        </p:nvCxnSpPr>
        <p:spPr>
          <a:xfrm rot="5400000">
            <a:off x="6562755" y="12287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2"/>
            <a:endCxn id="31" idx="0"/>
          </p:cNvCxnSpPr>
          <p:nvPr/>
        </p:nvCxnSpPr>
        <p:spPr>
          <a:xfrm rot="16200000" flipH="1">
            <a:off x="7400955" y="12287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33" idx="0"/>
          </p:cNvCxnSpPr>
          <p:nvPr/>
        </p:nvCxnSpPr>
        <p:spPr>
          <a:xfrm rot="16200000" flipH="1">
            <a:off x="6334155" y="20669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 rot="5400000">
            <a:off x="7591455" y="20288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2"/>
            <a:endCxn id="35" idx="0"/>
          </p:cNvCxnSpPr>
          <p:nvPr/>
        </p:nvCxnSpPr>
        <p:spPr>
          <a:xfrm rot="16200000" flipH="1">
            <a:off x="8048655" y="20288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2"/>
            <a:endCxn id="32" idx="0"/>
          </p:cNvCxnSpPr>
          <p:nvPr/>
        </p:nvCxnSpPr>
        <p:spPr>
          <a:xfrm rot="5400000">
            <a:off x="5876955" y="19907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2"/>
            <a:endCxn id="36" idx="0"/>
          </p:cNvCxnSpPr>
          <p:nvPr/>
        </p:nvCxnSpPr>
        <p:spPr>
          <a:xfrm rot="5400000">
            <a:off x="5305455" y="27146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7000" y="1676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53400" y="1600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3600" y="2209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58000" y="2209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6200" y="2209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10600" y="2209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6400" y="2971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315200" y="990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514600" y="41148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6400" y="4724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52800" y="4724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43000" y="5334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7400" y="5334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95600" y="5334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10000" y="5334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" y="6096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61" name="Straight Connector 60"/>
          <p:cNvCxnSpPr>
            <a:cxnSpLocks/>
            <a:stCxn id="53" idx="2"/>
            <a:endCxn id="54" idx="0"/>
          </p:cNvCxnSpPr>
          <p:nvPr/>
        </p:nvCxnSpPr>
        <p:spPr>
          <a:xfrm rot="5400000">
            <a:off x="2219355" y="4200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3" idx="2"/>
            <a:endCxn id="55" idx="0"/>
          </p:cNvCxnSpPr>
          <p:nvPr/>
        </p:nvCxnSpPr>
        <p:spPr>
          <a:xfrm rot="16200000" flipH="1">
            <a:off x="3057555" y="4200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54" idx="2"/>
            <a:endCxn id="57" idx="0"/>
          </p:cNvCxnSpPr>
          <p:nvPr/>
        </p:nvCxnSpPr>
        <p:spPr>
          <a:xfrm rot="16200000" flipH="1">
            <a:off x="1990755" y="5038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5" idx="2"/>
            <a:endCxn id="58" idx="0"/>
          </p:cNvCxnSpPr>
          <p:nvPr/>
        </p:nvCxnSpPr>
        <p:spPr>
          <a:xfrm rot="5400000">
            <a:off x="3248055" y="5000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  <a:stCxn id="55" idx="2"/>
            <a:endCxn id="59" idx="0"/>
          </p:cNvCxnSpPr>
          <p:nvPr/>
        </p:nvCxnSpPr>
        <p:spPr>
          <a:xfrm rot="16200000" flipH="1">
            <a:off x="3705255" y="5000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54" idx="2"/>
            <a:endCxn id="56" idx="0"/>
          </p:cNvCxnSpPr>
          <p:nvPr/>
        </p:nvCxnSpPr>
        <p:spPr>
          <a:xfrm rot="5400000">
            <a:off x="1533555" y="4962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56" idx="2"/>
            <a:endCxn id="60" idx="0"/>
          </p:cNvCxnSpPr>
          <p:nvPr/>
        </p:nvCxnSpPr>
        <p:spPr>
          <a:xfrm rot="5400000">
            <a:off x="962055" y="5686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4648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0" y="4572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6002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5146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528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67200" y="5181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43000" y="5943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71800" y="3962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858000" y="40956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19800" y="47052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96200" y="47052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86400" y="5314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400800" y="5314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39000" y="5314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53400" y="5314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29200" y="60768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84" name="Straight Connector 83"/>
          <p:cNvCxnSpPr>
            <a:stCxn id="76" idx="2"/>
            <a:endCxn id="77" idx="0"/>
          </p:cNvCxnSpPr>
          <p:nvPr/>
        </p:nvCxnSpPr>
        <p:spPr>
          <a:xfrm rot="5400000">
            <a:off x="6562755" y="41814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2"/>
            <a:endCxn id="78" idx="0"/>
          </p:cNvCxnSpPr>
          <p:nvPr/>
        </p:nvCxnSpPr>
        <p:spPr>
          <a:xfrm rot="16200000" flipH="1">
            <a:off x="7400955" y="418144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2"/>
            <a:endCxn id="80" idx="0"/>
          </p:cNvCxnSpPr>
          <p:nvPr/>
        </p:nvCxnSpPr>
        <p:spPr>
          <a:xfrm rot="16200000" flipH="1">
            <a:off x="6334155" y="501964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8" idx="2"/>
            <a:endCxn id="81" idx="0"/>
          </p:cNvCxnSpPr>
          <p:nvPr/>
        </p:nvCxnSpPr>
        <p:spPr>
          <a:xfrm rot="5400000">
            <a:off x="7591455" y="49815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8" idx="2"/>
            <a:endCxn id="82" idx="0"/>
          </p:cNvCxnSpPr>
          <p:nvPr/>
        </p:nvCxnSpPr>
        <p:spPr>
          <a:xfrm rot="16200000" flipH="1">
            <a:off x="8048655" y="498154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7" idx="2"/>
            <a:endCxn id="79" idx="0"/>
          </p:cNvCxnSpPr>
          <p:nvPr/>
        </p:nvCxnSpPr>
        <p:spPr>
          <a:xfrm rot="5400000">
            <a:off x="5876955" y="494344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9" idx="2"/>
            <a:endCxn id="83" idx="0"/>
          </p:cNvCxnSpPr>
          <p:nvPr/>
        </p:nvCxnSpPr>
        <p:spPr>
          <a:xfrm rot="5400000">
            <a:off x="5305455" y="566734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477000" y="46290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53400" y="45528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436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8580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962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610600" y="5162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86400" y="592449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315200" y="3962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7359445" y="4302167"/>
            <a:ext cx="634181" cy="383458"/>
          </a:xfrm>
          <a:custGeom>
            <a:avLst/>
            <a:gdLst>
              <a:gd name="connsiteX0" fmla="*/ 0 w 634181"/>
              <a:gd name="connsiteY0" fmla="*/ 0 h 383458"/>
              <a:gd name="connsiteX1" fmla="*/ 442452 w 634181"/>
              <a:gd name="connsiteY1" fmla="*/ 73742 h 383458"/>
              <a:gd name="connsiteX2" fmla="*/ 634181 w 634181"/>
              <a:gd name="connsiteY2" fmla="*/ 383458 h 38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181" h="383458">
                <a:moveTo>
                  <a:pt x="0" y="0"/>
                </a:moveTo>
                <a:cubicBezTo>
                  <a:pt x="168377" y="4916"/>
                  <a:pt x="336755" y="9832"/>
                  <a:pt x="442452" y="73742"/>
                </a:cubicBezTo>
                <a:cubicBezTo>
                  <a:pt x="548149" y="137652"/>
                  <a:pt x="591165" y="260555"/>
                  <a:pt x="634181" y="383458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600200" y="347144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 vị phần tử đầu heap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43600" y="60622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 vị phần tử đầu heap</a:t>
            </a:r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8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1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 animBg="1"/>
      <p:bldP spid="1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14478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574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20574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429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 rot="5400000">
            <a:off x="20669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 rot="16200000" flipH="1">
            <a:off x="29051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 rot="16200000" flipH="1">
            <a:off x="18383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 rot="5400000">
            <a:off x="30956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12" idx="0"/>
          </p:cNvCxnSpPr>
          <p:nvPr/>
        </p:nvCxnSpPr>
        <p:spPr>
          <a:xfrm rot="16200000" flipH="1">
            <a:off x="35528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 rot="5400000">
            <a:off x="13811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3" idx="0"/>
          </p:cNvCxnSpPr>
          <p:nvPr/>
        </p:nvCxnSpPr>
        <p:spPr>
          <a:xfrm rot="5400000">
            <a:off x="8096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6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62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3276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19400" y="1295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05600" y="14478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7400" y="20574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latin typeface="Book Antiqua" pitchFamily="18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43800" y="20574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40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84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866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010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6800" y="3429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38" name="Straight Connector 37"/>
          <p:cNvCxnSpPr>
            <a:stCxn id="30" idx="2"/>
            <a:endCxn id="31" idx="0"/>
          </p:cNvCxnSpPr>
          <p:nvPr/>
        </p:nvCxnSpPr>
        <p:spPr>
          <a:xfrm rot="5400000">
            <a:off x="64103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32" idx="0"/>
          </p:cNvCxnSpPr>
          <p:nvPr/>
        </p:nvCxnSpPr>
        <p:spPr>
          <a:xfrm rot="16200000" flipH="1">
            <a:off x="72485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34" idx="0"/>
          </p:cNvCxnSpPr>
          <p:nvPr/>
        </p:nvCxnSpPr>
        <p:spPr>
          <a:xfrm rot="16200000" flipH="1">
            <a:off x="61817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2"/>
            <a:endCxn id="35" idx="0"/>
          </p:cNvCxnSpPr>
          <p:nvPr/>
        </p:nvCxnSpPr>
        <p:spPr>
          <a:xfrm rot="5400000">
            <a:off x="74390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2"/>
            <a:endCxn id="36" idx="0"/>
          </p:cNvCxnSpPr>
          <p:nvPr/>
        </p:nvCxnSpPr>
        <p:spPr>
          <a:xfrm rot="16200000" flipH="1">
            <a:off x="78962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2"/>
            <a:endCxn id="33" idx="0"/>
          </p:cNvCxnSpPr>
          <p:nvPr/>
        </p:nvCxnSpPr>
        <p:spPr>
          <a:xfrm rot="5400000">
            <a:off x="57245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37" idx="0"/>
          </p:cNvCxnSpPr>
          <p:nvPr/>
        </p:nvCxnSpPr>
        <p:spPr>
          <a:xfrm rot="5400000">
            <a:off x="51530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246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010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1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056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438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58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4000" y="3276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1295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430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46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004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62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78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36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91200" y="3543914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Hoán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vị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heap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3400" y="4191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Mảng sau khi sắp xếp: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1B62DA8-16A7-AC41-9DFF-83A161527E61}"/>
              </a:ext>
            </a:extLst>
          </p:cNvPr>
          <p:cNvSpPr/>
          <p:nvPr/>
        </p:nvSpPr>
        <p:spPr>
          <a:xfrm>
            <a:off x="6049471" y="1566961"/>
            <a:ext cx="663678" cy="457200"/>
          </a:xfrm>
          <a:custGeom>
            <a:avLst/>
            <a:gdLst>
              <a:gd name="connsiteX0" fmla="*/ 663678 w 663678"/>
              <a:gd name="connsiteY0" fmla="*/ 14748 h 457200"/>
              <a:gd name="connsiteX1" fmla="*/ 398207 w 663678"/>
              <a:gd name="connsiteY1" fmla="*/ 73742 h 457200"/>
              <a:gd name="connsiteX2" fmla="*/ 0 w 663678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3678" h="457200">
                <a:moveTo>
                  <a:pt x="663678" y="14748"/>
                </a:moveTo>
                <a:cubicBezTo>
                  <a:pt x="586249" y="7374"/>
                  <a:pt x="508820" y="0"/>
                  <a:pt x="398207" y="73742"/>
                </a:cubicBezTo>
                <a:cubicBezTo>
                  <a:pt x="287594" y="147484"/>
                  <a:pt x="143797" y="302342"/>
                  <a:pt x="0" y="457200"/>
                </a:cubicBezTo>
              </a:path>
            </a:pathLst>
          </a:cu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144780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574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Book Antiqua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20574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2667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342900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14" name="Straight Connector 13"/>
          <p:cNvCxnSpPr>
            <a:stCxn id="6" idx="2"/>
            <a:endCxn id="7" idx="0"/>
          </p:cNvCxnSpPr>
          <p:nvPr/>
        </p:nvCxnSpPr>
        <p:spPr>
          <a:xfrm rot="5400000">
            <a:off x="20669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8" idx="0"/>
          </p:cNvCxnSpPr>
          <p:nvPr/>
        </p:nvCxnSpPr>
        <p:spPr>
          <a:xfrm rot="16200000" flipH="1">
            <a:off x="2905155" y="1533555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10" idx="0"/>
          </p:cNvCxnSpPr>
          <p:nvPr/>
        </p:nvCxnSpPr>
        <p:spPr>
          <a:xfrm rot="16200000" flipH="1">
            <a:off x="1838355" y="2371755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1" idx="0"/>
          </p:cNvCxnSpPr>
          <p:nvPr/>
        </p:nvCxnSpPr>
        <p:spPr>
          <a:xfrm rot="5400000">
            <a:off x="30956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12" idx="0"/>
          </p:cNvCxnSpPr>
          <p:nvPr/>
        </p:nvCxnSpPr>
        <p:spPr>
          <a:xfrm rot="16200000" flipH="1">
            <a:off x="3552855" y="2333655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 rot="5400000">
            <a:off x="1381155" y="2295555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3" idx="0"/>
          </p:cNvCxnSpPr>
          <p:nvPr/>
        </p:nvCxnSpPr>
        <p:spPr>
          <a:xfrm rot="5400000">
            <a:off x="809655" y="3019455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198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600" y="1905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478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622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14800" y="251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0600" y="3276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19400" y="1295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430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288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46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004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62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78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943600" y="4781490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3400" y="4191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Mảng sau khi sắp xếp: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5022B2-DB17-7E4B-965B-3E9C51235CD4}"/>
              </a:ext>
            </a:extLst>
          </p:cNvPr>
          <p:cNvSpPr txBox="1"/>
          <p:nvPr/>
        </p:nvSpPr>
        <p:spPr>
          <a:xfrm>
            <a:off x="6629400" y="13947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Book Antiqua" pitchFamily="18" charset="0"/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3A8A36-0966-DE40-AFF7-2D2B0D16F9EE}"/>
              </a:ext>
            </a:extLst>
          </p:cNvPr>
          <p:cNvSpPr txBox="1"/>
          <p:nvPr/>
        </p:nvSpPr>
        <p:spPr>
          <a:xfrm>
            <a:off x="5791200" y="20043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Book Antiqua" pitchFamily="18" charset="0"/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F08DD8-4CF4-8840-8597-7C7F330D6AE8}"/>
              </a:ext>
            </a:extLst>
          </p:cNvPr>
          <p:cNvSpPr txBox="1"/>
          <p:nvPr/>
        </p:nvSpPr>
        <p:spPr>
          <a:xfrm>
            <a:off x="7467600" y="20043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4B8B83-530D-C542-9B89-B7A6257ACEE5}"/>
              </a:ext>
            </a:extLst>
          </p:cNvPr>
          <p:cNvSpPr txBox="1"/>
          <p:nvPr/>
        </p:nvSpPr>
        <p:spPr>
          <a:xfrm>
            <a:off x="5257800" y="26139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320943-40F2-5247-9F7C-FFC57859D7E7}"/>
              </a:ext>
            </a:extLst>
          </p:cNvPr>
          <p:cNvSpPr txBox="1"/>
          <p:nvPr/>
        </p:nvSpPr>
        <p:spPr>
          <a:xfrm>
            <a:off x="6172200" y="26139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DE88F6-1C2E-A147-9899-8E37742CB1CF}"/>
              </a:ext>
            </a:extLst>
          </p:cNvPr>
          <p:cNvSpPr txBox="1"/>
          <p:nvPr/>
        </p:nvSpPr>
        <p:spPr>
          <a:xfrm>
            <a:off x="7010400" y="26139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42DE3E-915D-4144-B838-A79CD9E24B30}"/>
              </a:ext>
            </a:extLst>
          </p:cNvPr>
          <p:cNvSpPr txBox="1"/>
          <p:nvPr/>
        </p:nvSpPr>
        <p:spPr>
          <a:xfrm>
            <a:off x="7924800" y="26139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7EFA9C-A16B-3B4A-B1FE-4C0B49BB5FC1}"/>
              </a:ext>
            </a:extLst>
          </p:cNvPr>
          <p:cNvSpPr txBox="1"/>
          <p:nvPr/>
        </p:nvSpPr>
        <p:spPr>
          <a:xfrm>
            <a:off x="4800600" y="3375978"/>
            <a:ext cx="45720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Book Antiqua" pitchFamily="18" charset="0"/>
              </a:rPr>
              <a:t>17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1DE7B93-A759-764A-A9CA-2675FD624B65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 rot="5400000">
            <a:off x="6334155" y="1480533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E3DD504-3864-3B45-9631-823CD4C1368C}"/>
              </a:ext>
            </a:extLst>
          </p:cNvPr>
          <p:cNvCxnSpPr>
            <a:stCxn id="66" idx="2"/>
            <a:endCxn id="68" idx="0"/>
          </p:cNvCxnSpPr>
          <p:nvPr/>
        </p:nvCxnSpPr>
        <p:spPr>
          <a:xfrm rot="16200000" flipH="1">
            <a:off x="7172355" y="1480533"/>
            <a:ext cx="20949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69DE36-AF11-0C40-9C73-C7A585A5E5B9}"/>
              </a:ext>
            </a:extLst>
          </p:cNvPr>
          <p:cNvCxnSpPr>
            <a:stCxn id="67" idx="2"/>
            <a:endCxn id="70" idx="0"/>
          </p:cNvCxnSpPr>
          <p:nvPr/>
        </p:nvCxnSpPr>
        <p:spPr>
          <a:xfrm rot="16200000" flipH="1">
            <a:off x="6105555" y="2318733"/>
            <a:ext cx="20949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DF27F5-A9BA-0647-BDD6-CDF5F0BB079D}"/>
              </a:ext>
            </a:extLst>
          </p:cNvPr>
          <p:cNvCxnSpPr>
            <a:stCxn id="68" idx="2"/>
            <a:endCxn id="71" idx="0"/>
          </p:cNvCxnSpPr>
          <p:nvPr/>
        </p:nvCxnSpPr>
        <p:spPr>
          <a:xfrm rot="5400000">
            <a:off x="7362855" y="2280633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EED8FC-AA55-6843-B500-A776D50C3470}"/>
              </a:ext>
            </a:extLst>
          </p:cNvPr>
          <p:cNvCxnSpPr>
            <a:stCxn id="68" idx="2"/>
            <a:endCxn id="72" idx="0"/>
          </p:cNvCxnSpPr>
          <p:nvPr/>
        </p:nvCxnSpPr>
        <p:spPr>
          <a:xfrm rot="16200000" flipH="1">
            <a:off x="7820055" y="2280633"/>
            <a:ext cx="2094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DD53776-F29B-814F-91CB-DB508DB9D04B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 rot="5400000">
            <a:off x="5648355" y="2242533"/>
            <a:ext cx="20949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C1435C3-B6FF-0A40-9EFA-B8C0218BAA10}"/>
              </a:ext>
            </a:extLst>
          </p:cNvPr>
          <p:cNvCxnSpPr>
            <a:stCxn id="69" idx="2"/>
            <a:endCxn id="73" idx="0"/>
          </p:cNvCxnSpPr>
          <p:nvPr/>
        </p:nvCxnSpPr>
        <p:spPr>
          <a:xfrm rot="5400000">
            <a:off x="5076855" y="2966433"/>
            <a:ext cx="36189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C0213F9-66C7-1642-9751-9F1EB2CAB285}"/>
              </a:ext>
            </a:extLst>
          </p:cNvPr>
          <p:cNvSpPr txBox="1"/>
          <p:nvPr/>
        </p:nvSpPr>
        <p:spPr>
          <a:xfrm>
            <a:off x="6248400" y="19281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8648AD-223B-D548-93E1-8A1AC3D51DCA}"/>
              </a:ext>
            </a:extLst>
          </p:cNvPr>
          <p:cNvSpPr txBox="1"/>
          <p:nvPr/>
        </p:nvSpPr>
        <p:spPr>
          <a:xfrm>
            <a:off x="7924800" y="18519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A9B-4F08-7E46-970C-7FB548C5B472}"/>
              </a:ext>
            </a:extLst>
          </p:cNvPr>
          <p:cNvSpPr txBox="1"/>
          <p:nvPr/>
        </p:nvSpPr>
        <p:spPr>
          <a:xfrm>
            <a:off x="5715000" y="24615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</a:t>
            </a:r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0177F4C-A86C-1E46-A3E7-E0AAD8DEF9B8}"/>
              </a:ext>
            </a:extLst>
          </p:cNvPr>
          <p:cNvSpPr txBox="1"/>
          <p:nvPr/>
        </p:nvSpPr>
        <p:spPr>
          <a:xfrm>
            <a:off x="6629400" y="24615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C0A6131-D914-1E4C-BEF6-569794679A60}"/>
              </a:ext>
            </a:extLst>
          </p:cNvPr>
          <p:cNvSpPr txBox="1"/>
          <p:nvPr/>
        </p:nvSpPr>
        <p:spPr>
          <a:xfrm>
            <a:off x="7467600" y="24615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C33FA8-A490-0A49-A985-2290DA88929C}"/>
              </a:ext>
            </a:extLst>
          </p:cNvPr>
          <p:cNvSpPr txBox="1"/>
          <p:nvPr/>
        </p:nvSpPr>
        <p:spPr>
          <a:xfrm>
            <a:off x="8382000" y="24615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565D1C-ED6B-894A-B5C3-D092E91E930E}"/>
              </a:ext>
            </a:extLst>
          </p:cNvPr>
          <p:cNvSpPr txBox="1"/>
          <p:nvPr/>
        </p:nvSpPr>
        <p:spPr>
          <a:xfrm>
            <a:off x="5257800" y="32235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7</a:t>
            </a:r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26E10F-7A44-A842-88C3-E6035EF0F009}"/>
              </a:ext>
            </a:extLst>
          </p:cNvPr>
          <p:cNvSpPr txBox="1"/>
          <p:nvPr/>
        </p:nvSpPr>
        <p:spPr>
          <a:xfrm>
            <a:off x="7086600" y="12423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0</a:t>
            </a:r>
            <a:endParaRPr lang="en-US"/>
          </a:p>
        </p:txBody>
      </p:sp>
      <p:sp>
        <p:nvSpPr>
          <p:cNvPr id="91" name="Slide Number Placeholder 63">
            <a:extLst>
              <a:ext uri="{FF2B5EF4-FFF2-40B4-BE49-F238E27FC236}">
                <a16:creationId xmlns:a16="http://schemas.microsoft.com/office/drawing/2014/main" id="{267BD4FE-40FF-154E-9B75-5E2C992CB095}"/>
              </a:ext>
            </a:extLst>
          </p:cNvPr>
          <p:cNvSpPr txBox="1">
            <a:spLocks/>
          </p:cNvSpPr>
          <p:nvPr/>
        </p:nvSpPr>
        <p:spPr>
          <a:xfrm>
            <a:off x="4267200" y="1219200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B4132F-5BBB-470C-BFEF-81154A8D59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Đánh giá giải thuật:</a:t>
            </a:r>
          </a:p>
          <a:p>
            <a:pPr lvl="1"/>
            <a:r>
              <a:rPr lang="en-US"/>
              <a:t>Độ phức tập của giải thuật trong trường hợp xấu nhất là O(nlog</a:t>
            </a:r>
            <a:r>
              <a:rPr lang="en-US" baseline="-25000"/>
              <a:t>2</a:t>
            </a:r>
            <a:r>
              <a:rPr lang="en-US"/>
              <a:t>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Sort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Sắp xếp nhanh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Dãy</a:t>
            </a:r>
            <a:r>
              <a:rPr lang="en-US" dirty="0"/>
              <a:t> con 1: a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</a:t>
            </a:r>
          </a:p>
          <a:p>
            <a:pPr lvl="1"/>
            <a:r>
              <a:rPr lang="en-US" dirty="0" err="1"/>
              <a:t>Dãy</a:t>
            </a:r>
            <a:r>
              <a:rPr lang="en-US" dirty="0"/>
              <a:t> con 2: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, …, a</a:t>
            </a:r>
            <a:r>
              <a:rPr lang="en-US" baseline="-25000" dirty="0"/>
              <a:t>n-1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x.</a:t>
            </a:r>
          </a:p>
          <a:p>
            <a:pPr lvl="1">
              <a:buNone/>
            </a:pPr>
            <a:r>
              <a:rPr lang="en-US" dirty="0" err="1"/>
              <a:t>Dãy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2000" dirty="0" err="1"/>
              <a:t>Phần</a:t>
            </a:r>
            <a:r>
              <a:rPr lang="en-US" sz="2000" dirty="0"/>
              <a:t> 2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dirty="0" err="1"/>
              <a:t>Phần</a:t>
            </a:r>
            <a:r>
              <a:rPr lang="en-US" sz="2000" dirty="0"/>
              <a:t> 1, 3: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,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con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40386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a</a:t>
                      </a:r>
                      <a:r>
                        <a:rPr lang="en-US" sz="2800" baseline="-2500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k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&lt;x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a</a:t>
                      </a:r>
                      <a:r>
                        <a:rPr lang="en-US" sz="2800" baseline="-2500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k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 =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a</a:t>
                      </a:r>
                      <a:r>
                        <a:rPr lang="en-US" sz="2800" baseline="-2500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k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&gt;x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k = 0</a:t>
                      </a:r>
                      <a:r>
                        <a:rPr lang="en-US" sz="2000" baseline="0" dirty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 …</a:t>
                      </a:r>
                      <a:r>
                        <a:rPr lang="en-US" sz="2000" baseline="0" dirty="0" err="1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i</a:t>
                      </a:r>
                      <a:endParaRPr lang="en-US" sz="2000" dirty="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k = i+1 … j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k = j+1, … n-1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Bài toán sắp xếp</a:t>
            </a:r>
          </a:p>
          <a:p>
            <a:r>
              <a:rPr lang="en-US"/>
              <a:t>Các thuật toán sắp xếp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– Giai đoạn phân hoạch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2200" dirty="0"/>
              <a:t>1.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a[k]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dãy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mốc</a:t>
            </a:r>
            <a:r>
              <a:rPr lang="en-US" sz="2200" dirty="0"/>
              <a:t>, 0 ≤ k ≤ r-1</a:t>
            </a:r>
          </a:p>
          <a:p>
            <a:pPr marL="777240" lvl="1" indent="-457200"/>
            <a:r>
              <a:rPr lang="en-US" sz="2200" dirty="0" err="1">
                <a:latin typeface="Arial" pitchFamily="34" charset="0"/>
                <a:cs typeface="Arial" pitchFamily="34" charset="0"/>
              </a:rPr>
              <a:t>Gán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= a[k],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= l, j = r.</a:t>
            </a:r>
          </a:p>
          <a:p>
            <a:pPr marL="777240" lvl="1" indent="-457200"/>
            <a:r>
              <a:rPr lang="en-US" sz="2200" dirty="0" err="1">
                <a:latin typeface="Arial" pitchFamily="34" charset="0"/>
                <a:cs typeface="Arial" pitchFamily="34" charset="0"/>
              </a:rPr>
              <a:t>Thường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phần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tử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ở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giữa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dãy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k = (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l+r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)/2</a:t>
            </a:r>
          </a:p>
          <a:p>
            <a:pPr marL="457200" indent="-457200">
              <a:buNone/>
            </a:pPr>
            <a:r>
              <a:rPr lang="en-US" sz="2200" dirty="0"/>
              <a:t>2.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chỉnh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a[</a:t>
            </a:r>
            <a:r>
              <a:rPr lang="en-US" sz="2200" dirty="0" err="1"/>
              <a:t>i</a:t>
            </a:r>
            <a:r>
              <a:rPr lang="en-US" sz="2200" dirty="0"/>
              <a:t>], a[j]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:</a:t>
            </a:r>
          </a:p>
          <a:p>
            <a:pPr marL="777240" lvl="1" indent="-457200"/>
            <a:r>
              <a:rPr lang="en-US" sz="2200" dirty="0">
                <a:latin typeface="Arial" pitchFamily="34" charset="0"/>
                <a:cs typeface="Arial" pitchFamily="34" charset="0"/>
              </a:rPr>
              <a:t>2.1.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(a[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] &lt; x),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tăng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777240" lvl="1" indent="-457200"/>
            <a:r>
              <a:rPr lang="en-US" sz="2200" dirty="0">
                <a:latin typeface="Arial" pitchFamily="34" charset="0"/>
                <a:cs typeface="Arial" pitchFamily="34" charset="0"/>
              </a:rPr>
              <a:t>2.2.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Trong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(a[j] &gt;x),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giảm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j.</a:t>
            </a:r>
          </a:p>
          <a:p>
            <a:pPr marL="777240" lvl="1" indent="-457200"/>
            <a:r>
              <a:rPr lang="en-US" sz="2200" dirty="0">
                <a:latin typeface="Arial" pitchFamily="34" charset="0"/>
                <a:cs typeface="Arial" pitchFamily="34" charset="0"/>
              </a:rPr>
              <a:t>2.3. 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&lt;= j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thì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051560" lvl="2" indent="-457200"/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a[</a:t>
            </a:r>
            <a:r>
              <a:rPr lang="en-US" sz="2000" dirty="0" err="1"/>
              <a:t>i</a:t>
            </a:r>
            <a:r>
              <a:rPr lang="en-US" sz="2000" dirty="0"/>
              <a:t>], a[j], </a:t>
            </a:r>
          </a:p>
          <a:p>
            <a:pPr marL="1051560" lvl="2" indent="-457200"/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j</a:t>
            </a:r>
          </a:p>
          <a:p>
            <a:pPr marL="457200" indent="-457200">
              <a:buNone/>
            </a:pPr>
            <a:r>
              <a:rPr lang="en-US" sz="2200" dirty="0"/>
              <a:t>3. So </a:t>
            </a:r>
            <a:r>
              <a:rPr lang="en-US" sz="2200" dirty="0" err="1"/>
              <a:t>sánh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j:</a:t>
            </a:r>
          </a:p>
          <a:p>
            <a:pPr marL="777240" lvl="1" indent="-457200"/>
            <a:r>
              <a:rPr lang="en-US" sz="2200" dirty="0" err="1">
                <a:latin typeface="Arial" pitchFamily="34" charset="0"/>
                <a:cs typeface="Arial" pitchFamily="34" charset="0"/>
              </a:rPr>
              <a:t>Nếu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&lt; j: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lặp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2</a:t>
            </a:r>
          </a:p>
          <a:p>
            <a:pPr marL="777240" lvl="1" indent="-457200"/>
            <a:r>
              <a:rPr lang="en-US" sz="2200" dirty="0" err="1">
                <a:latin typeface="Arial" pitchFamily="34" charset="0"/>
                <a:cs typeface="Arial" pitchFamily="34" charset="0"/>
              </a:rPr>
              <a:t>Ngược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dừng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hoạch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Thuật toán Quick Sort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Bước 1: phân hoạch dãy ban đầu thành 3 dãy:</a:t>
            </a:r>
          </a:p>
          <a:p>
            <a:pPr lvl="1"/>
            <a:r>
              <a:rPr lang="en-US"/>
              <a:t>Dãy 1: </a:t>
            </a:r>
            <a:r>
              <a:rPr lang="en-US" sz="3100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</a:rPr>
              <a:t>l</a:t>
            </a:r>
            <a:r>
              <a:rPr lang="en-US" sz="3100"/>
              <a:t> …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</a:rPr>
              <a:t>  </a:t>
            </a:r>
            <a:r>
              <a:rPr lang="en-US" sz="3100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</a:rPr>
              <a:t>j </a:t>
            </a:r>
            <a:r>
              <a:rPr lang="en-US" sz="3100">
                <a:solidFill>
                  <a:sysClr val="windowText" lastClr="000000"/>
                </a:solidFill>
                <a:latin typeface="Book Antiqua" pitchFamily="18" charset="0"/>
              </a:rPr>
              <a:t>&lt; x</a:t>
            </a:r>
          </a:p>
          <a:p>
            <a:pPr lvl="1"/>
            <a:r>
              <a:rPr lang="en-US"/>
              <a:t>Dãy 2: </a:t>
            </a:r>
            <a:r>
              <a:rPr lang="en-US" sz="3100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</a:rPr>
              <a:t>j+1</a:t>
            </a:r>
            <a:r>
              <a:rPr lang="en-US" sz="3100"/>
              <a:t> …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</a:rPr>
              <a:t>  </a:t>
            </a:r>
            <a:r>
              <a:rPr lang="en-US" sz="3100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</a:rPr>
              <a:t>i-1 </a:t>
            </a:r>
            <a:r>
              <a:rPr lang="en-US" sz="3100">
                <a:solidFill>
                  <a:sysClr val="windowText" lastClr="000000"/>
                </a:solidFill>
                <a:latin typeface="Book Antiqua" pitchFamily="18" charset="0"/>
              </a:rPr>
              <a:t>= x</a:t>
            </a:r>
          </a:p>
          <a:p>
            <a:pPr lvl="1"/>
            <a:r>
              <a:rPr lang="en-US"/>
              <a:t>Dãy 3: </a:t>
            </a:r>
            <a:r>
              <a:rPr lang="en-US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baseline="-25000">
                <a:solidFill>
                  <a:sysClr val="windowText" lastClr="000000"/>
                </a:solidFill>
                <a:latin typeface="Book Antiqua" pitchFamily="18" charset="0"/>
              </a:rPr>
              <a:t>i</a:t>
            </a:r>
            <a:r>
              <a:rPr lang="en-US"/>
              <a:t> …</a:t>
            </a:r>
            <a:r>
              <a:rPr lang="en-US" baseline="-25000">
                <a:solidFill>
                  <a:sysClr val="windowText" lastClr="000000"/>
                </a:solidFill>
                <a:latin typeface="Book Antiqua" pitchFamily="18" charset="0"/>
              </a:rPr>
              <a:t>  </a:t>
            </a:r>
            <a:r>
              <a:rPr lang="en-US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baseline="-25000">
                <a:solidFill>
                  <a:sysClr val="windowText" lastClr="000000"/>
                </a:solidFill>
                <a:latin typeface="Book Antiqua" pitchFamily="18" charset="0"/>
              </a:rPr>
              <a:t>r </a:t>
            </a:r>
            <a:r>
              <a:rPr lang="en-US">
                <a:solidFill>
                  <a:sysClr val="windowText" lastClr="000000"/>
                </a:solidFill>
                <a:latin typeface="Book Antiqua" pitchFamily="18" charset="0"/>
              </a:rPr>
              <a:t>&gt; x</a:t>
            </a:r>
            <a:endParaRPr lang="en-US"/>
          </a:p>
          <a:p>
            <a:r>
              <a:rPr lang="en-US"/>
              <a:t>Bước 2: sắp xếp:</a:t>
            </a:r>
          </a:p>
          <a:p>
            <a:pPr lvl="1"/>
            <a:r>
              <a:rPr lang="en-US"/>
              <a:t>Nếu </a:t>
            </a:r>
            <a:r>
              <a:rPr lang="en-US">
                <a:latin typeface="Book Antiqua" pitchFamily="18" charset="0"/>
              </a:rPr>
              <a:t>l </a:t>
            </a:r>
            <a:r>
              <a:rPr lang="en-US"/>
              <a:t>&lt; j : phân hoạch dãy </a:t>
            </a:r>
            <a:r>
              <a:rPr lang="en-US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sz="3100" baseline="-25000">
                <a:solidFill>
                  <a:sysClr val="windowText" lastClr="000000"/>
                </a:solidFill>
                <a:latin typeface="Book Antiqua" pitchFamily="18" charset="0"/>
                <a:cs typeface="Times New Roman" pitchFamily="18" charset="0"/>
              </a:rPr>
              <a:t>l</a:t>
            </a:r>
            <a:r>
              <a:rPr lang="en-US"/>
              <a:t> …</a:t>
            </a:r>
            <a:r>
              <a:rPr lang="en-US" baseline="-25000">
                <a:solidFill>
                  <a:sysClr val="windowText" lastClr="000000"/>
                </a:solidFill>
                <a:latin typeface="Book Antiqua" pitchFamily="18" charset="0"/>
              </a:rPr>
              <a:t>  </a:t>
            </a:r>
            <a:r>
              <a:rPr lang="en-US">
                <a:solidFill>
                  <a:sysClr val="windowText" lastClr="000000"/>
                </a:solidFill>
                <a:latin typeface="Book Antiqua" pitchFamily="18" charset="0"/>
              </a:rPr>
              <a:t>a</a:t>
            </a:r>
            <a:r>
              <a:rPr lang="en-US" baseline="-25000">
                <a:solidFill>
                  <a:sysClr val="windowText" lastClr="000000"/>
                </a:solidFill>
                <a:latin typeface="Book Antiqua" pitchFamily="18" charset="0"/>
              </a:rPr>
              <a:t>j  </a:t>
            </a:r>
          </a:p>
          <a:p>
            <a:pPr lvl="1"/>
            <a:r>
              <a:rPr lang="en-US"/>
              <a:t>Nếu i &lt; r : phân hoạch dãy </a:t>
            </a:r>
            <a:r>
              <a:rPr lang="en-US">
                <a:latin typeface="Book Antiqua" pitchFamily="18" charset="0"/>
              </a:rPr>
              <a:t>a</a:t>
            </a:r>
            <a:r>
              <a:rPr lang="en-US" baseline="-25000">
                <a:latin typeface="Book Antiqua" pitchFamily="18" charset="0"/>
              </a:rPr>
              <a:t>i</a:t>
            </a:r>
            <a:r>
              <a:rPr lang="en-US">
                <a:latin typeface="Book Antiqua" pitchFamily="18" charset="0"/>
              </a:rPr>
              <a:t> … a</a:t>
            </a:r>
            <a:r>
              <a:rPr lang="en-US" baseline="-25000">
                <a:latin typeface="Book Antiqua" pitchFamily="18" charset="0"/>
              </a:rPr>
              <a:t>r</a:t>
            </a:r>
            <a:endParaRPr lang="en-US" baseline="-25000">
              <a:solidFill>
                <a:sysClr val="windowText" lastClr="000000"/>
              </a:solidFill>
              <a:latin typeface="Book Antiqua" pitchFamily="18" charset="0"/>
            </a:endParaRPr>
          </a:p>
          <a:p>
            <a:pPr lvl="2">
              <a:buNone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: l = 0, r = 7, x = a[3]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l = 0, r = 3, x = a[1]</a:t>
            </a:r>
            <a:endParaRPr lang="en-US" sz="24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l = 1, r = 3, x = a[2]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76600" y="4039394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4039394"/>
            <a:ext cx="4572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48200" y="4039394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4039394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4039394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5600" y="4039394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1400" y="4039394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77200" y="4039394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43" name="Elbow Connector 12"/>
          <p:cNvCxnSpPr>
            <a:stCxn id="36" idx="0"/>
            <a:endCxn id="35" idx="0"/>
          </p:cNvCxnSpPr>
          <p:nvPr/>
        </p:nvCxnSpPr>
        <p:spPr>
          <a:xfrm rot="16200000" flipV="1">
            <a:off x="3848100" y="3696494"/>
            <a:ext cx="1588" cy="685800"/>
          </a:xfrm>
          <a:prstGeom prst="bentConnector3">
            <a:avLst>
              <a:gd name="adj1" fmla="val 10905671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766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624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482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198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056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14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77200" y="4639599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52600" y="4659868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=1, j = 0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81000" y="2362200"/>
            <a:ext cx="8153400" cy="968357"/>
            <a:chOff x="381000" y="2417621"/>
            <a:chExt cx="8153400" cy="968357"/>
          </a:xfrm>
        </p:grpSpPr>
        <p:sp>
          <p:nvSpPr>
            <p:cNvPr id="5" name="TextBox 4"/>
            <p:cNvSpPr txBox="1"/>
            <p:nvPr/>
          </p:nvSpPr>
          <p:spPr>
            <a:xfrm>
              <a:off x="3276600" y="2418415"/>
              <a:ext cx="4572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15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0" y="2418415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8200" y="2418415"/>
              <a:ext cx="4572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0" y="2418415"/>
              <a:ext cx="457200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Book Antiqua" pitchFamily="18" charset="0"/>
                </a:rPr>
                <a:t>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19800" y="2418415"/>
              <a:ext cx="4572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5600" y="2418415"/>
              <a:ext cx="4572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91400" y="2418415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77200" y="2418415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66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34000" y="2971800"/>
              <a:ext cx="457200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Book Antiqua" pitchFamily="18" charset="0"/>
                </a:rPr>
                <a:t>7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8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56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914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77200" y="297180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17</a:t>
              </a:r>
            </a:p>
          </p:txBody>
        </p:sp>
        <p:cxnSp>
          <p:nvCxnSpPr>
            <p:cNvPr id="89" name="Elbow Connector 88"/>
            <p:cNvCxnSpPr>
              <a:stCxn id="10" idx="0"/>
              <a:endCxn id="5" idx="0"/>
            </p:cNvCxnSpPr>
            <p:nvPr/>
          </p:nvCxnSpPr>
          <p:spPr>
            <a:xfrm rot="16200000" flipV="1">
              <a:off x="5219700" y="703915"/>
              <a:ext cx="1588" cy="3429000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endCxn id="7" idx="0"/>
            </p:cNvCxnSpPr>
            <p:nvPr/>
          </p:nvCxnSpPr>
          <p:spPr>
            <a:xfrm rot="10800000">
              <a:off x="4876800" y="2418415"/>
              <a:ext cx="1371600" cy="19110"/>
            </a:xfrm>
            <a:prstGeom prst="bentConnector4">
              <a:avLst>
                <a:gd name="adj1" fmla="val 253"/>
                <a:gd name="adj2" fmla="val 180372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47800" y="2985868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 = 3, j = 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1000" y="2438400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=0, j = 5; </a:t>
              </a:r>
              <a:r>
                <a:rPr lang="en-US" sz="2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 = 2, j = 4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752600" y="4019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=0, j = 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72264" y="3934264"/>
            <a:ext cx="2743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80472" y="4554621"/>
            <a:ext cx="2743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752600" y="5652868"/>
            <a:ext cx="6781800" cy="1205132"/>
            <a:chOff x="1752600" y="5424268"/>
            <a:chExt cx="6781800" cy="1205132"/>
          </a:xfrm>
        </p:grpSpPr>
        <p:sp>
          <p:nvSpPr>
            <p:cNvPr id="44" name="TextBox 43"/>
            <p:cNvSpPr txBox="1"/>
            <p:nvPr/>
          </p:nvSpPr>
          <p:spPr>
            <a:xfrm>
              <a:off x="3276600" y="5532733"/>
              <a:ext cx="4572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2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2400" y="5532733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5532733"/>
              <a:ext cx="457200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3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34000" y="5532733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7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19800" y="5532733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05600" y="5532733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391400" y="5532733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77200" y="5532733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17</a:t>
              </a:r>
            </a:p>
          </p:txBody>
        </p:sp>
        <p:cxnSp>
          <p:nvCxnSpPr>
            <p:cNvPr id="60" name="Elbow Connector 12"/>
            <p:cNvCxnSpPr/>
            <p:nvPr/>
          </p:nvCxnSpPr>
          <p:spPr>
            <a:xfrm rot="16200000" flipV="1">
              <a:off x="4533106" y="5208149"/>
              <a:ext cx="1588" cy="685800"/>
            </a:xfrm>
            <a:prstGeom prst="bentConnector3">
              <a:avLst>
                <a:gd name="adj1" fmla="val 10905671"/>
              </a:avLst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276600" y="6153090"/>
              <a:ext cx="4572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624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482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6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340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Book Antiqua" pitchFamily="18" charset="0"/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198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056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3914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077200" y="6153090"/>
              <a:ext cx="4572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Book Antiqua" pitchFamily="18" charset="0"/>
                </a:rPr>
                <a:t>17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52600" y="6138204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=2, j = 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52600" y="5532733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000" dirty="0">
                  <a:latin typeface="Arial" pitchFamily="34" charset="0"/>
                  <a:cs typeface="Arial" pitchFamily="34" charset="0"/>
                </a:rPr>
                <a:t>=1, j = 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58064" y="5424268"/>
              <a:ext cx="20574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2000" dirty="0">
                <a:latin typeface="Book Antiqua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852204" y="6044625"/>
              <a:ext cx="205740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latin typeface="Book Antiqua" pitchFamily="18" charset="0"/>
              </a:endParaRPr>
            </a:p>
            <a:p>
              <a:pPr algn="ctr"/>
              <a:endParaRPr lang="en-US" sz="2000" dirty="0"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(tt)</a:t>
            </a:r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/>
              <a:t>Phân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l = 2, r = 3, x </a:t>
            </a:r>
            <a:r>
              <a:rPr lang="en-US" sz="2000"/>
              <a:t>= a[2]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Phân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l = 3, r = 7, x </a:t>
            </a:r>
            <a:r>
              <a:rPr lang="en-US" sz="2000"/>
              <a:t>= a[5]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Phân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l = 3, r = 4, x </a:t>
            </a:r>
            <a:r>
              <a:rPr lang="en-US" sz="2000"/>
              <a:t>= a[3]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Phân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l = 5, r = 7, x = a[6]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21147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1147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22114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21147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221147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221147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4200" y="221147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0" y="221147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6200000" flipV="1">
            <a:off x="4761706" y="1886886"/>
            <a:ext cx="1588" cy="685800"/>
          </a:xfrm>
          <a:prstGeom prst="bentConnector3">
            <a:avLst>
              <a:gd name="adj1" fmla="val 10905671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27660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5200" y="327660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327660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76800" y="3276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276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8400" y="3276600"/>
            <a:ext cx="457200" cy="40011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4200" y="3276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00" y="327660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32" name="Elbow Connector 12"/>
          <p:cNvCxnSpPr/>
          <p:nvPr/>
        </p:nvCxnSpPr>
        <p:spPr>
          <a:xfrm rot="16200000" flipV="1">
            <a:off x="6819106" y="2934495"/>
            <a:ext cx="1588" cy="685800"/>
          </a:xfrm>
          <a:prstGeom prst="bentConnector3">
            <a:avLst>
              <a:gd name="adj1" fmla="val 10905671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194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52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0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68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26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484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34200" y="447669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ook Antiqua" pitchFamily="18" charset="0"/>
              </a:rPr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620000" y="447669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94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052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910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626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484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342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20000" y="554349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17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86664" y="2113672"/>
            <a:ext cx="13434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0600" y="3197089"/>
            <a:ext cx="3352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24000" y="3276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=4, j = 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4000" y="44766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=5, j = 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00600" y="4368225"/>
            <a:ext cx="1295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72200" y="5458264"/>
            <a:ext cx="1981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Book Antiqua" pitchFamily="18" charset="0"/>
            </a:endParaRPr>
          </a:p>
          <a:p>
            <a:pPr algn="ctr"/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Chạy tay thuật toán Quick Sort để sắp xếp mảng A trong 2 trường hợp tăng dần và giảm dần.</a:t>
            </a:r>
          </a:p>
          <a:p>
            <a:pPr>
              <a:buNone/>
            </a:pPr>
            <a:r>
              <a:rPr lang="en-US"/>
              <a:t>	A = {2, 9, 5, 12, 20, 15, -8, 10}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Sort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Đánh giá giải thuật:</a:t>
            </a:r>
          </a:p>
          <a:p>
            <a:pPr lvl="1"/>
            <a:r>
              <a:rPr lang="en-US"/>
              <a:t>Hiệu quả phụ thuộc vào việc chọn giá trị mốc</a:t>
            </a:r>
          </a:p>
          <a:p>
            <a:pPr lvl="2"/>
            <a:r>
              <a:rPr lang="en-US"/>
              <a:t>Tốt nhất là phần tử median.</a:t>
            </a:r>
          </a:p>
          <a:p>
            <a:pPr lvl="2"/>
            <a:r>
              <a:rPr lang="en-US"/>
              <a:t>Nếu phần tử mốc là cực đại hay cực tiểu thì việc phân hoạch không đồng đều.</a:t>
            </a:r>
          </a:p>
          <a:p>
            <a:pPr lvl="1"/>
            <a:r>
              <a:rPr lang="en-US"/>
              <a:t>Bảng tổng kết: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4343400"/>
          <a:ext cx="373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itchFamily="18" charset="0"/>
                        </a:rPr>
                        <a:t>Độ</a:t>
                      </a:r>
                      <a:r>
                        <a:rPr lang="en-US" baseline="0">
                          <a:latin typeface="Book Antiqua" pitchFamily="18" charset="0"/>
                        </a:rPr>
                        <a:t> phức tạp</a:t>
                      </a:r>
                      <a:endParaRPr lang="en-US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Book Antiqua" pitchFamily="18" charset="0"/>
                        </a:rPr>
                        <a:t>Tốt</a:t>
                      </a:r>
                      <a:r>
                        <a:rPr lang="en-US" baseline="0">
                          <a:latin typeface="Book Antiqua" pitchFamily="18" charset="0"/>
                        </a:rPr>
                        <a:t> nhất</a:t>
                      </a:r>
                      <a:endParaRPr lang="en-US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itchFamily="18" charset="0"/>
                        </a:rPr>
                        <a:t>n*log(n)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Book Antiqua" pitchFamily="18" charset="0"/>
                        </a:rPr>
                        <a:t>Trung</a:t>
                      </a:r>
                      <a:r>
                        <a:rPr lang="en-US" baseline="0">
                          <a:latin typeface="Book Antiqua" pitchFamily="18" charset="0"/>
                        </a:rPr>
                        <a:t> bình </a:t>
                      </a:r>
                      <a:endParaRPr lang="en-US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itchFamily="18" charset="0"/>
                        </a:rPr>
                        <a:t>n*log(n)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Book Antiqua" pitchFamily="18" charset="0"/>
                        </a:rPr>
                        <a:t>Xấu</a:t>
                      </a:r>
                      <a:r>
                        <a:rPr lang="en-US" baseline="0">
                          <a:latin typeface="Book Antiqua" pitchFamily="18" charset="0"/>
                        </a:rPr>
                        <a:t> nhất</a:t>
                      </a:r>
                      <a:endParaRPr lang="en-US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ook Antiqua" pitchFamily="18" charset="0"/>
                        </a:rPr>
                        <a:t>n</a:t>
                      </a:r>
                      <a:r>
                        <a:rPr lang="en-US" baseline="30000">
                          <a:latin typeface="Book Antiqua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Sắp xếp trộn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Thực hiện theo hướng chia để trị.</a:t>
            </a:r>
          </a:p>
          <a:p>
            <a:endParaRPr lang="en-US"/>
          </a:p>
          <a:p>
            <a:r>
              <a:rPr lang="en-US"/>
              <a:t>Do John von Neumann đề xuất năm 1945.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Nếu dãy có chiều dài là 0 hoặc 1: đã được sắp xếp.</a:t>
            </a:r>
          </a:p>
          <a:p>
            <a:r>
              <a:rPr lang="en-US"/>
              <a:t>Ngược lại:</a:t>
            </a:r>
          </a:p>
          <a:p>
            <a:pPr lvl="1"/>
            <a:r>
              <a:rPr lang="en-US"/>
              <a:t>Chia dãy thành 2 dãy con (chiều dài tương đương nhau).</a:t>
            </a:r>
          </a:p>
          <a:p>
            <a:pPr lvl="1"/>
            <a:r>
              <a:rPr lang="en-US"/>
              <a:t>Sắp xếp trên từng dãy con bằng thuật toán Merge Sort.</a:t>
            </a:r>
          </a:p>
          <a:p>
            <a:pPr lvl="1"/>
            <a:r>
              <a:rPr lang="en-US"/>
              <a:t>Trộn 2 dãy con (đã được sắp xếp) thành một dãy mới đã được sắp xếp.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thuật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</a:t>
            </a:r>
            <a:r>
              <a:rPr lang="en-US" dirty="0" err="1"/>
              <a:t>Dãy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left, right (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A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i="1" dirty="0"/>
              <a:t>left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i="1" dirty="0"/>
              <a:t>right</a:t>
            </a:r>
            <a:r>
              <a:rPr lang="en-US" dirty="0"/>
              <a:t>).</a:t>
            </a:r>
          </a:p>
          <a:p>
            <a:r>
              <a:rPr lang="en-US" dirty="0"/>
              <a:t>Output: </a:t>
            </a:r>
            <a:r>
              <a:rPr lang="en-US" dirty="0" err="1"/>
              <a:t>Dãy</a:t>
            </a:r>
            <a:r>
              <a:rPr lang="en-US" dirty="0"/>
              <a:t> 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lvl="1">
              <a:buNone/>
            </a:pPr>
            <a:r>
              <a:rPr lang="en-US" dirty="0" err="1"/>
              <a:t>MergeSort</a:t>
            </a:r>
            <a:r>
              <a:rPr lang="en-US" dirty="0"/>
              <a:t>(A, left, right)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2">
              <a:buNone/>
            </a:pPr>
            <a:r>
              <a:rPr lang="en-US" dirty="0"/>
              <a:t>if (left &lt; right) {</a:t>
            </a:r>
          </a:p>
          <a:p>
            <a:pPr lvl="2">
              <a:buNone/>
            </a:pPr>
            <a:r>
              <a:rPr lang="en-US" dirty="0"/>
              <a:t>	mid = (left + right)/2;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err="1"/>
              <a:t>MergeSort</a:t>
            </a:r>
            <a:r>
              <a:rPr lang="en-US" dirty="0"/>
              <a:t>(A, left, mid);</a:t>
            </a:r>
          </a:p>
          <a:p>
            <a:pPr lvl="2">
              <a:buNone/>
            </a:pPr>
            <a:r>
              <a:rPr lang="en-US" dirty="0"/>
              <a:t>	</a:t>
            </a:r>
            <a:r>
              <a:rPr lang="en-US" dirty="0" err="1"/>
              <a:t>MergeSort</a:t>
            </a:r>
            <a:r>
              <a:rPr lang="en-US" dirty="0"/>
              <a:t>(A, mid+1, right);</a:t>
            </a:r>
          </a:p>
          <a:p>
            <a:pPr lvl="2">
              <a:buNone/>
            </a:pPr>
            <a:r>
              <a:rPr lang="en-US" dirty="0"/>
              <a:t>	Merge(A, left, mid, right);</a:t>
            </a:r>
          </a:p>
          <a:p>
            <a:pPr lvl="2">
              <a:buNone/>
            </a:pPr>
            <a:r>
              <a:rPr lang="en-US" dirty="0"/>
              <a:t>}</a:t>
            </a:r>
          </a:p>
          <a:p>
            <a:pPr lvl="1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thiệu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Bài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toán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sắp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xếp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Sắp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xếp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quá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trình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lý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phần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để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đặt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chúng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theo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thứ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tự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thỏa</a:t>
            </a:r>
            <a:r>
              <a:rPr lang="en-US">
                <a:solidFill>
                  <a:schemeClr val="tx2"/>
                </a:solidFill>
              </a:rPr>
              <a:t> yêu cầu cho trước</a:t>
            </a:r>
          </a:p>
          <a:p>
            <a:r>
              <a:rPr lang="en-US">
                <a:solidFill>
                  <a:schemeClr val="tx2"/>
                </a:solidFill>
              </a:rPr>
              <a:t>Ví </a:t>
            </a:r>
            <a:r>
              <a:rPr lang="en-US" dirty="0" err="1">
                <a:solidFill>
                  <a:schemeClr val="tx2"/>
                </a:solidFill>
              </a:rPr>
              <a:t>dụ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danh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trước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khi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sắp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xếp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algn="ctr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i="1" dirty="0">
                <a:solidFill>
                  <a:schemeClr val="tx2"/>
                </a:solidFill>
              </a:rPr>
              <a:t>{1, 25, 6, 5, 2, 37, 40}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Danh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sách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sau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khi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sắp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xếp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algn="ctr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i="1" dirty="0">
                <a:solidFill>
                  <a:schemeClr val="tx2"/>
                </a:solidFill>
              </a:rPr>
              <a:t>{1, 2, 5, 6, 25, 37, 40</a:t>
            </a:r>
            <a:r>
              <a:rPr lang="en-US" i="1">
                <a:solidFill>
                  <a:schemeClr val="tx2"/>
                </a:solidFill>
              </a:rPr>
              <a:t>}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sym typeface="Symbol"/>
              </a:rPr>
              <a:t>Thông thường,</a:t>
            </a:r>
            <a:r>
              <a:rPr lang="en-US">
                <a:solidFill>
                  <a:schemeClr val="tx2"/>
                </a:solidFill>
              </a:rPr>
              <a:t> sắp </a:t>
            </a:r>
            <a:r>
              <a:rPr lang="en-US" dirty="0" err="1">
                <a:solidFill>
                  <a:schemeClr val="tx2"/>
                </a:solidFill>
              </a:rPr>
              <a:t>xếp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giúp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việc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tìm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kiếm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được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nhanh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hơn</a:t>
            </a:r>
            <a:r>
              <a:rPr lang="en-US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09800" y="1753395"/>
            <a:ext cx="4572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1753395"/>
            <a:ext cx="4572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1753395"/>
            <a:ext cx="4572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175339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175339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8800" y="175339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175339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0400" y="175339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5400" y="2419290"/>
            <a:ext cx="457200" cy="4001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0" y="2419290"/>
            <a:ext cx="457200" cy="4001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67000" y="2419290"/>
            <a:ext cx="457200" cy="4001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2800" y="2419290"/>
            <a:ext cx="457200" cy="4001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67400" y="24192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53200" y="24192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9000" y="24192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24800" y="24192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3000" y="31050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31050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95600" y="31050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81400" y="31050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30480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19800" y="30480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91400" y="30480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200" y="30480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4400" y="36576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36576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67000" y="36384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0" y="36384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05400" y="35814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48400" y="35814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62800" y="35814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05800" y="35814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28800" y="42480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19200" y="42480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81400" y="42480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95600" y="42480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9800" y="417189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1400" y="41718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77200" y="417189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76600" y="489591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95400" y="489591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67000" y="48768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81200" y="4876800"/>
            <a:ext cx="457200" cy="40011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1200" y="48768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77000" y="48768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48768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24800" y="4876800"/>
            <a:ext cx="457200" cy="400110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33600" y="563880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94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052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768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10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626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818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172200" y="5619690"/>
            <a:ext cx="457200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rot="10800000" flipV="1">
            <a:off x="2514600" y="2209800"/>
            <a:ext cx="2209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48200" y="2209800"/>
            <a:ext cx="2438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 flipV="1">
            <a:off x="1676400" y="28194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14600" y="28194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 flipV="1">
            <a:off x="5867400" y="28194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086600" y="28194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42" idx="0"/>
          </p:cNvCxnSpPr>
          <p:nvPr/>
        </p:nvCxnSpPr>
        <p:spPr>
          <a:xfrm rot="10800000" flipV="1">
            <a:off x="1143000" y="3505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3" idx="0"/>
          </p:cNvCxnSpPr>
          <p:nvPr/>
        </p:nvCxnSpPr>
        <p:spPr>
          <a:xfrm>
            <a:off x="1676400" y="3505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44" idx="0"/>
          </p:cNvCxnSpPr>
          <p:nvPr/>
        </p:nvCxnSpPr>
        <p:spPr>
          <a:xfrm rot="10800000" flipV="1">
            <a:off x="2895600" y="3505200"/>
            <a:ext cx="533400" cy="13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45" idx="0"/>
          </p:cNvCxnSpPr>
          <p:nvPr/>
        </p:nvCxnSpPr>
        <p:spPr>
          <a:xfrm>
            <a:off x="3429000" y="3505200"/>
            <a:ext cx="609600" cy="13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46" idx="0"/>
          </p:cNvCxnSpPr>
          <p:nvPr/>
        </p:nvCxnSpPr>
        <p:spPr>
          <a:xfrm rot="10800000" flipV="1">
            <a:off x="5334000" y="3429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47" idx="0"/>
          </p:cNvCxnSpPr>
          <p:nvPr/>
        </p:nvCxnSpPr>
        <p:spPr>
          <a:xfrm>
            <a:off x="5867400" y="3429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48" idx="0"/>
          </p:cNvCxnSpPr>
          <p:nvPr/>
        </p:nvCxnSpPr>
        <p:spPr>
          <a:xfrm rot="10800000" flipV="1">
            <a:off x="7391400" y="3429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9" idx="0"/>
          </p:cNvCxnSpPr>
          <p:nvPr/>
        </p:nvCxnSpPr>
        <p:spPr>
          <a:xfrm>
            <a:off x="8001000" y="3429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2" idx="2"/>
          </p:cNvCxnSpPr>
          <p:nvPr/>
        </p:nvCxnSpPr>
        <p:spPr>
          <a:xfrm rot="16200000" flipH="1">
            <a:off x="1343055" y="3857655"/>
            <a:ext cx="20949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3" idx="2"/>
          </p:cNvCxnSpPr>
          <p:nvPr/>
        </p:nvCxnSpPr>
        <p:spPr>
          <a:xfrm rot="5400000">
            <a:off x="1876455" y="3933855"/>
            <a:ext cx="20949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4" idx="2"/>
          </p:cNvCxnSpPr>
          <p:nvPr/>
        </p:nvCxnSpPr>
        <p:spPr>
          <a:xfrm rot="16200000" flipH="1">
            <a:off x="3048000" y="38862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5" idx="2"/>
          </p:cNvCxnSpPr>
          <p:nvPr/>
        </p:nvCxnSpPr>
        <p:spPr>
          <a:xfrm rot="5400000">
            <a:off x="3619500" y="38481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6" idx="2"/>
          </p:cNvCxnSpPr>
          <p:nvPr/>
        </p:nvCxnSpPr>
        <p:spPr>
          <a:xfrm rot="16200000" flipH="1">
            <a:off x="5534055" y="3781455"/>
            <a:ext cx="20949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7" idx="2"/>
          </p:cNvCxnSpPr>
          <p:nvPr/>
        </p:nvCxnSpPr>
        <p:spPr>
          <a:xfrm rot="5400000">
            <a:off x="6105555" y="3819555"/>
            <a:ext cx="20949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8" idx="2"/>
          </p:cNvCxnSpPr>
          <p:nvPr/>
        </p:nvCxnSpPr>
        <p:spPr>
          <a:xfrm rot="16200000" flipH="1">
            <a:off x="7553355" y="3819555"/>
            <a:ext cx="20949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49" idx="2"/>
          </p:cNvCxnSpPr>
          <p:nvPr/>
        </p:nvCxnSpPr>
        <p:spPr>
          <a:xfrm rot="5400000">
            <a:off x="8162955" y="3819555"/>
            <a:ext cx="20949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52600" y="4648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10800000" flipV="1">
            <a:off x="2590800" y="4648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867400" y="45720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10800000" flipV="1">
            <a:off x="7086600" y="4572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2514600" y="52578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10800000" flipV="1">
            <a:off x="4724400" y="5257800"/>
            <a:ext cx="2362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Đánh giá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Số lần chia các dãy con:  </a:t>
            </a:r>
            <a:r>
              <a:rPr lang="en-US">
                <a:sym typeface="Wingdings" pitchFamily="2" charset="2"/>
              </a:rPr>
              <a:t>log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n</a:t>
            </a:r>
          </a:p>
          <a:p>
            <a:r>
              <a:rPr lang="en-US">
                <a:sym typeface="Wingdings" pitchFamily="2" charset="2"/>
              </a:rPr>
              <a:t>Chi phí thực hiện việc trộn hai dãy con đã sắp xếp tỷ lệ thuận với n.</a:t>
            </a:r>
          </a:p>
          <a:p>
            <a:r>
              <a:rPr lang="en-US">
                <a:sym typeface="Wingdings" pitchFamily="2" charset="2"/>
              </a:rPr>
              <a:t>Chi phí của Merge Sort là O(nlog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n)</a:t>
            </a:r>
          </a:p>
          <a:p>
            <a:r>
              <a:rPr lang="en-US">
                <a:sym typeface="Wingdings" pitchFamily="2" charset="2"/>
              </a:rPr>
              <a:t>Thuật toán không sử dụng thông tin nào về đặc tính của dãy cần sắp xếp =&gt; chi phí thuật toán là không đổi trong mọi trường hợp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So sánh tư tưởng sắp xếp </a:t>
            </a:r>
            <a:br>
              <a:rPr lang="en-US"/>
            </a:br>
            <a:r>
              <a:rPr lang="en-US"/>
              <a:t>giữa Quick sort và Merge sort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667000" y="20574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209800" y="2057400"/>
            <a:ext cx="381000" cy="175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800600" y="2057400"/>
            <a:ext cx="18288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781800" y="2057400"/>
            <a:ext cx="16002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9600" y="35052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62000" y="3124200"/>
            <a:ext cx="76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14400" y="35052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66800" y="32004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219200" y="2971800"/>
            <a:ext cx="76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371600" y="3276600"/>
            <a:ext cx="76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524000" y="2895600"/>
            <a:ext cx="76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676400" y="32004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828800" y="3429000"/>
            <a:ext cx="76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1981200" y="3048000"/>
            <a:ext cx="76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743200" y="2667000"/>
            <a:ext cx="762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895600" y="2133600"/>
            <a:ext cx="76200" cy="15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048000" y="22098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3200400" y="2362200"/>
            <a:ext cx="76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352800" y="2514600"/>
            <a:ext cx="762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3505200" y="2743200"/>
            <a:ext cx="76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657600" y="2286000"/>
            <a:ext cx="762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810000" y="2438400"/>
            <a:ext cx="76200" cy="1219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3962400" y="2590800"/>
            <a:ext cx="762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114800" y="22098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2362200" y="2819400"/>
            <a:ext cx="76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4876800" y="35052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34000" y="3124200"/>
            <a:ext cx="76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858000" y="35052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181600" y="32004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7467600" y="2971800"/>
            <a:ext cx="76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010400" y="3276600"/>
            <a:ext cx="76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620000" y="2895600"/>
            <a:ext cx="76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162800" y="32004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029200" y="3429000"/>
            <a:ext cx="76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7315200" y="3048000"/>
            <a:ext cx="76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638800" y="2667000"/>
            <a:ext cx="762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6400800" y="2133600"/>
            <a:ext cx="76200" cy="15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6248400" y="22098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8077200" y="2362200"/>
            <a:ext cx="76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943600" y="2514600"/>
            <a:ext cx="762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7772400" y="2743200"/>
            <a:ext cx="76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/>
        </p:nvSpPr>
        <p:spPr>
          <a:xfrm>
            <a:off x="6096000" y="2286000"/>
            <a:ext cx="762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7924800" y="2438400"/>
            <a:ext cx="76200" cy="1219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5791200" y="2590800"/>
            <a:ext cx="762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8229600" y="22098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5486400" y="2819400"/>
            <a:ext cx="76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33400" y="41910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2667000" y="4191000"/>
            <a:ext cx="1600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2209800" y="4191000"/>
            <a:ext cx="381000" cy="175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609600" y="56388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524000" y="5257800"/>
            <a:ext cx="76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762000" y="56388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1219200" y="53340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1828800" y="5105400"/>
            <a:ext cx="76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1066800" y="5410200"/>
            <a:ext cx="76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1981200" y="5029200"/>
            <a:ext cx="76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1371600" y="53340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914400" y="5562600"/>
            <a:ext cx="76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1676400" y="5181600"/>
            <a:ext cx="76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>
            <a:off x="2895600" y="4800600"/>
            <a:ext cx="762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4114800" y="4267200"/>
            <a:ext cx="76200" cy="15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3810000" y="43434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3505200" y="4495800"/>
            <a:ext cx="76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3200400" y="4648200"/>
            <a:ext cx="762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2743200" y="4876800"/>
            <a:ext cx="76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3657600" y="4419600"/>
            <a:ext cx="762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3352800" y="4572000"/>
            <a:ext cx="76200" cy="1219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8000" y="4724400"/>
            <a:ext cx="762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3962400" y="43434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2362200" y="4953000"/>
            <a:ext cx="76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4800600" y="4191000"/>
            <a:ext cx="18288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6781800" y="4191000"/>
            <a:ext cx="1600200" cy="1752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4876800" y="56388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5791200" y="5257800"/>
            <a:ext cx="76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5029200" y="5638800"/>
            <a:ext cx="762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5486400" y="53340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6096000" y="5105400"/>
            <a:ext cx="762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5334000" y="5410200"/>
            <a:ext cx="762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6248400" y="5029200"/>
            <a:ext cx="762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5638800" y="5334000"/>
            <a:ext cx="76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5181600" y="5562600"/>
            <a:ext cx="76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>
            <a:off x="5943600" y="5181600"/>
            <a:ext cx="76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>
            <a:off x="7010400" y="4800600"/>
            <a:ext cx="76200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/>
          <p:cNvSpPr/>
          <p:nvPr/>
        </p:nvSpPr>
        <p:spPr>
          <a:xfrm>
            <a:off x="8229600" y="4267200"/>
            <a:ext cx="76200" cy="152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8077200" y="43434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>
            <a:off x="7620000" y="4495800"/>
            <a:ext cx="76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7315200" y="4648200"/>
            <a:ext cx="762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6858000" y="4876800"/>
            <a:ext cx="762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7772400" y="4419600"/>
            <a:ext cx="76200" cy="137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7467600" y="4572000"/>
            <a:ext cx="76200" cy="1219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7162800" y="4724400"/>
            <a:ext cx="762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7924800" y="4343400"/>
            <a:ext cx="76200" cy="144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>
            <a:off x="6400800" y="4953000"/>
            <a:ext cx="76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Các thuật toán Bubble sort, Selection sort, Insertion sort </a:t>
            </a:r>
          </a:p>
          <a:p>
            <a:pPr lvl="1"/>
            <a:r>
              <a:rPr lang="en-US"/>
              <a:t>Cài đặt thuật toán đơn giản.</a:t>
            </a:r>
          </a:p>
          <a:p>
            <a:pPr lvl="1"/>
            <a:r>
              <a:rPr lang="en-US"/>
              <a:t>Chi phí của thuật toán cao: O(n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Heap sort được cải tiến từ Selection sort nhưng chi phí thuật toán thấp hơn hẳn (O(nlog</a:t>
            </a:r>
            <a:r>
              <a:rPr lang="en-US" baseline="-25000"/>
              <a:t>2</a:t>
            </a:r>
            <a:r>
              <a:rPr lang="en-US"/>
              <a:t>n))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Các thuật toán Quick sort, Merge sort là những thuật toán theo chiến lược chia để trị.</a:t>
            </a:r>
          </a:p>
          <a:p>
            <a:pPr lvl="1"/>
            <a:r>
              <a:rPr lang="en-US"/>
              <a:t>Cài đặt thuật toán phức tạp</a:t>
            </a:r>
          </a:p>
          <a:p>
            <a:pPr lvl="1"/>
            <a:r>
              <a:rPr lang="en-US"/>
              <a:t>Chi phí thuật toán thấp: O(nlog</a:t>
            </a:r>
            <a:r>
              <a:rPr lang="en-US" baseline="-25000"/>
              <a:t>2</a:t>
            </a:r>
            <a:r>
              <a:rPr lang="en-US"/>
              <a:t>n)</a:t>
            </a:r>
          </a:p>
          <a:p>
            <a:pPr lvl="1"/>
            <a:r>
              <a:rPr lang="en-US"/>
              <a:t>Rất hiệu quả khi dùng danh sách liên kết.</a:t>
            </a:r>
          </a:p>
          <a:p>
            <a:pPr lvl="1"/>
            <a:r>
              <a:rPr lang="en-US"/>
              <a:t>Trong thực tế, Quick sort chạy nhanh hơn hẳn Merge sort và Heap sort.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Người ta chứng minh O(nlog</a:t>
            </a:r>
            <a:r>
              <a:rPr lang="en-US" baseline="-25000"/>
              <a:t>2</a:t>
            </a:r>
            <a:r>
              <a:rPr lang="en-US"/>
              <a:t>n) là ngưỡng chặn dưới của các thuật toán sắp xếp dựa trên việc so sánh giá trị của các phần tử.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Hỏi và Đáp</a:t>
            </a: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C1B4132F-5BBB-470C-BFEF-81154A8D59A6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thiệu 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/>
              <a:t>Buble Sort 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Selection Sort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/>
              <a:t>Insertion Sort</a:t>
            </a:r>
            <a:endParaRPr lang="en-US" dirty="0"/>
          </a:p>
          <a:p>
            <a:pPr lvl="1"/>
            <a:r>
              <a:rPr lang="en-US">
                <a:solidFill>
                  <a:srgbClr val="FF0000"/>
                </a:solidFill>
              </a:rPr>
              <a:t>Quick </a:t>
            </a:r>
            <a:r>
              <a:rPr lang="en-US" dirty="0">
                <a:solidFill>
                  <a:srgbClr val="FF0000"/>
                </a:solidFill>
              </a:rPr>
              <a:t>Sort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Merge Sort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Heap Sort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Radix Sort</a:t>
            </a:r>
          </a:p>
          <a:p>
            <a:pPr lvl="1">
              <a:buNone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err="1"/>
              <a:t>và</a:t>
            </a:r>
            <a:r>
              <a:rPr lang="en-US"/>
              <a:t> lựa chọn 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pic>
        <p:nvPicPr>
          <p:cNvPr id="5" name="Picture 4" descr="lightbulb_on.ic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054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tưởng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Mô phỏng cách sắp xếp tự nhiên nhất trong thực tế</a:t>
            </a:r>
          </a:p>
          <a:p>
            <a:pPr lvl="1"/>
            <a:r>
              <a:rPr lang="en-US"/>
              <a:t>Chọn phần tử nhỏ nhất và đưa về vị trí đúng là đầu dãy hiện hành.</a:t>
            </a:r>
          </a:p>
          <a:p>
            <a:pPr lvl="1"/>
            <a:r>
              <a:rPr lang="en-US"/>
              <a:t>Sau đó xem dãy hiện hành chỉ còn n-1 phần tử.</a:t>
            </a:r>
          </a:p>
          <a:p>
            <a:pPr lvl="1"/>
            <a:r>
              <a:rPr lang="en-US"/>
              <a:t>Lặp lại cho đến khi dãy hiện hành chỉ còn 1 phần tử.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Cấu trúc dữ liệu và giải thuật – HCMUS 2011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1.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en-US" i="1" dirty="0">
                <a:solidFill>
                  <a:srgbClr val="C00000"/>
                </a:solidFill>
              </a:rPr>
              <a:t> = 0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2.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2.1.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Tìm</a:t>
            </a:r>
            <a:r>
              <a:rPr lang="en-US" i="1" dirty="0">
                <a:solidFill>
                  <a:srgbClr val="C00000"/>
                </a:solidFill>
              </a:rPr>
              <a:t> a[min]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đến</a:t>
            </a:r>
            <a:r>
              <a:rPr lang="en-US" dirty="0"/>
              <a:t> a[n-1]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2.2.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Hoán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vị</a:t>
            </a:r>
            <a:r>
              <a:rPr lang="en-US" i="1" dirty="0">
                <a:solidFill>
                  <a:srgbClr val="C00000"/>
                </a:solidFill>
              </a:rPr>
              <a:t> a[min] </a:t>
            </a:r>
            <a:r>
              <a:rPr lang="en-US" i="1" dirty="0" err="1">
                <a:solidFill>
                  <a:srgbClr val="C00000"/>
                </a:solidFill>
              </a:rPr>
              <a:t>và</a:t>
            </a:r>
            <a:r>
              <a:rPr lang="en-US" i="1" dirty="0">
                <a:solidFill>
                  <a:srgbClr val="C00000"/>
                </a:solidFill>
              </a:rPr>
              <a:t> a[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en-US" i="1" dirty="0">
                <a:solidFill>
                  <a:srgbClr val="C00000"/>
                </a:solidFill>
              </a:rPr>
              <a:t>]</a:t>
            </a:r>
          </a:p>
          <a:p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3.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n: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≤ 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i="1" dirty="0" err="1">
                <a:solidFill>
                  <a:srgbClr val="C00000"/>
                </a:solidFill>
              </a:rPr>
              <a:t>tăng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thêm</a:t>
            </a:r>
            <a:r>
              <a:rPr lang="en-US" i="1" dirty="0">
                <a:solidFill>
                  <a:srgbClr val="C00000"/>
                </a:solidFill>
              </a:rPr>
              <a:t> 1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2.</a:t>
            </a:r>
          </a:p>
          <a:p>
            <a:pPr lvl="1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AF2C92E-738E-4A8F-81A8-2A7EAA12BD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68858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68858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16885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16885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0" y="16885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800" y="16885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4600" y="16885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0400" y="16885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14" name="Elbow Connector 13"/>
          <p:cNvCxnSpPr>
            <a:stCxn id="6" idx="0"/>
            <a:endCxn id="5" idx="0"/>
          </p:cNvCxnSpPr>
          <p:nvPr/>
        </p:nvCxnSpPr>
        <p:spPr>
          <a:xfrm rot="16200000" flipV="1">
            <a:off x="2781300" y="1345680"/>
            <a:ext cx="1588" cy="685800"/>
          </a:xfrm>
          <a:prstGeom prst="bentConnector3">
            <a:avLst>
              <a:gd name="adj1" fmla="val 9160708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6725" y="229816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02525" y="2298165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8325" y="22981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4125" y="22981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59925" y="2298165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45725" y="22981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1525" y="22981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7325" y="22981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27" name="Elbow Connector 26"/>
          <p:cNvCxnSpPr>
            <a:endCxn id="20" idx="0"/>
          </p:cNvCxnSpPr>
          <p:nvPr/>
        </p:nvCxnSpPr>
        <p:spPr>
          <a:xfrm rot="10800000">
            <a:off x="3131126" y="2298165"/>
            <a:ext cx="2050475" cy="794"/>
          </a:xfrm>
          <a:prstGeom prst="bentConnector4">
            <a:avLst>
              <a:gd name="adj1" fmla="val 1183"/>
              <a:gd name="adj2" fmla="val 16676705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09800" y="292163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95600" y="292163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1400" y="292163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7200" y="292163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3000" y="292163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8800" y="292163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4600" y="292163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0400" y="292163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41" name="Elbow Connector 26"/>
          <p:cNvCxnSpPr/>
          <p:nvPr/>
        </p:nvCxnSpPr>
        <p:spPr>
          <a:xfrm rot="10800000">
            <a:off x="3810000" y="2921630"/>
            <a:ext cx="2050475" cy="794"/>
          </a:xfrm>
          <a:prstGeom prst="bentConnector4">
            <a:avLst>
              <a:gd name="adj1" fmla="val 1183"/>
              <a:gd name="adj2" fmla="val 16676705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09800" y="356586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95600" y="356586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81400" y="356586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67200" y="3565865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53000" y="35658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35658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4600" y="35658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10400" y="356586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grpSp>
        <p:nvGrpSpPr>
          <p:cNvPr id="13" name="Group 122"/>
          <p:cNvGrpSpPr/>
          <p:nvPr/>
        </p:nvGrpSpPr>
        <p:grpSpPr>
          <a:xfrm>
            <a:off x="4342606" y="3406540"/>
            <a:ext cx="305594" cy="160119"/>
            <a:chOff x="4342606" y="3546760"/>
            <a:chExt cx="305594" cy="160119"/>
          </a:xfrm>
        </p:grpSpPr>
        <p:cxnSp>
          <p:nvCxnSpPr>
            <p:cNvPr id="57" name="Straight Connector 56"/>
            <p:cNvCxnSpPr/>
            <p:nvPr/>
          </p:nvCxnSpPr>
          <p:spPr>
            <a:xfrm rot="5400000" flipH="1" flipV="1">
              <a:off x="4571206" y="3629885"/>
              <a:ext cx="153194" cy="79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4343400" y="354676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>
              <a:off x="4266406" y="3629885"/>
              <a:ext cx="153194" cy="794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209800" y="419624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5600" y="419624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81400" y="419624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67200" y="4196245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53000" y="4196245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38800" y="4196245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8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24600" y="419624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10400" y="4196245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70" name="Elbow Connector 69"/>
          <p:cNvCxnSpPr/>
          <p:nvPr/>
        </p:nvCxnSpPr>
        <p:spPr>
          <a:xfrm rot="16200000" flipV="1">
            <a:off x="5523706" y="3859481"/>
            <a:ext cx="1588" cy="685800"/>
          </a:xfrm>
          <a:prstGeom prst="bentConnector3">
            <a:avLst>
              <a:gd name="adj1" fmla="val 9160708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09800" y="48127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95600" y="48127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81400" y="48127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67200" y="48127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53000" y="48127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38800" y="481277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481277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10400" y="481277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cxnSp>
        <p:nvCxnSpPr>
          <p:cNvPr id="79" name="Elbow Connector 78"/>
          <p:cNvCxnSpPr/>
          <p:nvPr/>
        </p:nvCxnSpPr>
        <p:spPr>
          <a:xfrm rot="16200000" flipV="1">
            <a:off x="6209506" y="4476006"/>
            <a:ext cx="1588" cy="685800"/>
          </a:xfrm>
          <a:prstGeom prst="bentConnector3">
            <a:avLst>
              <a:gd name="adj1" fmla="val 9160708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202875" y="545008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88675" y="545008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74475" y="545008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60275" y="545008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46075" y="545008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1875" y="545008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17675" y="545008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03475" y="5450080"/>
            <a:ext cx="457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028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8886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5744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602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460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318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17675" y="6040570"/>
            <a:ext cx="457200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Book Antiqua" pitchFamily="18" charset="0"/>
              </a:rPr>
              <a:t>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03475" y="6040570"/>
            <a:ext cx="4572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Book Antiqua" pitchFamily="18" charset="0"/>
              </a:rPr>
              <a:t>17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1676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66800" y="22981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66800" y="29077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66800" y="35173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6800" y="42031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66800" y="48127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6800" y="542238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66800" y="601287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i = 7</a:t>
            </a:r>
          </a:p>
        </p:txBody>
      </p:sp>
      <p:grpSp>
        <p:nvGrpSpPr>
          <p:cNvPr id="15" name="Group 124"/>
          <p:cNvGrpSpPr/>
          <p:nvPr/>
        </p:nvGrpSpPr>
        <p:grpSpPr>
          <a:xfrm>
            <a:off x="6400006" y="5269980"/>
            <a:ext cx="305594" cy="160119"/>
            <a:chOff x="4342606" y="3546760"/>
            <a:chExt cx="305594" cy="160119"/>
          </a:xfrm>
        </p:grpSpPr>
        <p:cxnSp>
          <p:nvCxnSpPr>
            <p:cNvPr id="126" name="Straight Connector 125"/>
            <p:cNvCxnSpPr/>
            <p:nvPr/>
          </p:nvCxnSpPr>
          <p:spPr>
            <a:xfrm rot="5400000" flipH="1" flipV="1">
              <a:off x="4571206" y="3629885"/>
              <a:ext cx="153194" cy="79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10800000">
              <a:off x="4343400" y="354676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>
              <a:off x="4266406" y="3629885"/>
              <a:ext cx="153194" cy="794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7086600" y="5879580"/>
            <a:ext cx="305594" cy="160119"/>
            <a:chOff x="4342606" y="3546760"/>
            <a:chExt cx="305594" cy="160119"/>
          </a:xfrm>
        </p:grpSpPr>
        <p:cxnSp>
          <p:nvCxnSpPr>
            <p:cNvPr id="130" name="Straight Connector 129"/>
            <p:cNvCxnSpPr/>
            <p:nvPr/>
          </p:nvCxnSpPr>
          <p:spPr>
            <a:xfrm rot="5400000" flipH="1" flipV="1">
              <a:off x="4571206" y="3629885"/>
              <a:ext cx="153194" cy="79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0800000">
              <a:off x="4343400" y="3546760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4266406" y="3629885"/>
              <a:ext cx="153194" cy="794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TD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CTDL-06-Search</Template>
  <TotalTime>4441</TotalTime>
  <Words>3305</Words>
  <Application>Microsoft Macintosh PowerPoint</Application>
  <PresentationFormat>On-screen Show (4:3)</PresentationFormat>
  <Paragraphs>975</Paragraphs>
  <Slides>47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Book Antiqua</vt:lpstr>
      <vt:lpstr>Calibri</vt:lpstr>
      <vt:lpstr>Courier New</vt:lpstr>
      <vt:lpstr>Tahoma</vt:lpstr>
      <vt:lpstr>Times New Roman</vt:lpstr>
      <vt:lpstr>Verdana</vt:lpstr>
      <vt:lpstr>Wingdings</vt:lpstr>
      <vt:lpstr>Wingdings 2</vt:lpstr>
      <vt:lpstr>CTDL-Template</vt:lpstr>
      <vt:lpstr>Equation</vt:lpstr>
      <vt:lpstr>CÁC THUẬT TOÁN  SẮP XẾP</vt:lpstr>
      <vt:lpstr>Nội dung</vt:lpstr>
      <vt:lpstr>Giới thiệu</vt:lpstr>
      <vt:lpstr>Giới thiệu</vt:lpstr>
      <vt:lpstr>Giới thiệu </vt:lpstr>
      <vt:lpstr>Sắp xếp chọn</vt:lpstr>
      <vt:lpstr>Ý tưởng</vt:lpstr>
      <vt:lpstr>Thuật toán</vt:lpstr>
      <vt:lpstr>Ví dụ</vt:lpstr>
      <vt:lpstr>Đánh giá</vt:lpstr>
      <vt:lpstr>Đánh giá</vt:lpstr>
      <vt:lpstr>Sắp xếp vun đống</vt:lpstr>
      <vt:lpstr>Ý tưởng</vt:lpstr>
      <vt:lpstr>Heap</vt:lpstr>
      <vt:lpstr>Các tính chất của Heap</vt:lpstr>
      <vt:lpstr>Thuật toán</vt:lpstr>
      <vt:lpstr>Heap Sort</vt:lpstr>
      <vt:lpstr>Heap Sort</vt:lpstr>
      <vt:lpstr>Heap Sort</vt:lpstr>
      <vt:lpstr>Ví dụ</vt:lpstr>
      <vt:lpstr>Ví dụ</vt:lpstr>
      <vt:lpstr>Ví dụ</vt:lpstr>
      <vt:lpstr>Ví dụ</vt:lpstr>
      <vt:lpstr>Ví dụ</vt:lpstr>
      <vt:lpstr>Ví dụ</vt:lpstr>
      <vt:lpstr>Ví dụ</vt:lpstr>
      <vt:lpstr>Heap Sort</vt:lpstr>
      <vt:lpstr>Sắp xếp nhanh</vt:lpstr>
      <vt:lpstr>Ý tưởng</vt:lpstr>
      <vt:lpstr>Thuật toán – Giai đoạn phân hoạch</vt:lpstr>
      <vt:lpstr>Thuật toán Quick Sort</vt:lpstr>
      <vt:lpstr>Ví dụ</vt:lpstr>
      <vt:lpstr>Ví dụ (tt)</vt:lpstr>
      <vt:lpstr>Bài tập</vt:lpstr>
      <vt:lpstr>Quick Sort</vt:lpstr>
      <vt:lpstr>Sắp xếp trộn</vt:lpstr>
      <vt:lpstr>Giới thiệu</vt:lpstr>
      <vt:lpstr>Giải thuật</vt:lpstr>
      <vt:lpstr>Giải thuật</vt:lpstr>
      <vt:lpstr>Ví dụ</vt:lpstr>
      <vt:lpstr>Đánh giá</vt:lpstr>
      <vt:lpstr>So sánh tư tưởng sắp xếp  giữa Quick sort và Merge sort</vt:lpstr>
      <vt:lpstr>Kết luận</vt:lpstr>
      <vt:lpstr>Kết luận</vt:lpstr>
      <vt:lpstr>Kết luận</vt:lpstr>
      <vt:lpstr>Kết luận</vt:lpstr>
      <vt:lpstr>Hỏi và Đáp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SẮP XẾP</dc:title>
  <dc:creator>nthnhung</dc:creator>
  <cp:lastModifiedBy>Cao Xuân Nam</cp:lastModifiedBy>
  <cp:revision>857</cp:revision>
  <dcterms:created xsi:type="dcterms:W3CDTF">2008-09-30T08:00:13Z</dcterms:created>
  <dcterms:modified xsi:type="dcterms:W3CDTF">2021-11-24T09:32:48Z</dcterms:modified>
</cp:coreProperties>
</file>