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AFF03CC2-6BA7-71CA-834B-2A56201C08C8}">
  <a:tblStyle styleId="{AFF03CC2-6BA7-71CA-834B-2A56201C08C8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143998" y="761999"/>
            <a:ext cx="2286000" cy="5334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762001" y="761999"/>
            <a:ext cx="7619999" cy="5334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762000" y="2285999"/>
            <a:ext cx="5151119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78879" y="2285999"/>
            <a:ext cx="5151121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2000" y="762000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62000" y="3048000"/>
            <a:ext cx="5151119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78878" y="3048000"/>
            <a:ext cx="5151122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 hidden="0"/>
          <p:cNvSpPr/>
          <p:nvPr isPhoto="0" userDrawn="0"/>
        </p:nvSpPr>
        <p:spPr bwMode="auto"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 fill="norm" stroke="1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5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Freeform: Shape 10" hidden="0"/>
          <p:cNvSpPr/>
          <p:nvPr isPhoto="0" userDrawn="0"/>
        </p:nvSpPr>
        <p:spPr bwMode="auto"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 fill="norm" stroke="1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2" name="Freeform: Shape 11" hidden="0"/>
          <p:cNvSpPr/>
          <p:nvPr isPhoto="0" userDrawn="0"/>
        </p:nvSpPr>
        <p:spPr bwMode="auto"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 fill="norm" stroke="1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5000"/>
        </a:lnSpc>
        <a:spcBef>
          <a:spcPts val="1000"/>
        </a:spcBef>
        <a:buFont typeface="Arial"/>
        <a:buChar char="•"/>
        <a:defRPr sz="2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4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0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rich-friedman.github.io/puzzle/snake/" TargetMode="External"/><Relationship Id="rId3" Type="http://schemas.openxmlformats.org/officeDocument/2006/relationships/hyperlink" Target="https://moodle.up.pt/" TargetMode="Externa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PT" sz="4400" u="sng"/>
              <a:t>Chess Snake </a:t>
            </a:r>
            <a:br>
              <a:rPr lang="pt-PT" sz="4400" u="sng"/>
            </a:br>
            <a:r>
              <a:rPr lang="pt-PT" sz="4400" u="sng"/>
              <a:t>IART Project</a:t>
            </a:r>
            <a:endParaRPr/>
          </a:p>
        </p:txBody>
      </p:sp>
      <p:sp>
        <p:nvSpPr>
          <p:cNvPr id="3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pt-PT"/>
              <a:t>Carlos Gomes – up201906622</a:t>
            </a:r>
            <a:endParaRPr/>
          </a:p>
          <a:p>
            <a:pPr algn="l">
              <a:defRPr/>
            </a:pPr>
            <a:r>
              <a:rPr lang="pt-PT"/>
              <a:t>Domingos Santos – up201906680</a:t>
            </a:r>
            <a:endParaRPr/>
          </a:p>
          <a:p>
            <a:pPr algn="l">
              <a:defRPr/>
            </a:pPr>
            <a:r>
              <a:rPr lang="pt-PT"/>
              <a:t>Filipe Pinto – up201907747</a:t>
            </a:r>
            <a:endParaRPr/>
          </a:p>
        </p:txBody>
      </p:sp>
      <p:sp>
        <p:nvSpPr>
          <p:cNvPr id="73" name="Freeform: Shape 72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 fill="norm" stroke="1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Freeform: Shape 74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 fill="norm" stroke="1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</p:spPr>
      </p:pic>
      <p:pic>
        <p:nvPicPr>
          <p:cNvPr id="53" name="Imagem 52" descr="Uma imagem com símbolo, exterior, sentado, paragem&#10;&#10;Descrição gerada automaticamente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220561" y="236331"/>
            <a:ext cx="2820437" cy="927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Specifications</a:t>
            </a:r>
            <a:endParaRPr lang="pt-PT"/>
          </a:p>
        </p:txBody>
      </p:sp>
      <p:sp>
        <p:nvSpPr>
          <p:cNvPr id="3" name="Marcador de Posição de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PT"/>
              <a:t>The main goal for this project is to, based on Artificial Inteligence skills and search algorithms, implement a version of the puzzle “Chess Snake”;</a:t>
            </a:r>
            <a:endParaRPr/>
          </a:p>
          <a:p>
            <a:pPr>
              <a:defRPr/>
            </a:pPr>
            <a:r>
              <a:rPr lang="pt-PT"/>
              <a:t>The main goal of the puzzle is to connect the bottom left tile of the board with the top right tile, by creating a path according to some rules;</a:t>
            </a:r>
            <a:endParaRPr/>
          </a:p>
          <a:p>
            <a:pPr>
              <a:defRPr/>
            </a:pPr>
            <a:r>
              <a:rPr lang="pt-PT"/>
              <a:t>The rules are: </a:t>
            </a:r>
            <a:endParaRPr/>
          </a:p>
          <a:p>
            <a:pPr marL="0" indent="0">
              <a:buNone/>
              <a:defRPr/>
            </a:pPr>
            <a:r>
              <a:rPr lang="pt-PT"/>
              <a:t>    - No loops are allowed;</a:t>
            </a:r>
            <a:endParaRPr/>
          </a:p>
          <a:p>
            <a:pPr marL="0" indent="0">
              <a:buNone/>
              <a:defRPr/>
            </a:pPr>
            <a:r>
              <a:rPr lang="pt-PT"/>
              <a:t>    - Each chess piece </a:t>
            </a:r>
            <a:r>
              <a:rPr lang="pt-PT"/>
              <a:t>attacks</a:t>
            </a:r>
            <a:r>
              <a:rPr lang="pt-PT"/>
              <a:t> </a:t>
            </a:r>
            <a:r>
              <a:rPr lang="pt-PT"/>
              <a:t>an</a:t>
            </a:r>
            <a:r>
              <a:rPr lang="pt-PT"/>
              <a:t> equal number of squares of the choose path;</a:t>
            </a:r>
            <a:endParaRPr/>
          </a:p>
          <a:p>
            <a:pPr marL="0" indent="0">
              <a:buNone/>
              <a:defRPr/>
            </a:pPr>
            <a:r>
              <a:rPr lang="pt-PT"/>
              <a:t>    - Pieces may not be crossed by </a:t>
            </a:r>
            <a:r>
              <a:rPr lang="pt-PT"/>
              <a:t>the</a:t>
            </a:r>
            <a:r>
              <a:rPr lang="pt-PT"/>
              <a:t> </a:t>
            </a:r>
            <a:r>
              <a:rPr lang="pt-PT"/>
              <a:t>path</a:t>
            </a:r>
            <a:r>
              <a:rPr lang="pt-PT"/>
              <a:t>;</a:t>
            </a:r>
            <a:endParaRPr/>
          </a:p>
          <a:p>
            <a:pPr marL="0" indent="0">
              <a:buNone/>
              <a:defRPr/>
            </a:pPr>
            <a:r>
              <a:rPr lang="pt-PT"/>
              <a:t>    - The snake cannot touch itself.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Related</a:t>
            </a:r>
            <a:r>
              <a:rPr lang="pt-PT"/>
              <a:t> </a:t>
            </a:r>
            <a:r>
              <a:rPr lang="pt-PT"/>
              <a:t>Work</a:t>
            </a:r>
            <a:endParaRPr lang="pt-PT"/>
          </a:p>
        </p:txBody>
      </p:sp>
      <p:sp>
        <p:nvSpPr>
          <p:cNvPr id="3" name="Marcador de Posição de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PT" u="sng">
                <a:hlinkClick r:id="rId2" tooltip="https://erich-friedman.github.io/puzzle/snake/"/>
              </a:rPr>
              <a:t>https://erich-friedman.github.io/puzzle/snake/</a:t>
            </a:r>
            <a:endParaRPr lang="pt-PT"/>
          </a:p>
          <a:p>
            <a:pPr>
              <a:defRPr/>
            </a:pPr>
            <a:r>
              <a:rPr lang="pt-PT" u="sng">
                <a:hlinkClick r:id="rId3" tooltip="https://moodle.up.pt/"/>
              </a:rPr>
              <a:t>https://moodle.up.pt/</a:t>
            </a:r>
            <a:r>
              <a:rPr lang="pt-PT"/>
              <a:t> (</a:t>
            </a:r>
            <a:r>
              <a:rPr lang="pt-PT"/>
              <a:t>course</a:t>
            </a:r>
            <a:r>
              <a:rPr lang="pt-PT"/>
              <a:t> files)</a:t>
            </a:r>
            <a:endParaRPr/>
          </a:p>
          <a:p>
            <a:pPr>
              <a:defRPr/>
            </a:pPr>
            <a:r>
              <a:rPr lang="pt-PT" u="sng">
                <a:hlinkClick r:id="rId4" tooltip="https://pedros.works/chess-snake"/>
              </a:rPr>
              <a:t>https://pedros.works/chess-snake</a:t>
            </a:r>
            <a:endParaRPr lang="pt-PT"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Search</a:t>
            </a:r>
            <a:r>
              <a:rPr lang="pt-PT"/>
              <a:t> </a:t>
            </a:r>
            <a:r>
              <a:rPr lang="pt-PT"/>
              <a:t>Problem</a:t>
            </a:r>
            <a:r>
              <a:rPr lang="pt-PT"/>
              <a:t> </a:t>
            </a:r>
            <a:r>
              <a:rPr lang="pt-PT"/>
              <a:t>Formulation</a:t>
            </a:r>
            <a:endParaRPr lang="pt-PT"/>
          </a:p>
        </p:txBody>
      </p:sp>
      <p:sp>
        <p:nvSpPr>
          <p:cNvPr id="3" name="Marcador de Posição de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>
              <a:defRPr/>
            </a:pPr>
            <a:r>
              <a:rPr lang="pt-PT"/>
              <a:t>State Representation: The board is represented by a matrix (list of lists), start and end tile are represented by the char ‘s’ and ‘f’, respectively, each chess piece is also represented by a char (king – k, queen – q, bishop – b, knigth – n, rook –r and pawn - p) the path tiles are represented with a 1 and the empty tiles with a 0. </a:t>
            </a:r>
            <a:r>
              <a:rPr lang="pt-PT"/>
              <a:t>Each</a:t>
            </a:r>
            <a:r>
              <a:rPr lang="pt-PT"/>
              <a:t> chess </a:t>
            </a:r>
            <a:r>
              <a:rPr lang="pt-PT"/>
              <a:t>piece</a:t>
            </a:r>
            <a:r>
              <a:rPr lang="pt-PT"/>
              <a:t> </a:t>
            </a:r>
            <a:r>
              <a:rPr lang="pt-PT"/>
              <a:t>has</a:t>
            </a:r>
            <a:r>
              <a:rPr lang="pt-PT"/>
              <a:t> a </a:t>
            </a:r>
            <a:r>
              <a:rPr lang="pt-PT"/>
              <a:t>counter</a:t>
            </a:r>
            <a:r>
              <a:rPr lang="pt-PT"/>
              <a:t> </a:t>
            </a:r>
            <a:r>
              <a:rPr lang="pt-PT"/>
              <a:t>that</a:t>
            </a:r>
            <a:r>
              <a:rPr lang="pt-PT"/>
              <a:t> </a:t>
            </a:r>
            <a:r>
              <a:rPr lang="pt-PT"/>
              <a:t>counts</a:t>
            </a:r>
            <a:r>
              <a:rPr lang="pt-PT"/>
              <a:t> </a:t>
            </a:r>
            <a:r>
              <a:rPr lang="pt-PT"/>
              <a:t>each</a:t>
            </a:r>
            <a:r>
              <a:rPr lang="pt-PT"/>
              <a:t> time </a:t>
            </a:r>
            <a:r>
              <a:rPr lang="pt-PT"/>
              <a:t>it</a:t>
            </a:r>
            <a:r>
              <a:rPr lang="pt-PT"/>
              <a:t> </a:t>
            </a:r>
            <a:r>
              <a:rPr lang="pt-PT"/>
              <a:t>attacks</a:t>
            </a:r>
            <a:r>
              <a:rPr lang="pt-PT"/>
              <a:t> </a:t>
            </a:r>
            <a:r>
              <a:rPr lang="pt-PT"/>
              <a:t>the</a:t>
            </a:r>
            <a:r>
              <a:rPr lang="pt-PT"/>
              <a:t> </a:t>
            </a:r>
            <a:r>
              <a:rPr lang="pt-PT"/>
              <a:t>snake</a:t>
            </a:r>
            <a:r>
              <a:rPr lang="pt-PT"/>
              <a:t>. </a:t>
            </a:r>
            <a:r>
              <a:rPr lang="pt-PT"/>
              <a:t>Every</a:t>
            </a:r>
            <a:r>
              <a:rPr lang="pt-PT"/>
              <a:t> tile </a:t>
            </a:r>
            <a:r>
              <a:rPr lang="pt-PT"/>
              <a:t>has</a:t>
            </a:r>
            <a:r>
              <a:rPr lang="pt-PT"/>
              <a:t> a </a:t>
            </a:r>
            <a:r>
              <a:rPr lang="pt-PT"/>
              <a:t>position</a:t>
            </a:r>
            <a:r>
              <a:rPr lang="pt-PT"/>
              <a:t> (x, y) </a:t>
            </a:r>
            <a:r>
              <a:rPr lang="pt-PT"/>
              <a:t>to store the corresponding index of the matrix and a bool to know if the tile is being attacked or not</a:t>
            </a:r>
            <a:r>
              <a:rPr lang="pt-PT"/>
              <a:t>.</a:t>
            </a:r>
            <a:endParaRPr/>
          </a:p>
          <a:p>
            <a:pPr>
              <a:defRPr/>
            </a:pPr>
            <a:r>
              <a:rPr lang="pt-PT"/>
              <a:t>Initial</a:t>
            </a:r>
            <a:r>
              <a:rPr lang="pt-PT"/>
              <a:t> state: The initial state is represented with the given chess tiles defined in the board and the start and finish tiles well-marked as well.</a:t>
            </a:r>
            <a:endParaRPr/>
          </a:p>
          <a:p>
            <a:pPr>
              <a:defRPr/>
            </a:pPr>
            <a:r>
              <a:rPr lang="pt-PT"/>
              <a:t>Final state: state with a chosen path which may follow the rules defined in the game description. So it will be a matrix similiar with the initial state but, in </a:t>
            </a:r>
            <a:r>
              <a:rPr lang="pt-PT"/>
              <a:t>this</a:t>
            </a:r>
            <a:r>
              <a:rPr lang="pt-PT"/>
              <a:t> case, with the tiles representing the solution path marked with a 1.</a:t>
            </a:r>
            <a:endParaRPr/>
          </a:p>
          <a:p>
            <a:pPr>
              <a:defRPr/>
            </a:pPr>
            <a:r>
              <a:rPr lang="pt-PT"/>
              <a:t>Solution Cost – Each move costs 1, so the final cost will be the total length of the </a:t>
            </a:r>
            <a:r>
              <a:rPr lang="pt-PT"/>
              <a:t>snake</a:t>
            </a:r>
            <a:r>
              <a:rPr lang="pt-PT"/>
              <a:t>. (</a:t>
            </a:r>
            <a:r>
              <a:rPr lang="pt-PT" b="1"/>
              <a:t>to </a:t>
            </a:r>
            <a:r>
              <a:rPr lang="pt-PT" b="1"/>
              <a:t>be</a:t>
            </a:r>
            <a:r>
              <a:rPr lang="pt-PT" b="1"/>
              <a:t> </a:t>
            </a:r>
            <a:r>
              <a:rPr lang="pt-PT" b="1"/>
              <a:t>checked</a:t>
            </a:r>
            <a:r>
              <a:rPr lang="pt-PT"/>
              <a:t>)</a:t>
            </a:r>
            <a:endParaRPr/>
          </a:p>
          <a:p>
            <a:pPr>
              <a:defRPr/>
            </a:pPr>
            <a:r>
              <a:rPr lang="pt-PT"/>
              <a:t>Heuristic – As the main goal of the puzzle is to find a way to connect the 2 edges pf the board, an heuristic function can be defined as the remaining Manhattan distance from the current snake block to the finish tile.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1112" y="-211963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pt-PT"/>
              <a:t>Search Problem Formulation</a:t>
            </a:r>
            <a:endParaRPr/>
          </a:p>
        </p:txBody>
      </p:sp>
      <p:graphicFrame>
        <p:nvGraphicFramePr>
          <p:cNvPr id="4" name="Table 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119823" y="854138"/>
          <a:ext cx="8751065" cy="57912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{AFF03CC2-6BA7-71CA-834B-2A56201C08C8}</a:tableStyleId>
              </a:tblPr>
              <a:tblGrid>
                <a:gridCol w="1057086"/>
                <a:gridCol w="3586543"/>
                <a:gridCol w="3163708"/>
                <a:gridCol w="943728"/>
              </a:tblGrid>
              <a:tr h="152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Operators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Pre-condition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Effects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Cost</a:t>
                      </a:r>
                      <a:endParaRPr lang="pt-PT" sz="1400"/>
                    </a:p>
                  </a:txBody>
                  <a:tcPr/>
                </a:tc>
              </a:tr>
              <a:tr h="89553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Move up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/>
                        <a:t>- The above tile of the last piece of the snake is empty ( no chess piece nor snake piece);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GB" sz="1400"/>
                        <a:t>- The last tile of the snake is not on the top row.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Tx/>
                        <a:buChar char="-"/>
                        <a:defRPr/>
                      </a:pPr>
                      <a:r>
                        <a:rPr lang="en-GB" sz="1400"/>
                        <a:t>The above tile of the last piece of the snake is now part of the path too;</a:t>
                      </a:r>
                      <a:endParaRPr/>
                    </a:p>
                    <a:p>
                      <a:pPr marL="285750" indent="-285750">
                        <a:buFontTx/>
                        <a:buChar char="-"/>
                        <a:defRPr/>
                      </a:pPr>
                      <a:r>
                        <a:rPr lang="en-GB" sz="1400"/>
                        <a:t>Update matrix’s values. (x, y-1) changes to 1.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1</a:t>
                      </a:r>
                      <a:endParaRPr lang="pt-PT" sz="1400"/>
                    </a:p>
                  </a:txBody>
                  <a:tcPr/>
                </a:tc>
              </a:tr>
              <a:tr h="1225462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Move Down</a:t>
                      </a:r>
                      <a:endParaRPr lang="pt-PT" sz="1400"/>
                    </a:p>
                    <a:p>
                      <a:pPr algn="ctr"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/>
                        <a:t>- The tile on the bottom of the last piece of the snake is empty (no chess piece nor snake piece);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GB" sz="1400"/>
                        <a:t>- The last tile of the snake is not on the last row.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The tile on the bottom of the last piece of the snake is now part of the path too;</a:t>
                      </a:r>
                      <a:endParaRPr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Update matrix’s values. (x, y+1) changes to 1.</a:t>
                      </a:r>
                      <a:endParaRPr lang="pt-PT" sz="1400"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endParaRPr lang="pt-PT" sz="1400"/>
                    </a:p>
                    <a:p>
                      <a:pPr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1</a:t>
                      </a:r>
                      <a:endParaRPr lang="pt-PT" sz="1400"/>
                    </a:p>
                  </a:txBody>
                  <a:tcPr/>
                </a:tc>
              </a:tr>
              <a:tr h="91664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Move Left</a:t>
                      </a:r>
                      <a:endParaRPr lang="pt-PT" sz="1400"/>
                    </a:p>
                    <a:p>
                      <a:pPr algn="ctr"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/>
                        <a:t>- The tile on the left of the last piece of the snake is empty ( no chess piece nor snake piece);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GB" sz="1400"/>
                        <a:t>- The last tile of the snake is not on the first column.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The tile on the left of the snake is now part of the path too;</a:t>
                      </a:r>
                      <a:endParaRPr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Update matrix’s values. (x-1, y) changes to 1.</a:t>
                      </a:r>
                      <a:endParaRPr lang="pt-PT" sz="1400"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1</a:t>
                      </a:r>
                      <a:endParaRPr lang="pt-PT" sz="1400"/>
                    </a:p>
                  </a:txBody>
                  <a:tcPr/>
                </a:tc>
              </a:tr>
              <a:tr h="106049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Move Right</a:t>
                      </a:r>
                      <a:endParaRPr lang="pt-PT" sz="1400"/>
                    </a:p>
                    <a:p>
                      <a:pPr algn="ctr"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/>
                        <a:t>- The tile on the right of the last piece of the snake is empty ( no chess piece nor snake piece);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GB" sz="1400"/>
                        <a:t>- The last tile of the snake is not on the last column.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The tile on the right of the snake is now part of the path too;</a:t>
                      </a:r>
                      <a:endParaRPr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Update matrix’s values. (x+1, y) changes to 1.</a:t>
                      </a:r>
                      <a:endParaRPr lang="pt-PT" sz="1400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PT" sz="1400"/>
                    </a:p>
                    <a:p>
                      <a:pPr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1400"/>
                        <a:t>1</a:t>
                      </a:r>
                      <a:endParaRPr lang="pt-PT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Posição de Conteú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49504" y="1453148"/>
            <a:ext cx="2341927" cy="6082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PT"/>
              <a:t>Operators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Implementation</a:t>
            </a:r>
            <a:endParaRPr lang="pt-PT"/>
          </a:p>
        </p:txBody>
      </p:sp>
      <p:sp>
        <p:nvSpPr>
          <p:cNvPr id="3" name="Marcador de Posição de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PT"/>
              <a:t>Prefered Languages: Python.</a:t>
            </a:r>
            <a:endParaRPr/>
          </a:p>
          <a:p>
            <a:pPr>
              <a:defRPr/>
            </a:pPr>
            <a:r>
              <a:rPr lang="pt-PT"/>
              <a:t>Data structures: board ( class that will represent the game state) and piece (a class which defines the possible attacks of the chess piece and stores its position).</a:t>
            </a:r>
            <a:endParaRPr/>
          </a:p>
          <a:p>
            <a:pPr>
              <a:defRPr/>
            </a:pPr>
            <a:r>
              <a:rPr lang="pt-PT"/>
              <a:t>The initial state is defined by reading the saved text files with board information.</a:t>
            </a:r>
            <a:endParaRPr/>
          </a:p>
          <a:p>
            <a:pPr>
              <a:defRPr/>
            </a:pPr>
            <a:r>
              <a:rPr lang="pt-PT"/>
              <a:t>Implemented libraries: numpy, pygame</a:t>
            </a:r>
            <a:endParaRPr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ONLYOFFICE/7.0.2.5</Application>
  <DocSecurity>0</DocSecurity>
  <PresentationFormat>Ecrã Panorâmico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subject/>
  <dc:creator>Domingos José Silva Moreira dos Santos</dc:creator>
  <cp:keywords/>
  <dc:description/>
  <dc:identifier/>
  <dc:language/>
  <cp:lastModifiedBy/>
  <cp:revision>6</cp:revision>
  <dcterms:created xsi:type="dcterms:W3CDTF">2022-03-24T16:57:15Z</dcterms:created>
  <dcterms:modified xsi:type="dcterms:W3CDTF">2022-04-05T09:00:42Z</dcterms:modified>
  <cp:category/>
  <cp:contentStatus/>
  <cp:version/>
</cp:coreProperties>
</file>